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257" r:id="rId2"/>
    <p:sldId id="279" r:id="rId3"/>
    <p:sldId id="305" r:id="rId4"/>
    <p:sldId id="291" r:id="rId5"/>
    <p:sldId id="311" r:id="rId6"/>
    <p:sldId id="313" r:id="rId7"/>
    <p:sldId id="312" r:id="rId8"/>
    <p:sldId id="307" r:id="rId9"/>
    <p:sldId id="308" r:id="rId10"/>
    <p:sldId id="309" r:id="rId11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 showGuides="1">
      <p:cViewPr>
        <p:scale>
          <a:sx n="90" d="100"/>
          <a:sy n="90" d="100"/>
        </p:scale>
        <p:origin x="-72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14/6/2022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Java 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2123728" y="339502"/>
            <a:ext cx="5112566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smtClean="0"/>
              <a:t>Entrada de datos por teclado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813077" y="949792"/>
            <a:ext cx="7704285" cy="407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 smtClean="0">
                <a:solidFill>
                  <a:srgbClr val="FF0000"/>
                </a:solidFill>
              </a:rPr>
              <a:t>&lt;</a:t>
            </a:r>
            <a:r>
              <a:rPr lang="es-AR" sz="1800" dirty="0" err="1" smtClean="0">
                <a:solidFill>
                  <a:srgbClr val="FF0000"/>
                </a:solidFill>
              </a:rPr>
              <a:t>body</a:t>
            </a:r>
            <a:r>
              <a:rPr lang="es-AR" sz="1800" dirty="0" smtClean="0">
                <a:solidFill>
                  <a:srgbClr val="FF0000"/>
                </a:solidFill>
              </a:rPr>
              <a:t>&gt;</a:t>
            </a:r>
            <a:r>
              <a:rPr lang="es-AR" sz="1800" dirty="0">
                <a:solidFill>
                  <a:srgbClr val="FF0000"/>
                </a:solidFill>
              </a:rPr>
              <a:t>    </a:t>
            </a:r>
            <a:endParaRPr lang="es-A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AR" sz="1800" dirty="0" smtClean="0">
                <a:solidFill>
                  <a:srgbClr val="FF0000"/>
                </a:solidFill>
              </a:rPr>
              <a:t>&lt;</a:t>
            </a:r>
            <a:r>
              <a:rPr lang="es-AR" sz="1800" dirty="0">
                <a:solidFill>
                  <a:srgbClr val="FF0000"/>
                </a:solidFill>
              </a:rPr>
              <a:t>script&gt;</a:t>
            </a:r>
          </a:p>
          <a:p>
            <a:pPr marL="0" indent="0">
              <a:buNone/>
            </a:pPr>
            <a:r>
              <a:rPr lang="es-AR" sz="1800" dirty="0"/>
              <a:t>        </a:t>
            </a:r>
            <a:r>
              <a:rPr lang="es-AR" sz="1800" dirty="0">
                <a:solidFill>
                  <a:srgbClr val="0070C0"/>
                </a:solidFill>
              </a:rPr>
              <a:t>$nombre </a:t>
            </a:r>
            <a:r>
              <a:rPr lang="es-AR" sz="1800" dirty="0"/>
              <a:t>= </a:t>
            </a:r>
            <a:r>
              <a:rPr lang="es-AR" sz="1800" dirty="0" err="1">
                <a:solidFill>
                  <a:srgbClr val="FF0000"/>
                </a:solidFill>
              </a:rPr>
              <a:t>prompt</a:t>
            </a:r>
            <a:r>
              <a:rPr lang="es-AR" sz="1800" dirty="0">
                <a:solidFill>
                  <a:srgbClr val="FF0000"/>
                </a:solidFill>
              </a:rPr>
              <a:t>(</a:t>
            </a:r>
            <a:r>
              <a:rPr lang="es-AR" sz="1800" dirty="0">
                <a:solidFill>
                  <a:srgbClr val="002060"/>
                </a:solidFill>
              </a:rPr>
              <a:t>'Ingrese su nombre</a:t>
            </a:r>
            <a:r>
              <a:rPr lang="es-AR" sz="1800" u="sng" dirty="0" smtClean="0">
                <a:solidFill>
                  <a:srgbClr val="002060"/>
                </a:solidFill>
              </a:rPr>
              <a:t>: '</a:t>
            </a:r>
            <a:r>
              <a:rPr lang="es-AR" sz="18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s-AR" sz="18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s-AR" sz="1800" dirty="0"/>
              <a:t>        </a:t>
            </a:r>
            <a:r>
              <a:rPr lang="es-AR" sz="1800" dirty="0" err="1">
                <a:solidFill>
                  <a:srgbClr val="0070C0"/>
                </a:solidFill>
              </a:rPr>
              <a:t>document</a:t>
            </a:r>
            <a:r>
              <a:rPr lang="es-AR" sz="1800" dirty="0" err="1"/>
              <a:t>.</a:t>
            </a:r>
            <a:r>
              <a:rPr lang="es-AR" sz="1800" dirty="0" err="1">
                <a:solidFill>
                  <a:srgbClr val="FFC000"/>
                </a:solidFill>
              </a:rPr>
              <a:t>write</a:t>
            </a:r>
            <a:r>
              <a:rPr lang="es-AR" sz="1800" dirty="0"/>
              <a:t>(</a:t>
            </a:r>
            <a:r>
              <a:rPr lang="es-AR" sz="1800" dirty="0">
                <a:solidFill>
                  <a:srgbClr val="002060"/>
                </a:solidFill>
              </a:rPr>
              <a:t>$nombre</a:t>
            </a:r>
            <a:r>
              <a:rPr lang="es-AR" sz="1800" dirty="0"/>
              <a:t>);</a:t>
            </a:r>
          </a:p>
          <a:p>
            <a:pPr marL="0" indent="0">
              <a:buNone/>
            </a:pPr>
            <a:r>
              <a:rPr lang="es-AR" sz="1800" dirty="0">
                <a:solidFill>
                  <a:srgbClr val="FF0000"/>
                </a:solidFill>
              </a:rPr>
              <a:t>    &lt;/script</a:t>
            </a:r>
            <a:r>
              <a:rPr lang="es-AR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s-AR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AR" sz="1800" dirty="0" smtClean="0">
                <a:solidFill>
                  <a:srgbClr val="FF0000"/>
                </a:solidFill>
              </a:rPr>
              <a:t>&lt;/</a:t>
            </a:r>
            <a:r>
              <a:rPr lang="es-AR" sz="1800" dirty="0" err="1" smtClean="0">
                <a:solidFill>
                  <a:srgbClr val="FF0000"/>
                </a:solidFill>
              </a:rPr>
              <a:t>body</a:t>
            </a:r>
            <a:r>
              <a:rPr lang="es-AR" sz="1800" dirty="0" smtClean="0">
                <a:solidFill>
                  <a:srgbClr val="FF0000"/>
                </a:solidFill>
              </a:rPr>
              <a:t>&gt;</a:t>
            </a:r>
            <a:endParaRPr lang="es-AR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61799"/>
            <a:ext cx="441069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Qué es JavaScript?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6" name="Google Shape;253;p29"/>
          <p:cNvSpPr txBox="1">
            <a:spLocks/>
          </p:cNvSpPr>
          <p:nvPr/>
        </p:nvSpPr>
        <p:spPr>
          <a:xfrm>
            <a:off x="530843" y="1779662"/>
            <a:ext cx="8082313" cy="230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AR" sz="1800" dirty="0" smtClean="0">
                <a:solidFill>
                  <a:schemeClr val="tx1"/>
                </a:solidFill>
              </a:rPr>
              <a:t>Es un lenguaje interpretado (no necesita ser compilado previamente) que se embebe en una página HTML.</a:t>
            </a:r>
          </a:p>
          <a:p>
            <a:pPr>
              <a:spcBef>
                <a:spcPts val="0"/>
              </a:spcBef>
            </a:pPr>
            <a:endParaRPr lang="es-AR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sz="1800" dirty="0" smtClean="0">
                <a:solidFill>
                  <a:schemeClr val="tx1"/>
                </a:solidFill>
              </a:rPr>
              <a:t>Surge para extender las capacidades de HTML.</a:t>
            </a:r>
          </a:p>
          <a:p>
            <a:pPr>
              <a:spcBef>
                <a:spcPts val="0"/>
              </a:spcBef>
            </a:pPr>
            <a:endParaRPr lang="es-AR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s-AR" sz="1800" dirty="0" smtClean="0">
                <a:solidFill>
                  <a:schemeClr val="tx1"/>
                </a:solidFill>
              </a:rPr>
              <a:t>No se puede desarrollar un programa con JS que se ejecute fuera del navegador</a:t>
            </a: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AR" sz="1400" dirty="0" smtClean="0">
              <a:solidFill>
                <a:srgbClr val="617A86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3;p29"/>
          <p:cNvSpPr txBox="1">
            <a:spLocks/>
          </p:cNvSpPr>
          <p:nvPr/>
        </p:nvSpPr>
        <p:spPr>
          <a:xfrm>
            <a:off x="1673678" y="303498"/>
            <a:ext cx="5796644" cy="453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/>
              <a:t>&lt;!DOCTYPE </a:t>
            </a:r>
            <a:r>
              <a:rPr lang="es-AR" sz="1600" dirty="0" err="1"/>
              <a:t>html</a:t>
            </a:r>
            <a:r>
              <a:rPr lang="es-AR" sz="1600" dirty="0"/>
              <a:t>&gt;</a:t>
            </a:r>
          </a:p>
          <a:p>
            <a:pPr marL="0" indent="0">
              <a:buNone/>
            </a:pPr>
            <a:r>
              <a:rPr lang="es-AR" sz="1600" dirty="0" smtClean="0"/>
              <a:t>&lt;</a:t>
            </a:r>
            <a:r>
              <a:rPr lang="es-AR" sz="1600" dirty="0"/>
              <a:t>head&gt;</a:t>
            </a:r>
          </a:p>
          <a:p>
            <a:pPr marL="0" indent="0">
              <a:buNone/>
            </a:pPr>
            <a:r>
              <a:rPr lang="es-AR" sz="1600" dirty="0"/>
              <a:t/>
            </a:r>
            <a:br>
              <a:rPr lang="es-AR" sz="1600" dirty="0"/>
            </a:br>
            <a:r>
              <a:rPr lang="es-AR" sz="1600" dirty="0"/>
              <a:t>    &lt;</a:t>
            </a:r>
            <a:r>
              <a:rPr lang="es-AR" sz="1600" dirty="0" err="1"/>
              <a:t>title</a:t>
            </a:r>
            <a:r>
              <a:rPr lang="es-AR" sz="1600" dirty="0"/>
              <a:t>&gt;JS&lt;/</a:t>
            </a:r>
            <a:r>
              <a:rPr lang="es-AR" sz="1600" dirty="0" err="1"/>
              <a:t>title</a:t>
            </a:r>
            <a:r>
              <a:rPr lang="es-AR" sz="1600" dirty="0"/>
              <a:t>&gt;</a:t>
            </a:r>
          </a:p>
          <a:p>
            <a:pPr marL="0" indent="0">
              <a:buNone/>
            </a:pPr>
            <a:r>
              <a:rPr lang="es-AR" sz="1600" dirty="0"/>
              <a:t>&lt;/head&gt;</a:t>
            </a:r>
          </a:p>
          <a:p>
            <a:pPr marL="0" indent="0">
              <a:buNone/>
            </a:pPr>
            <a:r>
              <a:rPr lang="es-AR" sz="1600" dirty="0"/>
              <a:t>&lt;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pPr marL="0" indent="0">
              <a:buNone/>
            </a:pPr>
            <a:r>
              <a:rPr lang="es-AR" sz="1800" dirty="0"/>
              <a:t>    </a:t>
            </a:r>
            <a:r>
              <a:rPr lang="es-AR" sz="1800" dirty="0">
                <a:solidFill>
                  <a:srgbClr val="FF0000"/>
                </a:solidFill>
              </a:rPr>
              <a:t>&lt;script </a:t>
            </a:r>
            <a:r>
              <a:rPr lang="es-AR" sz="1800" dirty="0" err="1">
                <a:solidFill>
                  <a:srgbClr val="00B050"/>
                </a:solidFill>
              </a:rPr>
              <a:t>type</a:t>
            </a:r>
            <a:r>
              <a:rPr lang="es-AR" sz="1800" dirty="0">
                <a:solidFill>
                  <a:srgbClr val="00B050"/>
                </a:solidFill>
              </a:rPr>
              <a:t>="</a:t>
            </a:r>
            <a:r>
              <a:rPr lang="es-AR" sz="1800" dirty="0" err="1">
                <a:solidFill>
                  <a:srgbClr val="FFC000"/>
                </a:solidFill>
              </a:rPr>
              <a:t>text</a:t>
            </a:r>
            <a:r>
              <a:rPr lang="es-AR" sz="1800" dirty="0">
                <a:solidFill>
                  <a:srgbClr val="FFC000"/>
                </a:solidFill>
              </a:rPr>
              <a:t>/</a:t>
            </a:r>
            <a:r>
              <a:rPr lang="es-AR" sz="1800" dirty="0" err="1">
                <a:solidFill>
                  <a:srgbClr val="FFC000"/>
                </a:solidFill>
              </a:rPr>
              <a:t>javascript</a:t>
            </a:r>
            <a:r>
              <a:rPr lang="es-AR" sz="1800" dirty="0"/>
              <a:t>"&gt;</a:t>
            </a:r>
          </a:p>
          <a:p>
            <a:pPr marL="0" indent="0">
              <a:buNone/>
            </a:pPr>
            <a:r>
              <a:rPr lang="es-AR" sz="1800" dirty="0"/>
              <a:t>       </a:t>
            </a:r>
            <a:r>
              <a:rPr lang="es-AR" sz="1800" dirty="0">
                <a:solidFill>
                  <a:srgbClr val="FFC000"/>
                </a:solidFill>
              </a:rPr>
              <a:t> </a:t>
            </a:r>
            <a:r>
              <a:rPr lang="es-AR" sz="1800" dirty="0" err="1">
                <a:solidFill>
                  <a:srgbClr val="FFC000"/>
                </a:solidFill>
              </a:rPr>
              <a:t>alert</a:t>
            </a:r>
            <a:r>
              <a:rPr lang="es-AR" sz="1800" dirty="0"/>
              <a:t>(</a:t>
            </a:r>
            <a:r>
              <a:rPr lang="es-AR" sz="1800" dirty="0" smtClean="0">
                <a:solidFill>
                  <a:srgbClr val="0070C0"/>
                </a:solidFill>
              </a:rPr>
              <a:t>'hola Mundo, programo con JS</a:t>
            </a:r>
            <a:r>
              <a:rPr lang="es-AR" sz="1800" dirty="0" smtClean="0"/>
              <a:t>');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    </a:t>
            </a:r>
            <a:r>
              <a:rPr lang="es-AR" sz="18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s-AR" sz="1600" dirty="0"/>
              <a:t>&lt;/</a:t>
            </a:r>
            <a:r>
              <a:rPr lang="es-AR" sz="1600" dirty="0" err="1"/>
              <a:t>body</a:t>
            </a:r>
            <a:r>
              <a:rPr lang="es-AR" sz="1600" dirty="0"/>
              <a:t>&gt;</a:t>
            </a:r>
          </a:p>
          <a:p>
            <a:pPr marL="0" indent="0">
              <a:buNone/>
            </a:pPr>
            <a:r>
              <a:rPr lang="es-AR" sz="1600" dirty="0"/>
              <a:t>&lt;/</a:t>
            </a:r>
            <a:r>
              <a:rPr lang="es-AR" sz="1600" dirty="0" err="1"/>
              <a:t>html</a:t>
            </a:r>
            <a:r>
              <a:rPr lang="es-AR" sz="1600" dirty="0" smtClean="0"/>
              <a:t>&gt;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r>
              <a:rPr lang="es-AR" sz="1400" b="1" dirty="0" smtClean="0">
                <a:solidFill>
                  <a:schemeClr val="tx1"/>
                </a:solidFill>
              </a:rPr>
              <a:t>NOTA: </a:t>
            </a:r>
            <a:r>
              <a:rPr lang="es-AR" sz="1400" dirty="0" smtClean="0">
                <a:solidFill>
                  <a:schemeClr val="tx1"/>
                </a:solidFill>
              </a:rPr>
              <a:t>JS es sensible a MAYÚSCULAS y MINÚSCULAS</a:t>
            </a:r>
            <a:endParaRPr lang="es-AR" sz="1600" dirty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400" dirty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Variables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683568" y="1347614"/>
            <a:ext cx="7776864" cy="321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Una variable es un nombre o identificador asociado con un dato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>
                <a:solidFill>
                  <a:schemeClr val="tx1"/>
                </a:solidFill>
              </a:rPr>
              <a:t>	</a:t>
            </a:r>
            <a:r>
              <a:rPr lang="es-AR" sz="1800" dirty="0" smtClean="0">
                <a:solidFill>
                  <a:schemeClr val="tx1"/>
                </a:solidFill>
              </a:rPr>
              <a:t>ejemplo: apellido, teléfono, etc.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Para cada variable, el programa reserva un espacio suficiente para guardar el dato en la memoria RAM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“Variable” indica que se puede cambiar el dato asociado con un identificador, pero la ubicación en la memoria nunca cambia.</a:t>
            </a:r>
            <a:endParaRPr lang="es-AR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Tipo de Variables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683568" y="1347614"/>
            <a:ext cx="7776864" cy="321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En JavaScript hay 3 tipos de variables: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b="1" dirty="0" err="1" smtClean="0">
                <a:solidFill>
                  <a:srgbClr val="FF0000"/>
                </a:solidFill>
              </a:rPr>
              <a:t>const</a:t>
            </a:r>
            <a:r>
              <a:rPr lang="es-AR" sz="1800" dirty="0" smtClean="0">
                <a:solidFill>
                  <a:srgbClr val="FF0000"/>
                </a:solidFill>
              </a:rPr>
              <a:t> </a:t>
            </a:r>
            <a:r>
              <a:rPr lang="es-AR" sz="1800" dirty="0" smtClean="0">
                <a:solidFill>
                  <a:schemeClr val="tx1"/>
                </a:solidFill>
              </a:rPr>
              <a:t>= es una declaración de una variable cuyo valor </a:t>
            </a:r>
            <a:r>
              <a:rPr lang="es-AR" sz="1800" i="1" dirty="0" smtClean="0">
                <a:solidFill>
                  <a:schemeClr val="tx1"/>
                </a:solidFill>
              </a:rPr>
              <a:t>NO SE PUEDE CAMBIAR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b="1" dirty="0" err="1">
                <a:solidFill>
                  <a:srgbClr val="FF0000"/>
                </a:solidFill>
              </a:rPr>
              <a:t>l</a:t>
            </a:r>
            <a:r>
              <a:rPr lang="es-AR" sz="1800" b="1" dirty="0" err="1" smtClean="0">
                <a:solidFill>
                  <a:srgbClr val="FF0000"/>
                </a:solidFill>
              </a:rPr>
              <a:t>et</a:t>
            </a:r>
            <a:r>
              <a:rPr lang="es-AR" sz="1800" dirty="0" smtClean="0">
                <a:solidFill>
                  <a:schemeClr val="tx1"/>
                </a:solidFill>
              </a:rPr>
              <a:t>= En caso que los valores cambien o se incrementen se utiliza </a:t>
            </a:r>
            <a:r>
              <a:rPr lang="es-AR" sz="1800" b="1" dirty="0" err="1" smtClean="0">
                <a:solidFill>
                  <a:schemeClr val="tx1"/>
                </a:solidFill>
              </a:rPr>
              <a:t>le</a:t>
            </a:r>
            <a:r>
              <a:rPr lang="es-AR" sz="1800" dirty="0" err="1" smtClean="0">
                <a:solidFill>
                  <a:schemeClr val="tx1"/>
                </a:solidFill>
              </a:rPr>
              <a:t>t</a:t>
            </a:r>
            <a:r>
              <a:rPr lang="es-AR" sz="1800" dirty="0" smtClean="0">
                <a:solidFill>
                  <a:schemeClr val="tx1"/>
                </a:solidFill>
              </a:rPr>
              <a:t>. Hay que tener en cuenta que funciona de manera local, por ejemplo dentro de una función.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b="1" dirty="0" err="1">
                <a:solidFill>
                  <a:srgbClr val="FF0000"/>
                </a:solidFill>
              </a:rPr>
              <a:t>v</a:t>
            </a:r>
            <a:r>
              <a:rPr lang="es-AR" sz="1800" b="1" dirty="0" err="1" smtClean="0">
                <a:solidFill>
                  <a:srgbClr val="FF0000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= Funciona al igual que </a:t>
            </a:r>
            <a:r>
              <a:rPr lang="es-AR" sz="1800" dirty="0" err="1" smtClean="0">
                <a:solidFill>
                  <a:schemeClr val="tx1"/>
                </a:solidFill>
              </a:rPr>
              <a:t>let</a:t>
            </a:r>
            <a:r>
              <a:rPr lang="es-AR" sz="1800" dirty="0" smtClean="0">
                <a:solidFill>
                  <a:schemeClr val="tx1"/>
                </a:solidFill>
              </a:rPr>
              <a:t> pero de manera global, es decir que podemos </a:t>
            </a:r>
            <a:r>
              <a:rPr lang="es-AR" sz="1800" dirty="0" err="1" smtClean="0">
                <a:solidFill>
                  <a:schemeClr val="tx1"/>
                </a:solidFill>
              </a:rPr>
              <a:t>declar</a:t>
            </a:r>
            <a:r>
              <a:rPr lang="es-AR" sz="1800" dirty="0" smtClean="0">
                <a:solidFill>
                  <a:schemeClr val="tx1"/>
                </a:solidFill>
              </a:rPr>
              <a:t> una variable y usarla en todo el proyecto.  </a:t>
            </a:r>
            <a:endParaRPr lang="es-AR" sz="1800" dirty="0" smtClean="0">
              <a:solidFill>
                <a:srgbClr val="617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7" y="123478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Declarando Variables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683566" y="1059582"/>
            <a:ext cx="7776864" cy="388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string</a:t>
            </a:r>
            <a:r>
              <a:rPr lang="es-AR" sz="1800" dirty="0" smtClean="0">
                <a:solidFill>
                  <a:schemeClr val="tx1"/>
                </a:solidFill>
              </a:rPr>
              <a:t>= “ Hola soy un </a:t>
            </a:r>
            <a:r>
              <a:rPr lang="es-AR" sz="1800" dirty="0" err="1" smtClean="0">
                <a:solidFill>
                  <a:schemeClr val="tx1"/>
                </a:solidFill>
              </a:rPr>
              <a:t>string</a:t>
            </a:r>
            <a:r>
              <a:rPr lang="es-AR" sz="1800" dirty="0" smtClean="0">
                <a:solidFill>
                  <a:schemeClr val="tx1"/>
                </a:solidFill>
              </a:rPr>
              <a:t> (cadena, en español)”;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entero= 5;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decimal=4.5;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carácter=‘c’;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boolean</a:t>
            </a:r>
            <a:r>
              <a:rPr lang="es-AR" sz="1800" dirty="0" smtClean="0">
                <a:solidFill>
                  <a:schemeClr val="tx1"/>
                </a:solidFill>
              </a:rPr>
              <a:t>=true; (devuelve verdadero o falso)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err="1">
                <a:solidFill>
                  <a:schemeClr val="tx1"/>
                </a:solidFill>
              </a:rPr>
              <a:t>v</a:t>
            </a:r>
            <a:r>
              <a:rPr lang="es-AR" sz="1800" dirty="0" err="1" smtClean="0">
                <a:solidFill>
                  <a:schemeClr val="tx1"/>
                </a:solidFill>
              </a:rPr>
              <a:t>ar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array</a:t>
            </a:r>
            <a:r>
              <a:rPr lang="es-AR" sz="1800" dirty="0" smtClean="0">
                <a:solidFill>
                  <a:schemeClr val="tx1"/>
                </a:solidFill>
              </a:rPr>
              <a:t>=[‘elemento1’,’elemento2’,’elemento3’];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1200" b="1" dirty="0">
                <a:solidFill>
                  <a:srgbClr val="FF0000"/>
                </a:solidFill>
              </a:rPr>
              <a:t>NOTA: </a:t>
            </a:r>
            <a:r>
              <a:rPr lang="es-AR" sz="1200" dirty="0" smtClean="0">
                <a:solidFill>
                  <a:srgbClr val="FF0000"/>
                </a:solidFill>
              </a:rPr>
              <a:t> </a:t>
            </a:r>
            <a:r>
              <a:rPr lang="es-AR" sz="1200" dirty="0" smtClean="0">
                <a:solidFill>
                  <a:schemeClr val="tx1"/>
                </a:solidFill>
              </a:rPr>
              <a:t>Otras formas de declarar las variables es con el signo peso: $</a:t>
            </a:r>
            <a:r>
              <a:rPr lang="es-AR" sz="1200" dirty="0" err="1" smtClean="0">
                <a:solidFill>
                  <a:schemeClr val="tx1"/>
                </a:solidFill>
              </a:rPr>
              <a:t>mi_variable</a:t>
            </a:r>
            <a:endParaRPr lang="es-AR" sz="1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763688" y="88705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En Resúmen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683568" y="1347614"/>
            <a:ext cx="7776864" cy="321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</p:txBody>
      </p:sp>
      <p:pic>
        <p:nvPicPr>
          <p:cNvPr id="1026" name="Picture 2" descr="C:\JAVI\NEWTON\Programacion\Clase 14 -  JS\js-inf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813504"/>
            <a:ext cx="5672232" cy="42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3;p28"/>
          <p:cNvSpPr txBox="1"/>
          <p:nvPr/>
        </p:nvSpPr>
        <p:spPr>
          <a:xfrm>
            <a:off x="1079612" y="96831"/>
            <a:ext cx="698477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Cómo ver el contenido de las varibles?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7" name="Google Shape;247;p27"/>
          <p:cNvSpPr txBox="1">
            <a:spLocks/>
          </p:cNvSpPr>
          <p:nvPr/>
        </p:nvSpPr>
        <p:spPr>
          <a:xfrm>
            <a:off x="179512" y="821630"/>
            <a:ext cx="8856984" cy="419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	</a:t>
            </a:r>
            <a:r>
              <a:rPr lang="es-AR" sz="1600" dirty="0" smtClean="0">
                <a:solidFill>
                  <a:schemeClr val="tx1"/>
                </a:solidFill>
              </a:rPr>
              <a:t>Tenemos 3 formas de visualizar el contenido</a:t>
            </a:r>
            <a:r>
              <a:rPr lang="es-AR" sz="1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s-AR" sz="14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1400" dirty="0" smtClean="0">
                <a:solidFill>
                  <a:schemeClr val="tx1"/>
                </a:solidFill>
              </a:rPr>
              <a:t>Declaramos </a:t>
            </a:r>
            <a:r>
              <a:rPr lang="es-AR" sz="1400" dirty="0">
                <a:solidFill>
                  <a:schemeClr val="tx1"/>
                </a:solidFill>
              </a:rPr>
              <a:t>la variable: </a:t>
            </a:r>
            <a:r>
              <a:rPr lang="es-AR" sz="1400" dirty="0">
                <a:solidFill>
                  <a:srgbClr val="002060"/>
                </a:solidFill>
              </a:rPr>
              <a:t>$nombre</a:t>
            </a:r>
            <a:r>
              <a:rPr lang="es-AR" sz="1400" dirty="0">
                <a:solidFill>
                  <a:schemeClr val="tx1"/>
                </a:solidFill>
              </a:rPr>
              <a:t>= </a:t>
            </a:r>
            <a:r>
              <a:rPr lang="es-AR" sz="1400" dirty="0">
                <a:solidFill>
                  <a:srgbClr val="FF0000"/>
                </a:solidFill>
              </a:rPr>
              <a:t>“Javier”;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Font typeface="+mj-lt"/>
              <a:buAutoNum type="alphaUcPeriod"/>
            </a:pPr>
            <a:r>
              <a:rPr lang="es-AR" sz="1600" dirty="0" smtClean="0">
                <a:solidFill>
                  <a:srgbClr val="0070C0"/>
                </a:solidFill>
              </a:rPr>
              <a:t>IMPRESIÓN POR PANTALLA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smtClean="0">
                <a:solidFill>
                  <a:schemeClr val="tx1"/>
                </a:solidFill>
              </a:rPr>
              <a:t>Utilizamos la función “</a:t>
            </a:r>
            <a:r>
              <a:rPr lang="es-AR" sz="1400" dirty="0" err="1" smtClean="0">
                <a:solidFill>
                  <a:schemeClr val="tx1"/>
                </a:solidFill>
              </a:rPr>
              <a:t>document.write</a:t>
            </a:r>
            <a:r>
              <a:rPr lang="es-AR" sz="1400" dirty="0" smtClean="0">
                <a:solidFill>
                  <a:schemeClr val="tx1"/>
                </a:solidFill>
              </a:rPr>
              <a:t>”</a:t>
            </a:r>
          </a:p>
          <a:p>
            <a:pPr marL="982663" indent="0">
              <a:spcBef>
                <a:spcPts val="0"/>
              </a:spcBef>
              <a:buNone/>
            </a:pPr>
            <a:endParaRPr lang="es-AR" sz="1400" dirty="0" smtClean="0">
              <a:solidFill>
                <a:srgbClr val="0070C0"/>
              </a:solidFill>
            </a:endParaRP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err="1" smtClean="0">
                <a:solidFill>
                  <a:srgbClr val="002060"/>
                </a:solidFill>
              </a:rPr>
              <a:t>document</a:t>
            </a:r>
            <a:r>
              <a:rPr lang="es-AR" sz="1400" dirty="0" err="1" smtClean="0">
                <a:solidFill>
                  <a:schemeClr val="tx1"/>
                </a:solidFill>
              </a:rPr>
              <a:t>.</a:t>
            </a:r>
            <a:r>
              <a:rPr lang="es-AR" sz="1400" dirty="0" err="1" smtClean="0">
                <a:solidFill>
                  <a:srgbClr val="FFC000"/>
                </a:solidFill>
              </a:rPr>
              <a:t>write</a:t>
            </a:r>
            <a:r>
              <a:rPr lang="es-AR" sz="1400" dirty="0">
                <a:solidFill>
                  <a:srgbClr val="FFC000"/>
                </a:solidFill>
              </a:rPr>
              <a:t>(</a:t>
            </a:r>
            <a:r>
              <a:rPr lang="es-AR" sz="1400" dirty="0">
                <a:solidFill>
                  <a:schemeClr val="tx1"/>
                </a:solidFill>
              </a:rPr>
              <a:t>"</a:t>
            </a:r>
            <a:r>
              <a:rPr lang="es-AR" sz="1400" dirty="0">
                <a:solidFill>
                  <a:srgbClr val="FF0000"/>
                </a:solidFill>
              </a:rPr>
              <a:t>Mi nombre es: </a:t>
            </a:r>
            <a:r>
              <a:rPr lang="es-AR" sz="1400" dirty="0" smtClean="0">
                <a:solidFill>
                  <a:srgbClr val="002060"/>
                </a:solidFill>
              </a:rPr>
              <a:t>"+$nombre</a:t>
            </a:r>
            <a:r>
              <a:rPr lang="es-AR" sz="1400" dirty="0">
                <a:solidFill>
                  <a:schemeClr val="tx1"/>
                </a:solidFill>
              </a:rPr>
              <a:t>+</a:t>
            </a:r>
            <a:r>
              <a:rPr lang="es-AR" sz="1400" dirty="0">
                <a:solidFill>
                  <a:srgbClr val="FF0000"/>
                </a:solidFill>
              </a:rPr>
              <a:t>"&lt;</a:t>
            </a:r>
            <a:r>
              <a:rPr lang="es-AR" sz="1400" dirty="0" err="1">
                <a:solidFill>
                  <a:srgbClr val="FF0000"/>
                </a:solidFill>
              </a:rPr>
              <a:t>br</a:t>
            </a:r>
            <a:r>
              <a:rPr lang="es-AR" sz="1400" dirty="0">
                <a:solidFill>
                  <a:srgbClr val="FF0000"/>
                </a:solidFill>
              </a:rPr>
              <a:t>&gt;"</a:t>
            </a:r>
            <a:r>
              <a:rPr lang="es-AR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s-AR" sz="1800" dirty="0" smtClean="0"/>
          </a:p>
          <a:p>
            <a:pPr>
              <a:spcBef>
                <a:spcPts val="0"/>
              </a:spcBef>
              <a:buFont typeface="+mj-lt"/>
              <a:buAutoNum type="alphaUcPeriod" startAt="2"/>
            </a:pPr>
            <a:r>
              <a:rPr lang="es-AR" sz="1600" dirty="0">
                <a:solidFill>
                  <a:srgbClr val="0070C0"/>
                </a:solidFill>
              </a:rPr>
              <a:t>POR CONSOLA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smtClean="0">
                <a:solidFill>
                  <a:schemeClr val="tx1"/>
                </a:solidFill>
              </a:rPr>
              <a:t>Utilizamos la función “console.log”</a:t>
            </a:r>
            <a:endParaRPr lang="es-AR" sz="1400" dirty="0">
              <a:solidFill>
                <a:schemeClr val="tx1"/>
              </a:solidFill>
            </a:endParaRPr>
          </a:p>
          <a:p>
            <a:pPr marL="982663" indent="0">
              <a:spcBef>
                <a:spcPts val="0"/>
              </a:spcBef>
              <a:buNone/>
            </a:pPr>
            <a:endParaRPr lang="es-AR" sz="1400" dirty="0">
              <a:solidFill>
                <a:schemeClr val="tx1"/>
              </a:solidFill>
            </a:endParaRP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smtClean="0">
                <a:solidFill>
                  <a:srgbClr val="002060"/>
                </a:solidFill>
              </a:rPr>
              <a:t>console.</a:t>
            </a:r>
            <a:r>
              <a:rPr lang="es-AR" sz="1400" dirty="0" smtClean="0">
                <a:solidFill>
                  <a:srgbClr val="FF0000"/>
                </a:solidFill>
              </a:rPr>
              <a:t>log</a:t>
            </a:r>
            <a:r>
              <a:rPr lang="es-AR" sz="1400" dirty="0" smtClean="0">
                <a:solidFill>
                  <a:srgbClr val="0070C0"/>
                </a:solidFill>
              </a:rPr>
              <a:t>($</a:t>
            </a:r>
            <a:r>
              <a:rPr lang="es-AR" sz="1400" dirty="0" smtClean="0">
                <a:solidFill>
                  <a:srgbClr val="002060"/>
                </a:solidFill>
              </a:rPr>
              <a:t>nombre</a:t>
            </a:r>
            <a:r>
              <a:rPr lang="es-AR" sz="1400" dirty="0" smtClean="0">
                <a:solidFill>
                  <a:schemeClr val="tx1"/>
                </a:solidFill>
              </a:rPr>
              <a:t>);</a:t>
            </a:r>
            <a:endParaRPr lang="es-AR" sz="1800" dirty="0" smtClean="0"/>
          </a:p>
          <a:p>
            <a:pPr>
              <a:spcBef>
                <a:spcPts val="0"/>
              </a:spcBef>
              <a:buFont typeface="+mj-lt"/>
              <a:buAutoNum type="alphaUcPeriod" startAt="2"/>
            </a:pPr>
            <a:endParaRPr lang="es-AR" sz="1800" dirty="0" smtClean="0"/>
          </a:p>
          <a:p>
            <a:pPr>
              <a:spcBef>
                <a:spcPts val="0"/>
              </a:spcBef>
              <a:buFont typeface="+mj-lt"/>
              <a:buAutoNum type="alphaUcPeriod" startAt="3"/>
            </a:pPr>
            <a:r>
              <a:rPr lang="es-AR" sz="1600" dirty="0">
                <a:solidFill>
                  <a:srgbClr val="0070C0"/>
                </a:solidFill>
              </a:rPr>
              <a:t>CON </a:t>
            </a:r>
            <a:r>
              <a:rPr lang="es-AR" sz="1600" dirty="0" smtClean="0">
                <a:solidFill>
                  <a:srgbClr val="0070C0"/>
                </a:solidFill>
              </a:rPr>
              <a:t>ALERT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smtClean="0">
                <a:solidFill>
                  <a:schemeClr val="tx1"/>
                </a:solidFill>
              </a:rPr>
              <a:t>Utilizamos la función “</a:t>
            </a:r>
            <a:r>
              <a:rPr lang="es-AR" sz="1400" dirty="0" err="1" smtClean="0">
                <a:solidFill>
                  <a:schemeClr val="tx1"/>
                </a:solidFill>
              </a:rPr>
              <a:t>alert</a:t>
            </a:r>
            <a:r>
              <a:rPr lang="es-AR" sz="1400" dirty="0" smtClean="0">
                <a:solidFill>
                  <a:schemeClr val="tx1"/>
                </a:solidFill>
              </a:rPr>
              <a:t>”</a:t>
            </a:r>
            <a:endParaRPr lang="es-AR" sz="1400" dirty="0">
              <a:solidFill>
                <a:schemeClr val="tx1"/>
              </a:solidFill>
            </a:endParaRPr>
          </a:p>
          <a:p>
            <a:pPr marL="982663" indent="0">
              <a:spcBef>
                <a:spcPts val="0"/>
              </a:spcBef>
              <a:buNone/>
            </a:pPr>
            <a:endParaRPr lang="es-AR" sz="1400" dirty="0">
              <a:solidFill>
                <a:schemeClr val="tx1"/>
              </a:solidFill>
            </a:endParaRPr>
          </a:p>
          <a:p>
            <a:pPr marL="982663" indent="0">
              <a:spcBef>
                <a:spcPts val="0"/>
              </a:spcBef>
              <a:buNone/>
            </a:pPr>
            <a:r>
              <a:rPr lang="es-AR" sz="1400" dirty="0" err="1">
                <a:solidFill>
                  <a:srgbClr val="FF0000"/>
                </a:solidFill>
              </a:rPr>
              <a:t>a</a:t>
            </a:r>
            <a:r>
              <a:rPr lang="es-AR" sz="1400" dirty="0" err="1" smtClean="0">
                <a:solidFill>
                  <a:srgbClr val="FF0000"/>
                </a:solidFill>
              </a:rPr>
              <a:t>lert</a:t>
            </a:r>
            <a:r>
              <a:rPr lang="es-AR" sz="1400" dirty="0" smtClean="0">
                <a:solidFill>
                  <a:schemeClr val="tx1"/>
                </a:solidFill>
              </a:rPr>
              <a:t>($</a:t>
            </a:r>
            <a:r>
              <a:rPr lang="es-AR" sz="1400" dirty="0" smtClean="0">
                <a:solidFill>
                  <a:srgbClr val="002060"/>
                </a:solidFill>
              </a:rPr>
              <a:t>nombre</a:t>
            </a:r>
            <a:r>
              <a:rPr lang="es-AR" sz="1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buFont typeface="+mj-lt"/>
              <a:buAutoNum type="alphaUcPeriod" startAt="3"/>
            </a:pPr>
            <a:endParaRPr lang="es-A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7;p33"/>
          <p:cNvSpPr txBox="1">
            <a:spLocks/>
          </p:cNvSpPr>
          <p:nvPr/>
        </p:nvSpPr>
        <p:spPr>
          <a:xfrm>
            <a:off x="2543630" y="267494"/>
            <a:ext cx="4081439" cy="64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 algn="l"/>
            <a:r>
              <a:rPr lang="es-AR" sz="2800" b="1" dirty="0" smtClean="0"/>
              <a:t>Veamos un ejemplo</a:t>
            </a:r>
            <a:endParaRPr lang="es-AR" sz="2800" b="1" dirty="0"/>
          </a:p>
        </p:txBody>
      </p:sp>
      <p:sp>
        <p:nvSpPr>
          <p:cNvPr id="8" name="Google Shape;278;p33"/>
          <p:cNvSpPr txBox="1">
            <a:spLocks/>
          </p:cNvSpPr>
          <p:nvPr/>
        </p:nvSpPr>
        <p:spPr>
          <a:xfrm>
            <a:off x="2308843" y="966134"/>
            <a:ext cx="4551011" cy="363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400" dirty="0"/>
              <a:t>&lt;!DOCTYPE </a:t>
            </a:r>
            <a:r>
              <a:rPr lang="es-AR" sz="1400" dirty="0" err="1"/>
              <a:t>html</a:t>
            </a:r>
            <a:r>
              <a:rPr lang="es-AR" sz="1400" dirty="0"/>
              <a:t>&gt;</a:t>
            </a:r>
          </a:p>
          <a:p>
            <a:pPr marL="0" indent="0">
              <a:buNone/>
            </a:pPr>
            <a:r>
              <a:rPr lang="es-AR" sz="1400" dirty="0"/>
              <a:t>&lt;</a:t>
            </a:r>
            <a:r>
              <a:rPr lang="es-AR" sz="1400" dirty="0" err="1"/>
              <a:t>html</a:t>
            </a:r>
            <a:r>
              <a:rPr lang="es-AR" sz="1400" dirty="0"/>
              <a:t> </a:t>
            </a:r>
            <a:r>
              <a:rPr lang="es-AR" sz="1400" dirty="0" err="1"/>
              <a:t>lang</a:t>
            </a:r>
            <a:r>
              <a:rPr lang="es-AR" sz="1400" dirty="0"/>
              <a:t>="es</a:t>
            </a:r>
            <a:r>
              <a:rPr lang="es-AR" sz="1400" dirty="0" smtClean="0"/>
              <a:t>"&gt;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&lt;head</a:t>
            </a:r>
            <a:r>
              <a:rPr lang="es-AR" sz="1400" dirty="0" smtClean="0"/>
              <a:t>&gt;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&lt;/head&gt;</a:t>
            </a:r>
          </a:p>
          <a:p>
            <a:pPr marL="0" indent="0">
              <a:buNone/>
            </a:pP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</a:t>
            </a:r>
            <a:r>
              <a:rPr lang="es-AR" sz="1400" dirty="0" err="1"/>
              <a:t>body</a:t>
            </a:r>
            <a:r>
              <a:rPr lang="es-AR" sz="1400" dirty="0" smtClean="0"/>
              <a:t>&gt;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    &lt;h2&gt;JAVASCRIPT&lt;/h2</a:t>
            </a:r>
            <a:r>
              <a:rPr lang="es-AR" sz="1400" dirty="0" smtClean="0"/>
              <a:t>&gt;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    </a:t>
            </a:r>
            <a:r>
              <a:rPr lang="es-AR" sz="1400" dirty="0">
                <a:solidFill>
                  <a:srgbClr val="FF0000"/>
                </a:solidFill>
              </a:rPr>
              <a:t>&lt;script </a:t>
            </a:r>
            <a:r>
              <a:rPr lang="es-AR" sz="1400" dirty="0" err="1">
                <a:solidFill>
                  <a:srgbClr val="0070C0"/>
                </a:solidFill>
              </a:rPr>
              <a:t>type</a:t>
            </a:r>
            <a:r>
              <a:rPr lang="es-AR" sz="1400" dirty="0">
                <a:solidFill>
                  <a:srgbClr val="0070C0"/>
                </a:solidFill>
              </a:rPr>
              <a:t>=</a:t>
            </a:r>
            <a:r>
              <a:rPr lang="es-AR" sz="1400" dirty="0">
                <a:solidFill>
                  <a:srgbClr val="FF0000"/>
                </a:solidFill>
              </a:rPr>
              <a:t>"</a:t>
            </a:r>
            <a:r>
              <a:rPr lang="es-AR" sz="1400" dirty="0" err="1">
                <a:solidFill>
                  <a:srgbClr val="FF0000"/>
                </a:solidFill>
              </a:rPr>
              <a:t>text</a:t>
            </a:r>
            <a:r>
              <a:rPr lang="es-AR" sz="1400" dirty="0">
                <a:solidFill>
                  <a:srgbClr val="FF0000"/>
                </a:solidFill>
              </a:rPr>
              <a:t>/</a:t>
            </a:r>
            <a:r>
              <a:rPr lang="es-AR" sz="1400" dirty="0" err="1">
                <a:solidFill>
                  <a:srgbClr val="FF0000"/>
                </a:solidFill>
              </a:rPr>
              <a:t>javascript</a:t>
            </a:r>
            <a:r>
              <a:rPr lang="es-AR" sz="1400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s-AR" sz="1400" dirty="0"/>
              <a:t>        </a:t>
            </a:r>
            <a:r>
              <a:rPr lang="es-AR" sz="1400" dirty="0">
                <a:solidFill>
                  <a:srgbClr val="0070C0"/>
                </a:solidFill>
              </a:rPr>
              <a:t>$nombre = </a:t>
            </a:r>
            <a:r>
              <a:rPr lang="es-AR" sz="1400" dirty="0">
                <a:solidFill>
                  <a:srgbClr val="FF0000"/>
                </a:solidFill>
              </a:rPr>
              <a:t>"Javier"</a:t>
            </a:r>
            <a:r>
              <a:rPr lang="es-AR" sz="1400" dirty="0"/>
              <a:t>;</a:t>
            </a:r>
          </a:p>
          <a:p>
            <a:pPr marL="0" indent="0">
              <a:buNone/>
            </a:pPr>
            <a:r>
              <a:rPr lang="es-AR" sz="1400" dirty="0"/>
              <a:t>        </a:t>
            </a:r>
            <a:r>
              <a:rPr lang="es-AR" sz="1400" dirty="0" err="1">
                <a:solidFill>
                  <a:srgbClr val="FFC000"/>
                </a:solidFill>
              </a:rPr>
              <a:t>alert</a:t>
            </a:r>
            <a:r>
              <a:rPr lang="es-AR" sz="1400" dirty="0"/>
              <a:t>(</a:t>
            </a:r>
            <a:r>
              <a:rPr lang="es-AR" sz="1400" dirty="0">
                <a:solidFill>
                  <a:srgbClr val="FF0000"/>
                </a:solidFill>
              </a:rPr>
              <a:t>'Hola ' </a:t>
            </a:r>
            <a:r>
              <a:rPr lang="es-AR" sz="1400" dirty="0"/>
              <a:t>+ </a:t>
            </a:r>
            <a:r>
              <a:rPr lang="es-AR" sz="1400" dirty="0">
                <a:solidFill>
                  <a:srgbClr val="0070C0"/>
                </a:solidFill>
              </a:rPr>
              <a:t>$nombre</a:t>
            </a:r>
            <a:r>
              <a:rPr lang="es-AR" sz="1400" dirty="0"/>
              <a:t>);</a:t>
            </a:r>
          </a:p>
          <a:p>
            <a:pPr marL="0" indent="0">
              <a:buNone/>
            </a:pPr>
            <a:r>
              <a:rPr lang="es-AR" sz="1400" dirty="0"/>
              <a:t>    </a:t>
            </a:r>
            <a:r>
              <a:rPr lang="es-AR" sz="1400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&lt;/</a:t>
            </a:r>
            <a:r>
              <a:rPr lang="es-AR" sz="1400" dirty="0" err="1"/>
              <a:t>body</a:t>
            </a:r>
            <a:r>
              <a:rPr lang="es-AR" sz="1400" dirty="0"/>
              <a:t>&gt;</a:t>
            </a:r>
          </a:p>
          <a:p>
            <a:pPr marL="0" indent="0">
              <a:buNone/>
            </a:pP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/>
              <a:t>&lt;/</a:t>
            </a:r>
            <a:r>
              <a:rPr lang="es-AR" sz="1400" dirty="0" err="1"/>
              <a:t>html</a:t>
            </a:r>
            <a:r>
              <a:rPr lang="es-AR" sz="1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246</Words>
  <Application>Microsoft Office PowerPoint</Application>
  <PresentationFormat>Presentación en pantalla (16:9)</PresentationFormat>
  <Paragraphs>92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Ejecutivo</vt:lpstr>
      <vt:lpstr>Java 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de Windows</cp:lastModifiedBy>
  <cp:revision>71</cp:revision>
  <dcterms:created xsi:type="dcterms:W3CDTF">2021-07-17T16:50:55Z</dcterms:created>
  <dcterms:modified xsi:type="dcterms:W3CDTF">2022-06-14T14:14:22Z</dcterms:modified>
</cp:coreProperties>
</file>