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7"/>
  </p:notesMasterIdLst>
  <p:sldIdLst>
    <p:sldId id="257" r:id="rId2"/>
    <p:sldId id="279" r:id="rId3"/>
    <p:sldId id="311" r:id="rId4"/>
    <p:sldId id="314" r:id="rId5"/>
    <p:sldId id="315" r:id="rId6"/>
    <p:sldId id="316" r:id="rId7"/>
    <p:sldId id="317" r:id="rId8"/>
    <p:sldId id="318" r:id="rId9"/>
    <p:sldId id="319" r:id="rId10"/>
    <p:sldId id="321" r:id="rId11"/>
    <p:sldId id="325" r:id="rId12"/>
    <p:sldId id="320" r:id="rId13"/>
    <p:sldId id="322" r:id="rId14"/>
    <p:sldId id="323" r:id="rId15"/>
    <p:sldId id="324" r:id="rId16"/>
  </p:sldIdLst>
  <p:sldSz cx="9144000" cy="5143500" type="screen16x9"/>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a:srgbClr val="FFF4C5"/>
    <a:srgbClr val="FFE6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49" autoAdjust="0"/>
  </p:normalViewPr>
  <p:slideViewPr>
    <p:cSldViewPr showGuides="1">
      <p:cViewPr>
        <p:scale>
          <a:sx n="90" d="100"/>
          <a:sy n="90" d="100"/>
        </p:scale>
        <p:origin x="-72" y="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DEDF28-49A4-4C58-AF53-2E77FD86F245}" type="datetimeFigureOut">
              <a:rPr lang="es-AR" smtClean="0"/>
              <a:t>14/6/2022</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ADC327-0947-4899-8D68-A1B89DF06273}" type="slidenum">
              <a:rPr lang="es-AR" smtClean="0"/>
              <a:t>‹Nº›</a:t>
            </a:fld>
            <a:endParaRPr lang="es-AR"/>
          </a:p>
        </p:txBody>
      </p:sp>
    </p:spTree>
    <p:extLst>
      <p:ext uri="{BB962C8B-B14F-4D97-AF65-F5344CB8AC3E}">
        <p14:creationId xmlns:p14="http://schemas.microsoft.com/office/powerpoint/2010/main" val="54445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d916532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d916532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D56BE7FE-1D35-430E-A7F6-24E1813C92CC}" type="datetimeFigureOut">
              <a:rPr lang="es-AR" smtClean="0"/>
              <a:t>14/6/2022</a:t>
            </a:fld>
            <a:endParaRPr lang="es-AR"/>
          </a:p>
        </p:txBody>
      </p:sp>
      <p:sp>
        <p:nvSpPr>
          <p:cNvPr id="8" name="Slide Number Placeholder 7"/>
          <p:cNvSpPr>
            <a:spLocks noGrp="1"/>
          </p:cNvSpPr>
          <p:nvPr>
            <p:ph type="sldNum" sz="quarter" idx="11"/>
          </p:nvPr>
        </p:nvSpPr>
        <p:spPr/>
        <p:txBody>
          <a:bodyPr/>
          <a:lstStyle/>
          <a:p>
            <a:fld id="{7E34FEBC-4FBB-4B9C-ABF2-083CB54FFA27}" type="slidenum">
              <a:rPr lang="es-AR" smtClean="0"/>
              <a:t>‹Nº›</a:t>
            </a:fld>
            <a:endParaRPr lang="es-AR"/>
          </a:p>
        </p:txBody>
      </p:sp>
      <p:sp>
        <p:nvSpPr>
          <p:cNvPr id="9" name="Footer Placeholder 8"/>
          <p:cNvSpPr>
            <a:spLocks noGrp="1"/>
          </p:cNvSpPr>
          <p:nvPr>
            <p:ph type="ftr" sz="quarter" idx="12"/>
          </p:nvPr>
        </p:nvSpPr>
        <p:spPr/>
        <p:txBody>
          <a:bodyPr/>
          <a:lstStyle/>
          <a:p>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56BE7FE-1D35-430E-A7F6-24E1813C92CC}" type="datetimeFigureOut">
              <a:rPr lang="es-AR" smtClean="0"/>
              <a:t>14/6/2022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E34FEBC-4FBB-4B9C-ABF2-083CB54FFA27}"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56BE7FE-1D35-430E-A7F6-24E1813C92CC}" type="datetimeFigureOut">
              <a:rPr lang="es-AR" smtClean="0"/>
              <a:t>14/6/2022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E34FEBC-4FBB-4B9C-ABF2-083CB54FFA27}" type="slidenum">
              <a:rPr lang="es-AR" smtClean="0"/>
              <a:t>‹Nº›</a:t>
            </a:fld>
            <a:endParaRPr lang="es-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3"/>
        <p:cNvGrpSpPr/>
        <p:nvPr/>
      </p:nvGrpSpPr>
      <p:grpSpPr>
        <a:xfrm>
          <a:off x="0" y="0"/>
          <a:ext cx="0" cy="0"/>
          <a:chOff x="0" y="0"/>
          <a:chExt cx="0" cy="0"/>
        </a:xfrm>
      </p:grpSpPr>
      <p:sp>
        <p:nvSpPr>
          <p:cNvPr id="56" name="Google Shape;56;p14"/>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extLst>
      <p:ext uri="{BB962C8B-B14F-4D97-AF65-F5344CB8AC3E}">
        <p14:creationId xmlns:p14="http://schemas.microsoft.com/office/powerpoint/2010/main" val="388757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D56BE7FE-1D35-430E-A7F6-24E1813C92CC}" type="datetimeFigureOut">
              <a:rPr lang="es-AR" smtClean="0"/>
              <a:t>14/6/2022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E34FEBC-4FBB-4B9C-ABF2-083CB54FFA27}"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56BE7FE-1D35-430E-A7F6-24E1813C92CC}" type="datetimeFigureOut">
              <a:rPr lang="es-AR" smtClean="0"/>
              <a:t>14/6/2022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E34FEBC-4FBB-4B9C-ABF2-083CB54FFA27}" type="slidenum">
              <a:rPr lang="es-AR" smtClean="0"/>
              <a:t>‹Nº›</a:t>
            </a:fld>
            <a:endParaRPr lang="es-AR"/>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D56BE7FE-1D35-430E-A7F6-24E1813C92CC}" type="datetimeFigureOut">
              <a:rPr lang="es-AR" smtClean="0"/>
              <a:t>14/6/2022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E34FEBC-4FBB-4B9C-ABF2-083CB54FFA27}" type="slidenum">
              <a:rPr lang="es-AR" smtClean="0"/>
              <a:t>‹Nº›</a:t>
            </a:fld>
            <a:endParaRPr lang="es-AR"/>
          </a:p>
        </p:txBody>
      </p:sp>
      <p:sp>
        <p:nvSpPr>
          <p:cNvPr id="9" name="Content Placeholder 8"/>
          <p:cNvSpPr>
            <a:spLocks noGrp="1"/>
          </p:cNvSpPr>
          <p:nvPr>
            <p:ph sz="quarter" idx="13"/>
          </p:nvPr>
        </p:nvSpPr>
        <p:spPr>
          <a:xfrm>
            <a:off x="365760" y="1200150"/>
            <a:ext cx="4041648" cy="339471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D56BE7FE-1D35-430E-A7F6-24E1813C92CC}" type="datetimeFigureOut">
              <a:rPr lang="es-AR" smtClean="0"/>
              <a:t>14/6/2022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7E34FEBC-4FBB-4B9C-ABF2-083CB54FFA27}" type="slidenum">
              <a:rPr lang="es-AR" smtClean="0"/>
              <a:t>‹Nº›</a:t>
            </a:fld>
            <a:endParaRPr lang="es-AR"/>
          </a:p>
        </p:txBody>
      </p:sp>
      <p:sp>
        <p:nvSpPr>
          <p:cNvPr id="11" name="Content Placeholder 10"/>
          <p:cNvSpPr>
            <a:spLocks noGrp="1"/>
          </p:cNvSpPr>
          <p:nvPr>
            <p:ph sz="quarter" idx="13"/>
          </p:nvPr>
        </p:nvSpPr>
        <p:spPr>
          <a:xfrm>
            <a:off x="457200" y="1659636"/>
            <a:ext cx="4041648" cy="293522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56BE7FE-1D35-430E-A7F6-24E1813C92CC}" type="datetimeFigureOut">
              <a:rPr lang="es-AR" smtClean="0"/>
              <a:t>14/6/2022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7E34FEBC-4FBB-4B9C-ABF2-083CB54FFA27}"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BE7FE-1D35-430E-A7F6-24E1813C92CC}" type="datetimeFigureOut">
              <a:rPr lang="es-AR" smtClean="0"/>
              <a:t>14/6/2022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7E34FEBC-4FBB-4B9C-ABF2-083CB54FFA27}"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56BE7FE-1D35-430E-A7F6-24E1813C92CC}" type="datetimeFigureOut">
              <a:rPr lang="es-AR" smtClean="0"/>
              <a:t>14/6/2022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E34FEBC-4FBB-4B9C-ABF2-083CB54FFA27}"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56BE7FE-1D35-430E-A7F6-24E1813C92CC}" type="datetimeFigureOut">
              <a:rPr lang="es-AR" smtClean="0"/>
              <a:t>14/6/2022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E34FEBC-4FBB-4B9C-ABF2-083CB54FFA27}" type="slidenum">
              <a:rPr lang="es-AR" smtClean="0"/>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D56BE7FE-1D35-430E-A7F6-24E1813C92CC}" type="datetimeFigureOut">
              <a:rPr lang="es-AR" smtClean="0"/>
              <a:t>14/6/2022</a:t>
            </a:fld>
            <a:endParaRPr lang="es-AR"/>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s-AR"/>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E34FEBC-4FBB-4B9C-ABF2-083CB54FFA27}" type="slidenum">
              <a:rPr lang="es-AR" smtClean="0"/>
              <a:t>‹Nº›</a:t>
            </a:fld>
            <a:endParaRPr lang="es-AR"/>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5"/>
          <p:cNvSpPr txBox="1">
            <a:spLocks noGrp="1"/>
          </p:cNvSpPr>
          <p:nvPr>
            <p:ph type="ctrTitle"/>
          </p:nvPr>
        </p:nvSpPr>
        <p:spPr>
          <a:xfrm>
            <a:off x="1763688" y="1203598"/>
            <a:ext cx="5616623" cy="22322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smtClean="0"/>
              <a:t>Java Script</a:t>
            </a:r>
            <a:endParaRPr dirty="0"/>
          </a:p>
        </p:txBody>
      </p:sp>
    </p:spTree>
    <p:extLst>
      <p:ext uri="{BB962C8B-B14F-4D97-AF65-F5344CB8AC3E}">
        <p14:creationId xmlns:p14="http://schemas.microsoft.com/office/powerpoint/2010/main" val="4204944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3;p28"/>
          <p:cNvSpPr txBox="1"/>
          <p:nvPr/>
        </p:nvSpPr>
        <p:spPr>
          <a:xfrm>
            <a:off x="1763687" y="6520"/>
            <a:ext cx="5616623" cy="7247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800" b="1" dirty="0" smtClean="0">
                <a:solidFill>
                  <a:schemeClr val="tx2"/>
                </a:solidFill>
                <a:effectLst>
                  <a:outerShdw blurRad="63500" dist="38100" dir="5400000" algn="t" rotWithShape="0">
                    <a:prstClr val="black">
                      <a:alpha val="25000"/>
                    </a:prstClr>
                  </a:outerShdw>
                </a:effectLst>
                <a:ea typeface="+mj-ea"/>
                <a:cs typeface="+mj-cs"/>
                <a:sym typeface="Nixie One"/>
              </a:rPr>
              <a:t>Estructuras de Control</a:t>
            </a:r>
            <a:endParaRPr sz="2800" b="1" dirty="0">
              <a:solidFill>
                <a:schemeClr val="tx2"/>
              </a:solidFill>
              <a:effectLst>
                <a:outerShdw blurRad="63500" dist="38100" dir="5400000" algn="t" rotWithShape="0">
                  <a:prstClr val="black">
                    <a:alpha val="25000"/>
                  </a:prstClr>
                </a:outerShdw>
              </a:effectLst>
              <a:ea typeface="+mj-ea"/>
              <a:cs typeface="+mj-cs"/>
              <a:sym typeface="Nixie One"/>
            </a:endParaRPr>
          </a:p>
        </p:txBody>
      </p:sp>
      <p:sp>
        <p:nvSpPr>
          <p:cNvPr id="7" name="Google Shape;247;p27"/>
          <p:cNvSpPr txBox="1">
            <a:spLocks/>
          </p:cNvSpPr>
          <p:nvPr/>
        </p:nvSpPr>
        <p:spPr>
          <a:xfrm>
            <a:off x="666629" y="731319"/>
            <a:ext cx="7776864" cy="1408383"/>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pPr>
            <a:r>
              <a:rPr lang="es-AR" sz="1800" b="1" dirty="0" smtClean="0">
                <a:solidFill>
                  <a:srgbClr val="FF0000"/>
                </a:solidFill>
              </a:rPr>
              <a:t>IF</a:t>
            </a:r>
            <a:endParaRPr lang="es-AR" sz="1800" b="1" dirty="0">
              <a:solidFill>
                <a:srgbClr val="FF0000"/>
              </a:solidFill>
            </a:endParaRPr>
          </a:p>
          <a:p>
            <a:pPr marL="0" indent="0">
              <a:spcBef>
                <a:spcPts val="0"/>
              </a:spcBef>
              <a:buNone/>
            </a:pPr>
            <a:r>
              <a:rPr lang="es-AR" sz="1800" dirty="0" smtClean="0">
                <a:solidFill>
                  <a:schemeClr val="tx1"/>
                </a:solidFill>
              </a:rPr>
              <a:t>Es la más utilizadas en los lenguajes de programación. </a:t>
            </a:r>
            <a:r>
              <a:rPr lang="es-AR" sz="1800" dirty="0">
                <a:solidFill>
                  <a:schemeClr val="tx1"/>
                </a:solidFill>
              </a:rPr>
              <a:t>Se emplea para tomar decisiones en función de una condición. </a:t>
            </a:r>
            <a:r>
              <a:rPr lang="es-AR" sz="1800" dirty="0" smtClean="0">
                <a:solidFill>
                  <a:schemeClr val="tx1"/>
                </a:solidFill>
              </a:rPr>
              <a:t>Si se cumple la condición ejecuta las instrucciones entre llaves {…}</a:t>
            </a:r>
          </a:p>
          <a:p>
            <a:pPr marL="0" indent="0">
              <a:buNone/>
            </a:pPr>
            <a:r>
              <a:rPr lang="es-AR" sz="1800" dirty="0"/>
              <a:t>	</a:t>
            </a:r>
            <a:r>
              <a:rPr lang="es-MX" sz="1800" b="1" dirty="0">
                <a:solidFill>
                  <a:srgbClr val="00B050"/>
                </a:solidFill>
              </a:rPr>
              <a:t>	</a:t>
            </a:r>
            <a:endParaRPr lang="es-AR" sz="1800" b="1" dirty="0">
              <a:solidFill>
                <a:srgbClr val="00B050"/>
              </a:solidFill>
            </a:endParaRPr>
          </a:p>
        </p:txBody>
      </p:sp>
      <p:sp>
        <p:nvSpPr>
          <p:cNvPr id="3" name="2 CuadroTexto"/>
          <p:cNvSpPr txBox="1"/>
          <p:nvPr/>
        </p:nvSpPr>
        <p:spPr>
          <a:xfrm>
            <a:off x="666629" y="2393794"/>
            <a:ext cx="2808312" cy="1477328"/>
          </a:xfrm>
          <a:prstGeom prst="rect">
            <a:avLst/>
          </a:prstGeom>
          <a:noFill/>
        </p:spPr>
        <p:txBody>
          <a:bodyPr wrap="square" rtlCol="0">
            <a:spAutoFit/>
          </a:bodyPr>
          <a:lstStyle/>
          <a:p>
            <a:r>
              <a:rPr lang="es-AR" dirty="0" err="1">
                <a:solidFill>
                  <a:srgbClr val="FF0000"/>
                </a:solidFill>
                <a:latin typeface="+mj-lt"/>
              </a:rPr>
              <a:t>if</a:t>
            </a:r>
            <a:r>
              <a:rPr lang="es-AR" dirty="0">
                <a:solidFill>
                  <a:srgbClr val="FF0000"/>
                </a:solidFill>
                <a:latin typeface="+mj-lt"/>
              </a:rPr>
              <a:t> </a:t>
            </a:r>
            <a:r>
              <a:rPr lang="es-AR" dirty="0">
                <a:latin typeface="+mj-lt"/>
              </a:rPr>
              <a:t>(</a:t>
            </a:r>
            <a:r>
              <a:rPr lang="es-AR" dirty="0" err="1">
                <a:solidFill>
                  <a:srgbClr val="0070C0"/>
                </a:solidFill>
                <a:latin typeface="+mj-lt"/>
              </a:rPr>
              <a:t>condition</a:t>
            </a:r>
            <a:r>
              <a:rPr lang="es-AR" dirty="0">
                <a:latin typeface="+mj-lt"/>
              </a:rPr>
              <a:t>) {</a:t>
            </a:r>
          </a:p>
          <a:p>
            <a:r>
              <a:rPr lang="es-AR" dirty="0">
                <a:latin typeface="+mj-lt"/>
              </a:rPr>
              <a:t>   	 	</a:t>
            </a:r>
            <a:r>
              <a:rPr lang="es-AR" dirty="0">
                <a:solidFill>
                  <a:srgbClr val="00B050"/>
                </a:solidFill>
                <a:latin typeface="+mj-lt"/>
              </a:rPr>
              <a:t>//</a:t>
            </a:r>
            <a:r>
              <a:rPr lang="es-AR" dirty="0" err="1">
                <a:solidFill>
                  <a:srgbClr val="00B050"/>
                </a:solidFill>
                <a:latin typeface="+mj-lt"/>
              </a:rPr>
              <a:t>instruccion</a:t>
            </a:r>
            <a:endParaRPr lang="es-AR" dirty="0">
              <a:solidFill>
                <a:srgbClr val="00B050"/>
              </a:solidFill>
              <a:latin typeface="+mj-lt"/>
            </a:endParaRPr>
          </a:p>
          <a:p>
            <a:r>
              <a:rPr lang="es-MX" dirty="0" smtClean="0">
                <a:latin typeface="+mj-lt"/>
              </a:rPr>
              <a:t>}</a:t>
            </a:r>
            <a:endParaRPr lang="es-AR" dirty="0">
              <a:latin typeface="+mj-lt"/>
            </a:endParaRPr>
          </a:p>
          <a:p>
            <a:r>
              <a:rPr lang="es-MX" dirty="0">
                <a:latin typeface="+mj-lt"/>
              </a:rPr>
              <a:t>	</a:t>
            </a:r>
            <a:endParaRPr lang="es-AR" dirty="0">
              <a:latin typeface="+mj-lt"/>
            </a:endParaRPr>
          </a:p>
        </p:txBody>
      </p:sp>
      <p:sp>
        <p:nvSpPr>
          <p:cNvPr id="9" name="8 CuadroTexto"/>
          <p:cNvSpPr txBox="1"/>
          <p:nvPr/>
        </p:nvSpPr>
        <p:spPr>
          <a:xfrm>
            <a:off x="4571998" y="2290683"/>
            <a:ext cx="4104458" cy="1477328"/>
          </a:xfrm>
          <a:prstGeom prst="rect">
            <a:avLst/>
          </a:prstGeom>
          <a:noFill/>
        </p:spPr>
        <p:txBody>
          <a:bodyPr wrap="square" rtlCol="0">
            <a:spAutoFit/>
          </a:bodyPr>
          <a:lstStyle/>
          <a:p>
            <a:r>
              <a:rPr lang="es-AR" dirty="0" err="1">
                <a:solidFill>
                  <a:srgbClr val="FF0000"/>
                </a:solidFill>
                <a:latin typeface="+mj-lt"/>
              </a:rPr>
              <a:t>if</a:t>
            </a:r>
            <a:r>
              <a:rPr lang="es-AR" dirty="0">
                <a:solidFill>
                  <a:srgbClr val="FF0000"/>
                </a:solidFill>
                <a:latin typeface="+mj-lt"/>
              </a:rPr>
              <a:t> </a:t>
            </a:r>
            <a:r>
              <a:rPr lang="es-AR" dirty="0" smtClean="0">
                <a:latin typeface="+mj-lt"/>
              </a:rPr>
              <a:t>(</a:t>
            </a:r>
            <a:r>
              <a:rPr lang="es-AR" dirty="0">
                <a:solidFill>
                  <a:srgbClr val="0070C0"/>
                </a:solidFill>
                <a:latin typeface="+mj-lt"/>
              </a:rPr>
              <a:t>$</a:t>
            </a:r>
            <a:r>
              <a:rPr lang="es-AR" dirty="0" smtClean="0">
                <a:solidFill>
                  <a:srgbClr val="0070C0"/>
                </a:solidFill>
                <a:latin typeface="+mj-lt"/>
              </a:rPr>
              <a:t>edad&gt;=18</a:t>
            </a:r>
            <a:r>
              <a:rPr lang="es-AR" dirty="0" smtClean="0">
                <a:latin typeface="+mj-lt"/>
              </a:rPr>
              <a:t>)</a:t>
            </a:r>
            <a:r>
              <a:rPr lang="es-AR" dirty="0">
                <a:latin typeface="+mj-lt"/>
              </a:rPr>
              <a:t> {</a:t>
            </a:r>
          </a:p>
          <a:p>
            <a:r>
              <a:rPr lang="es-AR" dirty="0">
                <a:latin typeface="+mj-lt"/>
              </a:rPr>
              <a:t>   	</a:t>
            </a:r>
            <a:r>
              <a:rPr lang="es-AR" dirty="0" err="1">
                <a:solidFill>
                  <a:srgbClr val="FF0000"/>
                </a:solidFill>
                <a:latin typeface="+mj-lt"/>
              </a:rPr>
              <a:t>a</a:t>
            </a:r>
            <a:r>
              <a:rPr lang="es-AR" dirty="0" err="1" smtClean="0">
                <a:solidFill>
                  <a:srgbClr val="FF0000"/>
                </a:solidFill>
                <a:latin typeface="+mj-lt"/>
              </a:rPr>
              <a:t>lert</a:t>
            </a:r>
            <a:r>
              <a:rPr lang="es-AR" dirty="0" smtClean="0">
                <a:solidFill>
                  <a:srgbClr val="FF0000"/>
                </a:solidFill>
                <a:latin typeface="+mj-lt"/>
              </a:rPr>
              <a:t>(“</a:t>
            </a:r>
            <a:r>
              <a:rPr lang="es-AR" dirty="0" smtClean="0">
                <a:latin typeface="+mj-lt"/>
              </a:rPr>
              <a:t>Es mayor de edad</a:t>
            </a:r>
            <a:r>
              <a:rPr lang="es-AR" dirty="0" smtClean="0">
                <a:solidFill>
                  <a:srgbClr val="FF0000"/>
                </a:solidFill>
                <a:latin typeface="+mj-lt"/>
              </a:rPr>
              <a:t>”)</a:t>
            </a:r>
            <a:endParaRPr lang="es-AR" dirty="0">
              <a:solidFill>
                <a:srgbClr val="FF0000"/>
              </a:solidFill>
              <a:latin typeface="+mj-lt"/>
            </a:endParaRPr>
          </a:p>
          <a:p>
            <a:r>
              <a:rPr lang="es-AR" dirty="0">
                <a:latin typeface="+mj-lt"/>
              </a:rPr>
              <a:t>	</a:t>
            </a:r>
            <a:endParaRPr lang="es-AR" dirty="0" smtClean="0">
              <a:latin typeface="+mj-lt"/>
            </a:endParaRPr>
          </a:p>
          <a:p>
            <a:r>
              <a:rPr lang="es-MX" dirty="0" smtClean="0">
                <a:latin typeface="+mj-lt"/>
              </a:rPr>
              <a:t>}</a:t>
            </a:r>
            <a:endParaRPr lang="es-AR" dirty="0">
              <a:latin typeface="+mj-lt"/>
            </a:endParaRPr>
          </a:p>
          <a:p>
            <a:r>
              <a:rPr lang="es-MX" dirty="0">
                <a:latin typeface="+mj-lt"/>
              </a:rPr>
              <a:t>	</a:t>
            </a:r>
            <a:endParaRPr lang="es-AR" dirty="0">
              <a:latin typeface="+mj-lt"/>
            </a:endParaRPr>
          </a:p>
        </p:txBody>
      </p:sp>
      <p:cxnSp>
        <p:nvCxnSpPr>
          <p:cNvPr id="10" name="9 Conector recto"/>
          <p:cNvCxnSpPr/>
          <p:nvPr/>
        </p:nvCxnSpPr>
        <p:spPr>
          <a:xfrm>
            <a:off x="4283968" y="2219905"/>
            <a:ext cx="0" cy="26561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7285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3;p28"/>
          <p:cNvSpPr txBox="1"/>
          <p:nvPr/>
        </p:nvSpPr>
        <p:spPr>
          <a:xfrm>
            <a:off x="1763687" y="6520"/>
            <a:ext cx="5616623" cy="7247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800" b="1" dirty="0" smtClean="0">
                <a:solidFill>
                  <a:schemeClr val="tx2"/>
                </a:solidFill>
                <a:effectLst>
                  <a:outerShdw blurRad="63500" dist="38100" dir="5400000" algn="t" rotWithShape="0">
                    <a:prstClr val="black">
                      <a:alpha val="25000"/>
                    </a:prstClr>
                  </a:outerShdw>
                </a:effectLst>
                <a:ea typeface="+mj-ea"/>
                <a:cs typeface="+mj-cs"/>
                <a:sym typeface="Nixie One"/>
              </a:rPr>
              <a:t>Estructuras de Control</a:t>
            </a:r>
            <a:endParaRPr sz="2800" b="1" dirty="0">
              <a:solidFill>
                <a:schemeClr val="tx2"/>
              </a:solidFill>
              <a:effectLst>
                <a:outerShdw blurRad="63500" dist="38100" dir="5400000" algn="t" rotWithShape="0">
                  <a:prstClr val="black">
                    <a:alpha val="25000"/>
                  </a:prstClr>
                </a:outerShdw>
              </a:effectLst>
              <a:ea typeface="+mj-ea"/>
              <a:cs typeface="+mj-cs"/>
              <a:sym typeface="Nixie One"/>
            </a:endParaRPr>
          </a:p>
        </p:txBody>
      </p:sp>
      <p:sp>
        <p:nvSpPr>
          <p:cNvPr id="7" name="Google Shape;247;p27"/>
          <p:cNvSpPr txBox="1">
            <a:spLocks/>
          </p:cNvSpPr>
          <p:nvPr/>
        </p:nvSpPr>
        <p:spPr>
          <a:xfrm>
            <a:off x="666629" y="731319"/>
            <a:ext cx="7776864" cy="1408383"/>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pPr>
            <a:r>
              <a:rPr lang="es-AR" sz="1800" b="1" dirty="0" smtClean="0">
                <a:solidFill>
                  <a:srgbClr val="FF0000"/>
                </a:solidFill>
              </a:rPr>
              <a:t>IF</a:t>
            </a:r>
            <a:r>
              <a:rPr lang="es-AR" sz="1800" dirty="0" smtClean="0">
                <a:solidFill>
                  <a:srgbClr val="FF0000"/>
                </a:solidFill>
              </a:rPr>
              <a:t> </a:t>
            </a:r>
            <a:r>
              <a:rPr lang="es-AR" sz="1800" b="1" dirty="0">
                <a:solidFill>
                  <a:srgbClr val="FF0000"/>
                </a:solidFill>
              </a:rPr>
              <a:t>…ELSE</a:t>
            </a:r>
          </a:p>
          <a:p>
            <a:pPr marL="0" indent="0">
              <a:spcBef>
                <a:spcPts val="0"/>
              </a:spcBef>
              <a:buFont typeface="Arial" pitchFamily="34" charset="0"/>
              <a:buNone/>
            </a:pPr>
            <a:r>
              <a:rPr lang="es-AR" sz="1800" dirty="0" smtClean="0">
                <a:solidFill>
                  <a:schemeClr val="tx1"/>
                </a:solidFill>
              </a:rPr>
              <a:t>Es igual al IF anterior pero en este caso sería “ si se cumple la condición, haz esto, sino haz esto otro.</a:t>
            </a:r>
          </a:p>
          <a:p>
            <a:pPr marL="0" indent="0">
              <a:buNone/>
            </a:pPr>
            <a:r>
              <a:rPr lang="es-AR" sz="1800" dirty="0"/>
              <a:t>	</a:t>
            </a:r>
            <a:r>
              <a:rPr lang="es-MX" sz="1800" b="1" dirty="0">
                <a:solidFill>
                  <a:srgbClr val="00B050"/>
                </a:solidFill>
              </a:rPr>
              <a:t>	</a:t>
            </a:r>
            <a:endParaRPr lang="es-AR" sz="1800" b="1" dirty="0">
              <a:solidFill>
                <a:srgbClr val="00B050"/>
              </a:solidFill>
            </a:endParaRPr>
          </a:p>
        </p:txBody>
      </p:sp>
      <p:sp>
        <p:nvSpPr>
          <p:cNvPr id="3" name="2 CuadroTexto"/>
          <p:cNvSpPr txBox="1"/>
          <p:nvPr/>
        </p:nvSpPr>
        <p:spPr>
          <a:xfrm>
            <a:off x="1403648" y="2127439"/>
            <a:ext cx="2808312" cy="2308324"/>
          </a:xfrm>
          <a:prstGeom prst="rect">
            <a:avLst/>
          </a:prstGeom>
          <a:noFill/>
        </p:spPr>
        <p:txBody>
          <a:bodyPr wrap="square" rtlCol="0">
            <a:spAutoFit/>
          </a:bodyPr>
          <a:lstStyle/>
          <a:p>
            <a:r>
              <a:rPr lang="es-AR" dirty="0" err="1">
                <a:solidFill>
                  <a:srgbClr val="FF0000"/>
                </a:solidFill>
                <a:latin typeface="+mj-lt"/>
              </a:rPr>
              <a:t>if</a:t>
            </a:r>
            <a:r>
              <a:rPr lang="es-AR" dirty="0">
                <a:solidFill>
                  <a:srgbClr val="FF0000"/>
                </a:solidFill>
                <a:latin typeface="+mj-lt"/>
              </a:rPr>
              <a:t> </a:t>
            </a:r>
            <a:r>
              <a:rPr lang="es-AR" dirty="0">
                <a:latin typeface="+mj-lt"/>
              </a:rPr>
              <a:t>(</a:t>
            </a:r>
            <a:r>
              <a:rPr lang="es-AR" dirty="0" err="1">
                <a:solidFill>
                  <a:srgbClr val="0070C0"/>
                </a:solidFill>
                <a:latin typeface="+mj-lt"/>
              </a:rPr>
              <a:t>condition</a:t>
            </a:r>
            <a:r>
              <a:rPr lang="es-AR" dirty="0">
                <a:latin typeface="+mj-lt"/>
              </a:rPr>
              <a:t>) {</a:t>
            </a:r>
          </a:p>
          <a:p>
            <a:r>
              <a:rPr lang="es-AR" dirty="0">
                <a:latin typeface="+mj-lt"/>
              </a:rPr>
              <a:t>   	 	</a:t>
            </a:r>
            <a:r>
              <a:rPr lang="es-AR" dirty="0">
                <a:solidFill>
                  <a:srgbClr val="00B050"/>
                </a:solidFill>
                <a:latin typeface="+mj-lt"/>
              </a:rPr>
              <a:t>//</a:t>
            </a:r>
            <a:r>
              <a:rPr lang="es-AR" dirty="0" err="1">
                <a:solidFill>
                  <a:srgbClr val="00B050"/>
                </a:solidFill>
                <a:latin typeface="+mj-lt"/>
              </a:rPr>
              <a:t>instruccion</a:t>
            </a:r>
            <a:endParaRPr lang="es-AR" dirty="0">
              <a:solidFill>
                <a:srgbClr val="00B050"/>
              </a:solidFill>
              <a:latin typeface="+mj-lt"/>
            </a:endParaRPr>
          </a:p>
          <a:p>
            <a:r>
              <a:rPr lang="es-AR" dirty="0">
                <a:latin typeface="+mj-lt"/>
              </a:rPr>
              <a:t>	} </a:t>
            </a:r>
            <a:r>
              <a:rPr lang="es-AR" dirty="0" err="1">
                <a:solidFill>
                  <a:srgbClr val="FF0000"/>
                </a:solidFill>
                <a:latin typeface="+mj-lt"/>
              </a:rPr>
              <a:t>else</a:t>
            </a:r>
            <a:r>
              <a:rPr lang="es-AR" dirty="0">
                <a:latin typeface="+mj-lt"/>
              </a:rPr>
              <a:t>{</a:t>
            </a:r>
          </a:p>
          <a:p>
            <a:r>
              <a:rPr lang="es-MX" dirty="0">
                <a:latin typeface="+mj-lt"/>
              </a:rPr>
              <a:t>		</a:t>
            </a:r>
            <a:r>
              <a:rPr lang="es-MX" dirty="0">
                <a:solidFill>
                  <a:srgbClr val="00B050"/>
                </a:solidFill>
                <a:latin typeface="+mj-lt"/>
              </a:rPr>
              <a:t>//</a:t>
            </a:r>
            <a:r>
              <a:rPr lang="es-MX" dirty="0" smtClean="0">
                <a:solidFill>
                  <a:srgbClr val="00B050"/>
                </a:solidFill>
                <a:latin typeface="+mj-lt"/>
              </a:rPr>
              <a:t>instrucción</a:t>
            </a:r>
          </a:p>
          <a:p>
            <a:r>
              <a:rPr lang="es-MX" dirty="0">
                <a:latin typeface="+mj-lt"/>
              </a:rPr>
              <a:t>}</a:t>
            </a:r>
            <a:endParaRPr lang="es-AR" dirty="0">
              <a:latin typeface="+mj-lt"/>
            </a:endParaRPr>
          </a:p>
          <a:p>
            <a:r>
              <a:rPr lang="es-MX" dirty="0">
                <a:latin typeface="+mj-lt"/>
              </a:rPr>
              <a:t>	</a:t>
            </a:r>
            <a:endParaRPr lang="es-AR" dirty="0">
              <a:latin typeface="+mj-lt"/>
            </a:endParaRPr>
          </a:p>
        </p:txBody>
      </p:sp>
      <p:sp>
        <p:nvSpPr>
          <p:cNvPr id="9" name="8 CuadroTexto"/>
          <p:cNvSpPr txBox="1"/>
          <p:nvPr/>
        </p:nvSpPr>
        <p:spPr>
          <a:xfrm>
            <a:off x="4555060" y="2119364"/>
            <a:ext cx="4481436" cy="2585323"/>
          </a:xfrm>
          <a:prstGeom prst="rect">
            <a:avLst/>
          </a:prstGeom>
          <a:noFill/>
        </p:spPr>
        <p:txBody>
          <a:bodyPr wrap="square" rtlCol="0">
            <a:spAutoFit/>
          </a:bodyPr>
          <a:lstStyle/>
          <a:p>
            <a:r>
              <a:rPr lang="es-AR" dirty="0" err="1">
                <a:solidFill>
                  <a:srgbClr val="FF0000"/>
                </a:solidFill>
                <a:latin typeface="+mj-lt"/>
              </a:rPr>
              <a:t>if</a:t>
            </a:r>
            <a:r>
              <a:rPr lang="es-AR" dirty="0">
                <a:solidFill>
                  <a:srgbClr val="FF0000"/>
                </a:solidFill>
                <a:latin typeface="+mj-lt"/>
              </a:rPr>
              <a:t> </a:t>
            </a:r>
            <a:r>
              <a:rPr lang="es-AR" dirty="0" smtClean="0">
                <a:latin typeface="+mj-lt"/>
              </a:rPr>
              <a:t>(</a:t>
            </a:r>
            <a:r>
              <a:rPr lang="es-AR" dirty="0">
                <a:solidFill>
                  <a:srgbClr val="0070C0"/>
                </a:solidFill>
                <a:latin typeface="+mj-lt"/>
              </a:rPr>
              <a:t>$edad</a:t>
            </a:r>
            <a:r>
              <a:rPr lang="es-AR" dirty="0" smtClean="0">
                <a:solidFill>
                  <a:srgbClr val="0070C0"/>
                </a:solidFill>
                <a:latin typeface="+mj-lt"/>
              </a:rPr>
              <a:t>&gt;=18</a:t>
            </a:r>
            <a:r>
              <a:rPr lang="es-AR" dirty="0" smtClean="0">
                <a:latin typeface="+mj-lt"/>
              </a:rPr>
              <a:t>)</a:t>
            </a:r>
            <a:r>
              <a:rPr lang="es-AR" dirty="0">
                <a:latin typeface="+mj-lt"/>
              </a:rPr>
              <a:t> {</a:t>
            </a:r>
          </a:p>
          <a:p>
            <a:r>
              <a:rPr lang="es-AR" dirty="0">
                <a:latin typeface="+mj-lt"/>
              </a:rPr>
              <a:t>   	</a:t>
            </a:r>
            <a:r>
              <a:rPr lang="es-AR" dirty="0" err="1" smtClean="0">
                <a:solidFill>
                  <a:srgbClr val="FF0000"/>
                </a:solidFill>
                <a:latin typeface="+mj-lt"/>
              </a:rPr>
              <a:t>alert</a:t>
            </a:r>
            <a:r>
              <a:rPr lang="es-AR" dirty="0" smtClean="0">
                <a:solidFill>
                  <a:srgbClr val="FF0000"/>
                </a:solidFill>
                <a:latin typeface="+mj-lt"/>
              </a:rPr>
              <a:t>(“</a:t>
            </a:r>
            <a:r>
              <a:rPr lang="es-AR" dirty="0" smtClean="0">
                <a:latin typeface="+mj-lt"/>
              </a:rPr>
              <a:t>Es MAYOR de edad</a:t>
            </a:r>
            <a:r>
              <a:rPr lang="es-AR" dirty="0" smtClean="0">
                <a:solidFill>
                  <a:srgbClr val="FF0000"/>
                </a:solidFill>
                <a:latin typeface="+mj-lt"/>
              </a:rPr>
              <a:t>”);</a:t>
            </a:r>
            <a:endParaRPr lang="es-AR" dirty="0">
              <a:solidFill>
                <a:srgbClr val="FF0000"/>
              </a:solidFill>
              <a:latin typeface="+mj-lt"/>
            </a:endParaRPr>
          </a:p>
          <a:p>
            <a:r>
              <a:rPr lang="es-AR" dirty="0">
                <a:latin typeface="+mj-lt"/>
              </a:rPr>
              <a:t>	</a:t>
            </a:r>
            <a:endParaRPr lang="es-AR" dirty="0" smtClean="0">
              <a:latin typeface="+mj-lt"/>
            </a:endParaRPr>
          </a:p>
          <a:p>
            <a:r>
              <a:rPr lang="es-AR" dirty="0">
                <a:latin typeface="+mj-lt"/>
              </a:rPr>
              <a:t>	</a:t>
            </a:r>
            <a:r>
              <a:rPr lang="es-AR" dirty="0" smtClean="0">
                <a:latin typeface="+mj-lt"/>
              </a:rPr>
              <a:t>} </a:t>
            </a:r>
            <a:r>
              <a:rPr lang="es-AR" dirty="0" err="1">
                <a:solidFill>
                  <a:srgbClr val="FF0000"/>
                </a:solidFill>
                <a:latin typeface="+mj-lt"/>
              </a:rPr>
              <a:t>else</a:t>
            </a:r>
            <a:r>
              <a:rPr lang="es-AR" dirty="0">
                <a:latin typeface="+mj-lt"/>
              </a:rPr>
              <a:t>{</a:t>
            </a:r>
          </a:p>
          <a:p>
            <a:r>
              <a:rPr lang="es-MX" dirty="0">
                <a:latin typeface="+mj-lt"/>
              </a:rPr>
              <a:t>	</a:t>
            </a:r>
            <a:endParaRPr lang="es-MX" dirty="0" smtClean="0">
              <a:latin typeface="+mj-lt"/>
            </a:endParaRPr>
          </a:p>
          <a:p>
            <a:r>
              <a:rPr lang="es-MX" dirty="0">
                <a:latin typeface="+mj-lt"/>
              </a:rPr>
              <a:t>	</a:t>
            </a:r>
            <a:r>
              <a:rPr lang="es-AR" dirty="0" err="1" smtClean="0">
                <a:solidFill>
                  <a:srgbClr val="FF0000"/>
                </a:solidFill>
                <a:latin typeface="+mj-lt"/>
              </a:rPr>
              <a:t>alert</a:t>
            </a:r>
            <a:r>
              <a:rPr lang="es-AR" dirty="0">
                <a:solidFill>
                  <a:srgbClr val="FF0000"/>
                </a:solidFill>
                <a:latin typeface="+mj-lt"/>
              </a:rPr>
              <a:t>(</a:t>
            </a:r>
            <a:r>
              <a:rPr lang="es-AR" dirty="0">
                <a:latin typeface="+mj-lt"/>
              </a:rPr>
              <a:t>“Es </a:t>
            </a:r>
            <a:r>
              <a:rPr lang="es-AR" dirty="0" smtClean="0">
                <a:latin typeface="+mj-lt"/>
              </a:rPr>
              <a:t>MENOR de </a:t>
            </a:r>
            <a:r>
              <a:rPr lang="es-AR" dirty="0">
                <a:latin typeface="+mj-lt"/>
              </a:rPr>
              <a:t>edad</a:t>
            </a:r>
            <a:r>
              <a:rPr lang="es-AR" dirty="0" smtClean="0">
                <a:solidFill>
                  <a:srgbClr val="FF0000"/>
                </a:solidFill>
                <a:latin typeface="+mj-lt"/>
              </a:rPr>
              <a:t>”);</a:t>
            </a:r>
            <a:endParaRPr lang="es-AR" dirty="0">
              <a:solidFill>
                <a:srgbClr val="FF0000"/>
              </a:solidFill>
              <a:latin typeface="+mj-lt"/>
            </a:endParaRPr>
          </a:p>
          <a:p>
            <a:endParaRPr lang="es-MX" dirty="0" smtClean="0">
              <a:solidFill>
                <a:srgbClr val="00B050"/>
              </a:solidFill>
              <a:latin typeface="+mj-lt"/>
            </a:endParaRPr>
          </a:p>
          <a:p>
            <a:r>
              <a:rPr lang="es-MX" dirty="0">
                <a:latin typeface="+mj-lt"/>
              </a:rPr>
              <a:t>}</a:t>
            </a:r>
            <a:endParaRPr lang="es-AR" dirty="0">
              <a:latin typeface="+mj-lt"/>
            </a:endParaRPr>
          </a:p>
          <a:p>
            <a:r>
              <a:rPr lang="es-MX" dirty="0">
                <a:latin typeface="+mj-lt"/>
              </a:rPr>
              <a:t>	</a:t>
            </a:r>
            <a:endParaRPr lang="es-AR" dirty="0">
              <a:latin typeface="+mj-lt"/>
            </a:endParaRPr>
          </a:p>
        </p:txBody>
      </p:sp>
      <p:cxnSp>
        <p:nvCxnSpPr>
          <p:cNvPr id="10" name="9 Conector recto"/>
          <p:cNvCxnSpPr/>
          <p:nvPr/>
        </p:nvCxnSpPr>
        <p:spPr>
          <a:xfrm>
            <a:off x="4211960" y="1779662"/>
            <a:ext cx="0" cy="26561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786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3;p28"/>
          <p:cNvSpPr txBox="1"/>
          <p:nvPr/>
        </p:nvSpPr>
        <p:spPr>
          <a:xfrm>
            <a:off x="1763687" y="6520"/>
            <a:ext cx="5616623" cy="7247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800" b="1" dirty="0" smtClean="0">
                <a:solidFill>
                  <a:schemeClr val="tx2"/>
                </a:solidFill>
                <a:effectLst>
                  <a:outerShdw blurRad="63500" dist="38100" dir="5400000" algn="t" rotWithShape="0">
                    <a:prstClr val="black">
                      <a:alpha val="25000"/>
                    </a:prstClr>
                  </a:outerShdw>
                </a:effectLst>
                <a:ea typeface="+mj-ea"/>
                <a:cs typeface="+mj-cs"/>
                <a:sym typeface="Nixie One"/>
              </a:rPr>
              <a:t>Estructuras de Control</a:t>
            </a:r>
            <a:endParaRPr sz="2800" b="1" dirty="0">
              <a:solidFill>
                <a:schemeClr val="tx2"/>
              </a:solidFill>
              <a:effectLst>
                <a:outerShdw blurRad="63500" dist="38100" dir="5400000" algn="t" rotWithShape="0">
                  <a:prstClr val="black">
                    <a:alpha val="25000"/>
                  </a:prstClr>
                </a:outerShdw>
              </a:effectLst>
              <a:ea typeface="+mj-ea"/>
              <a:cs typeface="+mj-cs"/>
              <a:sym typeface="Nixie One"/>
            </a:endParaRPr>
          </a:p>
        </p:txBody>
      </p:sp>
      <p:sp>
        <p:nvSpPr>
          <p:cNvPr id="7" name="Google Shape;247;p27"/>
          <p:cNvSpPr txBox="1">
            <a:spLocks/>
          </p:cNvSpPr>
          <p:nvPr/>
        </p:nvSpPr>
        <p:spPr>
          <a:xfrm>
            <a:off x="666629" y="731319"/>
            <a:ext cx="7776864" cy="4104456"/>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pPr>
            <a:r>
              <a:rPr lang="es-MX" sz="1800" b="1" dirty="0" smtClean="0">
                <a:solidFill>
                  <a:srgbClr val="FF0000"/>
                </a:solidFill>
              </a:rPr>
              <a:t>FOR</a:t>
            </a:r>
            <a:endParaRPr lang="es-AR" sz="1800" dirty="0">
              <a:solidFill>
                <a:schemeClr val="tx1"/>
              </a:solidFill>
            </a:endParaRPr>
          </a:p>
          <a:p>
            <a:pPr marL="0" indent="0">
              <a:spcBef>
                <a:spcPts val="0"/>
              </a:spcBef>
              <a:buFont typeface="Arial" pitchFamily="34" charset="0"/>
              <a:buNone/>
            </a:pPr>
            <a:r>
              <a:rPr lang="es-AR" sz="1800" dirty="0" smtClean="0">
                <a:solidFill>
                  <a:schemeClr val="tx1"/>
                </a:solidFill>
              </a:rPr>
              <a:t>Permite realizar repeticiones o bucles. Mientras la condición indicada se siga cumpliendo, repite la ejecución de las instrucciones definidas dentro del FOR. Después de cada repetición actualiza el valor de las variables que se utilizan en la función.</a:t>
            </a:r>
          </a:p>
          <a:p>
            <a:pPr marL="0" indent="0">
              <a:buNone/>
            </a:pPr>
            <a:r>
              <a:rPr lang="es-AR" sz="1800" dirty="0"/>
              <a:t>	</a:t>
            </a:r>
            <a:r>
              <a:rPr lang="es-AR" sz="1800" dirty="0" err="1" smtClean="0">
                <a:solidFill>
                  <a:srgbClr val="FF0000"/>
                </a:solidFill>
              </a:rPr>
              <a:t>for</a:t>
            </a:r>
            <a:r>
              <a:rPr lang="es-AR" sz="1800" dirty="0"/>
              <a:t> </a:t>
            </a:r>
            <a:r>
              <a:rPr lang="es-AR" sz="1800" dirty="0" smtClean="0">
                <a:solidFill>
                  <a:schemeClr val="tx1"/>
                </a:solidFill>
              </a:rPr>
              <a:t>(</a:t>
            </a:r>
            <a:r>
              <a:rPr lang="es-AR" sz="1800" dirty="0" smtClean="0">
                <a:solidFill>
                  <a:srgbClr val="0070C0"/>
                </a:solidFill>
              </a:rPr>
              <a:t>inicio; condición; actualización</a:t>
            </a:r>
            <a:r>
              <a:rPr lang="es-AR" sz="1800" dirty="0" smtClean="0">
                <a:solidFill>
                  <a:schemeClr val="tx1"/>
                </a:solidFill>
              </a:rPr>
              <a:t>)</a:t>
            </a:r>
            <a:r>
              <a:rPr lang="es-AR" sz="1800" dirty="0">
                <a:solidFill>
                  <a:schemeClr val="tx1"/>
                </a:solidFill>
              </a:rPr>
              <a:t> {</a:t>
            </a:r>
          </a:p>
          <a:p>
            <a:pPr marL="0" indent="0">
              <a:buNone/>
            </a:pPr>
            <a:r>
              <a:rPr lang="es-AR" sz="1800" dirty="0">
                <a:solidFill>
                  <a:schemeClr val="tx1"/>
                </a:solidFill>
              </a:rPr>
              <a:t>   </a:t>
            </a:r>
            <a:r>
              <a:rPr lang="es-AR" sz="1800" dirty="0" smtClean="0">
                <a:solidFill>
                  <a:schemeClr val="tx1"/>
                </a:solidFill>
              </a:rPr>
              <a:t>	</a:t>
            </a:r>
            <a:r>
              <a:rPr lang="es-AR" sz="1800" dirty="0">
                <a:solidFill>
                  <a:schemeClr val="tx1"/>
                </a:solidFill>
              </a:rPr>
              <a:t> </a:t>
            </a:r>
            <a:r>
              <a:rPr lang="es-AR" sz="1800" dirty="0" smtClean="0">
                <a:solidFill>
                  <a:schemeClr val="tx1"/>
                </a:solidFill>
              </a:rPr>
              <a:t>	</a:t>
            </a:r>
            <a:r>
              <a:rPr lang="es-AR" sz="1800" dirty="0" smtClean="0">
                <a:solidFill>
                  <a:srgbClr val="00B050"/>
                </a:solidFill>
              </a:rPr>
              <a:t>//instrucción</a:t>
            </a:r>
            <a:endParaRPr lang="es-AR" sz="1800" dirty="0">
              <a:solidFill>
                <a:srgbClr val="00B050"/>
              </a:solidFill>
            </a:endParaRPr>
          </a:p>
          <a:p>
            <a:pPr marL="0" indent="0">
              <a:buNone/>
            </a:pPr>
            <a:r>
              <a:rPr lang="es-AR" sz="1800" dirty="0" smtClean="0">
                <a:solidFill>
                  <a:schemeClr val="tx1"/>
                </a:solidFill>
              </a:rPr>
              <a:t>	}</a:t>
            </a:r>
          </a:p>
          <a:p>
            <a:pPr marL="0" indent="0">
              <a:buNone/>
            </a:pPr>
            <a:r>
              <a:rPr lang="es-MX" sz="1600" b="1" i="1" dirty="0" smtClean="0">
                <a:solidFill>
                  <a:schemeClr val="tx1"/>
                </a:solidFill>
              </a:rPr>
              <a:t>Inicio</a:t>
            </a:r>
            <a:r>
              <a:rPr lang="es-MX" sz="1600" dirty="0" smtClean="0">
                <a:solidFill>
                  <a:schemeClr val="tx1"/>
                </a:solidFill>
              </a:rPr>
              <a:t>: Establece los valores iniciales de las variables que controlan la repetición.</a:t>
            </a:r>
          </a:p>
          <a:p>
            <a:pPr marL="0" indent="0">
              <a:buNone/>
            </a:pPr>
            <a:r>
              <a:rPr lang="es-MX" sz="1600" b="1" i="1" dirty="0" smtClean="0">
                <a:solidFill>
                  <a:schemeClr val="tx1"/>
                </a:solidFill>
              </a:rPr>
              <a:t>Condición: </a:t>
            </a:r>
            <a:r>
              <a:rPr lang="es-MX" sz="1600" dirty="0" smtClean="0">
                <a:solidFill>
                  <a:schemeClr val="tx1"/>
                </a:solidFill>
              </a:rPr>
              <a:t>Es el único elemento que decide si se continua o se detiene la repetición.</a:t>
            </a:r>
          </a:p>
          <a:p>
            <a:pPr marL="0" indent="0">
              <a:buNone/>
            </a:pPr>
            <a:r>
              <a:rPr lang="es-MX" sz="1600" b="1" i="1" dirty="0" smtClean="0">
                <a:solidFill>
                  <a:schemeClr val="tx1"/>
                </a:solidFill>
              </a:rPr>
              <a:t>Actualización: </a:t>
            </a:r>
            <a:r>
              <a:rPr lang="es-MX" sz="1600" dirty="0" smtClean="0">
                <a:solidFill>
                  <a:schemeClr val="tx1"/>
                </a:solidFill>
              </a:rPr>
              <a:t>Es el nuevo valor que se asigna después de cada repetición a las variables que controlan la repetición.</a:t>
            </a:r>
            <a:endParaRPr lang="es-AR" sz="1600" dirty="0" smtClean="0">
              <a:solidFill>
                <a:schemeClr val="tx1"/>
              </a:solidFill>
            </a:endParaRPr>
          </a:p>
        </p:txBody>
      </p:sp>
    </p:spTree>
    <p:extLst>
      <p:ext uri="{BB962C8B-B14F-4D97-AF65-F5344CB8AC3E}">
        <p14:creationId xmlns:p14="http://schemas.microsoft.com/office/powerpoint/2010/main" val="2667387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3;p28"/>
          <p:cNvSpPr txBox="1"/>
          <p:nvPr/>
        </p:nvSpPr>
        <p:spPr>
          <a:xfrm>
            <a:off x="1763687" y="6520"/>
            <a:ext cx="5616623" cy="7247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800" b="1" dirty="0" smtClean="0">
                <a:solidFill>
                  <a:schemeClr val="tx2"/>
                </a:solidFill>
                <a:effectLst>
                  <a:outerShdw blurRad="63500" dist="38100" dir="5400000" algn="t" rotWithShape="0">
                    <a:prstClr val="black">
                      <a:alpha val="25000"/>
                    </a:prstClr>
                  </a:outerShdw>
                </a:effectLst>
                <a:ea typeface="+mj-ea"/>
                <a:cs typeface="+mj-cs"/>
                <a:sym typeface="Nixie One"/>
              </a:rPr>
              <a:t>Estructuras de Control</a:t>
            </a:r>
            <a:endParaRPr sz="2800" b="1" dirty="0">
              <a:solidFill>
                <a:schemeClr val="tx2"/>
              </a:solidFill>
              <a:effectLst>
                <a:outerShdw blurRad="63500" dist="38100" dir="5400000" algn="t" rotWithShape="0">
                  <a:prstClr val="black">
                    <a:alpha val="25000"/>
                  </a:prstClr>
                </a:outerShdw>
              </a:effectLst>
              <a:ea typeface="+mj-ea"/>
              <a:cs typeface="+mj-cs"/>
              <a:sym typeface="Nixie One"/>
            </a:endParaRPr>
          </a:p>
        </p:txBody>
      </p:sp>
      <p:sp>
        <p:nvSpPr>
          <p:cNvPr id="3" name="2 CuadroTexto"/>
          <p:cNvSpPr txBox="1"/>
          <p:nvPr/>
        </p:nvSpPr>
        <p:spPr>
          <a:xfrm>
            <a:off x="254088" y="1692834"/>
            <a:ext cx="4320480" cy="923330"/>
          </a:xfrm>
          <a:prstGeom prst="rect">
            <a:avLst/>
          </a:prstGeom>
          <a:noFill/>
        </p:spPr>
        <p:txBody>
          <a:bodyPr wrap="square" rtlCol="0">
            <a:spAutoFit/>
          </a:bodyPr>
          <a:lstStyle/>
          <a:p>
            <a:r>
              <a:rPr lang="es-AR" dirty="0" err="1" smtClean="0">
                <a:solidFill>
                  <a:srgbClr val="FF0000"/>
                </a:solidFill>
                <a:latin typeface="+mj-lt"/>
              </a:rPr>
              <a:t>for</a:t>
            </a:r>
            <a:r>
              <a:rPr lang="es-AR" dirty="0" smtClean="0">
                <a:solidFill>
                  <a:srgbClr val="FF0000"/>
                </a:solidFill>
                <a:latin typeface="+mj-lt"/>
              </a:rPr>
              <a:t> </a:t>
            </a:r>
            <a:r>
              <a:rPr lang="es-AR" dirty="0" smtClean="0">
                <a:latin typeface="+mj-lt"/>
              </a:rPr>
              <a:t>(</a:t>
            </a:r>
            <a:r>
              <a:rPr lang="es-AR" dirty="0" smtClean="0">
                <a:solidFill>
                  <a:srgbClr val="0070C0"/>
                </a:solidFill>
                <a:latin typeface="+mj-lt"/>
              </a:rPr>
              <a:t>inicio; condición; actualización</a:t>
            </a:r>
            <a:r>
              <a:rPr lang="es-AR" dirty="0" smtClean="0">
                <a:latin typeface="+mj-lt"/>
              </a:rPr>
              <a:t>) {</a:t>
            </a:r>
          </a:p>
          <a:p>
            <a:r>
              <a:rPr lang="es-AR" dirty="0" smtClean="0">
                <a:latin typeface="+mj-lt"/>
              </a:rPr>
              <a:t>   	 </a:t>
            </a:r>
            <a:r>
              <a:rPr lang="es-AR" dirty="0" smtClean="0">
                <a:solidFill>
                  <a:srgbClr val="00B050"/>
                </a:solidFill>
                <a:latin typeface="+mj-lt"/>
              </a:rPr>
              <a:t>//</a:t>
            </a:r>
            <a:r>
              <a:rPr lang="es-AR" dirty="0" err="1" smtClean="0">
                <a:solidFill>
                  <a:srgbClr val="00B050"/>
                </a:solidFill>
                <a:latin typeface="+mj-lt"/>
              </a:rPr>
              <a:t>instruccion</a:t>
            </a:r>
            <a:endParaRPr lang="es-AR" dirty="0" smtClean="0">
              <a:solidFill>
                <a:srgbClr val="00B050"/>
              </a:solidFill>
              <a:latin typeface="+mj-lt"/>
            </a:endParaRPr>
          </a:p>
          <a:p>
            <a:r>
              <a:rPr lang="es-AR" dirty="0" smtClean="0">
                <a:latin typeface="+mj-lt"/>
              </a:rPr>
              <a:t>} </a:t>
            </a:r>
            <a:r>
              <a:rPr lang="es-MX" dirty="0">
                <a:latin typeface="+mj-lt"/>
              </a:rPr>
              <a:t>	</a:t>
            </a:r>
            <a:endParaRPr lang="es-AR" dirty="0">
              <a:latin typeface="+mj-lt"/>
            </a:endParaRPr>
          </a:p>
        </p:txBody>
      </p:sp>
      <p:cxnSp>
        <p:nvCxnSpPr>
          <p:cNvPr id="10" name="9 Conector recto"/>
          <p:cNvCxnSpPr/>
          <p:nvPr/>
        </p:nvCxnSpPr>
        <p:spPr>
          <a:xfrm>
            <a:off x="4571998" y="1421237"/>
            <a:ext cx="0" cy="26561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4716016" y="1670999"/>
            <a:ext cx="4320480" cy="2585323"/>
          </a:xfrm>
          <a:prstGeom prst="rect">
            <a:avLst/>
          </a:prstGeom>
          <a:noFill/>
        </p:spPr>
        <p:txBody>
          <a:bodyPr wrap="square" rtlCol="0">
            <a:spAutoFit/>
          </a:bodyPr>
          <a:lstStyle/>
          <a:p>
            <a:r>
              <a:rPr lang="es-AR" dirty="0" err="1" smtClean="0">
                <a:solidFill>
                  <a:srgbClr val="FF0000"/>
                </a:solidFill>
                <a:latin typeface="+mj-lt"/>
              </a:rPr>
              <a:t>for</a:t>
            </a:r>
            <a:r>
              <a:rPr lang="es-AR" dirty="0" smtClean="0">
                <a:latin typeface="+mj-lt"/>
              </a:rPr>
              <a:t>(</a:t>
            </a:r>
            <a:r>
              <a:rPr lang="es-AR" dirty="0" smtClean="0">
                <a:solidFill>
                  <a:srgbClr val="0070C0"/>
                </a:solidFill>
                <a:latin typeface="+mj-lt"/>
              </a:rPr>
              <a:t>$i=0; $i&lt;3</a:t>
            </a:r>
            <a:r>
              <a:rPr lang="es-AR" dirty="0">
                <a:solidFill>
                  <a:srgbClr val="0070C0"/>
                </a:solidFill>
                <a:latin typeface="+mj-lt"/>
              </a:rPr>
              <a:t>;</a:t>
            </a:r>
            <a:r>
              <a:rPr lang="es-AR" dirty="0" smtClean="0">
                <a:solidFill>
                  <a:srgbClr val="0070C0"/>
                </a:solidFill>
                <a:latin typeface="+mj-lt"/>
              </a:rPr>
              <a:t> $i++</a:t>
            </a:r>
            <a:r>
              <a:rPr lang="es-AR" dirty="0" smtClean="0">
                <a:latin typeface="+mj-lt"/>
              </a:rPr>
              <a:t>) {</a:t>
            </a:r>
          </a:p>
          <a:p>
            <a:r>
              <a:rPr lang="es-AR" dirty="0" smtClean="0">
                <a:latin typeface="+mj-lt"/>
              </a:rPr>
              <a:t>	</a:t>
            </a:r>
            <a:r>
              <a:rPr lang="es-AR" dirty="0" smtClean="0">
                <a:solidFill>
                  <a:srgbClr val="FF0000"/>
                </a:solidFill>
                <a:latin typeface="+mj-lt"/>
              </a:rPr>
              <a:t>console</a:t>
            </a:r>
            <a:r>
              <a:rPr lang="es-AR" dirty="0" smtClean="0">
                <a:latin typeface="+mj-lt"/>
              </a:rPr>
              <a:t>.</a:t>
            </a:r>
            <a:r>
              <a:rPr lang="es-AR" dirty="0" smtClean="0">
                <a:solidFill>
                  <a:srgbClr val="FFC000"/>
                </a:solidFill>
                <a:latin typeface="+mj-lt"/>
              </a:rPr>
              <a:t>log</a:t>
            </a:r>
            <a:r>
              <a:rPr lang="es-AR" dirty="0" smtClean="0">
                <a:latin typeface="+mj-lt"/>
              </a:rPr>
              <a:t>(</a:t>
            </a:r>
            <a:r>
              <a:rPr lang="es-AR" dirty="0" smtClean="0">
                <a:solidFill>
                  <a:srgbClr val="FF0000"/>
                </a:solidFill>
                <a:latin typeface="+mj-lt"/>
              </a:rPr>
              <a:t>“ i vale “ </a:t>
            </a:r>
            <a:r>
              <a:rPr lang="es-AR" dirty="0" smtClean="0">
                <a:latin typeface="+mj-lt"/>
              </a:rPr>
              <a:t>+ </a:t>
            </a:r>
            <a:r>
              <a:rPr lang="es-AR" dirty="0" smtClean="0">
                <a:solidFill>
                  <a:srgbClr val="0070C0"/>
                </a:solidFill>
                <a:latin typeface="+mj-lt"/>
              </a:rPr>
              <a:t>$i</a:t>
            </a:r>
            <a:r>
              <a:rPr lang="es-AR" dirty="0" smtClean="0">
                <a:latin typeface="+mj-lt"/>
              </a:rPr>
              <a:t>);   	 </a:t>
            </a:r>
          </a:p>
          <a:p>
            <a:r>
              <a:rPr lang="es-AR" dirty="0" smtClean="0">
                <a:latin typeface="+mj-lt"/>
              </a:rPr>
              <a:t>} </a:t>
            </a:r>
          </a:p>
          <a:p>
            <a:endParaRPr lang="es-AR" dirty="0">
              <a:latin typeface="+mj-lt"/>
            </a:endParaRPr>
          </a:p>
          <a:p>
            <a:r>
              <a:rPr lang="es-AR" dirty="0" smtClean="0">
                <a:solidFill>
                  <a:srgbClr val="00B050"/>
                </a:solidFill>
                <a:latin typeface="+mj-lt"/>
              </a:rPr>
              <a:t>// en la consola figuraría</a:t>
            </a:r>
          </a:p>
          <a:p>
            <a:r>
              <a:rPr lang="es-AR" dirty="0" smtClean="0">
                <a:latin typeface="+mj-lt"/>
              </a:rPr>
              <a:t>i vale 0</a:t>
            </a:r>
          </a:p>
          <a:p>
            <a:r>
              <a:rPr lang="es-AR" dirty="0" smtClean="0">
                <a:latin typeface="+mj-lt"/>
              </a:rPr>
              <a:t>i vale 1</a:t>
            </a:r>
          </a:p>
          <a:p>
            <a:r>
              <a:rPr lang="es-AR" dirty="0" smtClean="0">
                <a:latin typeface="+mj-lt"/>
              </a:rPr>
              <a:t>i vale 2</a:t>
            </a:r>
            <a:r>
              <a:rPr lang="es-MX" dirty="0">
                <a:latin typeface="+mj-lt"/>
              </a:rPr>
              <a:t>	</a:t>
            </a:r>
            <a:endParaRPr lang="es-AR" dirty="0">
              <a:latin typeface="+mj-lt"/>
            </a:endParaRPr>
          </a:p>
        </p:txBody>
      </p:sp>
    </p:spTree>
    <p:extLst>
      <p:ext uri="{BB962C8B-B14F-4D97-AF65-F5344CB8AC3E}">
        <p14:creationId xmlns:p14="http://schemas.microsoft.com/office/powerpoint/2010/main" val="2571771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3;p28"/>
          <p:cNvSpPr txBox="1"/>
          <p:nvPr/>
        </p:nvSpPr>
        <p:spPr>
          <a:xfrm>
            <a:off x="1763687" y="6520"/>
            <a:ext cx="5616623" cy="7247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800" b="1" dirty="0" smtClean="0">
                <a:solidFill>
                  <a:schemeClr val="tx2"/>
                </a:solidFill>
                <a:effectLst>
                  <a:outerShdw blurRad="63500" dist="38100" dir="5400000" algn="t" rotWithShape="0">
                    <a:prstClr val="black">
                      <a:alpha val="25000"/>
                    </a:prstClr>
                  </a:outerShdw>
                </a:effectLst>
                <a:ea typeface="+mj-ea"/>
                <a:cs typeface="+mj-cs"/>
                <a:sym typeface="Nixie One"/>
              </a:rPr>
              <a:t>Estructuras de Control</a:t>
            </a:r>
            <a:endParaRPr sz="2800" b="1" dirty="0">
              <a:solidFill>
                <a:schemeClr val="tx2"/>
              </a:solidFill>
              <a:effectLst>
                <a:outerShdw blurRad="63500" dist="38100" dir="5400000" algn="t" rotWithShape="0">
                  <a:prstClr val="black">
                    <a:alpha val="25000"/>
                  </a:prstClr>
                </a:outerShdw>
              </a:effectLst>
              <a:ea typeface="+mj-ea"/>
              <a:cs typeface="+mj-cs"/>
              <a:sym typeface="Nixie One"/>
            </a:endParaRPr>
          </a:p>
        </p:txBody>
      </p:sp>
      <p:sp>
        <p:nvSpPr>
          <p:cNvPr id="7" name="Google Shape;247;p27"/>
          <p:cNvSpPr txBox="1">
            <a:spLocks/>
          </p:cNvSpPr>
          <p:nvPr/>
        </p:nvSpPr>
        <p:spPr>
          <a:xfrm>
            <a:off x="666629" y="731319"/>
            <a:ext cx="7776864" cy="4104456"/>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pPr>
            <a:r>
              <a:rPr lang="es-MX" sz="1800" b="1" dirty="0" smtClean="0">
                <a:solidFill>
                  <a:srgbClr val="FF0000"/>
                </a:solidFill>
              </a:rPr>
              <a:t>SWITCH</a:t>
            </a:r>
            <a:endParaRPr lang="es-AR" sz="1800" dirty="0">
              <a:solidFill>
                <a:schemeClr val="tx1"/>
              </a:solidFill>
            </a:endParaRPr>
          </a:p>
          <a:p>
            <a:pPr marL="0" indent="0">
              <a:spcBef>
                <a:spcPts val="0"/>
              </a:spcBef>
              <a:buFont typeface="Arial" pitchFamily="34" charset="0"/>
              <a:buNone/>
            </a:pPr>
            <a:r>
              <a:rPr lang="es-AR" sz="1800" dirty="0" smtClean="0">
                <a:solidFill>
                  <a:schemeClr val="tx1"/>
                </a:solidFill>
              </a:rPr>
              <a:t>Esta estructura es la más eficiente, ya que está especialmente diseñada para manejar de forma sencilla múltiples condiciones sobre la misma variable.</a:t>
            </a:r>
          </a:p>
          <a:p>
            <a:pPr marL="0" indent="0">
              <a:buNone/>
            </a:pPr>
            <a:r>
              <a:rPr lang="es-AR" sz="1800" dirty="0"/>
              <a:t>	</a:t>
            </a:r>
            <a:r>
              <a:rPr lang="es-AR" sz="1400" dirty="0" err="1" smtClean="0">
                <a:solidFill>
                  <a:srgbClr val="FF0000"/>
                </a:solidFill>
              </a:rPr>
              <a:t>switch</a:t>
            </a:r>
            <a:r>
              <a:rPr lang="es-AR" sz="1400" dirty="0"/>
              <a:t> </a:t>
            </a:r>
            <a:r>
              <a:rPr lang="es-AR" sz="1400" dirty="0" smtClean="0">
                <a:solidFill>
                  <a:schemeClr val="tx1"/>
                </a:solidFill>
              </a:rPr>
              <a:t>(</a:t>
            </a:r>
            <a:r>
              <a:rPr lang="es-AR" sz="1400" dirty="0" smtClean="0">
                <a:solidFill>
                  <a:srgbClr val="0070C0"/>
                </a:solidFill>
              </a:rPr>
              <a:t>variable</a:t>
            </a:r>
            <a:r>
              <a:rPr lang="es-AR" sz="1400" dirty="0" smtClean="0">
                <a:solidFill>
                  <a:schemeClr val="tx1"/>
                </a:solidFill>
              </a:rPr>
              <a:t>)</a:t>
            </a:r>
            <a:r>
              <a:rPr lang="es-AR" sz="1400" dirty="0">
                <a:solidFill>
                  <a:schemeClr val="tx1"/>
                </a:solidFill>
              </a:rPr>
              <a:t> {</a:t>
            </a:r>
          </a:p>
          <a:p>
            <a:pPr marL="0" indent="0">
              <a:buNone/>
            </a:pPr>
            <a:r>
              <a:rPr lang="es-AR" sz="1400" dirty="0">
                <a:solidFill>
                  <a:schemeClr val="tx1"/>
                </a:solidFill>
              </a:rPr>
              <a:t>   </a:t>
            </a:r>
            <a:r>
              <a:rPr lang="es-AR" sz="1400" dirty="0" smtClean="0">
                <a:solidFill>
                  <a:schemeClr val="tx1"/>
                </a:solidFill>
              </a:rPr>
              <a:t>	</a:t>
            </a:r>
            <a:r>
              <a:rPr lang="es-AR" sz="1400" dirty="0">
                <a:solidFill>
                  <a:schemeClr val="tx1"/>
                </a:solidFill>
              </a:rPr>
              <a:t> 	</a:t>
            </a:r>
            <a:r>
              <a:rPr lang="es-AR" sz="1400" dirty="0" smtClean="0">
                <a:solidFill>
                  <a:srgbClr val="FF0000"/>
                </a:solidFill>
              </a:rPr>
              <a:t>case “</a:t>
            </a:r>
            <a:r>
              <a:rPr lang="es-AR" sz="1400" dirty="0" smtClean="0">
                <a:solidFill>
                  <a:schemeClr val="tx1"/>
                </a:solidFill>
              </a:rPr>
              <a:t>valor 1”:</a:t>
            </a:r>
          </a:p>
          <a:p>
            <a:pPr marL="0" indent="0">
              <a:buNone/>
            </a:pPr>
            <a:r>
              <a:rPr lang="es-AR" sz="1400" dirty="0">
                <a:solidFill>
                  <a:schemeClr val="tx1"/>
                </a:solidFill>
              </a:rPr>
              <a:t>	</a:t>
            </a:r>
            <a:r>
              <a:rPr lang="es-AR" sz="1400" dirty="0" smtClean="0">
                <a:solidFill>
                  <a:schemeClr val="tx1"/>
                </a:solidFill>
              </a:rPr>
              <a:t>	        </a:t>
            </a:r>
            <a:r>
              <a:rPr lang="es-AR" sz="1400" dirty="0" smtClean="0">
                <a:solidFill>
                  <a:srgbClr val="00B050"/>
                </a:solidFill>
              </a:rPr>
              <a:t>//instrucción</a:t>
            </a:r>
          </a:p>
          <a:p>
            <a:pPr marL="0" indent="0">
              <a:buNone/>
            </a:pPr>
            <a:r>
              <a:rPr lang="es-MX" sz="1400" dirty="0">
                <a:solidFill>
                  <a:srgbClr val="00B050"/>
                </a:solidFill>
              </a:rPr>
              <a:t>	</a:t>
            </a:r>
            <a:r>
              <a:rPr lang="es-MX" sz="1400" dirty="0" smtClean="0">
                <a:solidFill>
                  <a:srgbClr val="00B050"/>
                </a:solidFill>
              </a:rPr>
              <a:t>	        </a:t>
            </a:r>
            <a:r>
              <a:rPr lang="es-MX" sz="1400" dirty="0" smtClean="0">
                <a:solidFill>
                  <a:srgbClr val="FF0000"/>
                </a:solidFill>
              </a:rPr>
              <a:t>break;</a:t>
            </a:r>
          </a:p>
          <a:p>
            <a:pPr marL="0" indent="0">
              <a:buNone/>
            </a:pPr>
            <a:r>
              <a:rPr lang="es-AR" sz="1400" dirty="0">
                <a:solidFill>
                  <a:schemeClr val="tx1"/>
                </a:solidFill>
              </a:rPr>
              <a:t>   	 	</a:t>
            </a:r>
            <a:r>
              <a:rPr lang="es-AR" sz="1400" dirty="0" smtClean="0">
                <a:solidFill>
                  <a:srgbClr val="FF0000"/>
                </a:solidFill>
              </a:rPr>
              <a:t>case “</a:t>
            </a:r>
            <a:r>
              <a:rPr lang="es-AR" sz="1400" dirty="0" smtClean="0">
                <a:solidFill>
                  <a:schemeClr val="tx1"/>
                </a:solidFill>
              </a:rPr>
              <a:t>valor n”:</a:t>
            </a:r>
            <a:endParaRPr lang="es-AR" sz="1400" dirty="0">
              <a:solidFill>
                <a:schemeClr val="tx1"/>
              </a:solidFill>
            </a:endParaRPr>
          </a:p>
          <a:p>
            <a:pPr marL="0" indent="0">
              <a:buNone/>
            </a:pPr>
            <a:r>
              <a:rPr lang="es-AR" sz="1400" dirty="0">
                <a:solidFill>
                  <a:schemeClr val="tx1"/>
                </a:solidFill>
              </a:rPr>
              <a:t>		</a:t>
            </a:r>
            <a:r>
              <a:rPr lang="es-AR" sz="1400" dirty="0" smtClean="0">
                <a:solidFill>
                  <a:schemeClr val="tx1"/>
                </a:solidFill>
              </a:rPr>
              <a:t>        </a:t>
            </a:r>
            <a:r>
              <a:rPr lang="es-AR" sz="1400" dirty="0" smtClean="0">
                <a:solidFill>
                  <a:srgbClr val="00B050"/>
                </a:solidFill>
              </a:rPr>
              <a:t>//</a:t>
            </a:r>
            <a:r>
              <a:rPr lang="es-AR" sz="1400" dirty="0">
                <a:solidFill>
                  <a:srgbClr val="00B050"/>
                </a:solidFill>
              </a:rPr>
              <a:t>instrucción</a:t>
            </a:r>
          </a:p>
          <a:p>
            <a:pPr marL="0" indent="0">
              <a:buNone/>
            </a:pPr>
            <a:r>
              <a:rPr lang="es-MX" sz="1400" dirty="0">
                <a:solidFill>
                  <a:srgbClr val="00B050"/>
                </a:solidFill>
              </a:rPr>
              <a:t>		</a:t>
            </a:r>
            <a:r>
              <a:rPr lang="es-MX" sz="1400" dirty="0" smtClean="0">
                <a:solidFill>
                  <a:srgbClr val="00B050"/>
                </a:solidFill>
              </a:rPr>
              <a:t>        </a:t>
            </a:r>
            <a:r>
              <a:rPr lang="es-MX" sz="1400" dirty="0" smtClean="0">
                <a:solidFill>
                  <a:srgbClr val="FF0000"/>
                </a:solidFill>
              </a:rPr>
              <a:t>break;</a:t>
            </a:r>
          </a:p>
          <a:p>
            <a:pPr marL="0" indent="0">
              <a:buNone/>
            </a:pPr>
            <a:r>
              <a:rPr lang="es-MX" sz="1400" dirty="0">
                <a:solidFill>
                  <a:srgbClr val="FF0000"/>
                </a:solidFill>
              </a:rPr>
              <a:t>	</a:t>
            </a:r>
            <a:r>
              <a:rPr lang="es-MX" sz="1400" dirty="0" smtClean="0">
                <a:solidFill>
                  <a:srgbClr val="FF0000"/>
                </a:solidFill>
              </a:rPr>
              <a:t>	default:</a:t>
            </a:r>
          </a:p>
          <a:p>
            <a:pPr marL="0" indent="0">
              <a:buNone/>
            </a:pPr>
            <a:r>
              <a:rPr lang="es-MX" sz="1400" dirty="0">
                <a:solidFill>
                  <a:srgbClr val="FF0000"/>
                </a:solidFill>
              </a:rPr>
              <a:t>	</a:t>
            </a:r>
            <a:r>
              <a:rPr lang="es-MX" sz="1400" dirty="0" smtClean="0">
                <a:solidFill>
                  <a:srgbClr val="FF0000"/>
                </a:solidFill>
              </a:rPr>
              <a:t>	        </a:t>
            </a:r>
            <a:r>
              <a:rPr lang="es-MX" sz="1400" dirty="0" smtClean="0">
                <a:solidFill>
                  <a:srgbClr val="00B050"/>
                </a:solidFill>
              </a:rPr>
              <a:t>//instrucción</a:t>
            </a:r>
          </a:p>
          <a:p>
            <a:pPr marL="0" indent="0">
              <a:buNone/>
            </a:pPr>
            <a:r>
              <a:rPr lang="es-MX" sz="1400" dirty="0">
                <a:solidFill>
                  <a:srgbClr val="FF0000"/>
                </a:solidFill>
              </a:rPr>
              <a:t>	</a:t>
            </a:r>
            <a:r>
              <a:rPr lang="es-MX" sz="1400" dirty="0" smtClean="0">
                <a:solidFill>
                  <a:srgbClr val="FF0000"/>
                </a:solidFill>
              </a:rPr>
              <a:t>	        break;</a:t>
            </a:r>
            <a:endParaRPr lang="es-AR" sz="1400" dirty="0">
              <a:solidFill>
                <a:srgbClr val="FF0000"/>
              </a:solidFill>
            </a:endParaRPr>
          </a:p>
          <a:p>
            <a:pPr marL="0" indent="0">
              <a:buNone/>
            </a:pPr>
            <a:r>
              <a:rPr lang="es-AR" sz="1400" dirty="0" smtClean="0">
                <a:solidFill>
                  <a:schemeClr val="tx1"/>
                </a:solidFill>
              </a:rPr>
              <a:t>	}</a:t>
            </a:r>
          </a:p>
        </p:txBody>
      </p:sp>
      <p:sp>
        <p:nvSpPr>
          <p:cNvPr id="2" name="1 CuadroTexto"/>
          <p:cNvSpPr txBox="1"/>
          <p:nvPr/>
        </p:nvSpPr>
        <p:spPr>
          <a:xfrm>
            <a:off x="5659229" y="3507854"/>
            <a:ext cx="3096344" cy="600164"/>
          </a:xfrm>
          <a:prstGeom prst="rect">
            <a:avLst/>
          </a:prstGeom>
          <a:noFill/>
        </p:spPr>
        <p:txBody>
          <a:bodyPr wrap="square" rtlCol="0">
            <a:spAutoFit/>
          </a:bodyPr>
          <a:lstStyle/>
          <a:p>
            <a:r>
              <a:rPr lang="es-MX" sz="1100" b="1" dirty="0">
                <a:latin typeface="+mj-lt"/>
              </a:rPr>
              <a:t>NOTA</a:t>
            </a:r>
            <a:r>
              <a:rPr lang="es-MX" sz="1100" dirty="0">
                <a:latin typeface="+mj-lt"/>
              </a:rPr>
              <a:t>:</a:t>
            </a:r>
            <a:r>
              <a:rPr lang="es-MX" sz="1100" b="1" dirty="0">
                <a:solidFill>
                  <a:srgbClr val="FF0000"/>
                </a:solidFill>
                <a:latin typeface="+mj-lt"/>
              </a:rPr>
              <a:t> Break </a:t>
            </a:r>
            <a:r>
              <a:rPr lang="es-MX" sz="1100" dirty="0">
                <a:latin typeface="+mj-lt"/>
              </a:rPr>
              <a:t>se utiliza para que el programa salga del </a:t>
            </a:r>
            <a:r>
              <a:rPr lang="es-MX" sz="1100" dirty="0" err="1">
                <a:solidFill>
                  <a:srgbClr val="FF0000"/>
                </a:solidFill>
                <a:latin typeface="+mj-lt"/>
              </a:rPr>
              <a:t>switch</a:t>
            </a:r>
            <a:r>
              <a:rPr lang="es-MX" sz="1100" dirty="0">
                <a:latin typeface="+mj-lt"/>
              </a:rPr>
              <a:t> una vez cumplida la instrucción</a:t>
            </a:r>
            <a:endParaRPr lang="es-AR" sz="1100" dirty="0">
              <a:latin typeface="+mj-lt"/>
            </a:endParaRPr>
          </a:p>
        </p:txBody>
      </p:sp>
      <p:sp>
        <p:nvSpPr>
          <p:cNvPr id="5" name="4 CuadroTexto"/>
          <p:cNvSpPr txBox="1"/>
          <p:nvPr/>
        </p:nvSpPr>
        <p:spPr>
          <a:xfrm>
            <a:off x="5652120" y="4232815"/>
            <a:ext cx="3096344" cy="600164"/>
          </a:xfrm>
          <a:prstGeom prst="rect">
            <a:avLst/>
          </a:prstGeom>
          <a:noFill/>
        </p:spPr>
        <p:txBody>
          <a:bodyPr wrap="square" rtlCol="0">
            <a:spAutoFit/>
          </a:bodyPr>
          <a:lstStyle/>
          <a:p>
            <a:r>
              <a:rPr lang="es-MX" sz="1100" b="1" dirty="0" smtClean="0">
                <a:latin typeface="+mj-lt"/>
              </a:rPr>
              <a:t>NOTA</a:t>
            </a:r>
            <a:r>
              <a:rPr lang="es-MX" sz="1100" dirty="0" smtClean="0">
                <a:latin typeface="+mj-lt"/>
              </a:rPr>
              <a:t>:</a:t>
            </a:r>
            <a:r>
              <a:rPr lang="es-MX" sz="1100" b="1" dirty="0">
                <a:solidFill>
                  <a:srgbClr val="FF0000"/>
                </a:solidFill>
                <a:latin typeface="+mj-lt"/>
              </a:rPr>
              <a:t> </a:t>
            </a:r>
            <a:r>
              <a:rPr lang="es-MX" sz="1100" b="1" dirty="0" smtClean="0">
                <a:solidFill>
                  <a:srgbClr val="FF0000"/>
                </a:solidFill>
                <a:latin typeface="+mj-lt"/>
              </a:rPr>
              <a:t>Default </a:t>
            </a:r>
            <a:r>
              <a:rPr lang="es-MX" sz="1100" dirty="0" smtClean="0">
                <a:latin typeface="+mj-lt"/>
              </a:rPr>
              <a:t>se declara para que sea ejecutada si la condición no coincide con las instancias (casos) del </a:t>
            </a:r>
            <a:r>
              <a:rPr lang="es-MX" sz="1100" dirty="0" err="1" smtClean="0">
                <a:solidFill>
                  <a:srgbClr val="FF0000"/>
                </a:solidFill>
                <a:latin typeface="+mj-lt"/>
              </a:rPr>
              <a:t>swtich</a:t>
            </a:r>
            <a:endParaRPr lang="es-AR" sz="1100" dirty="0">
              <a:solidFill>
                <a:srgbClr val="FF0000"/>
              </a:solidFill>
              <a:latin typeface="+mj-lt"/>
            </a:endParaRPr>
          </a:p>
        </p:txBody>
      </p:sp>
    </p:spTree>
    <p:extLst>
      <p:ext uri="{BB962C8B-B14F-4D97-AF65-F5344CB8AC3E}">
        <p14:creationId xmlns:p14="http://schemas.microsoft.com/office/powerpoint/2010/main" val="2002348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3;p28"/>
          <p:cNvSpPr txBox="1"/>
          <p:nvPr/>
        </p:nvSpPr>
        <p:spPr>
          <a:xfrm>
            <a:off x="1763687" y="6520"/>
            <a:ext cx="5616623" cy="7247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800" b="1" dirty="0" smtClean="0">
                <a:solidFill>
                  <a:schemeClr val="tx2"/>
                </a:solidFill>
                <a:effectLst>
                  <a:outerShdw blurRad="63500" dist="38100" dir="5400000" algn="t" rotWithShape="0">
                    <a:prstClr val="black">
                      <a:alpha val="25000"/>
                    </a:prstClr>
                  </a:outerShdw>
                </a:effectLst>
                <a:ea typeface="+mj-ea"/>
                <a:cs typeface="+mj-cs"/>
                <a:sym typeface="Nixie One"/>
              </a:rPr>
              <a:t>Estructuras de Control</a:t>
            </a:r>
            <a:endParaRPr sz="2800" b="1" dirty="0">
              <a:solidFill>
                <a:schemeClr val="tx2"/>
              </a:solidFill>
              <a:effectLst>
                <a:outerShdw blurRad="63500" dist="38100" dir="5400000" algn="t" rotWithShape="0">
                  <a:prstClr val="black">
                    <a:alpha val="25000"/>
                  </a:prstClr>
                </a:outerShdw>
              </a:effectLst>
              <a:ea typeface="+mj-ea"/>
              <a:cs typeface="+mj-cs"/>
              <a:sym typeface="Nixie One"/>
            </a:endParaRPr>
          </a:p>
        </p:txBody>
      </p:sp>
      <p:sp>
        <p:nvSpPr>
          <p:cNvPr id="7" name="Google Shape;247;p27"/>
          <p:cNvSpPr txBox="1">
            <a:spLocks/>
          </p:cNvSpPr>
          <p:nvPr/>
        </p:nvSpPr>
        <p:spPr>
          <a:xfrm>
            <a:off x="666629" y="731319"/>
            <a:ext cx="7776864" cy="4104456"/>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pPr>
            <a:r>
              <a:rPr lang="es-MX" sz="1800" b="1" dirty="0" smtClean="0">
                <a:solidFill>
                  <a:srgbClr val="FF0000"/>
                </a:solidFill>
              </a:rPr>
              <a:t>SWITCH</a:t>
            </a:r>
            <a:endParaRPr lang="es-AR" sz="1800" dirty="0">
              <a:solidFill>
                <a:schemeClr val="tx1"/>
              </a:solidFill>
            </a:endParaRPr>
          </a:p>
          <a:p>
            <a:pPr marL="0" indent="0">
              <a:spcBef>
                <a:spcPts val="0"/>
              </a:spcBef>
              <a:buFont typeface="Arial" pitchFamily="34" charset="0"/>
              <a:buNone/>
            </a:pPr>
            <a:r>
              <a:rPr lang="es-AR" sz="1400" dirty="0" smtClean="0">
                <a:solidFill>
                  <a:schemeClr val="tx1"/>
                </a:solidFill>
              </a:rPr>
              <a:t>NOTA: Se pueden agrupar si el código es el mismo</a:t>
            </a:r>
          </a:p>
          <a:p>
            <a:pPr marL="0" indent="0">
              <a:buNone/>
            </a:pPr>
            <a:r>
              <a:rPr lang="es-AR" sz="1800" dirty="0"/>
              <a:t>	</a:t>
            </a:r>
            <a:r>
              <a:rPr lang="es-AR" sz="1400" dirty="0" err="1" smtClean="0">
                <a:solidFill>
                  <a:srgbClr val="FF0000"/>
                </a:solidFill>
              </a:rPr>
              <a:t>switch</a:t>
            </a:r>
            <a:r>
              <a:rPr lang="es-AR" sz="1400" dirty="0"/>
              <a:t> </a:t>
            </a:r>
            <a:r>
              <a:rPr lang="es-AR" sz="1400" dirty="0" smtClean="0">
                <a:solidFill>
                  <a:schemeClr val="tx1"/>
                </a:solidFill>
              </a:rPr>
              <a:t>(</a:t>
            </a:r>
            <a:r>
              <a:rPr lang="es-AR" sz="1400" dirty="0" smtClean="0">
                <a:solidFill>
                  <a:srgbClr val="0070C0"/>
                </a:solidFill>
              </a:rPr>
              <a:t>variable</a:t>
            </a:r>
            <a:r>
              <a:rPr lang="es-AR" sz="1400" dirty="0" smtClean="0">
                <a:solidFill>
                  <a:schemeClr val="tx1"/>
                </a:solidFill>
              </a:rPr>
              <a:t>)</a:t>
            </a:r>
            <a:r>
              <a:rPr lang="es-AR" sz="1400" dirty="0">
                <a:solidFill>
                  <a:schemeClr val="tx1"/>
                </a:solidFill>
              </a:rPr>
              <a:t> {</a:t>
            </a:r>
          </a:p>
          <a:p>
            <a:pPr marL="0" indent="0">
              <a:buNone/>
            </a:pPr>
            <a:r>
              <a:rPr lang="es-AR" sz="1400" dirty="0">
                <a:solidFill>
                  <a:schemeClr val="tx1"/>
                </a:solidFill>
              </a:rPr>
              <a:t>   </a:t>
            </a:r>
            <a:r>
              <a:rPr lang="es-AR" sz="1400" dirty="0" smtClean="0">
                <a:solidFill>
                  <a:schemeClr val="tx1"/>
                </a:solidFill>
              </a:rPr>
              <a:t>	</a:t>
            </a:r>
            <a:r>
              <a:rPr lang="es-AR" sz="1400" dirty="0">
                <a:solidFill>
                  <a:schemeClr val="tx1"/>
                </a:solidFill>
              </a:rPr>
              <a:t> 	</a:t>
            </a:r>
            <a:r>
              <a:rPr lang="es-AR" sz="1400" dirty="0" smtClean="0">
                <a:solidFill>
                  <a:srgbClr val="FF0000"/>
                </a:solidFill>
              </a:rPr>
              <a:t>case “</a:t>
            </a:r>
            <a:r>
              <a:rPr lang="es-AR" sz="1400" dirty="0" smtClean="0">
                <a:solidFill>
                  <a:schemeClr val="tx1"/>
                </a:solidFill>
              </a:rPr>
              <a:t>valor 1”:</a:t>
            </a:r>
          </a:p>
          <a:p>
            <a:pPr marL="0" indent="0">
              <a:buNone/>
            </a:pPr>
            <a:r>
              <a:rPr lang="es-MX" sz="1400" dirty="0">
                <a:solidFill>
                  <a:schemeClr val="tx1"/>
                </a:solidFill>
              </a:rPr>
              <a:t>	</a:t>
            </a:r>
            <a:r>
              <a:rPr lang="es-MX" sz="1400" dirty="0" smtClean="0">
                <a:solidFill>
                  <a:schemeClr val="tx1"/>
                </a:solidFill>
              </a:rPr>
              <a:t>	</a:t>
            </a:r>
            <a:r>
              <a:rPr lang="es-AR" sz="1400" dirty="0" smtClean="0">
                <a:solidFill>
                  <a:srgbClr val="FF0000"/>
                </a:solidFill>
              </a:rPr>
              <a:t>case “</a:t>
            </a:r>
            <a:r>
              <a:rPr lang="es-AR" sz="1400" dirty="0" smtClean="0">
                <a:solidFill>
                  <a:schemeClr val="tx1"/>
                </a:solidFill>
              </a:rPr>
              <a:t>valor 2”:</a:t>
            </a:r>
            <a:endParaRPr lang="es-AR" sz="1400" dirty="0">
              <a:solidFill>
                <a:schemeClr val="tx1"/>
              </a:solidFill>
            </a:endParaRPr>
          </a:p>
          <a:p>
            <a:pPr marL="0" indent="0">
              <a:buNone/>
            </a:pPr>
            <a:r>
              <a:rPr lang="es-AR" sz="1400" dirty="0">
                <a:solidFill>
                  <a:schemeClr val="tx1"/>
                </a:solidFill>
              </a:rPr>
              <a:t>	</a:t>
            </a:r>
            <a:r>
              <a:rPr lang="es-AR" sz="1400" dirty="0" smtClean="0">
                <a:solidFill>
                  <a:schemeClr val="tx1"/>
                </a:solidFill>
              </a:rPr>
              <a:t>	        </a:t>
            </a:r>
            <a:r>
              <a:rPr lang="es-AR" sz="1400" dirty="0" smtClean="0">
                <a:solidFill>
                  <a:srgbClr val="00B050"/>
                </a:solidFill>
              </a:rPr>
              <a:t>//instrucción</a:t>
            </a:r>
          </a:p>
          <a:p>
            <a:pPr marL="0" indent="0">
              <a:buNone/>
            </a:pPr>
            <a:r>
              <a:rPr lang="es-MX" sz="1400" dirty="0">
                <a:solidFill>
                  <a:srgbClr val="00B050"/>
                </a:solidFill>
              </a:rPr>
              <a:t>	</a:t>
            </a:r>
            <a:r>
              <a:rPr lang="es-MX" sz="1400" dirty="0" smtClean="0">
                <a:solidFill>
                  <a:srgbClr val="00B050"/>
                </a:solidFill>
              </a:rPr>
              <a:t>	        </a:t>
            </a:r>
            <a:r>
              <a:rPr lang="es-MX" sz="1400" dirty="0" smtClean="0">
                <a:solidFill>
                  <a:srgbClr val="FF0000"/>
                </a:solidFill>
              </a:rPr>
              <a:t>break;</a:t>
            </a:r>
          </a:p>
          <a:p>
            <a:pPr marL="0" indent="0">
              <a:buNone/>
            </a:pPr>
            <a:r>
              <a:rPr lang="es-AR" sz="1400" dirty="0">
                <a:solidFill>
                  <a:schemeClr val="tx1"/>
                </a:solidFill>
              </a:rPr>
              <a:t>   	 	</a:t>
            </a:r>
            <a:r>
              <a:rPr lang="es-AR" sz="1400" dirty="0" smtClean="0">
                <a:solidFill>
                  <a:srgbClr val="FF0000"/>
                </a:solidFill>
              </a:rPr>
              <a:t>case “</a:t>
            </a:r>
            <a:r>
              <a:rPr lang="es-AR" sz="1400" dirty="0" smtClean="0">
                <a:solidFill>
                  <a:schemeClr val="tx1"/>
                </a:solidFill>
              </a:rPr>
              <a:t>valor 3”:</a:t>
            </a:r>
          </a:p>
          <a:p>
            <a:pPr marL="0" indent="0">
              <a:buNone/>
            </a:pPr>
            <a:r>
              <a:rPr lang="es-AR" sz="1400" dirty="0" smtClean="0">
                <a:solidFill>
                  <a:srgbClr val="FF0000"/>
                </a:solidFill>
              </a:rPr>
              <a:t>		case “</a:t>
            </a:r>
            <a:r>
              <a:rPr lang="es-AR" sz="1400" dirty="0" smtClean="0">
                <a:solidFill>
                  <a:schemeClr val="tx1"/>
                </a:solidFill>
              </a:rPr>
              <a:t>valor 4”:</a:t>
            </a:r>
            <a:endParaRPr lang="es-AR" sz="1400" dirty="0">
              <a:solidFill>
                <a:schemeClr val="tx1"/>
              </a:solidFill>
            </a:endParaRPr>
          </a:p>
          <a:p>
            <a:pPr marL="0" indent="0">
              <a:buNone/>
            </a:pPr>
            <a:r>
              <a:rPr lang="es-AR" sz="1400" dirty="0">
                <a:solidFill>
                  <a:schemeClr val="tx1"/>
                </a:solidFill>
              </a:rPr>
              <a:t>		 </a:t>
            </a:r>
            <a:r>
              <a:rPr lang="es-AR" sz="1400" dirty="0" smtClean="0">
                <a:solidFill>
                  <a:schemeClr val="tx1"/>
                </a:solidFill>
              </a:rPr>
              <a:t>       </a:t>
            </a:r>
            <a:r>
              <a:rPr lang="es-AR" sz="1400" dirty="0" smtClean="0">
                <a:solidFill>
                  <a:srgbClr val="00B050"/>
                </a:solidFill>
              </a:rPr>
              <a:t>//</a:t>
            </a:r>
            <a:r>
              <a:rPr lang="es-AR" sz="1400" dirty="0">
                <a:solidFill>
                  <a:srgbClr val="00B050"/>
                </a:solidFill>
              </a:rPr>
              <a:t>instrucción</a:t>
            </a:r>
          </a:p>
          <a:p>
            <a:pPr marL="0" indent="0">
              <a:buNone/>
            </a:pPr>
            <a:r>
              <a:rPr lang="es-MX" sz="1400" dirty="0">
                <a:solidFill>
                  <a:srgbClr val="00B050"/>
                </a:solidFill>
              </a:rPr>
              <a:t>	</a:t>
            </a:r>
            <a:r>
              <a:rPr lang="es-MX" sz="1400" dirty="0" smtClean="0">
                <a:solidFill>
                  <a:srgbClr val="00B050"/>
                </a:solidFill>
              </a:rPr>
              <a:t>	        </a:t>
            </a:r>
            <a:r>
              <a:rPr lang="es-MX" sz="1400" dirty="0" smtClean="0">
                <a:solidFill>
                  <a:srgbClr val="FF0000"/>
                </a:solidFill>
              </a:rPr>
              <a:t>break;</a:t>
            </a:r>
          </a:p>
          <a:p>
            <a:pPr marL="0" indent="0">
              <a:buNone/>
            </a:pPr>
            <a:r>
              <a:rPr lang="es-MX" sz="1400" dirty="0">
                <a:solidFill>
                  <a:srgbClr val="FF0000"/>
                </a:solidFill>
              </a:rPr>
              <a:t>	</a:t>
            </a:r>
            <a:r>
              <a:rPr lang="es-MX" sz="1400" dirty="0" smtClean="0">
                <a:solidFill>
                  <a:srgbClr val="FF0000"/>
                </a:solidFill>
              </a:rPr>
              <a:t>	default:</a:t>
            </a:r>
          </a:p>
          <a:p>
            <a:pPr marL="0" indent="0">
              <a:buNone/>
            </a:pPr>
            <a:r>
              <a:rPr lang="es-MX" sz="1400" dirty="0">
                <a:solidFill>
                  <a:srgbClr val="FF0000"/>
                </a:solidFill>
              </a:rPr>
              <a:t>	</a:t>
            </a:r>
            <a:r>
              <a:rPr lang="es-MX" sz="1400" dirty="0" smtClean="0">
                <a:solidFill>
                  <a:srgbClr val="FF0000"/>
                </a:solidFill>
              </a:rPr>
              <a:t>	        </a:t>
            </a:r>
            <a:r>
              <a:rPr lang="es-MX" sz="1400" dirty="0" smtClean="0">
                <a:solidFill>
                  <a:srgbClr val="00B050"/>
                </a:solidFill>
              </a:rPr>
              <a:t>//instrucción</a:t>
            </a:r>
          </a:p>
          <a:p>
            <a:pPr marL="0" indent="0">
              <a:buNone/>
            </a:pPr>
            <a:r>
              <a:rPr lang="es-MX" sz="1400" dirty="0">
                <a:solidFill>
                  <a:srgbClr val="FF0000"/>
                </a:solidFill>
              </a:rPr>
              <a:t>	</a:t>
            </a:r>
            <a:r>
              <a:rPr lang="es-MX" sz="1400" dirty="0" smtClean="0">
                <a:solidFill>
                  <a:srgbClr val="FF0000"/>
                </a:solidFill>
              </a:rPr>
              <a:t>	        break;</a:t>
            </a:r>
            <a:endParaRPr lang="es-AR" sz="1400" dirty="0">
              <a:solidFill>
                <a:srgbClr val="FF0000"/>
              </a:solidFill>
            </a:endParaRPr>
          </a:p>
          <a:p>
            <a:pPr marL="0" indent="0">
              <a:buNone/>
            </a:pPr>
            <a:r>
              <a:rPr lang="es-AR" sz="1400" dirty="0" smtClean="0">
                <a:solidFill>
                  <a:schemeClr val="tx1"/>
                </a:solidFill>
              </a:rPr>
              <a:t>	}</a:t>
            </a:r>
          </a:p>
        </p:txBody>
      </p:sp>
    </p:spTree>
    <p:extLst>
      <p:ext uri="{BB962C8B-B14F-4D97-AF65-F5344CB8AC3E}">
        <p14:creationId xmlns:p14="http://schemas.microsoft.com/office/powerpoint/2010/main" val="332340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3;p28"/>
          <p:cNvSpPr txBox="1"/>
          <p:nvPr/>
        </p:nvSpPr>
        <p:spPr>
          <a:xfrm>
            <a:off x="1763687" y="123478"/>
            <a:ext cx="5616623" cy="7247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800" b="1" dirty="0" smtClean="0">
                <a:solidFill>
                  <a:schemeClr val="tx2"/>
                </a:solidFill>
                <a:effectLst>
                  <a:outerShdw blurRad="63500" dist="38100" dir="5400000" algn="t" rotWithShape="0">
                    <a:prstClr val="black">
                      <a:alpha val="25000"/>
                    </a:prstClr>
                  </a:outerShdw>
                </a:effectLst>
                <a:ea typeface="+mj-ea"/>
                <a:cs typeface="+mj-cs"/>
                <a:sym typeface="Nixie One"/>
              </a:rPr>
              <a:t>Operadores</a:t>
            </a:r>
            <a:endParaRPr sz="2800" b="1" dirty="0">
              <a:solidFill>
                <a:schemeClr val="tx2"/>
              </a:solidFill>
              <a:effectLst>
                <a:outerShdw blurRad="63500" dist="38100" dir="5400000" algn="t" rotWithShape="0">
                  <a:prstClr val="black">
                    <a:alpha val="25000"/>
                  </a:prstClr>
                </a:outerShdw>
              </a:effectLst>
              <a:ea typeface="+mj-ea"/>
              <a:cs typeface="+mj-cs"/>
              <a:sym typeface="Nixie One"/>
            </a:endParaRPr>
          </a:p>
        </p:txBody>
      </p:sp>
      <p:sp>
        <p:nvSpPr>
          <p:cNvPr id="6" name="Google Shape;253;p29"/>
          <p:cNvSpPr txBox="1">
            <a:spLocks/>
          </p:cNvSpPr>
          <p:nvPr/>
        </p:nvSpPr>
        <p:spPr>
          <a:xfrm>
            <a:off x="530843" y="1779662"/>
            <a:ext cx="8082313" cy="2304256"/>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spcBef>
                <a:spcPts val="0"/>
              </a:spcBef>
              <a:buNone/>
            </a:pPr>
            <a:r>
              <a:rPr lang="es-AR" sz="1800" dirty="0" smtClean="0">
                <a:solidFill>
                  <a:schemeClr val="tx1"/>
                </a:solidFill>
              </a:rPr>
              <a:t>Permiten </a:t>
            </a:r>
            <a:r>
              <a:rPr lang="es-AR" sz="1800" b="1" dirty="0" smtClean="0">
                <a:solidFill>
                  <a:schemeClr val="tx1"/>
                </a:solidFill>
              </a:rPr>
              <a:t>manipular</a:t>
            </a:r>
            <a:r>
              <a:rPr lang="es-AR" sz="1800" dirty="0" smtClean="0">
                <a:solidFill>
                  <a:schemeClr val="tx1"/>
                </a:solidFill>
              </a:rPr>
              <a:t> el valor de la variables, </a:t>
            </a:r>
            <a:r>
              <a:rPr lang="es-AR" sz="1800" b="1" dirty="0" smtClean="0">
                <a:solidFill>
                  <a:schemeClr val="tx1"/>
                </a:solidFill>
              </a:rPr>
              <a:t>realizar operaciones matemáticas</a:t>
            </a:r>
            <a:r>
              <a:rPr lang="es-AR" sz="1800" dirty="0" smtClean="0">
                <a:solidFill>
                  <a:schemeClr val="tx1"/>
                </a:solidFill>
              </a:rPr>
              <a:t> con sus valores y </a:t>
            </a:r>
            <a:r>
              <a:rPr lang="es-AR" sz="1800" b="1" dirty="0" smtClean="0">
                <a:solidFill>
                  <a:schemeClr val="tx1"/>
                </a:solidFill>
              </a:rPr>
              <a:t>comprar</a:t>
            </a:r>
            <a:r>
              <a:rPr lang="es-AR" sz="1800" dirty="0" smtClean="0">
                <a:solidFill>
                  <a:schemeClr val="tx1"/>
                </a:solidFill>
              </a:rPr>
              <a:t> diferentes variables. </a:t>
            </a:r>
          </a:p>
          <a:p>
            <a:pPr marL="0" indent="0" algn="just">
              <a:spcBef>
                <a:spcPts val="0"/>
              </a:spcBef>
              <a:buNone/>
            </a:pPr>
            <a:r>
              <a:rPr lang="es-AR" sz="1800" dirty="0" smtClean="0">
                <a:solidFill>
                  <a:schemeClr val="tx1"/>
                </a:solidFill>
              </a:rPr>
              <a:t>De esta forma, los operadores permiten a los programas realizar cálculos complejos y tomar decisiones lógicas en función de comparaciones y otros tipos de condiciones</a:t>
            </a:r>
            <a:endParaRPr lang="es-AR" sz="1400" dirty="0">
              <a:solidFill>
                <a:srgbClr val="617A86"/>
              </a:solidFill>
            </a:endParaRPr>
          </a:p>
        </p:txBody>
      </p:sp>
    </p:spTree>
    <p:extLst>
      <p:ext uri="{BB962C8B-B14F-4D97-AF65-F5344CB8AC3E}">
        <p14:creationId xmlns:p14="http://schemas.microsoft.com/office/powerpoint/2010/main" val="1257403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3;p28"/>
          <p:cNvSpPr txBox="1"/>
          <p:nvPr/>
        </p:nvSpPr>
        <p:spPr>
          <a:xfrm>
            <a:off x="1763687" y="6520"/>
            <a:ext cx="5616623" cy="7247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800" b="1" dirty="0" smtClean="0">
                <a:solidFill>
                  <a:schemeClr val="tx2"/>
                </a:solidFill>
                <a:effectLst>
                  <a:outerShdw blurRad="63500" dist="38100" dir="5400000" algn="t" rotWithShape="0">
                    <a:prstClr val="black">
                      <a:alpha val="25000"/>
                    </a:prstClr>
                  </a:outerShdw>
                </a:effectLst>
                <a:ea typeface="+mj-ea"/>
                <a:cs typeface="+mj-cs"/>
                <a:sym typeface="Nixie One"/>
              </a:rPr>
              <a:t>Tipos de Operadores</a:t>
            </a:r>
            <a:endParaRPr sz="2800" b="1" dirty="0">
              <a:solidFill>
                <a:schemeClr val="tx2"/>
              </a:solidFill>
              <a:effectLst>
                <a:outerShdw blurRad="63500" dist="38100" dir="5400000" algn="t" rotWithShape="0">
                  <a:prstClr val="black">
                    <a:alpha val="25000"/>
                  </a:prstClr>
                </a:outerShdw>
              </a:effectLst>
              <a:ea typeface="+mj-ea"/>
              <a:cs typeface="+mj-cs"/>
              <a:sym typeface="Nixie One"/>
            </a:endParaRPr>
          </a:p>
        </p:txBody>
      </p:sp>
      <p:sp>
        <p:nvSpPr>
          <p:cNvPr id="7" name="Google Shape;247;p27"/>
          <p:cNvSpPr txBox="1">
            <a:spLocks/>
          </p:cNvSpPr>
          <p:nvPr/>
        </p:nvSpPr>
        <p:spPr>
          <a:xfrm>
            <a:off x="666629" y="731319"/>
            <a:ext cx="7776864" cy="4104456"/>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pPr>
            <a:r>
              <a:rPr lang="es-AR" sz="1800" b="1" dirty="0" smtClean="0">
                <a:solidFill>
                  <a:srgbClr val="FF0000"/>
                </a:solidFill>
              </a:rPr>
              <a:t>Asignación</a:t>
            </a:r>
            <a:r>
              <a:rPr lang="es-AR" sz="1800" dirty="0" smtClean="0">
                <a:solidFill>
                  <a:srgbClr val="FF0000"/>
                </a:solidFill>
              </a:rPr>
              <a:t> </a:t>
            </a:r>
            <a:endParaRPr lang="es-AR" sz="1800" dirty="0">
              <a:solidFill>
                <a:schemeClr val="tx1"/>
              </a:solidFill>
            </a:endParaRPr>
          </a:p>
          <a:p>
            <a:pPr marL="0" indent="0">
              <a:spcBef>
                <a:spcPts val="0"/>
              </a:spcBef>
              <a:buFont typeface="Arial" pitchFamily="34" charset="0"/>
              <a:buNone/>
            </a:pPr>
            <a:r>
              <a:rPr lang="es-AR" sz="1800" dirty="0" smtClean="0">
                <a:solidFill>
                  <a:schemeClr val="tx1"/>
                </a:solidFill>
              </a:rPr>
              <a:t>Es el más utilizado y el más sencillo. Se utiliza para  guardar un valor  de una variable</a:t>
            </a:r>
          </a:p>
          <a:p>
            <a:pPr marL="0" indent="0">
              <a:spcBef>
                <a:spcPts val="0"/>
              </a:spcBef>
              <a:buNone/>
            </a:pPr>
            <a:r>
              <a:rPr lang="es-AR" sz="1800" dirty="0" smtClean="0"/>
              <a:t>	</a:t>
            </a:r>
            <a:r>
              <a:rPr lang="es-AR" sz="1800" b="1" dirty="0" err="1" smtClean="0">
                <a:solidFill>
                  <a:srgbClr val="002060"/>
                </a:solidFill>
              </a:rPr>
              <a:t>var</a:t>
            </a:r>
            <a:r>
              <a:rPr lang="es-AR" sz="1800" b="1" dirty="0">
                <a:solidFill>
                  <a:schemeClr val="tx1"/>
                </a:solidFill>
              </a:rPr>
              <a:t> </a:t>
            </a:r>
            <a:r>
              <a:rPr lang="es-AR" sz="1800" b="1" dirty="0">
                <a:solidFill>
                  <a:schemeClr val="accent1">
                    <a:lumMod val="75000"/>
                  </a:schemeClr>
                </a:solidFill>
              </a:rPr>
              <a:t>edad</a:t>
            </a:r>
            <a:r>
              <a:rPr lang="es-AR" sz="1800" b="1" dirty="0">
                <a:solidFill>
                  <a:schemeClr val="tx1"/>
                </a:solidFill>
              </a:rPr>
              <a:t> =</a:t>
            </a:r>
            <a:r>
              <a:rPr lang="es-AR" sz="1800" b="1" dirty="0">
                <a:solidFill>
                  <a:srgbClr val="FF0000"/>
                </a:solidFill>
              </a:rPr>
              <a:t> "21"</a:t>
            </a:r>
            <a:r>
              <a:rPr lang="es-AR" sz="1800" b="1" dirty="0">
                <a:solidFill>
                  <a:schemeClr val="tx1"/>
                </a:solidFill>
              </a:rPr>
              <a:t>;</a:t>
            </a:r>
          </a:p>
          <a:p>
            <a:pPr marL="0" indent="0">
              <a:spcBef>
                <a:spcPts val="0"/>
              </a:spcBef>
              <a:buFont typeface="Arial" pitchFamily="34" charset="0"/>
              <a:buNone/>
            </a:pPr>
            <a:endParaRPr lang="es-AR" sz="1800" dirty="0">
              <a:solidFill>
                <a:schemeClr val="tx1"/>
              </a:solidFill>
            </a:endParaRPr>
          </a:p>
          <a:p>
            <a:pPr marL="0" indent="0">
              <a:spcBef>
                <a:spcPts val="0"/>
              </a:spcBef>
              <a:buFont typeface="Arial" pitchFamily="34" charset="0"/>
              <a:buNone/>
            </a:pPr>
            <a:r>
              <a:rPr lang="es-AR" sz="1800" b="1" dirty="0" smtClean="0">
                <a:solidFill>
                  <a:srgbClr val="FF0000"/>
                </a:solidFill>
              </a:rPr>
              <a:t>Incremento y decremento</a:t>
            </a:r>
          </a:p>
          <a:p>
            <a:pPr marL="0" indent="0">
              <a:spcBef>
                <a:spcPts val="0"/>
              </a:spcBef>
              <a:buFont typeface="Arial" pitchFamily="34" charset="0"/>
              <a:buNone/>
            </a:pPr>
            <a:r>
              <a:rPr lang="es-AR" sz="1800" dirty="0" smtClean="0">
                <a:solidFill>
                  <a:schemeClr val="tx1"/>
                </a:solidFill>
              </a:rPr>
              <a:t>Estos se utilizan solo para las variables numéricas. Sirven para aumentar o disminuir en una unidad el valor de la variable.</a:t>
            </a:r>
          </a:p>
          <a:p>
            <a:pPr marL="0" indent="0">
              <a:spcBef>
                <a:spcPts val="0"/>
              </a:spcBef>
              <a:buNone/>
            </a:pPr>
            <a:r>
              <a:rPr lang="es-AR" sz="1800" b="1" dirty="0" smtClean="0">
                <a:solidFill>
                  <a:srgbClr val="002060"/>
                </a:solidFill>
              </a:rPr>
              <a:t>	</a:t>
            </a:r>
            <a:r>
              <a:rPr lang="es-AR" sz="1800" b="1" dirty="0" err="1" smtClean="0">
                <a:solidFill>
                  <a:srgbClr val="002060"/>
                </a:solidFill>
              </a:rPr>
              <a:t>var</a:t>
            </a:r>
            <a:r>
              <a:rPr lang="es-AR" sz="1800" b="1" dirty="0">
                <a:solidFill>
                  <a:schemeClr val="tx1"/>
                </a:solidFill>
              </a:rPr>
              <a:t> </a:t>
            </a:r>
            <a:r>
              <a:rPr lang="es-AR" sz="1800" b="1" dirty="0" smtClean="0">
                <a:solidFill>
                  <a:schemeClr val="accent1">
                    <a:lumMod val="75000"/>
                  </a:schemeClr>
                </a:solidFill>
              </a:rPr>
              <a:t>numero</a:t>
            </a:r>
            <a:r>
              <a:rPr lang="es-AR" sz="1800" b="1" dirty="0">
                <a:solidFill>
                  <a:schemeClr val="tx1"/>
                </a:solidFill>
              </a:rPr>
              <a:t> =</a:t>
            </a:r>
            <a:r>
              <a:rPr lang="es-AR" sz="1800" b="1" dirty="0">
                <a:solidFill>
                  <a:srgbClr val="FF0000"/>
                </a:solidFill>
              </a:rPr>
              <a:t> </a:t>
            </a:r>
            <a:r>
              <a:rPr lang="es-AR" sz="1800" b="1" dirty="0" smtClean="0">
                <a:solidFill>
                  <a:srgbClr val="FF0000"/>
                </a:solidFill>
              </a:rPr>
              <a:t>21</a:t>
            </a:r>
            <a:r>
              <a:rPr lang="es-AR" sz="1800" b="1" dirty="0" smtClean="0">
                <a:solidFill>
                  <a:schemeClr val="tx1"/>
                </a:solidFill>
              </a:rPr>
              <a:t>;</a:t>
            </a:r>
          </a:p>
          <a:p>
            <a:pPr marL="0" indent="0">
              <a:spcBef>
                <a:spcPts val="0"/>
              </a:spcBef>
              <a:buNone/>
            </a:pPr>
            <a:r>
              <a:rPr lang="es-MX" sz="1800" b="1" dirty="0">
                <a:solidFill>
                  <a:schemeClr val="tx1"/>
                </a:solidFill>
              </a:rPr>
              <a:t>	</a:t>
            </a:r>
            <a:r>
              <a:rPr lang="es-MX" sz="1800" b="1" dirty="0">
                <a:solidFill>
                  <a:schemeClr val="accent1">
                    <a:lumMod val="75000"/>
                  </a:schemeClr>
                </a:solidFill>
              </a:rPr>
              <a:t>numero</a:t>
            </a:r>
            <a:r>
              <a:rPr lang="es-MX" sz="1800" b="1" dirty="0" smtClean="0">
                <a:solidFill>
                  <a:schemeClr val="tx1"/>
                </a:solidFill>
              </a:rPr>
              <a:t> ++;</a:t>
            </a:r>
          </a:p>
          <a:p>
            <a:pPr marL="0" indent="0">
              <a:spcBef>
                <a:spcPts val="0"/>
              </a:spcBef>
              <a:buNone/>
            </a:pPr>
            <a:r>
              <a:rPr lang="es-MX" sz="1800" b="1" dirty="0">
                <a:solidFill>
                  <a:schemeClr val="tx1"/>
                </a:solidFill>
              </a:rPr>
              <a:t>	</a:t>
            </a:r>
            <a:r>
              <a:rPr lang="es-MX" sz="1800" b="1" dirty="0" err="1" smtClean="0">
                <a:solidFill>
                  <a:srgbClr val="FF0000"/>
                </a:solidFill>
              </a:rPr>
              <a:t>alert</a:t>
            </a:r>
            <a:r>
              <a:rPr lang="es-MX" sz="1800" b="1" dirty="0" smtClean="0">
                <a:solidFill>
                  <a:schemeClr val="tx1"/>
                </a:solidFill>
              </a:rPr>
              <a:t>(</a:t>
            </a:r>
            <a:r>
              <a:rPr lang="es-MX" sz="1800" b="1" dirty="0">
                <a:solidFill>
                  <a:schemeClr val="accent1">
                    <a:lumMod val="75000"/>
                  </a:schemeClr>
                </a:solidFill>
              </a:rPr>
              <a:t>numero</a:t>
            </a:r>
            <a:r>
              <a:rPr lang="es-MX" sz="1800" b="1" dirty="0" smtClean="0">
                <a:solidFill>
                  <a:schemeClr val="tx1"/>
                </a:solidFill>
              </a:rPr>
              <a:t>); </a:t>
            </a:r>
            <a:r>
              <a:rPr lang="es-MX" sz="1800" b="1" dirty="0" smtClean="0">
                <a:solidFill>
                  <a:srgbClr val="00B050"/>
                </a:solidFill>
              </a:rPr>
              <a:t>// numero ahora vale 22</a:t>
            </a:r>
          </a:p>
          <a:p>
            <a:pPr marL="0" indent="0">
              <a:spcBef>
                <a:spcPts val="0"/>
              </a:spcBef>
              <a:buNone/>
            </a:pPr>
            <a:endParaRPr lang="es-MX" sz="1800" b="1" dirty="0">
              <a:solidFill>
                <a:srgbClr val="00B050"/>
              </a:solidFill>
            </a:endParaRPr>
          </a:p>
          <a:p>
            <a:pPr marL="0" indent="0">
              <a:spcBef>
                <a:spcPts val="0"/>
              </a:spcBef>
              <a:buNone/>
            </a:pPr>
            <a:r>
              <a:rPr lang="es-AR" sz="1800" b="1" dirty="0">
                <a:solidFill>
                  <a:srgbClr val="002060"/>
                </a:solidFill>
              </a:rPr>
              <a:t>	</a:t>
            </a:r>
            <a:r>
              <a:rPr lang="es-AR" sz="1800" b="1" dirty="0" err="1">
                <a:solidFill>
                  <a:srgbClr val="002060"/>
                </a:solidFill>
              </a:rPr>
              <a:t>var</a:t>
            </a:r>
            <a:r>
              <a:rPr lang="es-AR" sz="1800" b="1" dirty="0">
                <a:solidFill>
                  <a:schemeClr val="tx1"/>
                </a:solidFill>
              </a:rPr>
              <a:t> </a:t>
            </a:r>
            <a:r>
              <a:rPr lang="es-AR" sz="1800" b="1" dirty="0">
                <a:solidFill>
                  <a:schemeClr val="accent1">
                    <a:lumMod val="75000"/>
                  </a:schemeClr>
                </a:solidFill>
              </a:rPr>
              <a:t>numero</a:t>
            </a:r>
            <a:r>
              <a:rPr lang="es-AR" sz="1800" b="1" dirty="0">
                <a:solidFill>
                  <a:schemeClr val="tx1"/>
                </a:solidFill>
              </a:rPr>
              <a:t> =</a:t>
            </a:r>
            <a:r>
              <a:rPr lang="es-AR" sz="1800" b="1" dirty="0">
                <a:solidFill>
                  <a:srgbClr val="FF0000"/>
                </a:solidFill>
              </a:rPr>
              <a:t> 21</a:t>
            </a:r>
            <a:r>
              <a:rPr lang="es-AR" sz="1800" b="1" dirty="0">
                <a:solidFill>
                  <a:schemeClr val="tx1"/>
                </a:solidFill>
              </a:rPr>
              <a:t>;</a:t>
            </a:r>
          </a:p>
          <a:p>
            <a:pPr marL="0" indent="0">
              <a:spcBef>
                <a:spcPts val="0"/>
              </a:spcBef>
              <a:buNone/>
            </a:pPr>
            <a:r>
              <a:rPr lang="es-MX" sz="1800" b="1" dirty="0">
                <a:solidFill>
                  <a:schemeClr val="tx1"/>
                </a:solidFill>
              </a:rPr>
              <a:t>	</a:t>
            </a:r>
            <a:r>
              <a:rPr lang="es-MX" sz="1800" b="1" dirty="0">
                <a:solidFill>
                  <a:schemeClr val="accent1">
                    <a:lumMod val="75000"/>
                  </a:schemeClr>
                </a:solidFill>
              </a:rPr>
              <a:t>numero</a:t>
            </a:r>
            <a:r>
              <a:rPr lang="es-MX" sz="1800" b="1" dirty="0">
                <a:solidFill>
                  <a:schemeClr val="tx1"/>
                </a:solidFill>
              </a:rPr>
              <a:t> </a:t>
            </a:r>
            <a:r>
              <a:rPr lang="es-MX" sz="1800" b="1" dirty="0" smtClean="0">
                <a:solidFill>
                  <a:schemeClr val="tx1"/>
                </a:solidFill>
              </a:rPr>
              <a:t>--;</a:t>
            </a:r>
            <a:endParaRPr lang="es-MX" sz="1800" b="1" dirty="0">
              <a:solidFill>
                <a:schemeClr val="tx1"/>
              </a:solidFill>
            </a:endParaRPr>
          </a:p>
          <a:p>
            <a:pPr marL="0" indent="0">
              <a:spcBef>
                <a:spcPts val="0"/>
              </a:spcBef>
              <a:buNone/>
            </a:pPr>
            <a:r>
              <a:rPr lang="es-MX" sz="1800" b="1" dirty="0">
                <a:solidFill>
                  <a:schemeClr val="tx1"/>
                </a:solidFill>
              </a:rPr>
              <a:t>	</a:t>
            </a:r>
            <a:r>
              <a:rPr lang="es-MX" sz="1800" b="1" dirty="0" err="1">
                <a:solidFill>
                  <a:srgbClr val="FF0000"/>
                </a:solidFill>
              </a:rPr>
              <a:t>alert</a:t>
            </a:r>
            <a:r>
              <a:rPr lang="es-MX" sz="1800" b="1" dirty="0">
                <a:solidFill>
                  <a:schemeClr val="tx1"/>
                </a:solidFill>
              </a:rPr>
              <a:t>(</a:t>
            </a:r>
            <a:r>
              <a:rPr lang="es-MX" sz="1800" b="1" dirty="0">
                <a:solidFill>
                  <a:schemeClr val="accent1">
                    <a:lumMod val="75000"/>
                  </a:schemeClr>
                </a:solidFill>
              </a:rPr>
              <a:t>numero</a:t>
            </a:r>
            <a:r>
              <a:rPr lang="es-MX" sz="1800" b="1" dirty="0">
                <a:solidFill>
                  <a:schemeClr val="tx1"/>
                </a:solidFill>
              </a:rPr>
              <a:t>); </a:t>
            </a:r>
            <a:r>
              <a:rPr lang="es-MX" sz="1800" b="1" dirty="0">
                <a:solidFill>
                  <a:srgbClr val="00B050"/>
                </a:solidFill>
              </a:rPr>
              <a:t>// numero ahora vale </a:t>
            </a:r>
            <a:r>
              <a:rPr lang="es-MX" sz="1800" b="1" dirty="0" smtClean="0">
                <a:solidFill>
                  <a:srgbClr val="00B050"/>
                </a:solidFill>
              </a:rPr>
              <a:t>20</a:t>
            </a:r>
            <a:endParaRPr lang="es-MX" sz="1800" b="1" dirty="0">
              <a:solidFill>
                <a:srgbClr val="00B050"/>
              </a:solidFill>
            </a:endParaRPr>
          </a:p>
          <a:p>
            <a:pPr marL="0" indent="0">
              <a:spcBef>
                <a:spcPts val="0"/>
              </a:spcBef>
              <a:buNone/>
            </a:pPr>
            <a:endParaRPr lang="es-MX" sz="1800" b="1" dirty="0" smtClean="0">
              <a:solidFill>
                <a:srgbClr val="00B050"/>
              </a:solidFill>
            </a:endParaRPr>
          </a:p>
          <a:p>
            <a:pPr marL="0" indent="0">
              <a:spcBef>
                <a:spcPts val="0"/>
              </a:spcBef>
              <a:buNone/>
            </a:pPr>
            <a:r>
              <a:rPr lang="es-MX" sz="1800" b="1" dirty="0">
                <a:solidFill>
                  <a:srgbClr val="00B050"/>
                </a:solidFill>
              </a:rPr>
              <a:t>	</a:t>
            </a:r>
            <a:endParaRPr lang="es-AR" sz="1800" b="1" dirty="0">
              <a:solidFill>
                <a:srgbClr val="00B050"/>
              </a:solidFill>
            </a:endParaRPr>
          </a:p>
        </p:txBody>
      </p:sp>
    </p:spTree>
    <p:extLst>
      <p:ext uri="{BB962C8B-B14F-4D97-AF65-F5344CB8AC3E}">
        <p14:creationId xmlns:p14="http://schemas.microsoft.com/office/powerpoint/2010/main" val="1950878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3;p28"/>
          <p:cNvSpPr txBox="1"/>
          <p:nvPr/>
        </p:nvSpPr>
        <p:spPr>
          <a:xfrm>
            <a:off x="1763687" y="123478"/>
            <a:ext cx="5616623" cy="7247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800" b="1" dirty="0" smtClean="0">
                <a:solidFill>
                  <a:schemeClr val="tx2"/>
                </a:solidFill>
                <a:effectLst>
                  <a:outerShdw blurRad="63500" dist="38100" dir="5400000" algn="t" rotWithShape="0">
                    <a:prstClr val="black">
                      <a:alpha val="25000"/>
                    </a:prstClr>
                  </a:outerShdw>
                </a:effectLst>
                <a:ea typeface="+mj-ea"/>
                <a:cs typeface="+mj-cs"/>
                <a:sym typeface="Nixie One"/>
              </a:rPr>
              <a:t>Tipos de Operadores</a:t>
            </a:r>
            <a:endParaRPr sz="2800" b="1" dirty="0">
              <a:solidFill>
                <a:schemeClr val="tx2"/>
              </a:solidFill>
              <a:effectLst>
                <a:outerShdw blurRad="63500" dist="38100" dir="5400000" algn="t" rotWithShape="0">
                  <a:prstClr val="black">
                    <a:alpha val="25000"/>
                  </a:prstClr>
                </a:outerShdw>
              </a:effectLst>
              <a:ea typeface="+mj-ea"/>
              <a:cs typeface="+mj-cs"/>
              <a:sym typeface="Nixie One"/>
            </a:endParaRPr>
          </a:p>
        </p:txBody>
      </p:sp>
      <p:sp>
        <p:nvSpPr>
          <p:cNvPr id="7" name="Google Shape;247;p27"/>
          <p:cNvSpPr txBox="1">
            <a:spLocks/>
          </p:cNvSpPr>
          <p:nvPr/>
        </p:nvSpPr>
        <p:spPr>
          <a:xfrm>
            <a:off x="683568" y="987574"/>
            <a:ext cx="7776864" cy="396044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pPr>
            <a:r>
              <a:rPr lang="es-AR" sz="1800" b="1" dirty="0" smtClean="0">
                <a:solidFill>
                  <a:srgbClr val="FF0000"/>
                </a:solidFill>
              </a:rPr>
              <a:t>Lógicos</a:t>
            </a:r>
            <a:endParaRPr lang="es-AR" sz="1800" dirty="0" smtClean="0">
              <a:solidFill>
                <a:schemeClr val="tx1"/>
              </a:solidFill>
            </a:endParaRPr>
          </a:p>
          <a:p>
            <a:pPr marL="0" indent="0">
              <a:spcBef>
                <a:spcPts val="0"/>
              </a:spcBef>
              <a:buFont typeface="Arial" pitchFamily="34" charset="0"/>
              <a:buNone/>
            </a:pPr>
            <a:r>
              <a:rPr lang="es-AR" sz="1800" dirty="0" smtClean="0">
                <a:solidFill>
                  <a:schemeClr val="tx1"/>
                </a:solidFill>
              </a:rPr>
              <a:t>Imprescindibles para realizar operaciones complejas ya que se utilizan para la toma de decisiones sobre las instrucciones que debería ejecutar el programa.</a:t>
            </a:r>
          </a:p>
          <a:p>
            <a:pPr marL="0" indent="0">
              <a:spcBef>
                <a:spcPts val="0"/>
              </a:spcBef>
              <a:buFont typeface="Arial" pitchFamily="34" charset="0"/>
              <a:buNone/>
            </a:pPr>
            <a:endParaRPr lang="es-AR" sz="1800" dirty="0" smtClean="0">
              <a:solidFill>
                <a:schemeClr val="tx1"/>
              </a:solidFill>
            </a:endParaRPr>
          </a:p>
          <a:p>
            <a:pPr marL="0" indent="0">
              <a:spcBef>
                <a:spcPts val="0"/>
              </a:spcBef>
              <a:buFont typeface="Arial" pitchFamily="34" charset="0"/>
              <a:buNone/>
            </a:pPr>
            <a:endParaRPr lang="es-AR" sz="1800" dirty="0">
              <a:solidFill>
                <a:schemeClr val="tx1"/>
              </a:solidFill>
            </a:endParaRPr>
          </a:p>
          <a:p>
            <a:pPr marL="0" indent="0">
              <a:spcBef>
                <a:spcPts val="0"/>
              </a:spcBef>
              <a:buFont typeface="Arial" pitchFamily="34" charset="0"/>
              <a:buNone/>
            </a:pPr>
            <a:r>
              <a:rPr lang="es-AR" sz="1800" b="1" i="1" dirty="0" smtClean="0">
                <a:solidFill>
                  <a:srgbClr val="7030A0"/>
                </a:solidFill>
              </a:rPr>
              <a:t>Negación</a:t>
            </a:r>
            <a:r>
              <a:rPr lang="es-AR" sz="1800" dirty="0" smtClean="0">
                <a:solidFill>
                  <a:schemeClr val="tx1"/>
                </a:solidFill>
              </a:rPr>
              <a:t>: Se utiliza para obtener el valor contrario al valor de la variable.</a:t>
            </a:r>
          </a:p>
          <a:p>
            <a:pPr marL="0" indent="0">
              <a:spcBef>
                <a:spcPts val="0"/>
              </a:spcBef>
              <a:buNone/>
            </a:pPr>
            <a:r>
              <a:rPr lang="es-MX" sz="1800" b="1" dirty="0" smtClean="0">
                <a:solidFill>
                  <a:srgbClr val="00B050"/>
                </a:solidFill>
              </a:rPr>
              <a:t>	</a:t>
            </a:r>
            <a:r>
              <a:rPr lang="es-AR" sz="1800" b="1" dirty="0" err="1" smtClean="0">
                <a:solidFill>
                  <a:srgbClr val="002060"/>
                </a:solidFill>
              </a:rPr>
              <a:t>var</a:t>
            </a:r>
            <a:r>
              <a:rPr lang="es-AR" sz="1800" b="1" dirty="0">
                <a:solidFill>
                  <a:schemeClr val="tx1"/>
                </a:solidFill>
              </a:rPr>
              <a:t> </a:t>
            </a:r>
            <a:r>
              <a:rPr lang="es-AR" sz="1800" b="1" dirty="0" smtClean="0">
                <a:solidFill>
                  <a:schemeClr val="accent1">
                    <a:lumMod val="75000"/>
                  </a:schemeClr>
                </a:solidFill>
              </a:rPr>
              <a:t>numero</a:t>
            </a:r>
            <a:r>
              <a:rPr lang="es-AR" sz="1800" b="1" dirty="0">
                <a:solidFill>
                  <a:schemeClr val="tx1"/>
                </a:solidFill>
              </a:rPr>
              <a:t> =</a:t>
            </a:r>
            <a:r>
              <a:rPr lang="es-AR" sz="1800" b="1" dirty="0">
                <a:solidFill>
                  <a:srgbClr val="FF0000"/>
                </a:solidFill>
              </a:rPr>
              <a:t> </a:t>
            </a:r>
            <a:r>
              <a:rPr lang="es-AR" sz="1800" b="1" dirty="0" smtClean="0">
                <a:solidFill>
                  <a:srgbClr val="FF0000"/>
                </a:solidFill>
              </a:rPr>
              <a:t>TRUE</a:t>
            </a:r>
            <a:r>
              <a:rPr lang="es-AR" sz="1800" b="1" dirty="0" smtClean="0">
                <a:solidFill>
                  <a:schemeClr val="tx1"/>
                </a:solidFill>
              </a:rPr>
              <a:t>;</a:t>
            </a:r>
          </a:p>
          <a:p>
            <a:pPr marL="0" indent="0">
              <a:spcBef>
                <a:spcPts val="0"/>
              </a:spcBef>
              <a:buNone/>
            </a:pPr>
            <a:r>
              <a:rPr lang="es-MX" sz="1800" b="1" dirty="0" smtClean="0">
                <a:solidFill>
                  <a:schemeClr val="tx1"/>
                </a:solidFill>
              </a:rPr>
              <a:t>	</a:t>
            </a:r>
            <a:r>
              <a:rPr lang="es-MX" sz="1800" b="1" dirty="0" err="1" smtClean="0">
                <a:solidFill>
                  <a:srgbClr val="FF0000"/>
                </a:solidFill>
              </a:rPr>
              <a:t>alert</a:t>
            </a:r>
            <a:r>
              <a:rPr lang="es-MX" sz="1800" b="1" dirty="0" smtClean="0">
                <a:solidFill>
                  <a:schemeClr val="tx1"/>
                </a:solidFill>
              </a:rPr>
              <a:t>(!</a:t>
            </a:r>
            <a:r>
              <a:rPr lang="es-MX" sz="1800" b="1" dirty="0" smtClean="0">
                <a:solidFill>
                  <a:schemeClr val="accent1">
                    <a:lumMod val="75000"/>
                  </a:schemeClr>
                </a:solidFill>
              </a:rPr>
              <a:t>numero</a:t>
            </a:r>
            <a:r>
              <a:rPr lang="es-MX" sz="1800" b="1" dirty="0" smtClean="0">
                <a:solidFill>
                  <a:schemeClr val="tx1"/>
                </a:solidFill>
              </a:rPr>
              <a:t>); </a:t>
            </a:r>
            <a:r>
              <a:rPr lang="es-MX" sz="1800" b="1" dirty="0">
                <a:solidFill>
                  <a:srgbClr val="00B050"/>
                </a:solidFill>
              </a:rPr>
              <a:t>// </a:t>
            </a:r>
            <a:r>
              <a:rPr lang="es-MX" sz="1800" b="1" dirty="0" smtClean="0">
                <a:solidFill>
                  <a:srgbClr val="00B050"/>
                </a:solidFill>
              </a:rPr>
              <a:t>FALSE</a:t>
            </a:r>
          </a:p>
          <a:p>
            <a:pPr marL="0" indent="0">
              <a:spcBef>
                <a:spcPts val="0"/>
              </a:spcBef>
              <a:buNone/>
            </a:pPr>
            <a:endParaRPr lang="es-MX" sz="1800" b="1" dirty="0">
              <a:solidFill>
                <a:srgbClr val="00B050"/>
              </a:solidFill>
            </a:endParaRPr>
          </a:p>
          <a:p>
            <a:pPr marL="0" indent="0">
              <a:spcBef>
                <a:spcPts val="0"/>
              </a:spcBef>
              <a:buFont typeface="Arial" pitchFamily="34" charset="0"/>
              <a:buNone/>
            </a:pPr>
            <a:endParaRPr lang="es-MX" sz="1800" b="1" dirty="0" smtClean="0">
              <a:solidFill>
                <a:srgbClr val="00B050"/>
              </a:solidFill>
            </a:endParaRPr>
          </a:p>
          <a:p>
            <a:pPr marL="0" indent="0">
              <a:spcBef>
                <a:spcPts val="0"/>
              </a:spcBef>
              <a:buNone/>
            </a:pPr>
            <a:r>
              <a:rPr lang="es-MX" sz="1800" b="1" dirty="0">
                <a:solidFill>
                  <a:srgbClr val="00B050"/>
                </a:solidFill>
              </a:rPr>
              <a:t>	</a:t>
            </a:r>
            <a:endParaRPr lang="es-AR" sz="1800" b="1" dirty="0">
              <a:solidFill>
                <a:srgbClr val="00B050"/>
              </a:solidFill>
            </a:endParaRPr>
          </a:p>
        </p:txBody>
      </p:sp>
    </p:spTree>
    <p:extLst>
      <p:ext uri="{BB962C8B-B14F-4D97-AF65-F5344CB8AC3E}">
        <p14:creationId xmlns:p14="http://schemas.microsoft.com/office/powerpoint/2010/main" val="3724662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3;p28"/>
          <p:cNvSpPr txBox="1"/>
          <p:nvPr/>
        </p:nvSpPr>
        <p:spPr>
          <a:xfrm>
            <a:off x="1763687" y="123478"/>
            <a:ext cx="5616623" cy="7247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800" b="1" dirty="0" smtClean="0">
                <a:solidFill>
                  <a:schemeClr val="tx2"/>
                </a:solidFill>
                <a:effectLst>
                  <a:outerShdw blurRad="63500" dist="38100" dir="5400000" algn="t" rotWithShape="0">
                    <a:prstClr val="black">
                      <a:alpha val="25000"/>
                    </a:prstClr>
                  </a:outerShdw>
                </a:effectLst>
                <a:ea typeface="+mj-ea"/>
                <a:cs typeface="+mj-cs"/>
                <a:sym typeface="Nixie One"/>
              </a:rPr>
              <a:t>Tipos de Operadores</a:t>
            </a:r>
            <a:endParaRPr sz="2800" b="1" dirty="0">
              <a:solidFill>
                <a:schemeClr val="tx2"/>
              </a:solidFill>
              <a:effectLst>
                <a:outerShdw blurRad="63500" dist="38100" dir="5400000" algn="t" rotWithShape="0">
                  <a:prstClr val="black">
                    <a:alpha val="25000"/>
                  </a:prstClr>
                </a:outerShdw>
              </a:effectLst>
              <a:ea typeface="+mj-ea"/>
              <a:cs typeface="+mj-cs"/>
              <a:sym typeface="Nixie One"/>
            </a:endParaRPr>
          </a:p>
        </p:txBody>
      </p:sp>
      <p:sp>
        <p:nvSpPr>
          <p:cNvPr id="7" name="Google Shape;247;p27"/>
          <p:cNvSpPr txBox="1">
            <a:spLocks/>
          </p:cNvSpPr>
          <p:nvPr/>
        </p:nvSpPr>
        <p:spPr>
          <a:xfrm>
            <a:off x="683568" y="987574"/>
            <a:ext cx="7776864" cy="396044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pPr>
            <a:r>
              <a:rPr lang="es-AR" sz="1800" b="1" i="1" dirty="0" smtClean="0">
                <a:solidFill>
                  <a:srgbClr val="7030A0"/>
                </a:solidFill>
              </a:rPr>
              <a:t>AND</a:t>
            </a:r>
            <a:r>
              <a:rPr lang="es-AR" sz="1800" dirty="0" smtClean="0">
                <a:solidFill>
                  <a:schemeClr val="tx1"/>
                </a:solidFill>
              </a:rPr>
              <a:t>: Obtiene su resultado combinando dos valores booleanos. Se indica mediante </a:t>
            </a:r>
            <a:r>
              <a:rPr lang="es-AR" sz="1800" b="1" dirty="0" smtClean="0">
                <a:solidFill>
                  <a:schemeClr val="tx1"/>
                </a:solidFill>
              </a:rPr>
              <a:t>&amp;&amp;</a:t>
            </a:r>
            <a:r>
              <a:rPr lang="es-AR" sz="1800" dirty="0" smtClean="0">
                <a:solidFill>
                  <a:schemeClr val="tx1"/>
                </a:solidFill>
              </a:rPr>
              <a:t> y devuelve </a:t>
            </a:r>
            <a:r>
              <a:rPr lang="es-AR" sz="1800" i="1" dirty="0" smtClean="0">
                <a:solidFill>
                  <a:schemeClr val="tx1"/>
                </a:solidFill>
              </a:rPr>
              <a:t>TRUE </a:t>
            </a:r>
            <a:r>
              <a:rPr lang="es-AR" sz="1800" dirty="0" smtClean="0">
                <a:solidFill>
                  <a:schemeClr val="tx1"/>
                </a:solidFill>
              </a:rPr>
              <a:t>solamente si los dos operadores son </a:t>
            </a:r>
            <a:r>
              <a:rPr lang="es-AR" sz="1800" i="1" dirty="0" smtClean="0">
                <a:solidFill>
                  <a:schemeClr val="tx1"/>
                </a:solidFill>
              </a:rPr>
              <a:t>TRUE</a:t>
            </a:r>
          </a:p>
          <a:p>
            <a:pPr marL="0" indent="0">
              <a:spcBef>
                <a:spcPts val="0"/>
              </a:spcBef>
              <a:buNone/>
            </a:pPr>
            <a:r>
              <a:rPr lang="es-MX" sz="1800" b="1" dirty="0" smtClean="0">
                <a:solidFill>
                  <a:srgbClr val="00B050"/>
                </a:solidFill>
              </a:rPr>
              <a:t>	</a:t>
            </a:r>
            <a:endParaRPr lang="es-MX" sz="1800" b="1" dirty="0">
              <a:solidFill>
                <a:srgbClr val="00B050"/>
              </a:solidFill>
            </a:endParaRPr>
          </a:p>
          <a:p>
            <a:pPr marL="0" indent="0">
              <a:spcBef>
                <a:spcPts val="0"/>
              </a:spcBef>
              <a:buFont typeface="Arial" pitchFamily="34" charset="0"/>
              <a:buNone/>
            </a:pPr>
            <a:endParaRPr lang="es-MX" sz="1800" b="1" dirty="0" smtClean="0">
              <a:solidFill>
                <a:srgbClr val="00B050"/>
              </a:solidFill>
            </a:endParaRPr>
          </a:p>
          <a:p>
            <a:pPr marL="0" indent="0">
              <a:spcBef>
                <a:spcPts val="0"/>
              </a:spcBef>
              <a:buNone/>
            </a:pPr>
            <a:r>
              <a:rPr lang="es-MX" sz="1800" b="1" dirty="0">
                <a:solidFill>
                  <a:srgbClr val="00B050"/>
                </a:solidFill>
              </a:rPr>
              <a:t>	</a:t>
            </a:r>
            <a:endParaRPr lang="es-AR" sz="1800" b="1" dirty="0">
              <a:solidFill>
                <a:srgbClr val="00B050"/>
              </a:solidFill>
            </a:endParaRPr>
          </a:p>
        </p:txBody>
      </p:sp>
      <p:graphicFrame>
        <p:nvGraphicFramePr>
          <p:cNvPr id="2" name="1 Tabla"/>
          <p:cNvGraphicFramePr>
            <a:graphicFrameLocks noGrp="1"/>
          </p:cNvGraphicFramePr>
          <p:nvPr>
            <p:extLst>
              <p:ext uri="{D42A27DB-BD31-4B8C-83A1-F6EECF244321}">
                <p14:modId xmlns:p14="http://schemas.microsoft.com/office/powerpoint/2010/main" val="164043486"/>
              </p:ext>
            </p:extLst>
          </p:nvPr>
        </p:nvGraphicFramePr>
        <p:xfrm>
          <a:off x="1284310" y="2211710"/>
          <a:ext cx="6096000" cy="1854200"/>
        </p:xfrm>
        <a:graphic>
          <a:graphicData uri="http://schemas.openxmlformats.org/drawingml/2006/table">
            <a:tbl>
              <a:tblPr firstRow="1" bandRow="1">
                <a:tableStyleId>{5940675A-B579-460E-94D1-54222C63F5DA}</a:tableStyleId>
              </a:tblPr>
              <a:tblGrid>
                <a:gridCol w="2032000"/>
                <a:gridCol w="2032000"/>
                <a:gridCol w="2032000"/>
              </a:tblGrid>
              <a:tr h="370840">
                <a:tc>
                  <a:txBody>
                    <a:bodyPr/>
                    <a:lstStyle/>
                    <a:p>
                      <a:pPr algn="ctr"/>
                      <a:r>
                        <a:rPr lang="es-MX" b="1" dirty="0" smtClean="0"/>
                        <a:t>VAR</a:t>
                      </a:r>
                      <a:r>
                        <a:rPr lang="es-MX" b="1" baseline="0" dirty="0" smtClean="0"/>
                        <a:t> 1</a:t>
                      </a:r>
                      <a:endParaRPr lang="es-AR" b="1" dirty="0"/>
                    </a:p>
                  </a:txBody>
                  <a:tcPr/>
                </a:tc>
                <a:tc>
                  <a:txBody>
                    <a:bodyPr/>
                    <a:lstStyle/>
                    <a:p>
                      <a:pPr algn="ctr"/>
                      <a:r>
                        <a:rPr lang="es-MX" b="1" dirty="0" smtClean="0"/>
                        <a:t>VAR</a:t>
                      </a:r>
                      <a:r>
                        <a:rPr lang="es-MX" b="1" baseline="0" dirty="0" smtClean="0"/>
                        <a:t>2</a:t>
                      </a:r>
                      <a:endParaRPr lang="es-AR" b="1" dirty="0"/>
                    </a:p>
                  </a:txBody>
                  <a:tcPr/>
                </a:tc>
                <a:tc>
                  <a:txBody>
                    <a:bodyPr/>
                    <a:lstStyle/>
                    <a:p>
                      <a:r>
                        <a:rPr lang="es-MX" b="1" dirty="0" smtClean="0"/>
                        <a:t>VAR</a:t>
                      </a:r>
                      <a:r>
                        <a:rPr lang="es-MX" b="1" baseline="0" dirty="0" smtClean="0"/>
                        <a:t> 1 &amp;&amp; VAR 2</a:t>
                      </a:r>
                      <a:endParaRPr lang="es-AR" b="1" dirty="0"/>
                    </a:p>
                  </a:txBody>
                  <a:tcPr/>
                </a:tc>
              </a:tr>
              <a:tr h="370840">
                <a:tc>
                  <a:txBody>
                    <a:bodyPr/>
                    <a:lstStyle/>
                    <a:p>
                      <a:r>
                        <a:rPr lang="es-MX" dirty="0" smtClean="0">
                          <a:solidFill>
                            <a:srgbClr val="0070C0"/>
                          </a:solidFill>
                        </a:rPr>
                        <a:t>TRUE</a:t>
                      </a:r>
                    </a:p>
                  </a:txBody>
                  <a:tcPr/>
                </a:tc>
                <a:tc>
                  <a:txBody>
                    <a:bodyPr/>
                    <a:lstStyle/>
                    <a:p>
                      <a:r>
                        <a:rPr lang="es-MX" dirty="0" smtClean="0">
                          <a:solidFill>
                            <a:srgbClr val="0070C0"/>
                          </a:solidFill>
                        </a:rPr>
                        <a:t>TRUE</a:t>
                      </a:r>
                      <a:endParaRPr lang="es-AR" dirty="0">
                        <a:solidFill>
                          <a:srgbClr val="0070C0"/>
                        </a:solidFill>
                      </a:endParaRPr>
                    </a:p>
                  </a:txBody>
                  <a:tcPr/>
                </a:tc>
                <a:tc>
                  <a:txBody>
                    <a:bodyPr/>
                    <a:lstStyle/>
                    <a:p>
                      <a:r>
                        <a:rPr lang="es-MX" dirty="0" smtClean="0">
                          <a:solidFill>
                            <a:srgbClr val="0070C0"/>
                          </a:solidFill>
                        </a:rPr>
                        <a:t>TRUE</a:t>
                      </a:r>
                      <a:endParaRPr lang="es-AR" dirty="0">
                        <a:solidFill>
                          <a:srgbClr val="0070C0"/>
                        </a:solidFill>
                      </a:endParaRPr>
                    </a:p>
                  </a:txBody>
                  <a:tcPr/>
                </a:tc>
              </a:tr>
              <a:tr h="370840">
                <a:tc>
                  <a:txBody>
                    <a:bodyPr/>
                    <a:lstStyle/>
                    <a:p>
                      <a:r>
                        <a:rPr lang="es-MX" dirty="0" smtClean="0">
                          <a:solidFill>
                            <a:schemeClr val="tx1">
                              <a:lumMod val="50000"/>
                              <a:lumOff val="50000"/>
                            </a:schemeClr>
                          </a:solidFill>
                        </a:rPr>
                        <a:t>TRUE</a:t>
                      </a:r>
                      <a:endParaRPr lang="es-AR" dirty="0">
                        <a:solidFill>
                          <a:schemeClr val="tx1">
                            <a:lumMod val="50000"/>
                            <a:lumOff val="50000"/>
                          </a:schemeClr>
                        </a:solidFill>
                      </a:endParaRPr>
                    </a:p>
                  </a:txBody>
                  <a:tcPr/>
                </a:tc>
                <a:tc>
                  <a:txBody>
                    <a:bodyPr/>
                    <a:lstStyle/>
                    <a:p>
                      <a:r>
                        <a:rPr lang="es-MX" dirty="0" smtClean="0">
                          <a:solidFill>
                            <a:schemeClr val="tx1">
                              <a:lumMod val="50000"/>
                              <a:lumOff val="50000"/>
                            </a:schemeClr>
                          </a:solidFill>
                        </a:rPr>
                        <a:t>FALSE</a:t>
                      </a:r>
                      <a:endParaRPr lang="es-AR" dirty="0">
                        <a:solidFill>
                          <a:schemeClr val="tx1">
                            <a:lumMod val="50000"/>
                            <a:lumOff val="50000"/>
                          </a:schemeClr>
                        </a:solidFill>
                      </a:endParaRPr>
                    </a:p>
                  </a:txBody>
                  <a:tcPr/>
                </a:tc>
                <a:tc>
                  <a:txBody>
                    <a:bodyPr/>
                    <a:lstStyle/>
                    <a:p>
                      <a:r>
                        <a:rPr lang="es-MX" dirty="0" smtClean="0">
                          <a:solidFill>
                            <a:schemeClr val="tx1">
                              <a:lumMod val="50000"/>
                              <a:lumOff val="50000"/>
                            </a:schemeClr>
                          </a:solidFill>
                        </a:rPr>
                        <a:t>FALSE</a:t>
                      </a:r>
                      <a:endParaRPr lang="es-AR" dirty="0">
                        <a:solidFill>
                          <a:schemeClr val="tx1">
                            <a:lumMod val="50000"/>
                            <a:lumOff val="50000"/>
                          </a:schemeClr>
                        </a:solidFill>
                      </a:endParaRPr>
                    </a:p>
                  </a:txBody>
                  <a:tcPr/>
                </a:tc>
              </a:tr>
              <a:tr h="370840">
                <a:tc>
                  <a:txBody>
                    <a:bodyPr/>
                    <a:lstStyle/>
                    <a:p>
                      <a:r>
                        <a:rPr lang="es-MX" dirty="0" smtClean="0">
                          <a:solidFill>
                            <a:schemeClr val="tx1">
                              <a:lumMod val="50000"/>
                              <a:lumOff val="50000"/>
                            </a:schemeClr>
                          </a:solidFill>
                        </a:rPr>
                        <a:t>FALSE</a:t>
                      </a:r>
                      <a:endParaRPr lang="es-AR" dirty="0">
                        <a:solidFill>
                          <a:schemeClr val="tx1">
                            <a:lumMod val="50000"/>
                            <a:lumOff val="50000"/>
                          </a:schemeClr>
                        </a:solidFill>
                      </a:endParaRPr>
                    </a:p>
                  </a:txBody>
                  <a:tcPr/>
                </a:tc>
                <a:tc>
                  <a:txBody>
                    <a:bodyPr/>
                    <a:lstStyle/>
                    <a:p>
                      <a:r>
                        <a:rPr lang="es-MX" dirty="0" smtClean="0">
                          <a:solidFill>
                            <a:schemeClr val="tx1">
                              <a:lumMod val="50000"/>
                              <a:lumOff val="50000"/>
                            </a:schemeClr>
                          </a:solidFill>
                        </a:rPr>
                        <a:t>TRUE</a:t>
                      </a:r>
                      <a:endParaRPr lang="es-AR" dirty="0">
                        <a:solidFill>
                          <a:schemeClr val="tx1">
                            <a:lumMod val="50000"/>
                            <a:lumOff val="50000"/>
                          </a:schemeClr>
                        </a:solidFill>
                      </a:endParaRPr>
                    </a:p>
                  </a:txBody>
                  <a:tcPr/>
                </a:tc>
                <a:tc>
                  <a:txBody>
                    <a:bodyPr/>
                    <a:lstStyle/>
                    <a:p>
                      <a:r>
                        <a:rPr lang="es-MX" dirty="0" smtClean="0">
                          <a:solidFill>
                            <a:schemeClr val="tx1">
                              <a:lumMod val="50000"/>
                              <a:lumOff val="50000"/>
                            </a:schemeClr>
                          </a:solidFill>
                        </a:rPr>
                        <a:t>FALSE</a:t>
                      </a:r>
                      <a:endParaRPr lang="es-AR" dirty="0">
                        <a:solidFill>
                          <a:schemeClr val="tx1">
                            <a:lumMod val="50000"/>
                            <a:lumOff val="50000"/>
                          </a:schemeClr>
                        </a:solidFill>
                      </a:endParaRPr>
                    </a:p>
                  </a:txBody>
                  <a:tcPr/>
                </a:tc>
              </a:tr>
              <a:tr h="370840">
                <a:tc>
                  <a:txBody>
                    <a:bodyPr/>
                    <a:lstStyle/>
                    <a:p>
                      <a:r>
                        <a:rPr lang="es-MX" dirty="0" smtClean="0">
                          <a:solidFill>
                            <a:schemeClr val="tx1">
                              <a:lumMod val="50000"/>
                              <a:lumOff val="50000"/>
                            </a:schemeClr>
                          </a:solidFill>
                        </a:rPr>
                        <a:t>FALSE</a:t>
                      </a:r>
                      <a:endParaRPr lang="es-AR" dirty="0">
                        <a:solidFill>
                          <a:schemeClr val="tx1">
                            <a:lumMod val="50000"/>
                            <a:lumOff val="50000"/>
                          </a:schemeClr>
                        </a:solidFill>
                      </a:endParaRPr>
                    </a:p>
                  </a:txBody>
                  <a:tcPr/>
                </a:tc>
                <a:tc>
                  <a:txBody>
                    <a:bodyPr/>
                    <a:lstStyle/>
                    <a:p>
                      <a:r>
                        <a:rPr lang="es-MX" dirty="0" smtClean="0">
                          <a:solidFill>
                            <a:schemeClr val="tx1">
                              <a:lumMod val="50000"/>
                              <a:lumOff val="50000"/>
                            </a:schemeClr>
                          </a:solidFill>
                        </a:rPr>
                        <a:t>FALSE</a:t>
                      </a:r>
                      <a:endParaRPr lang="es-AR" dirty="0">
                        <a:solidFill>
                          <a:schemeClr val="tx1">
                            <a:lumMod val="50000"/>
                            <a:lumOff val="50000"/>
                          </a:schemeClr>
                        </a:solidFill>
                      </a:endParaRPr>
                    </a:p>
                  </a:txBody>
                  <a:tcPr/>
                </a:tc>
                <a:tc>
                  <a:txBody>
                    <a:bodyPr/>
                    <a:lstStyle/>
                    <a:p>
                      <a:r>
                        <a:rPr lang="es-MX" dirty="0" smtClean="0">
                          <a:solidFill>
                            <a:schemeClr val="tx1">
                              <a:lumMod val="50000"/>
                              <a:lumOff val="50000"/>
                            </a:schemeClr>
                          </a:solidFill>
                        </a:rPr>
                        <a:t>FALSE</a:t>
                      </a:r>
                      <a:endParaRPr lang="es-AR" dirty="0">
                        <a:solidFill>
                          <a:schemeClr val="tx1">
                            <a:lumMod val="50000"/>
                            <a:lumOff val="50000"/>
                          </a:schemeClr>
                        </a:solidFill>
                      </a:endParaRPr>
                    </a:p>
                  </a:txBody>
                  <a:tcPr/>
                </a:tc>
              </a:tr>
            </a:tbl>
          </a:graphicData>
        </a:graphic>
      </p:graphicFrame>
    </p:spTree>
    <p:extLst>
      <p:ext uri="{BB962C8B-B14F-4D97-AF65-F5344CB8AC3E}">
        <p14:creationId xmlns:p14="http://schemas.microsoft.com/office/powerpoint/2010/main" val="3071196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3;p28"/>
          <p:cNvSpPr txBox="1"/>
          <p:nvPr/>
        </p:nvSpPr>
        <p:spPr>
          <a:xfrm>
            <a:off x="1763687" y="123478"/>
            <a:ext cx="5616623" cy="7247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800" b="1" dirty="0" smtClean="0">
                <a:solidFill>
                  <a:schemeClr val="tx2"/>
                </a:solidFill>
                <a:effectLst>
                  <a:outerShdw blurRad="63500" dist="38100" dir="5400000" algn="t" rotWithShape="0">
                    <a:prstClr val="black">
                      <a:alpha val="25000"/>
                    </a:prstClr>
                  </a:outerShdw>
                </a:effectLst>
                <a:ea typeface="+mj-ea"/>
                <a:cs typeface="+mj-cs"/>
                <a:sym typeface="Nixie One"/>
              </a:rPr>
              <a:t>Tipos de Operadores</a:t>
            </a:r>
            <a:endParaRPr sz="2800" b="1" dirty="0">
              <a:solidFill>
                <a:schemeClr val="tx2"/>
              </a:solidFill>
              <a:effectLst>
                <a:outerShdw blurRad="63500" dist="38100" dir="5400000" algn="t" rotWithShape="0">
                  <a:prstClr val="black">
                    <a:alpha val="25000"/>
                  </a:prstClr>
                </a:outerShdw>
              </a:effectLst>
              <a:ea typeface="+mj-ea"/>
              <a:cs typeface="+mj-cs"/>
              <a:sym typeface="Nixie One"/>
            </a:endParaRPr>
          </a:p>
        </p:txBody>
      </p:sp>
      <p:sp>
        <p:nvSpPr>
          <p:cNvPr id="7" name="Google Shape;247;p27"/>
          <p:cNvSpPr txBox="1">
            <a:spLocks/>
          </p:cNvSpPr>
          <p:nvPr/>
        </p:nvSpPr>
        <p:spPr>
          <a:xfrm>
            <a:off x="683568" y="987574"/>
            <a:ext cx="7776864" cy="396044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pPr>
            <a:r>
              <a:rPr lang="es-AR" sz="1800" b="1" i="1" dirty="0" smtClean="0">
                <a:solidFill>
                  <a:srgbClr val="7030A0"/>
                </a:solidFill>
              </a:rPr>
              <a:t>OR</a:t>
            </a:r>
            <a:r>
              <a:rPr lang="es-AR" sz="1800" dirty="0" smtClean="0">
                <a:solidFill>
                  <a:schemeClr val="tx1"/>
                </a:solidFill>
              </a:rPr>
              <a:t>: También combina dos valores booleanos. Se indica mediante </a:t>
            </a:r>
            <a:r>
              <a:rPr lang="es-AR" sz="1800" b="1" dirty="0" smtClean="0">
                <a:solidFill>
                  <a:schemeClr val="tx1"/>
                </a:solidFill>
              </a:rPr>
              <a:t>|| </a:t>
            </a:r>
            <a:r>
              <a:rPr lang="es-AR" sz="1800" dirty="0" smtClean="0">
                <a:solidFill>
                  <a:schemeClr val="tx1"/>
                </a:solidFill>
              </a:rPr>
              <a:t> y devuelve </a:t>
            </a:r>
            <a:r>
              <a:rPr lang="es-AR" sz="1800" i="1" dirty="0" smtClean="0">
                <a:solidFill>
                  <a:schemeClr val="tx1"/>
                </a:solidFill>
              </a:rPr>
              <a:t>TRUE </a:t>
            </a:r>
            <a:r>
              <a:rPr lang="es-AR" sz="1800" dirty="0" smtClean="0">
                <a:solidFill>
                  <a:schemeClr val="tx1"/>
                </a:solidFill>
              </a:rPr>
              <a:t>si alguno de los dos operadores se </a:t>
            </a:r>
            <a:r>
              <a:rPr lang="es-AR" sz="1800" i="1" dirty="0" smtClean="0">
                <a:solidFill>
                  <a:schemeClr val="tx1"/>
                </a:solidFill>
              </a:rPr>
              <a:t>TRUE</a:t>
            </a:r>
          </a:p>
          <a:p>
            <a:pPr marL="0" indent="0">
              <a:spcBef>
                <a:spcPts val="0"/>
              </a:spcBef>
              <a:buNone/>
            </a:pPr>
            <a:r>
              <a:rPr lang="es-MX" sz="1800" b="1" dirty="0" smtClean="0">
                <a:solidFill>
                  <a:srgbClr val="00B050"/>
                </a:solidFill>
              </a:rPr>
              <a:t>	</a:t>
            </a:r>
            <a:endParaRPr lang="es-MX" sz="1800" b="1" dirty="0">
              <a:solidFill>
                <a:srgbClr val="00B050"/>
              </a:solidFill>
            </a:endParaRPr>
          </a:p>
          <a:p>
            <a:pPr marL="0" indent="0">
              <a:spcBef>
                <a:spcPts val="0"/>
              </a:spcBef>
              <a:buFont typeface="Arial" pitchFamily="34" charset="0"/>
              <a:buNone/>
            </a:pPr>
            <a:endParaRPr lang="es-MX" sz="1800" b="1" dirty="0" smtClean="0">
              <a:solidFill>
                <a:srgbClr val="00B050"/>
              </a:solidFill>
            </a:endParaRPr>
          </a:p>
          <a:p>
            <a:pPr marL="0" indent="0">
              <a:spcBef>
                <a:spcPts val="0"/>
              </a:spcBef>
              <a:buNone/>
            </a:pPr>
            <a:r>
              <a:rPr lang="es-MX" sz="1800" b="1" dirty="0">
                <a:solidFill>
                  <a:srgbClr val="00B050"/>
                </a:solidFill>
              </a:rPr>
              <a:t>	</a:t>
            </a:r>
            <a:endParaRPr lang="es-AR" sz="1800" b="1" dirty="0">
              <a:solidFill>
                <a:srgbClr val="00B050"/>
              </a:solidFill>
            </a:endParaRPr>
          </a:p>
        </p:txBody>
      </p:sp>
      <p:graphicFrame>
        <p:nvGraphicFramePr>
          <p:cNvPr id="2" name="1 Tabla"/>
          <p:cNvGraphicFramePr>
            <a:graphicFrameLocks noGrp="1"/>
          </p:cNvGraphicFramePr>
          <p:nvPr>
            <p:extLst>
              <p:ext uri="{D42A27DB-BD31-4B8C-83A1-F6EECF244321}">
                <p14:modId xmlns:p14="http://schemas.microsoft.com/office/powerpoint/2010/main" val="2621575727"/>
              </p:ext>
            </p:extLst>
          </p:nvPr>
        </p:nvGraphicFramePr>
        <p:xfrm>
          <a:off x="1284310" y="2211710"/>
          <a:ext cx="6096000" cy="1854200"/>
        </p:xfrm>
        <a:graphic>
          <a:graphicData uri="http://schemas.openxmlformats.org/drawingml/2006/table">
            <a:tbl>
              <a:tblPr firstRow="1" bandRow="1">
                <a:tableStyleId>{5940675A-B579-460E-94D1-54222C63F5DA}</a:tableStyleId>
              </a:tblPr>
              <a:tblGrid>
                <a:gridCol w="2032000"/>
                <a:gridCol w="2032000"/>
                <a:gridCol w="2032000"/>
              </a:tblGrid>
              <a:tr h="370840">
                <a:tc>
                  <a:txBody>
                    <a:bodyPr/>
                    <a:lstStyle/>
                    <a:p>
                      <a:pPr algn="ctr"/>
                      <a:r>
                        <a:rPr lang="es-MX" b="1" dirty="0" smtClean="0"/>
                        <a:t>VAR</a:t>
                      </a:r>
                      <a:r>
                        <a:rPr lang="es-MX" b="1" baseline="0" dirty="0" smtClean="0"/>
                        <a:t> 1</a:t>
                      </a:r>
                      <a:endParaRPr lang="es-AR" b="1" dirty="0"/>
                    </a:p>
                  </a:txBody>
                  <a:tcPr/>
                </a:tc>
                <a:tc>
                  <a:txBody>
                    <a:bodyPr/>
                    <a:lstStyle/>
                    <a:p>
                      <a:pPr algn="ctr"/>
                      <a:r>
                        <a:rPr lang="es-MX" b="1" dirty="0" smtClean="0"/>
                        <a:t>VAR</a:t>
                      </a:r>
                      <a:r>
                        <a:rPr lang="es-MX" b="1" baseline="0" dirty="0" smtClean="0"/>
                        <a:t>2</a:t>
                      </a:r>
                      <a:endParaRPr lang="es-AR" b="1" dirty="0"/>
                    </a:p>
                  </a:txBody>
                  <a:tcPr/>
                </a:tc>
                <a:tc>
                  <a:txBody>
                    <a:bodyPr/>
                    <a:lstStyle/>
                    <a:p>
                      <a:r>
                        <a:rPr lang="es-MX" b="1" dirty="0" smtClean="0"/>
                        <a:t>VAR</a:t>
                      </a:r>
                      <a:r>
                        <a:rPr lang="es-MX" b="1" baseline="0" dirty="0" smtClean="0"/>
                        <a:t> 1 || VAR 2</a:t>
                      </a:r>
                      <a:endParaRPr lang="es-AR" b="1" dirty="0"/>
                    </a:p>
                  </a:txBody>
                  <a:tcPr/>
                </a:tc>
              </a:tr>
              <a:tr h="370840">
                <a:tc>
                  <a:txBody>
                    <a:bodyPr/>
                    <a:lstStyle/>
                    <a:p>
                      <a:r>
                        <a:rPr lang="es-MX" dirty="0" smtClean="0">
                          <a:solidFill>
                            <a:srgbClr val="0070C0"/>
                          </a:solidFill>
                        </a:rPr>
                        <a:t>TRUE</a:t>
                      </a:r>
                    </a:p>
                  </a:txBody>
                  <a:tcPr/>
                </a:tc>
                <a:tc>
                  <a:txBody>
                    <a:bodyPr/>
                    <a:lstStyle/>
                    <a:p>
                      <a:r>
                        <a:rPr lang="es-MX" dirty="0" smtClean="0">
                          <a:solidFill>
                            <a:srgbClr val="0070C0"/>
                          </a:solidFill>
                        </a:rPr>
                        <a:t>TRUE</a:t>
                      </a:r>
                      <a:endParaRPr lang="es-AR" dirty="0">
                        <a:solidFill>
                          <a:srgbClr val="0070C0"/>
                        </a:solidFill>
                      </a:endParaRPr>
                    </a:p>
                  </a:txBody>
                  <a:tcPr/>
                </a:tc>
                <a:tc>
                  <a:txBody>
                    <a:bodyPr/>
                    <a:lstStyle/>
                    <a:p>
                      <a:r>
                        <a:rPr lang="es-MX" dirty="0" smtClean="0">
                          <a:solidFill>
                            <a:srgbClr val="0070C0"/>
                          </a:solidFill>
                        </a:rPr>
                        <a:t>TRUE</a:t>
                      </a:r>
                      <a:endParaRPr lang="es-AR" dirty="0">
                        <a:solidFill>
                          <a:srgbClr val="0070C0"/>
                        </a:solidFill>
                      </a:endParaRPr>
                    </a:p>
                  </a:txBody>
                  <a:tcPr/>
                </a:tc>
              </a:tr>
              <a:tr h="370840">
                <a:tc>
                  <a:txBody>
                    <a:bodyPr/>
                    <a:lstStyle/>
                    <a:p>
                      <a:pPr marL="0" algn="l" defTabSz="914400" rtl="0" eaLnBrk="1" latinLnBrk="0" hangingPunct="1"/>
                      <a:r>
                        <a:rPr lang="es-MX" sz="1800" kern="1200" dirty="0" smtClean="0">
                          <a:solidFill>
                            <a:srgbClr val="0070C0"/>
                          </a:solidFill>
                          <a:latin typeface="+mn-lt"/>
                          <a:ea typeface="+mn-ea"/>
                          <a:cs typeface="+mn-cs"/>
                        </a:rPr>
                        <a:t>TRUE</a:t>
                      </a:r>
                      <a:endParaRPr lang="es-AR" sz="1800" kern="1200" dirty="0">
                        <a:solidFill>
                          <a:srgbClr val="0070C0"/>
                        </a:solidFill>
                        <a:latin typeface="+mn-lt"/>
                        <a:ea typeface="+mn-ea"/>
                        <a:cs typeface="+mn-cs"/>
                      </a:endParaRPr>
                    </a:p>
                  </a:txBody>
                  <a:tcPr/>
                </a:tc>
                <a:tc>
                  <a:txBody>
                    <a:bodyPr/>
                    <a:lstStyle/>
                    <a:p>
                      <a:pPr marL="0" algn="l" defTabSz="914400" rtl="0" eaLnBrk="1" latinLnBrk="0" hangingPunct="1"/>
                      <a:r>
                        <a:rPr lang="es-MX" sz="1800" kern="1200" dirty="0" smtClean="0">
                          <a:solidFill>
                            <a:srgbClr val="0070C0"/>
                          </a:solidFill>
                          <a:latin typeface="+mn-lt"/>
                          <a:ea typeface="+mn-ea"/>
                          <a:cs typeface="+mn-cs"/>
                        </a:rPr>
                        <a:t>FALSE</a:t>
                      </a:r>
                      <a:endParaRPr lang="es-AR" sz="1800" kern="1200" dirty="0">
                        <a:solidFill>
                          <a:srgbClr val="0070C0"/>
                        </a:solidFill>
                        <a:latin typeface="+mn-lt"/>
                        <a:ea typeface="+mn-ea"/>
                        <a:cs typeface="+mn-cs"/>
                      </a:endParaRPr>
                    </a:p>
                  </a:txBody>
                  <a:tcPr/>
                </a:tc>
                <a:tc>
                  <a:txBody>
                    <a:bodyPr/>
                    <a:lstStyle/>
                    <a:p>
                      <a:pPr marL="0" algn="l" defTabSz="914400" rtl="0" eaLnBrk="1" latinLnBrk="0" hangingPunct="1"/>
                      <a:r>
                        <a:rPr lang="es-MX" sz="1800" kern="1200" dirty="0" smtClean="0">
                          <a:solidFill>
                            <a:srgbClr val="0070C0"/>
                          </a:solidFill>
                          <a:latin typeface="+mn-lt"/>
                          <a:ea typeface="+mn-ea"/>
                          <a:cs typeface="+mn-cs"/>
                        </a:rPr>
                        <a:t>TRUE</a:t>
                      </a:r>
                      <a:endParaRPr lang="es-AR" sz="1800" kern="1200" dirty="0">
                        <a:solidFill>
                          <a:srgbClr val="0070C0"/>
                        </a:solidFill>
                        <a:latin typeface="+mn-lt"/>
                        <a:ea typeface="+mn-ea"/>
                        <a:cs typeface="+mn-cs"/>
                      </a:endParaRPr>
                    </a:p>
                  </a:txBody>
                  <a:tcPr/>
                </a:tc>
              </a:tr>
              <a:tr h="370840">
                <a:tc>
                  <a:txBody>
                    <a:bodyPr/>
                    <a:lstStyle/>
                    <a:p>
                      <a:pPr marL="0" algn="l" defTabSz="914400" rtl="0" eaLnBrk="1" latinLnBrk="0" hangingPunct="1"/>
                      <a:r>
                        <a:rPr lang="es-MX" sz="1800" kern="1200" dirty="0" smtClean="0">
                          <a:solidFill>
                            <a:srgbClr val="0070C0"/>
                          </a:solidFill>
                          <a:latin typeface="+mn-lt"/>
                          <a:ea typeface="+mn-ea"/>
                          <a:cs typeface="+mn-cs"/>
                        </a:rPr>
                        <a:t>FALSE</a:t>
                      </a:r>
                      <a:endParaRPr lang="es-AR" sz="1800" kern="1200" dirty="0">
                        <a:solidFill>
                          <a:srgbClr val="0070C0"/>
                        </a:solidFill>
                        <a:latin typeface="+mn-lt"/>
                        <a:ea typeface="+mn-ea"/>
                        <a:cs typeface="+mn-cs"/>
                      </a:endParaRPr>
                    </a:p>
                  </a:txBody>
                  <a:tcPr/>
                </a:tc>
                <a:tc>
                  <a:txBody>
                    <a:bodyPr/>
                    <a:lstStyle/>
                    <a:p>
                      <a:pPr marL="0" algn="l" defTabSz="914400" rtl="0" eaLnBrk="1" latinLnBrk="0" hangingPunct="1"/>
                      <a:r>
                        <a:rPr lang="es-MX" sz="1800" kern="1200" dirty="0" smtClean="0">
                          <a:solidFill>
                            <a:srgbClr val="0070C0"/>
                          </a:solidFill>
                          <a:latin typeface="+mn-lt"/>
                          <a:ea typeface="+mn-ea"/>
                          <a:cs typeface="+mn-cs"/>
                        </a:rPr>
                        <a:t>TRUE</a:t>
                      </a:r>
                      <a:endParaRPr lang="es-AR" sz="1800" kern="1200" dirty="0">
                        <a:solidFill>
                          <a:srgbClr val="0070C0"/>
                        </a:solidFill>
                        <a:latin typeface="+mn-lt"/>
                        <a:ea typeface="+mn-ea"/>
                        <a:cs typeface="+mn-cs"/>
                      </a:endParaRPr>
                    </a:p>
                  </a:txBody>
                  <a:tcPr/>
                </a:tc>
                <a:tc>
                  <a:txBody>
                    <a:bodyPr/>
                    <a:lstStyle/>
                    <a:p>
                      <a:pPr marL="0" algn="l" defTabSz="914400" rtl="0" eaLnBrk="1" latinLnBrk="0" hangingPunct="1"/>
                      <a:r>
                        <a:rPr lang="es-MX" sz="1800" kern="1200" dirty="0" smtClean="0">
                          <a:solidFill>
                            <a:srgbClr val="0070C0"/>
                          </a:solidFill>
                          <a:latin typeface="+mn-lt"/>
                          <a:ea typeface="+mn-ea"/>
                          <a:cs typeface="+mn-cs"/>
                        </a:rPr>
                        <a:t>TRUE</a:t>
                      </a:r>
                      <a:endParaRPr lang="es-AR" sz="1800" kern="1200" dirty="0">
                        <a:solidFill>
                          <a:srgbClr val="0070C0"/>
                        </a:solidFill>
                        <a:latin typeface="+mn-lt"/>
                        <a:ea typeface="+mn-ea"/>
                        <a:cs typeface="+mn-cs"/>
                      </a:endParaRPr>
                    </a:p>
                  </a:txBody>
                  <a:tcPr/>
                </a:tc>
              </a:tr>
              <a:tr h="370840">
                <a:tc>
                  <a:txBody>
                    <a:bodyPr/>
                    <a:lstStyle/>
                    <a:p>
                      <a:r>
                        <a:rPr lang="es-MX" dirty="0" smtClean="0">
                          <a:solidFill>
                            <a:schemeClr val="tx1">
                              <a:lumMod val="50000"/>
                              <a:lumOff val="50000"/>
                            </a:schemeClr>
                          </a:solidFill>
                        </a:rPr>
                        <a:t>FALSE</a:t>
                      </a:r>
                      <a:endParaRPr lang="es-AR" dirty="0">
                        <a:solidFill>
                          <a:schemeClr val="tx1">
                            <a:lumMod val="50000"/>
                            <a:lumOff val="50000"/>
                          </a:schemeClr>
                        </a:solidFill>
                      </a:endParaRPr>
                    </a:p>
                  </a:txBody>
                  <a:tcPr/>
                </a:tc>
                <a:tc>
                  <a:txBody>
                    <a:bodyPr/>
                    <a:lstStyle/>
                    <a:p>
                      <a:r>
                        <a:rPr lang="es-MX" dirty="0" smtClean="0">
                          <a:solidFill>
                            <a:schemeClr val="tx1">
                              <a:lumMod val="50000"/>
                              <a:lumOff val="50000"/>
                            </a:schemeClr>
                          </a:solidFill>
                        </a:rPr>
                        <a:t>FALSE</a:t>
                      </a:r>
                      <a:endParaRPr lang="es-AR" dirty="0">
                        <a:solidFill>
                          <a:schemeClr val="tx1">
                            <a:lumMod val="50000"/>
                            <a:lumOff val="50000"/>
                          </a:schemeClr>
                        </a:solidFill>
                      </a:endParaRPr>
                    </a:p>
                  </a:txBody>
                  <a:tcPr/>
                </a:tc>
                <a:tc>
                  <a:txBody>
                    <a:bodyPr/>
                    <a:lstStyle/>
                    <a:p>
                      <a:r>
                        <a:rPr lang="es-MX" dirty="0" smtClean="0">
                          <a:solidFill>
                            <a:schemeClr val="tx1">
                              <a:lumMod val="50000"/>
                              <a:lumOff val="50000"/>
                            </a:schemeClr>
                          </a:solidFill>
                        </a:rPr>
                        <a:t>FALSE</a:t>
                      </a:r>
                      <a:endParaRPr lang="es-AR" dirty="0">
                        <a:solidFill>
                          <a:schemeClr val="tx1">
                            <a:lumMod val="50000"/>
                            <a:lumOff val="50000"/>
                          </a:schemeClr>
                        </a:solidFill>
                      </a:endParaRPr>
                    </a:p>
                  </a:txBody>
                  <a:tcPr/>
                </a:tc>
              </a:tr>
            </a:tbl>
          </a:graphicData>
        </a:graphic>
      </p:graphicFrame>
    </p:spTree>
    <p:extLst>
      <p:ext uri="{BB962C8B-B14F-4D97-AF65-F5344CB8AC3E}">
        <p14:creationId xmlns:p14="http://schemas.microsoft.com/office/powerpoint/2010/main" val="967431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3;p28"/>
          <p:cNvSpPr txBox="1"/>
          <p:nvPr/>
        </p:nvSpPr>
        <p:spPr>
          <a:xfrm>
            <a:off x="1763687" y="123478"/>
            <a:ext cx="5616623" cy="7247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800" b="1" dirty="0" smtClean="0">
                <a:solidFill>
                  <a:schemeClr val="tx2"/>
                </a:solidFill>
                <a:effectLst>
                  <a:outerShdw blurRad="63500" dist="38100" dir="5400000" algn="t" rotWithShape="0">
                    <a:prstClr val="black">
                      <a:alpha val="25000"/>
                    </a:prstClr>
                  </a:outerShdw>
                </a:effectLst>
                <a:ea typeface="+mj-ea"/>
                <a:cs typeface="+mj-cs"/>
                <a:sym typeface="Nixie One"/>
              </a:rPr>
              <a:t>Tipos de Operadores</a:t>
            </a:r>
            <a:endParaRPr sz="2800" b="1" dirty="0">
              <a:solidFill>
                <a:schemeClr val="tx2"/>
              </a:solidFill>
              <a:effectLst>
                <a:outerShdw blurRad="63500" dist="38100" dir="5400000" algn="t" rotWithShape="0">
                  <a:prstClr val="black">
                    <a:alpha val="25000"/>
                  </a:prstClr>
                </a:outerShdw>
              </a:effectLst>
              <a:ea typeface="+mj-ea"/>
              <a:cs typeface="+mj-cs"/>
              <a:sym typeface="Nixie One"/>
            </a:endParaRPr>
          </a:p>
        </p:txBody>
      </p:sp>
      <p:sp>
        <p:nvSpPr>
          <p:cNvPr id="7" name="Google Shape;247;p27"/>
          <p:cNvSpPr txBox="1">
            <a:spLocks/>
          </p:cNvSpPr>
          <p:nvPr/>
        </p:nvSpPr>
        <p:spPr>
          <a:xfrm>
            <a:off x="683568" y="987574"/>
            <a:ext cx="7776864" cy="396044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pPr>
            <a:r>
              <a:rPr lang="es-MX" sz="1800" b="1" dirty="0" smtClean="0">
                <a:solidFill>
                  <a:srgbClr val="FF0000"/>
                </a:solidFill>
              </a:rPr>
              <a:t>Matemáticos</a:t>
            </a:r>
            <a:endParaRPr lang="es-AR" sz="1800" dirty="0" smtClean="0">
              <a:solidFill>
                <a:schemeClr val="tx1"/>
              </a:solidFill>
            </a:endParaRPr>
          </a:p>
          <a:p>
            <a:pPr marL="0" indent="0">
              <a:spcBef>
                <a:spcPts val="0"/>
              </a:spcBef>
              <a:buFont typeface="Arial" pitchFamily="34" charset="0"/>
              <a:buNone/>
            </a:pPr>
            <a:r>
              <a:rPr lang="es-AR" sz="1800" dirty="0" smtClean="0">
                <a:solidFill>
                  <a:schemeClr val="tx1"/>
                </a:solidFill>
              </a:rPr>
              <a:t>JS permite realizar manipulaciones matemáticas sobre el valor de las variables numéricas. Los operadores definidos son: suma(+), resta(-), multiplicación(*) y división (/)</a:t>
            </a:r>
          </a:p>
          <a:p>
            <a:pPr marL="0" indent="0">
              <a:spcBef>
                <a:spcPts val="0"/>
              </a:spcBef>
              <a:buFont typeface="Arial" pitchFamily="34" charset="0"/>
              <a:buNone/>
            </a:pPr>
            <a:endParaRPr lang="es-AR" sz="1800" dirty="0">
              <a:solidFill>
                <a:schemeClr val="tx1"/>
              </a:solidFill>
            </a:endParaRPr>
          </a:p>
          <a:p>
            <a:pPr marL="0" indent="0">
              <a:buNone/>
            </a:pPr>
            <a:r>
              <a:rPr lang="es-AR" sz="1800" b="1" dirty="0"/>
              <a:t> </a:t>
            </a:r>
            <a:r>
              <a:rPr lang="es-AR" sz="1800" b="1" dirty="0" err="1">
                <a:solidFill>
                  <a:schemeClr val="tx2">
                    <a:lumMod val="60000"/>
                    <a:lumOff val="40000"/>
                  </a:schemeClr>
                </a:solidFill>
              </a:rPr>
              <a:t>var</a:t>
            </a:r>
            <a:r>
              <a:rPr lang="es-AR" sz="1800" b="1" dirty="0"/>
              <a:t> </a:t>
            </a:r>
            <a:r>
              <a:rPr lang="es-AR" sz="1800" b="1" dirty="0">
                <a:solidFill>
                  <a:schemeClr val="tx2">
                    <a:lumMod val="75000"/>
                  </a:schemeClr>
                </a:solidFill>
              </a:rPr>
              <a:t>numero1</a:t>
            </a:r>
            <a:r>
              <a:rPr lang="es-AR" sz="1800" b="1" dirty="0"/>
              <a:t> </a:t>
            </a:r>
            <a:r>
              <a:rPr lang="es-AR" sz="1800" b="1" dirty="0">
                <a:solidFill>
                  <a:schemeClr val="tx1"/>
                </a:solidFill>
              </a:rPr>
              <a:t>=</a:t>
            </a:r>
            <a:r>
              <a:rPr lang="es-AR" sz="1800" b="1" dirty="0"/>
              <a:t> </a:t>
            </a:r>
            <a:r>
              <a:rPr lang="es-AR" sz="1800" b="1" dirty="0">
                <a:solidFill>
                  <a:srgbClr val="FF0000"/>
                </a:solidFill>
              </a:rPr>
              <a:t>10</a:t>
            </a:r>
            <a:r>
              <a:rPr lang="es-AR" sz="1800" b="1" dirty="0"/>
              <a:t>;</a:t>
            </a:r>
          </a:p>
          <a:p>
            <a:pPr marL="0" indent="0">
              <a:buNone/>
            </a:pPr>
            <a:r>
              <a:rPr lang="es-AR" sz="1800" b="1" dirty="0"/>
              <a:t> </a:t>
            </a:r>
            <a:r>
              <a:rPr lang="es-AR" sz="1800" b="1" dirty="0" err="1">
                <a:solidFill>
                  <a:schemeClr val="tx2">
                    <a:lumMod val="60000"/>
                    <a:lumOff val="40000"/>
                  </a:schemeClr>
                </a:solidFill>
              </a:rPr>
              <a:t>var</a:t>
            </a:r>
            <a:r>
              <a:rPr lang="es-AR" sz="1800" b="1" dirty="0"/>
              <a:t> </a:t>
            </a:r>
            <a:r>
              <a:rPr lang="es-AR" sz="1800" b="1" dirty="0">
                <a:solidFill>
                  <a:schemeClr val="tx2">
                    <a:lumMod val="75000"/>
                  </a:schemeClr>
                </a:solidFill>
              </a:rPr>
              <a:t>numero2 </a:t>
            </a:r>
            <a:r>
              <a:rPr lang="es-AR" sz="1800" b="1" dirty="0">
                <a:solidFill>
                  <a:schemeClr val="tx1"/>
                </a:solidFill>
              </a:rPr>
              <a:t>=</a:t>
            </a:r>
            <a:r>
              <a:rPr lang="es-AR" sz="1800" b="1" dirty="0"/>
              <a:t> </a:t>
            </a:r>
            <a:r>
              <a:rPr lang="es-AR" sz="1800" b="1" dirty="0">
                <a:solidFill>
                  <a:srgbClr val="FF0000"/>
                </a:solidFill>
              </a:rPr>
              <a:t>5</a:t>
            </a:r>
            <a:r>
              <a:rPr lang="es-AR" sz="1800" b="1" dirty="0"/>
              <a:t>;</a:t>
            </a:r>
          </a:p>
          <a:p>
            <a:pPr marL="0" indent="0">
              <a:buNone/>
            </a:pPr>
            <a:r>
              <a:rPr lang="es-AR" sz="1800" b="1" dirty="0"/>
              <a:t/>
            </a:r>
            <a:br>
              <a:rPr lang="es-AR" sz="1800" b="1" dirty="0"/>
            </a:br>
            <a:r>
              <a:rPr lang="es-AR" sz="1800" b="1" dirty="0" err="1">
                <a:solidFill>
                  <a:schemeClr val="tx2">
                    <a:lumMod val="60000"/>
                    <a:lumOff val="40000"/>
                  </a:schemeClr>
                </a:solidFill>
              </a:rPr>
              <a:t>var</a:t>
            </a:r>
            <a:r>
              <a:rPr lang="es-AR" sz="1800" b="1" dirty="0"/>
              <a:t> </a:t>
            </a:r>
            <a:r>
              <a:rPr lang="es-AR" sz="1800" b="1" dirty="0">
                <a:solidFill>
                  <a:schemeClr val="tx2">
                    <a:lumMod val="75000"/>
                  </a:schemeClr>
                </a:solidFill>
              </a:rPr>
              <a:t>resultado</a:t>
            </a:r>
            <a:r>
              <a:rPr lang="es-AR" sz="1800" b="1" dirty="0"/>
              <a:t> </a:t>
            </a:r>
            <a:r>
              <a:rPr lang="es-AR" sz="1800" b="1" dirty="0">
                <a:solidFill>
                  <a:schemeClr val="tx1"/>
                </a:solidFill>
              </a:rPr>
              <a:t>=</a:t>
            </a:r>
            <a:r>
              <a:rPr lang="es-AR" sz="1800" b="1" dirty="0"/>
              <a:t> </a:t>
            </a:r>
            <a:r>
              <a:rPr lang="es-AR" sz="1800" b="1" dirty="0">
                <a:solidFill>
                  <a:schemeClr val="tx2">
                    <a:lumMod val="75000"/>
                  </a:schemeClr>
                </a:solidFill>
              </a:rPr>
              <a:t>numero1</a:t>
            </a:r>
            <a:r>
              <a:rPr lang="es-AR" sz="1800" b="1" dirty="0"/>
              <a:t> </a:t>
            </a:r>
            <a:r>
              <a:rPr lang="es-AR" sz="1800" b="1" dirty="0">
                <a:solidFill>
                  <a:srgbClr val="FF0000"/>
                </a:solidFill>
              </a:rPr>
              <a:t>/</a:t>
            </a:r>
            <a:r>
              <a:rPr lang="es-AR" sz="1800" b="1" dirty="0"/>
              <a:t> </a:t>
            </a:r>
            <a:r>
              <a:rPr lang="es-AR" sz="1800" b="1" dirty="0">
                <a:solidFill>
                  <a:schemeClr val="tx2">
                    <a:lumMod val="75000"/>
                  </a:schemeClr>
                </a:solidFill>
              </a:rPr>
              <a:t>numero2</a:t>
            </a:r>
            <a:r>
              <a:rPr lang="es-AR" sz="1800" b="1" dirty="0"/>
              <a:t>; </a:t>
            </a:r>
            <a:r>
              <a:rPr lang="es-AR" sz="1800" b="1" dirty="0">
                <a:solidFill>
                  <a:srgbClr val="00B050"/>
                </a:solidFill>
              </a:rPr>
              <a:t>// resultado=2</a:t>
            </a:r>
          </a:p>
          <a:p>
            <a:pPr marL="0" indent="0">
              <a:buNone/>
            </a:pPr>
            <a:r>
              <a:rPr lang="es-AR" sz="1800" b="1" dirty="0" err="1">
                <a:solidFill>
                  <a:schemeClr val="tx2">
                    <a:lumMod val="60000"/>
                    <a:lumOff val="40000"/>
                  </a:schemeClr>
                </a:solidFill>
              </a:rPr>
              <a:t>var</a:t>
            </a:r>
            <a:r>
              <a:rPr lang="es-AR" sz="1800" b="1" dirty="0"/>
              <a:t> </a:t>
            </a:r>
            <a:r>
              <a:rPr lang="es-AR" sz="1800" b="1" dirty="0">
                <a:solidFill>
                  <a:schemeClr val="tx2">
                    <a:lumMod val="75000"/>
                  </a:schemeClr>
                </a:solidFill>
              </a:rPr>
              <a:t>resultado</a:t>
            </a:r>
            <a:r>
              <a:rPr lang="es-AR" sz="1800" b="1" dirty="0"/>
              <a:t> </a:t>
            </a:r>
            <a:r>
              <a:rPr lang="es-AR" sz="1800" b="1" dirty="0">
                <a:solidFill>
                  <a:schemeClr val="tx1"/>
                </a:solidFill>
              </a:rPr>
              <a:t>=</a:t>
            </a:r>
            <a:r>
              <a:rPr lang="es-AR" sz="1800" b="1" dirty="0"/>
              <a:t> </a:t>
            </a:r>
            <a:r>
              <a:rPr lang="es-AR" sz="1800" b="1" dirty="0">
                <a:solidFill>
                  <a:schemeClr val="tx2">
                    <a:lumMod val="75000"/>
                  </a:schemeClr>
                </a:solidFill>
              </a:rPr>
              <a:t>numero1</a:t>
            </a:r>
            <a:r>
              <a:rPr lang="es-AR" sz="1800" b="1" dirty="0"/>
              <a:t> </a:t>
            </a:r>
            <a:r>
              <a:rPr lang="es-AR" sz="1800" b="1" dirty="0">
                <a:solidFill>
                  <a:srgbClr val="FF0000"/>
                </a:solidFill>
              </a:rPr>
              <a:t>+</a:t>
            </a:r>
            <a:r>
              <a:rPr lang="es-AR" sz="1800" b="1" dirty="0"/>
              <a:t> </a:t>
            </a:r>
            <a:r>
              <a:rPr lang="es-AR" sz="1800" b="1" dirty="0">
                <a:solidFill>
                  <a:schemeClr val="tx2">
                    <a:lumMod val="75000"/>
                  </a:schemeClr>
                </a:solidFill>
              </a:rPr>
              <a:t>numero2</a:t>
            </a:r>
            <a:r>
              <a:rPr lang="es-AR" sz="1800" b="1" dirty="0"/>
              <a:t>; </a:t>
            </a:r>
            <a:r>
              <a:rPr lang="es-AR" sz="1800" b="1" dirty="0">
                <a:solidFill>
                  <a:srgbClr val="00B050"/>
                </a:solidFill>
              </a:rPr>
              <a:t>// resultado=15</a:t>
            </a:r>
          </a:p>
          <a:p>
            <a:pPr marL="0" indent="0">
              <a:buNone/>
            </a:pPr>
            <a:r>
              <a:rPr lang="es-AR" sz="1800" b="1" dirty="0" err="1">
                <a:solidFill>
                  <a:schemeClr val="tx2">
                    <a:lumMod val="60000"/>
                    <a:lumOff val="40000"/>
                  </a:schemeClr>
                </a:solidFill>
              </a:rPr>
              <a:t>var</a:t>
            </a:r>
            <a:r>
              <a:rPr lang="es-AR" sz="1800" b="1" dirty="0"/>
              <a:t> </a:t>
            </a:r>
            <a:r>
              <a:rPr lang="es-AR" sz="1800" b="1" dirty="0">
                <a:solidFill>
                  <a:schemeClr val="tx2">
                    <a:lumMod val="75000"/>
                  </a:schemeClr>
                </a:solidFill>
              </a:rPr>
              <a:t>resultado </a:t>
            </a:r>
            <a:r>
              <a:rPr lang="es-AR" sz="1800" b="1" dirty="0">
                <a:solidFill>
                  <a:schemeClr val="tx1"/>
                </a:solidFill>
              </a:rPr>
              <a:t>=</a:t>
            </a:r>
            <a:r>
              <a:rPr lang="es-AR" sz="1800" b="1" dirty="0"/>
              <a:t> </a:t>
            </a:r>
            <a:r>
              <a:rPr lang="es-AR" sz="1800" b="1" dirty="0">
                <a:solidFill>
                  <a:schemeClr val="tx2">
                    <a:lumMod val="75000"/>
                  </a:schemeClr>
                </a:solidFill>
              </a:rPr>
              <a:t>numero1</a:t>
            </a:r>
            <a:r>
              <a:rPr lang="es-AR" sz="1800" b="1" dirty="0"/>
              <a:t> </a:t>
            </a:r>
            <a:r>
              <a:rPr lang="es-AR" sz="1800" b="1" dirty="0">
                <a:solidFill>
                  <a:srgbClr val="FF0000"/>
                </a:solidFill>
              </a:rPr>
              <a:t>- </a:t>
            </a:r>
            <a:r>
              <a:rPr lang="es-AR" sz="1800" b="1" dirty="0">
                <a:solidFill>
                  <a:schemeClr val="tx2">
                    <a:lumMod val="75000"/>
                  </a:schemeClr>
                </a:solidFill>
              </a:rPr>
              <a:t>numero2</a:t>
            </a:r>
            <a:r>
              <a:rPr lang="es-AR" sz="1800" b="1" dirty="0"/>
              <a:t>; </a:t>
            </a:r>
            <a:r>
              <a:rPr lang="es-AR" sz="1800" b="1" dirty="0">
                <a:solidFill>
                  <a:srgbClr val="00B050"/>
                </a:solidFill>
              </a:rPr>
              <a:t>// resultado=5</a:t>
            </a:r>
          </a:p>
          <a:p>
            <a:pPr marL="0" indent="0">
              <a:buNone/>
            </a:pPr>
            <a:r>
              <a:rPr lang="es-AR" sz="1800" b="1" dirty="0" err="1">
                <a:solidFill>
                  <a:schemeClr val="tx2">
                    <a:lumMod val="60000"/>
                    <a:lumOff val="40000"/>
                  </a:schemeClr>
                </a:solidFill>
              </a:rPr>
              <a:t>var</a:t>
            </a:r>
            <a:r>
              <a:rPr lang="es-AR" sz="1800" b="1" dirty="0"/>
              <a:t> </a:t>
            </a:r>
            <a:r>
              <a:rPr lang="es-AR" sz="1800" b="1" dirty="0">
                <a:solidFill>
                  <a:schemeClr val="tx2">
                    <a:lumMod val="75000"/>
                  </a:schemeClr>
                </a:solidFill>
              </a:rPr>
              <a:t>resultado</a:t>
            </a:r>
            <a:r>
              <a:rPr lang="es-AR" sz="1800" b="1" dirty="0"/>
              <a:t> </a:t>
            </a:r>
            <a:r>
              <a:rPr lang="es-AR" sz="1800" b="1" dirty="0">
                <a:solidFill>
                  <a:schemeClr val="tx1"/>
                </a:solidFill>
              </a:rPr>
              <a:t>=</a:t>
            </a:r>
            <a:r>
              <a:rPr lang="es-AR" sz="1800" b="1" dirty="0"/>
              <a:t> </a:t>
            </a:r>
            <a:r>
              <a:rPr lang="es-AR" sz="1800" b="1" dirty="0">
                <a:solidFill>
                  <a:schemeClr val="tx2">
                    <a:lumMod val="75000"/>
                  </a:schemeClr>
                </a:solidFill>
              </a:rPr>
              <a:t>numero1</a:t>
            </a:r>
            <a:r>
              <a:rPr lang="es-AR" sz="1800" b="1" dirty="0"/>
              <a:t> </a:t>
            </a:r>
            <a:r>
              <a:rPr lang="es-AR" sz="1800" b="1" dirty="0">
                <a:solidFill>
                  <a:srgbClr val="FF0000"/>
                </a:solidFill>
              </a:rPr>
              <a:t>*</a:t>
            </a:r>
            <a:r>
              <a:rPr lang="es-AR" sz="1800" b="1" dirty="0"/>
              <a:t> </a:t>
            </a:r>
            <a:r>
              <a:rPr lang="es-AR" sz="1800" b="1" dirty="0">
                <a:solidFill>
                  <a:schemeClr val="tx2">
                    <a:lumMod val="75000"/>
                  </a:schemeClr>
                </a:solidFill>
              </a:rPr>
              <a:t>numero2</a:t>
            </a:r>
            <a:r>
              <a:rPr lang="es-AR" sz="1800" b="1" dirty="0"/>
              <a:t>; </a:t>
            </a:r>
            <a:r>
              <a:rPr lang="es-AR" sz="1800" b="1" dirty="0">
                <a:solidFill>
                  <a:srgbClr val="00B050"/>
                </a:solidFill>
              </a:rPr>
              <a:t>// resultado=50</a:t>
            </a:r>
          </a:p>
          <a:p>
            <a:pPr marL="0" indent="0">
              <a:spcBef>
                <a:spcPts val="0"/>
              </a:spcBef>
              <a:buNone/>
            </a:pPr>
            <a:endParaRPr lang="es-MX" sz="1800" b="1" dirty="0">
              <a:solidFill>
                <a:srgbClr val="00B050"/>
              </a:solidFill>
            </a:endParaRPr>
          </a:p>
          <a:p>
            <a:pPr marL="0" indent="0">
              <a:spcBef>
                <a:spcPts val="0"/>
              </a:spcBef>
              <a:buFont typeface="Arial" pitchFamily="34" charset="0"/>
              <a:buNone/>
            </a:pPr>
            <a:endParaRPr lang="es-MX" sz="1800" b="1" dirty="0" smtClean="0">
              <a:solidFill>
                <a:srgbClr val="00B050"/>
              </a:solidFill>
            </a:endParaRPr>
          </a:p>
          <a:p>
            <a:pPr marL="0" indent="0">
              <a:spcBef>
                <a:spcPts val="0"/>
              </a:spcBef>
              <a:buNone/>
            </a:pPr>
            <a:r>
              <a:rPr lang="es-MX" sz="1800" b="1" dirty="0">
                <a:solidFill>
                  <a:srgbClr val="00B050"/>
                </a:solidFill>
              </a:rPr>
              <a:t>	</a:t>
            </a:r>
            <a:endParaRPr lang="es-AR" sz="1800" b="1" dirty="0">
              <a:solidFill>
                <a:srgbClr val="00B050"/>
              </a:solidFill>
            </a:endParaRPr>
          </a:p>
        </p:txBody>
      </p:sp>
    </p:spTree>
    <p:extLst>
      <p:ext uri="{BB962C8B-B14F-4D97-AF65-F5344CB8AC3E}">
        <p14:creationId xmlns:p14="http://schemas.microsoft.com/office/powerpoint/2010/main" val="2867546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3;p28"/>
          <p:cNvSpPr txBox="1"/>
          <p:nvPr/>
        </p:nvSpPr>
        <p:spPr>
          <a:xfrm>
            <a:off x="1763687" y="123478"/>
            <a:ext cx="5616623" cy="7247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800" b="1" dirty="0" smtClean="0">
                <a:solidFill>
                  <a:schemeClr val="tx2"/>
                </a:solidFill>
                <a:effectLst>
                  <a:outerShdw blurRad="63500" dist="38100" dir="5400000" algn="t" rotWithShape="0">
                    <a:prstClr val="black">
                      <a:alpha val="25000"/>
                    </a:prstClr>
                  </a:outerShdw>
                </a:effectLst>
                <a:ea typeface="+mj-ea"/>
                <a:cs typeface="+mj-cs"/>
                <a:sym typeface="Nixie One"/>
              </a:rPr>
              <a:t>Tipos de Operadores</a:t>
            </a:r>
            <a:endParaRPr sz="2800" b="1" dirty="0">
              <a:solidFill>
                <a:schemeClr val="tx2"/>
              </a:solidFill>
              <a:effectLst>
                <a:outerShdw blurRad="63500" dist="38100" dir="5400000" algn="t" rotWithShape="0">
                  <a:prstClr val="black">
                    <a:alpha val="25000"/>
                  </a:prstClr>
                </a:outerShdw>
              </a:effectLst>
              <a:ea typeface="+mj-ea"/>
              <a:cs typeface="+mj-cs"/>
              <a:sym typeface="Nixie One"/>
            </a:endParaRPr>
          </a:p>
        </p:txBody>
      </p:sp>
      <p:sp>
        <p:nvSpPr>
          <p:cNvPr id="7" name="Google Shape;247;p27"/>
          <p:cNvSpPr txBox="1">
            <a:spLocks/>
          </p:cNvSpPr>
          <p:nvPr/>
        </p:nvSpPr>
        <p:spPr>
          <a:xfrm>
            <a:off x="683568" y="848277"/>
            <a:ext cx="7776864" cy="4099737"/>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pPr>
            <a:r>
              <a:rPr lang="es-MX" sz="1800" b="1" dirty="0" smtClean="0">
                <a:solidFill>
                  <a:srgbClr val="FF0000"/>
                </a:solidFill>
              </a:rPr>
              <a:t>Relacionales</a:t>
            </a:r>
            <a:endParaRPr lang="es-AR" sz="1800" dirty="0" smtClean="0">
              <a:solidFill>
                <a:schemeClr val="tx1"/>
              </a:solidFill>
            </a:endParaRPr>
          </a:p>
          <a:p>
            <a:pPr marL="0" indent="0">
              <a:spcBef>
                <a:spcPts val="0"/>
              </a:spcBef>
              <a:buFont typeface="Arial" pitchFamily="34" charset="0"/>
              <a:buNone/>
            </a:pPr>
            <a:r>
              <a:rPr lang="es-AR" sz="1800" dirty="0" smtClean="0">
                <a:solidFill>
                  <a:schemeClr val="tx1"/>
                </a:solidFill>
              </a:rPr>
              <a:t>Estos operadores permiten resolver aplicaciones complejas comparando las variables. El resultado es siempre un valor booleano</a:t>
            </a:r>
          </a:p>
          <a:p>
            <a:pPr marL="0" indent="0">
              <a:spcBef>
                <a:spcPts val="0"/>
              </a:spcBef>
              <a:buFont typeface="Arial" pitchFamily="34" charset="0"/>
              <a:buNone/>
            </a:pPr>
            <a:endParaRPr lang="es-AR" sz="1800" dirty="0" smtClean="0">
              <a:solidFill>
                <a:schemeClr val="tx1"/>
              </a:solidFill>
            </a:endParaRPr>
          </a:p>
          <a:p>
            <a:pPr marL="0" indent="0">
              <a:buNone/>
            </a:pPr>
            <a:r>
              <a:rPr lang="es-AR" sz="1600" b="1" dirty="0" err="1">
                <a:solidFill>
                  <a:schemeClr val="tx2">
                    <a:lumMod val="60000"/>
                    <a:lumOff val="40000"/>
                  </a:schemeClr>
                </a:solidFill>
              </a:rPr>
              <a:t>var</a:t>
            </a:r>
            <a:r>
              <a:rPr lang="es-AR" sz="1600" b="1" dirty="0"/>
              <a:t> </a:t>
            </a:r>
            <a:r>
              <a:rPr lang="es-AR" sz="1600" b="1" dirty="0">
                <a:solidFill>
                  <a:schemeClr val="tx2">
                    <a:lumMod val="75000"/>
                  </a:schemeClr>
                </a:solidFill>
              </a:rPr>
              <a:t>resultado</a:t>
            </a:r>
            <a:r>
              <a:rPr lang="es-AR" sz="1600" b="1" dirty="0"/>
              <a:t> </a:t>
            </a:r>
            <a:r>
              <a:rPr lang="es-AR" sz="1600" b="1" dirty="0">
                <a:solidFill>
                  <a:schemeClr val="tx1"/>
                </a:solidFill>
              </a:rPr>
              <a:t>=</a:t>
            </a:r>
            <a:r>
              <a:rPr lang="es-AR" sz="1600" b="1" dirty="0"/>
              <a:t> </a:t>
            </a:r>
            <a:r>
              <a:rPr lang="es-AR" sz="1600" b="1" dirty="0">
                <a:solidFill>
                  <a:schemeClr val="tx2">
                    <a:lumMod val="75000"/>
                  </a:schemeClr>
                </a:solidFill>
              </a:rPr>
              <a:t>numero1</a:t>
            </a:r>
            <a:r>
              <a:rPr lang="es-AR" sz="1600" b="1" dirty="0"/>
              <a:t> </a:t>
            </a:r>
            <a:r>
              <a:rPr lang="es-AR" sz="1600" b="1" dirty="0" smtClean="0">
                <a:solidFill>
                  <a:srgbClr val="FF0000"/>
                </a:solidFill>
              </a:rPr>
              <a:t>&gt;</a:t>
            </a:r>
            <a:r>
              <a:rPr lang="es-AR" sz="1600" b="1" dirty="0"/>
              <a:t> </a:t>
            </a:r>
            <a:r>
              <a:rPr lang="es-AR" sz="1600" b="1" dirty="0">
                <a:solidFill>
                  <a:schemeClr val="tx2">
                    <a:lumMod val="75000"/>
                  </a:schemeClr>
                </a:solidFill>
              </a:rPr>
              <a:t>numero2</a:t>
            </a:r>
            <a:r>
              <a:rPr lang="es-AR" sz="1600" b="1" dirty="0"/>
              <a:t>; </a:t>
            </a:r>
            <a:r>
              <a:rPr lang="es-AR" sz="1600" b="1" dirty="0">
                <a:solidFill>
                  <a:srgbClr val="00B050"/>
                </a:solidFill>
              </a:rPr>
              <a:t>// Mayor </a:t>
            </a:r>
            <a:r>
              <a:rPr lang="es-AR" sz="1600" b="1" dirty="0" err="1" smtClean="0">
                <a:solidFill>
                  <a:schemeClr val="tx2">
                    <a:lumMod val="60000"/>
                    <a:lumOff val="40000"/>
                  </a:schemeClr>
                </a:solidFill>
              </a:rPr>
              <a:t>var</a:t>
            </a:r>
            <a:r>
              <a:rPr lang="es-AR" sz="1600" b="1" dirty="0"/>
              <a:t> </a:t>
            </a:r>
            <a:r>
              <a:rPr lang="es-AR" sz="1600" b="1" dirty="0">
                <a:solidFill>
                  <a:schemeClr val="tx2">
                    <a:lumMod val="75000"/>
                  </a:schemeClr>
                </a:solidFill>
              </a:rPr>
              <a:t>resultado</a:t>
            </a:r>
            <a:r>
              <a:rPr lang="es-AR" sz="1600" b="1" dirty="0"/>
              <a:t> </a:t>
            </a:r>
            <a:r>
              <a:rPr lang="es-AR" sz="1600" b="1" dirty="0">
                <a:solidFill>
                  <a:schemeClr val="tx1"/>
                </a:solidFill>
              </a:rPr>
              <a:t>=</a:t>
            </a:r>
            <a:r>
              <a:rPr lang="es-AR" sz="1600" b="1" dirty="0"/>
              <a:t> </a:t>
            </a:r>
            <a:r>
              <a:rPr lang="es-AR" sz="1600" b="1" dirty="0">
                <a:solidFill>
                  <a:schemeClr val="tx2">
                    <a:lumMod val="75000"/>
                  </a:schemeClr>
                </a:solidFill>
              </a:rPr>
              <a:t>numero1</a:t>
            </a:r>
            <a:r>
              <a:rPr lang="es-AR" sz="1600" b="1" dirty="0"/>
              <a:t> </a:t>
            </a:r>
            <a:r>
              <a:rPr lang="es-AR" sz="1600" b="1" dirty="0" smtClean="0">
                <a:solidFill>
                  <a:srgbClr val="FF0000"/>
                </a:solidFill>
              </a:rPr>
              <a:t>&gt;=</a:t>
            </a:r>
            <a:r>
              <a:rPr lang="es-AR" sz="1600" b="1" dirty="0"/>
              <a:t> </a:t>
            </a:r>
            <a:r>
              <a:rPr lang="es-AR" sz="1600" b="1" dirty="0">
                <a:solidFill>
                  <a:schemeClr val="tx2">
                    <a:lumMod val="75000"/>
                  </a:schemeClr>
                </a:solidFill>
              </a:rPr>
              <a:t>numero2</a:t>
            </a:r>
            <a:r>
              <a:rPr lang="es-AR" sz="1600" b="1" dirty="0"/>
              <a:t>; </a:t>
            </a:r>
            <a:r>
              <a:rPr lang="es-AR" sz="1600" b="1" dirty="0">
                <a:solidFill>
                  <a:srgbClr val="00B050"/>
                </a:solidFill>
              </a:rPr>
              <a:t>// </a:t>
            </a:r>
            <a:r>
              <a:rPr lang="es-AR" sz="1600" b="1" dirty="0" smtClean="0">
                <a:solidFill>
                  <a:srgbClr val="00B050"/>
                </a:solidFill>
              </a:rPr>
              <a:t>Mayor o igual</a:t>
            </a:r>
          </a:p>
          <a:p>
            <a:pPr marL="0" indent="0">
              <a:buNone/>
            </a:pPr>
            <a:r>
              <a:rPr lang="es-AR" sz="1600" b="1" dirty="0" err="1">
                <a:solidFill>
                  <a:schemeClr val="tx2">
                    <a:lumMod val="60000"/>
                    <a:lumOff val="40000"/>
                  </a:schemeClr>
                </a:solidFill>
              </a:rPr>
              <a:t>var</a:t>
            </a:r>
            <a:r>
              <a:rPr lang="es-AR" sz="1600" b="1" dirty="0"/>
              <a:t> </a:t>
            </a:r>
            <a:r>
              <a:rPr lang="es-AR" sz="1600" b="1" dirty="0">
                <a:solidFill>
                  <a:schemeClr val="tx2">
                    <a:lumMod val="75000"/>
                  </a:schemeClr>
                </a:solidFill>
              </a:rPr>
              <a:t>resultado</a:t>
            </a:r>
            <a:r>
              <a:rPr lang="es-AR" sz="1600" b="1" dirty="0"/>
              <a:t> </a:t>
            </a:r>
            <a:r>
              <a:rPr lang="es-AR" sz="1600" b="1" dirty="0">
                <a:solidFill>
                  <a:schemeClr val="tx1"/>
                </a:solidFill>
              </a:rPr>
              <a:t>=</a:t>
            </a:r>
            <a:r>
              <a:rPr lang="es-AR" sz="1600" b="1" dirty="0"/>
              <a:t> </a:t>
            </a:r>
            <a:r>
              <a:rPr lang="es-AR" sz="1600" b="1" dirty="0">
                <a:solidFill>
                  <a:schemeClr val="tx2">
                    <a:lumMod val="75000"/>
                  </a:schemeClr>
                </a:solidFill>
              </a:rPr>
              <a:t>numero1</a:t>
            </a:r>
            <a:r>
              <a:rPr lang="es-AR" sz="1600" b="1" dirty="0"/>
              <a:t> </a:t>
            </a:r>
            <a:r>
              <a:rPr lang="es-AR" sz="1600" b="1" dirty="0" smtClean="0">
                <a:solidFill>
                  <a:srgbClr val="FF0000"/>
                </a:solidFill>
              </a:rPr>
              <a:t>&lt;</a:t>
            </a:r>
            <a:r>
              <a:rPr lang="es-AR" sz="1600" b="1" dirty="0"/>
              <a:t> </a:t>
            </a:r>
            <a:r>
              <a:rPr lang="es-AR" sz="1600" b="1" dirty="0">
                <a:solidFill>
                  <a:schemeClr val="tx2">
                    <a:lumMod val="75000"/>
                  </a:schemeClr>
                </a:solidFill>
              </a:rPr>
              <a:t>numero2</a:t>
            </a:r>
            <a:r>
              <a:rPr lang="es-AR" sz="1600" b="1" dirty="0"/>
              <a:t>; </a:t>
            </a:r>
            <a:r>
              <a:rPr lang="es-AR" sz="1600" b="1" dirty="0">
                <a:solidFill>
                  <a:srgbClr val="00B050"/>
                </a:solidFill>
              </a:rPr>
              <a:t>// </a:t>
            </a:r>
            <a:r>
              <a:rPr lang="es-AR" sz="1600" b="1" dirty="0" smtClean="0">
                <a:solidFill>
                  <a:srgbClr val="00B050"/>
                </a:solidFill>
              </a:rPr>
              <a:t>Menor</a:t>
            </a:r>
          </a:p>
          <a:p>
            <a:pPr marL="0" indent="0">
              <a:buNone/>
            </a:pPr>
            <a:r>
              <a:rPr lang="es-AR" sz="1600" b="1" dirty="0" err="1" smtClean="0">
                <a:solidFill>
                  <a:schemeClr val="tx2">
                    <a:lumMod val="60000"/>
                    <a:lumOff val="40000"/>
                  </a:schemeClr>
                </a:solidFill>
              </a:rPr>
              <a:t>var</a:t>
            </a:r>
            <a:r>
              <a:rPr lang="es-AR" sz="1600" b="1" dirty="0"/>
              <a:t> </a:t>
            </a:r>
            <a:r>
              <a:rPr lang="es-AR" sz="1600" b="1" dirty="0">
                <a:solidFill>
                  <a:schemeClr val="tx2">
                    <a:lumMod val="75000"/>
                  </a:schemeClr>
                </a:solidFill>
              </a:rPr>
              <a:t>resultado</a:t>
            </a:r>
            <a:r>
              <a:rPr lang="es-AR" sz="1600" b="1" dirty="0"/>
              <a:t> </a:t>
            </a:r>
            <a:r>
              <a:rPr lang="es-AR" sz="1600" b="1" dirty="0">
                <a:solidFill>
                  <a:schemeClr val="tx1"/>
                </a:solidFill>
              </a:rPr>
              <a:t>=</a:t>
            </a:r>
            <a:r>
              <a:rPr lang="es-AR" sz="1600" b="1" dirty="0"/>
              <a:t> </a:t>
            </a:r>
            <a:r>
              <a:rPr lang="es-AR" sz="1600" b="1" dirty="0">
                <a:solidFill>
                  <a:schemeClr val="tx2">
                    <a:lumMod val="75000"/>
                  </a:schemeClr>
                </a:solidFill>
              </a:rPr>
              <a:t>numero1</a:t>
            </a:r>
            <a:r>
              <a:rPr lang="es-AR" sz="1600" b="1" dirty="0"/>
              <a:t> </a:t>
            </a:r>
            <a:r>
              <a:rPr lang="es-AR" sz="1600" b="1" dirty="0" smtClean="0">
                <a:solidFill>
                  <a:srgbClr val="FF0000"/>
                </a:solidFill>
              </a:rPr>
              <a:t>&lt;=</a:t>
            </a:r>
            <a:r>
              <a:rPr lang="es-AR" sz="1600" b="1" dirty="0"/>
              <a:t> </a:t>
            </a:r>
            <a:r>
              <a:rPr lang="es-AR" sz="1600" b="1" dirty="0">
                <a:solidFill>
                  <a:schemeClr val="tx2">
                    <a:lumMod val="75000"/>
                  </a:schemeClr>
                </a:solidFill>
              </a:rPr>
              <a:t>numero2</a:t>
            </a:r>
            <a:r>
              <a:rPr lang="es-AR" sz="1600" b="1" dirty="0"/>
              <a:t>; </a:t>
            </a:r>
            <a:r>
              <a:rPr lang="es-AR" sz="1600" b="1" dirty="0">
                <a:solidFill>
                  <a:srgbClr val="00B050"/>
                </a:solidFill>
              </a:rPr>
              <a:t>// </a:t>
            </a:r>
            <a:r>
              <a:rPr lang="es-AR" sz="1600" b="1" dirty="0" smtClean="0">
                <a:solidFill>
                  <a:srgbClr val="00B050"/>
                </a:solidFill>
              </a:rPr>
              <a:t>Menor o igual</a:t>
            </a:r>
            <a:endParaRPr lang="es-AR" sz="1600" b="1" dirty="0">
              <a:solidFill>
                <a:srgbClr val="00B050"/>
              </a:solidFill>
            </a:endParaRPr>
          </a:p>
          <a:p>
            <a:pPr marL="0" indent="0">
              <a:buNone/>
            </a:pPr>
            <a:r>
              <a:rPr lang="es-AR" sz="1600" b="1" dirty="0" err="1">
                <a:solidFill>
                  <a:schemeClr val="tx2">
                    <a:lumMod val="60000"/>
                    <a:lumOff val="40000"/>
                  </a:schemeClr>
                </a:solidFill>
              </a:rPr>
              <a:t>var</a:t>
            </a:r>
            <a:r>
              <a:rPr lang="es-AR" sz="1600" b="1" dirty="0"/>
              <a:t> </a:t>
            </a:r>
            <a:r>
              <a:rPr lang="es-AR" sz="1600" b="1" dirty="0">
                <a:solidFill>
                  <a:schemeClr val="tx2">
                    <a:lumMod val="75000"/>
                  </a:schemeClr>
                </a:solidFill>
              </a:rPr>
              <a:t>resultado </a:t>
            </a:r>
            <a:r>
              <a:rPr lang="es-AR" sz="1600" b="1" dirty="0">
                <a:solidFill>
                  <a:schemeClr val="tx1"/>
                </a:solidFill>
              </a:rPr>
              <a:t>=</a:t>
            </a:r>
            <a:r>
              <a:rPr lang="es-AR" sz="1600" b="1" dirty="0"/>
              <a:t> </a:t>
            </a:r>
            <a:r>
              <a:rPr lang="es-AR" sz="1600" b="1" dirty="0">
                <a:solidFill>
                  <a:schemeClr val="tx2">
                    <a:lumMod val="75000"/>
                  </a:schemeClr>
                </a:solidFill>
              </a:rPr>
              <a:t>numero1</a:t>
            </a:r>
            <a:r>
              <a:rPr lang="es-AR" sz="1600" b="1" dirty="0"/>
              <a:t> </a:t>
            </a:r>
            <a:r>
              <a:rPr lang="es-AR" sz="1600" b="1" dirty="0" smtClean="0">
                <a:solidFill>
                  <a:srgbClr val="FF0000"/>
                </a:solidFill>
              </a:rPr>
              <a:t>==</a:t>
            </a:r>
            <a:r>
              <a:rPr lang="es-AR" sz="1600" b="1" dirty="0">
                <a:solidFill>
                  <a:srgbClr val="FF0000"/>
                </a:solidFill>
              </a:rPr>
              <a:t> </a:t>
            </a:r>
            <a:r>
              <a:rPr lang="es-AR" sz="1600" b="1" dirty="0">
                <a:solidFill>
                  <a:schemeClr val="tx2">
                    <a:lumMod val="75000"/>
                  </a:schemeClr>
                </a:solidFill>
              </a:rPr>
              <a:t>numero2</a:t>
            </a:r>
            <a:r>
              <a:rPr lang="es-AR" sz="1600" b="1" dirty="0"/>
              <a:t>; </a:t>
            </a:r>
            <a:r>
              <a:rPr lang="es-AR" sz="1600" b="1" dirty="0" smtClean="0">
                <a:solidFill>
                  <a:srgbClr val="00B050"/>
                </a:solidFill>
              </a:rPr>
              <a:t>//Igual</a:t>
            </a:r>
            <a:endParaRPr lang="es-AR" sz="1600" b="1" dirty="0">
              <a:solidFill>
                <a:srgbClr val="00B050"/>
              </a:solidFill>
            </a:endParaRPr>
          </a:p>
          <a:p>
            <a:pPr marL="0" indent="0">
              <a:buNone/>
            </a:pPr>
            <a:r>
              <a:rPr lang="es-AR" sz="1600" b="1" dirty="0" err="1">
                <a:solidFill>
                  <a:schemeClr val="tx2">
                    <a:lumMod val="60000"/>
                    <a:lumOff val="40000"/>
                  </a:schemeClr>
                </a:solidFill>
              </a:rPr>
              <a:t>var</a:t>
            </a:r>
            <a:r>
              <a:rPr lang="es-AR" sz="1600" b="1" dirty="0"/>
              <a:t> </a:t>
            </a:r>
            <a:r>
              <a:rPr lang="es-AR" sz="1600" b="1" dirty="0">
                <a:solidFill>
                  <a:schemeClr val="tx2">
                    <a:lumMod val="75000"/>
                  </a:schemeClr>
                </a:solidFill>
              </a:rPr>
              <a:t>resultado</a:t>
            </a:r>
            <a:r>
              <a:rPr lang="es-AR" sz="1600" b="1" dirty="0"/>
              <a:t> </a:t>
            </a:r>
            <a:r>
              <a:rPr lang="es-AR" sz="1600" b="1" dirty="0">
                <a:solidFill>
                  <a:schemeClr val="tx1"/>
                </a:solidFill>
              </a:rPr>
              <a:t>=</a:t>
            </a:r>
            <a:r>
              <a:rPr lang="es-AR" sz="1600" b="1" dirty="0"/>
              <a:t> </a:t>
            </a:r>
            <a:r>
              <a:rPr lang="es-AR" sz="1600" b="1" dirty="0">
                <a:solidFill>
                  <a:schemeClr val="tx2">
                    <a:lumMod val="75000"/>
                  </a:schemeClr>
                </a:solidFill>
              </a:rPr>
              <a:t>numero1</a:t>
            </a:r>
            <a:r>
              <a:rPr lang="es-AR" sz="1600" b="1" dirty="0"/>
              <a:t> </a:t>
            </a:r>
            <a:r>
              <a:rPr lang="es-AR" sz="1600" b="1" dirty="0" smtClean="0">
                <a:solidFill>
                  <a:srgbClr val="FF0000"/>
                </a:solidFill>
              </a:rPr>
              <a:t>!=</a:t>
            </a:r>
            <a:r>
              <a:rPr lang="es-AR" sz="1600" b="1" dirty="0"/>
              <a:t> </a:t>
            </a:r>
            <a:r>
              <a:rPr lang="es-AR" sz="1600" b="1" dirty="0">
                <a:solidFill>
                  <a:schemeClr val="tx2">
                    <a:lumMod val="75000"/>
                  </a:schemeClr>
                </a:solidFill>
              </a:rPr>
              <a:t>numero2</a:t>
            </a:r>
            <a:r>
              <a:rPr lang="es-AR" sz="1600" b="1" dirty="0"/>
              <a:t>; </a:t>
            </a:r>
            <a:r>
              <a:rPr lang="es-AR" sz="1600" b="1" dirty="0">
                <a:solidFill>
                  <a:srgbClr val="00B050"/>
                </a:solidFill>
              </a:rPr>
              <a:t>// </a:t>
            </a:r>
            <a:r>
              <a:rPr lang="es-AR" sz="1600" b="1" dirty="0" smtClean="0">
                <a:solidFill>
                  <a:srgbClr val="00B050"/>
                </a:solidFill>
              </a:rPr>
              <a:t>Distinto</a:t>
            </a:r>
          </a:p>
          <a:p>
            <a:pPr marL="0" indent="0">
              <a:buNone/>
            </a:pPr>
            <a:r>
              <a:rPr lang="es-AR" sz="1600" b="1" dirty="0" err="1">
                <a:solidFill>
                  <a:schemeClr val="tx2">
                    <a:lumMod val="60000"/>
                    <a:lumOff val="40000"/>
                  </a:schemeClr>
                </a:solidFill>
              </a:rPr>
              <a:t>var</a:t>
            </a:r>
            <a:r>
              <a:rPr lang="es-AR" sz="1600" b="1" dirty="0"/>
              <a:t> </a:t>
            </a:r>
            <a:r>
              <a:rPr lang="es-AR" sz="1600" b="1" dirty="0">
                <a:solidFill>
                  <a:schemeClr val="tx2">
                    <a:lumMod val="75000"/>
                  </a:schemeClr>
                </a:solidFill>
              </a:rPr>
              <a:t>resultado </a:t>
            </a:r>
            <a:r>
              <a:rPr lang="es-AR" sz="1600" b="1" dirty="0">
                <a:solidFill>
                  <a:schemeClr val="tx1"/>
                </a:solidFill>
              </a:rPr>
              <a:t>=</a:t>
            </a:r>
            <a:r>
              <a:rPr lang="es-AR" sz="1600" b="1" dirty="0"/>
              <a:t> </a:t>
            </a:r>
            <a:r>
              <a:rPr lang="es-AR" sz="1600" b="1" dirty="0">
                <a:solidFill>
                  <a:schemeClr val="tx2">
                    <a:lumMod val="75000"/>
                  </a:schemeClr>
                </a:solidFill>
              </a:rPr>
              <a:t>numero1</a:t>
            </a:r>
            <a:r>
              <a:rPr lang="es-AR" sz="1600" b="1" dirty="0"/>
              <a:t> </a:t>
            </a:r>
            <a:r>
              <a:rPr lang="es-AR" sz="1600" b="1" dirty="0" smtClean="0">
                <a:solidFill>
                  <a:srgbClr val="FF0000"/>
                </a:solidFill>
              </a:rPr>
              <a:t>===</a:t>
            </a:r>
            <a:r>
              <a:rPr lang="es-AR" sz="1600" b="1" dirty="0">
                <a:solidFill>
                  <a:srgbClr val="FF0000"/>
                </a:solidFill>
              </a:rPr>
              <a:t> </a:t>
            </a:r>
            <a:r>
              <a:rPr lang="es-AR" sz="1600" b="1" dirty="0">
                <a:solidFill>
                  <a:schemeClr val="tx2">
                    <a:lumMod val="75000"/>
                  </a:schemeClr>
                </a:solidFill>
              </a:rPr>
              <a:t>numero2</a:t>
            </a:r>
            <a:r>
              <a:rPr lang="es-AR" sz="1600" b="1" dirty="0"/>
              <a:t>; </a:t>
            </a:r>
            <a:r>
              <a:rPr lang="es-AR" sz="1600" b="1" dirty="0" smtClean="0">
                <a:solidFill>
                  <a:srgbClr val="00B050"/>
                </a:solidFill>
              </a:rPr>
              <a:t>//Estrictamente igual</a:t>
            </a:r>
            <a:endParaRPr lang="es-AR" sz="1600" b="1" dirty="0">
              <a:solidFill>
                <a:srgbClr val="00B050"/>
              </a:solidFill>
            </a:endParaRPr>
          </a:p>
          <a:p>
            <a:pPr marL="0" indent="0">
              <a:buNone/>
            </a:pPr>
            <a:r>
              <a:rPr lang="es-AR" sz="1600" b="1" dirty="0" err="1">
                <a:solidFill>
                  <a:schemeClr val="tx2">
                    <a:lumMod val="60000"/>
                    <a:lumOff val="40000"/>
                  </a:schemeClr>
                </a:solidFill>
              </a:rPr>
              <a:t>var</a:t>
            </a:r>
            <a:r>
              <a:rPr lang="es-AR" sz="1600" b="1" dirty="0"/>
              <a:t> </a:t>
            </a:r>
            <a:r>
              <a:rPr lang="es-AR" sz="1600" b="1" dirty="0">
                <a:solidFill>
                  <a:schemeClr val="tx2">
                    <a:lumMod val="75000"/>
                  </a:schemeClr>
                </a:solidFill>
              </a:rPr>
              <a:t>resultado</a:t>
            </a:r>
            <a:r>
              <a:rPr lang="es-AR" sz="1600" b="1" dirty="0"/>
              <a:t> </a:t>
            </a:r>
            <a:r>
              <a:rPr lang="es-AR" sz="1600" b="1" dirty="0">
                <a:solidFill>
                  <a:schemeClr val="tx1"/>
                </a:solidFill>
              </a:rPr>
              <a:t>=</a:t>
            </a:r>
            <a:r>
              <a:rPr lang="es-AR" sz="1600" b="1" dirty="0"/>
              <a:t> </a:t>
            </a:r>
            <a:r>
              <a:rPr lang="es-AR" sz="1600" b="1" dirty="0">
                <a:solidFill>
                  <a:schemeClr val="tx2">
                    <a:lumMod val="75000"/>
                  </a:schemeClr>
                </a:solidFill>
              </a:rPr>
              <a:t>numero1</a:t>
            </a:r>
            <a:r>
              <a:rPr lang="es-AR" sz="1600" b="1" dirty="0"/>
              <a:t> </a:t>
            </a:r>
            <a:r>
              <a:rPr lang="es-AR" sz="1600" b="1" dirty="0" smtClean="0">
                <a:solidFill>
                  <a:srgbClr val="FF0000"/>
                </a:solidFill>
              </a:rPr>
              <a:t>!===</a:t>
            </a:r>
            <a:r>
              <a:rPr lang="es-AR" sz="1600" b="1" dirty="0"/>
              <a:t> </a:t>
            </a:r>
            <a:r>
              <a:rPr lang="es-AR" sz="1600" b="1" dirty="0">
                <a:solidFill>
                  <a:schemeClr val="tx2">
                    <a:lumMod val="75000"/>
                  </a:schemeClr>
                </a:solidFill>
              </a:rPr>
              <a:t>numero2</a:t>
            </a:r>
            <a:r>
              <a:rPr lang="es-AR" sz="1600" b="1" dirty="0"/>
              <a:t>; </a:t>
            </a:r>
            <a:r>
              <a:rPr lang="es-AR" sz="1600" b="1" dirty="0">
                <a:solidFill>
                  <a:srgbClr val="00B050"/>
                </a:solidFill>
              </a:rPr>
              <a:t>// </a:t>
            </a:r>
            <a:r>
              <a:rPr lang="es-AR" sz="1600" b="1" dirty="0" smtClean="0">
                <a:solidFill>
                  <a:srgbClr val="00B050"/>
                </a:solidFill>
              </a:rPr>
              <a:t>Estrictamente Distinto</a:t>
            </a:r>
          </a:p>
          <a:p>
            <a:pPr marL="0" indent="0">
              <a:lnSpc>
                <a:spcPct val="150000"/>
              </a:lnSpc>
              <a:buNone/>
            </a:pPr>
            <a:r>
              <a:rPr lang="es-MX" sz="1600" b="1" dirty="0" smtClean="0">
                <a:solidFill>
                  <a:srgbClr val="FF0000"/>
                </a:solidFill>
              </a:rPr>
              <a:t>NOTA</a:t>
            </a:r>
            <a:r>
              <a:rPr lang="es-MX" sz="1600" b="1" dirty="0" smtClean="0">
                <a:solidFill>
                  <a:schemeClr val="tx1"/>
                </a:solidFill>
              </a:rPr>
              <a:t>:=== </a:t>
            </a:r>
            <a:r>
              <a:rPr lang="es-MX" sz="1600" dirty="0" smtClean="0">
                <a:solidFill>
                  <a:schemeClr val="tx1"/>
                </a:solidFill>
              </a:rPr>
              <a:t>se utiliza para saber si son iguales y del mismo tipo</a:t>
            </a:r>
            <a:endParaRPr lang="es-AR" sz="1800" dirty="0" smtClean="0">
              <a:solidFill>
                <a:schemeClr val="tx1"/>
              </a:solidFill>
            </a:endParaRPr>
          </a:p>
          <a:p>
            <a:pPr marL="0" indent="0">
              <a:buNone/>
            </a:pPr>
            <a:endParaRPr lang="es-AR" sz="1800" b="1" dirty="0">
              <a:solidFill>
                <a:srgbClr val="00B050"/>
              </a:solidFill>
            </a:endParaRPr>
          </a:p>
          <a:p>
            <a:pPr marL="0" indent="0">
              <a:spcBef>
                <a:spcPts val="0"/>
              </a:spcBef>
              <a:buNone/>
            </a:pPr>
            <a:endParaRPr lang="es-MX" sz="1800" b="1" dirty="0">
              <a:solidFill>
                <a:srgbClr val="00B050"/>
              </a:solidFill>
            </a:endParaRPr>
          </a:p>
          <a:p>
            <a:pPr marL="0" indent="0">
              <a:spcBef>
                <a:spcPts val="0"/>
              </a:spcBef>
              <a:buFont typeface="Arial" pitchFamily="34" charset="0"/>
              <a:buNone/>
            </a:pPr>
            <a:endParaRPr lang="es-MX" sz="1800" b="1" dirty="0" smtClean="0">
              <a:solidFill>
                <a:srgbClr val="00B050"/>
              </a:solidFill>
            </a:endParaRPr>
          </a:p>
          <a:p>
            <a:pPr marL="0" indent="0">
              <a:spcBef>
                <a:spcPts val="0"/>
              </a:spcBef>
              <a:buNone/>
            </a:pPr>
            <a:r>
              <a:rPr lang="es-MX" sz="1800" b="1" dirty="0">
                <a:solidFill>
                  <a:srgbClr val="00B050"/>
                </a:solidFill>
              </a:rPr>
              <a:t>	</a:t>
            </a:r>
            <a:endParaRPr lang="es-AR" sz="1800" b="1" dirty="0">
              <a:solidFill>
                <a:srgbClr val="00B050"/>
              </a:solidFill>
            </a:endParaRPr>
          </a:p>
        </p:txBody>
      </p:sp>
    </p:spTree>
    <p:extLst>
      <p:ext uri="{BB962C8B-B14F-4D97-AF65-F5344CB8AC3E}">
        <p14:creationId xmlns:p14="http://schemas.microsoft.com/office/powerpoint/2010/main" val="2574679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3;p28"/>
          <p:cNvSpPr txBox="1"/>
          <p:nvPr/>
        </p:nvSpPr>
        <p:spPr>
          <a:xfrm>
            <a:off x="1763687" y="123478"/>
            <a:ext cx="5616623" cy="7247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800" b="1" dirty="0" smtClean="0">
                <a:solidFill>
                  <a:schemeClr val="tx2"/>
                </a:solidFill>
                <a:effectLst>
                  <a:outerShdw blurRad="63500" dist="38100" dir="5400000" algn="t" rotWithShape="0">
                    <a:prstClr val="black">
                      <a:alpha val="25000"/>
                    </a:prstClr>
                  </a:outerShdw>
                </a:effectLst>
                <a:ea typeface="+mj-ea"/>
                <a:cs typeface="+mj-cs"/>
                <a:sym typeface="Nixie One"/>
              </a:rPr>
              <a:t>Estructuras de Control</a:t>
            </a:r>
            <a:endParaRPr sz="2800" b="1" dirty="0">
              <a:solidFill>
                <a:schemeClr val="tx2"/>
              </a:solidFill>
              <a:effectLst>
                <a:outerShdw blurRad="63500" dist="38100" dir="5400000" algn="t" rotWithShape="0">
                  <a:prstClr val="black">
                    <a:alpha val="25000"/>
                  </a:prstClr>
                </a:outerShdw>
              </a:effectLst>
              <a:ea typeface="+mj-ea"/>
              <a:cs typeface="+mj-cs"/>
              <a:sym typeface="Nixie One"/>
            </a:endParaRPr>
          </a:p>
        </p:txBody>
      </p:sp>
      <p:sp>
        <p:nvSpPr>
          <p:cNvPr id="6" name="Google Shape;253;p29"/>
          <p:cNvSpPr txBox="1">
            <a:spLocks/>
          </p:cNvSpPr>
          <p:nvPr/>
        </p:nvSpPr>
        <p:spPr>
          <a:xfrm>
            <a:off x="530843" y="1779662"/>
            <a:ext cx="8082313" cy="2304256"/>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spcBef>
                <a:spcPts val="0"/>
              </a:spcBef>
              <a:buNone/>
            </a:pPr>
            <a:r>
              <a:rPr lang="es-AR" sz="1800" dirty="0" smtClean="0">
                <a:solidFill>
                  <a:schemeClr val="tx1"/>
                </a:solidFill>
              </a:rPr>
              <a:t>Los programas que se pueden realizar utilizando solamente variables y operadores son una simple sucesión de instrucciones básicas.</a:t>
            </a:r>
          </a:p>
          <a:p>
            <a:pPr marL="0" indent="0" algn="just">
              <a:spcBef>
                <a:spcPts val="0"/>
              </a:spcBef>
              <a:buNone/>
            </a:pPr>
            <a:endParaRPr lang="es-MX" sz="1800" dirty="0">
              <a:solidFill>
                <a:schemeClr val="tx1"/>
              </a:solidFill>
            </a:endParaRPr>
          </a:p>
          <a:p>
            <a:pPr marL="0" indent="0" algn="just">
              <a:spcBef>
                <a:spcPts val="0"/>
              </a:spcBef>
              <a:buNone/>
            </a:pPr>
            <a:r>
              <a:rPr lang="es-MX" sz="1800" dirty="0" smtClean="0">
                <a:solidFill>
                  <a:schemeClr val="tx1"/>
                </a:solidFill>
              </a:rPr>
              <a:t>Pero si necesitamos mostrar un mensaje para un caso y para el resto de los casos otro mensaje distinto utilizamos las estructuras de control.</a:t>
            </a:r>
          </a:p>
          <a:p>
            <a:pPr marL="0" indent="0" algn="just">
              <a:spcBef>
                <a:spcPts val="0"/>
              </a:spcBef>
              <a:buNone/>
            </a:pPr>
            <a:endParaRPr lang="es-MX" sz="1800" dirty="0">
              <a:solidFill>
                <a:schemeClr val="tx1"/>
              </a:solidFill>
            </a:endParaRPr>
          </a:p>
          <a:p>
            <a:pPr marL="0" indent="0" algn="just">
              <a:spcBef>
                <a:spcPts val="0"/>
              </a:spcBef>
              <a:buNone/>
            </a:pPr>
            <a:r>
              <a:rPr lang="es-MX" sz="1800" dirty="0" smtClean="0">
                <a:solidFill>
                  <a:schemeClr val="tx1"/>
                </a:solidFill>
              </a:rPr>
              <a:t>Son del tipo de instrucción de “si se cumple la condición, </a:t>
            </a:r>
            <a:r>
              <a:rPr lang="es-MX" sz="1800" dirty="0" err="1" smtClean="0">
                <a:solidFill>
                  <a:schemeClr val="tx1"/>
                </a:solidFill>
              </a:rPr>
              <a:t>hacé</a:t>
            </a:r>
            <a:r>
              <a:rPr lang="es-MX" sz="1800" dirty="0" smtClean="0">
                <a:solidFill>
                  <a:schemeClr val="tx1"/>
                </a:solidFill>
              </a:rPr>
              <a:t> esto, </a:t>
            </a:r>
            <a:r>
              <a:rPr lang="es-MX" sz="1800" dirty="0" err="1" smtClean="0">
                <a:solidFill>
                  <a:schemeClr val="tx1"/>
                </a:solidFill>
              </a:rPr>
              <a:t>sinó</a:t>
            </a:r>
            <a:r>
              <a:rPr lang="es-MX" sz="1800" dirty="0" smtClean="0">
                <a:solidFill>
                  <a:schemeClr val="tx1"/>
                </a:solidFill>
              </a:rPr>
              <a:t> </a:t>
            </a:r>
            <a:r>
              <a:rPr lang="es-MX" sz="1800" dirty="0" err="1" smtClean="0">
                <a:solidFill>
                  <a:schemeClr val="tx1"/>
                </a:solidFill>
              </a:rPr>
              <a:t>hacé</a:t>
            </a:r>
            <a:r>
              <a:rPr lang="es-MX" sz="1800" dirty="0" smtClean="0">
                <a:solidFill>
                  <a:schemeClr val="tx1"/>
                </a:solidFill>
              </a:rPr>
              <a:t> lo otro”. O del tipo “ mientras se repita la condición </a:t>
            </a:r>
            <a:r>
              <a:rPr lang="es-MX" sz="1800" dirty="0" err="1" smtClean="0">
                <a:solidFill>
                  <a:schemeClr val="tx1"/>
                </a:solidFill>
              </a:rPr>
              <a:t>hacé</a:t>
            </a:r>
            <a:r>
              <a:rPr lang="es-MX" sz="1800" dirty="0" smtClean="0">
                <a:solidFill>
                  <a:schemeClr val="tx1"/>
                </a:solidFill>
              </a:rPr>
              <a:t> esto”.</a:t>
            </a:r>
            <a:endParaRPr lang="es-AR" sz="1400" dirty="0">
              <a:solidFill>
                <a:srgbClr val="617A86"/>
              </a:solidFill>
            </a:endParaRPr>
          </a:p>
        </p:txBody>
      </p:sp>
    </p:spTree>
    <p:extLst>
      <p:ext uri="{BB962C8B-B14F-4D97-AF65-F5344CB8AC3E}">
        <p14:creationId xmlns:p14="http://schemas.microsoft.com/office/powerpoint/2010/main" val="38480360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Ej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jecutiv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jecutiv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2157</TotalTime>
  <Words>551</Words>
  <Application>Microsoft Office PowerPoint</Application>
  <PresentationFormat>Presentación en pantalla (16:9)</PresentationFormat>
  <Paragraphs>191</Paragraphs>
  <Slides>15</Slides>
  <Notes>1</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Ejecutivo</vt:lpstr>
      <vt:lpstr>Java Script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 de Windows</cp:lastModifiedBy>
  <cp:revision>93</cp:revision>
  <dcterms:created xsi:type="dcterms:W3CDTF">2021-07-17T16:50:55Z</dcterms:created>
  <dcterms:modified xsi:type="dcterms:W3CDTF">2022-06-14T14:10:54Z</dcterms:modified>
</cp:coreProperties>
</file>