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mian-Panda" initials="D" lastIdx="1" clrIdx="0">
    <p:extLst>
      <p:ext uri="{19B8F6BF-5375-455C-9EA6-DF929625EA0E}">
        <p15:presenceInfo xmlns:p15="http://schemas.microsoft.com/office/powerpoint/2012/main" userId="Damian-Pan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CE8"/>
    <a:srgbClr val="008F36"/>
    <a:srgbClr val="E82F35"/>
    <a:srgbClr val="FBF7EB"/>
    <a:srgbClr val="EE3138"/>
    <a:srgbClr val="15B7BE"/>
    <a:srgbClr val="E93036"/>
    <a:srgbClr val="E73137"/>
    <a:srgbClr val="007229"/>
    <a:srgbClr val="1BD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953D-9358-461E-9DF4-6B6A8B037C20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D66-3807-4559-A845-A8BA9F7B52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18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953D-9358-461E-9DF4-6B6A8B037C20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D66-3807-4559-A845-A8BA9F7B52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818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953D-9358-461E-9DF4-6B6A8B037C20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D66-3807-4559-A845-A8BA9F7B52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302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953D-9358-461E-9DF4-6B6A8B037C20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D66-3807-4559-A845-A8BA9F7B52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793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953D-9358-461E-9DF4-6B6A8B037C20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D66-3807-4559-A845-A8BA9F7B52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881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953D-9358-461E-9DF4-6B6A8B037C20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D66-3807-4559-A845-A8BA9F7B52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729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953D-9358-461E-9DF4-6B6A8B037C20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D66-3807-4559-A845-A8BA9F7B52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893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953D-9358-461E-9DF4-6B6A8B037C20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D66-3807-4559-A845-A8BA9F7B52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296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953D-9358-461E-9DF4-6B6A8B037C20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D66-3807-4559-A845-A8BA9F7B52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188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953D-9358-461E-9DF4-6B6A8B037C20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D66-3807-4559-A845-A8BA9F7B52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84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953D-9358-461E-9DF4-6B6A8B037C20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D66-3807-4559-A845-A8BA9F7B52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70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B953D-9358-461E-9DF4-6B6A8B037C20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6D66-3807-4559-A845-A8BA9F7B52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191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5660823C-8402-49E2-B64B-75D7DBD5059D}"/>
              </a:ext>
            </a:extLst>
          </p:cNvPr>
          <p:cNvSpPr txBox="1"/>
          <p:nvPr/>
        </p:nvSpPr>
        <p:spPr>
          <a:xfrm>
            <a:off x="9186238" y="239687"/>
            <a:ext cx="275477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u="sng" dirty="0">
                <a:solidFill>
                  <a:srgbClr val="0072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Modificación no autorizada de información</a:t>
            </a:r>
            <a:endParaRPr lang="es-AR" sz="1000" dirty="0">
              <a:solidFill>
                <a:srgbClr val="0072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Las modificaciones no autorizadas a la información pueden generar pérdida de credibilidad sobre la información utilizada por Mercado Libre, se corre el riesgo de no poder validad completitud, integridad y exactitud de la información.</a:t>
            </a:r>
          </a:p>
          <a:p>
            <a:r>
              <a:rPr lang="es-AR" sz="900" b="1" dirty="0">
                <a:solidFill>
                  <a:srgbClr val="008F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Formas de prevenirla:</a:t>
            </a:r>
            <a:endParaRPr lang="es-AR" sz="900" dirty="0">
              <a:solidFill>
                <a:srgbClr val="008F3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Refuerzo en políticas de seguridad de accesos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Implementación de matriz de segregación de funciones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Refuerzo en política de cambios en aplicaciones y en datos</a:t>
            </a:r>
          </a:p>
          <a:p>
            <a:endParaRPr lang="es-A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1BE6056-DB86-43C6-97DD-E6A96F5D4215}"/>
              </a:ext>
            </a:extLst>
          </p:cNvPr>
          <p:cNvSpPr txBox="1"/>
          <p:nvPr/>
        </p:nvSpPr>
        <p:spPr>
          <a:xfrm>
            <a:off x="378017" y="239687"/>
            <a:ext cx="232489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u="sng" dirty="0">
                <a:solidFill>
                  <a:srgbClr val="1BD9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Fuga de información:</a:t>
            </a:r>
            <a:endParaRPr lang="es-AR" sz="1000" u="sng" dirty="0">
              <a:solidFill>
                <a:srgbClr val="1BD9D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La información es uno de los principales activos de Mercado Libre, la fuga de la misma podría generar las siguientes consecuencias: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Daño a la imagen de la empresa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Consecuencias Legales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Consecuencias Económicas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Suspensión de operaciones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Problemas al realizar certificaciones de seguridad.</a:t>
            </a:r>
          </a:p>
          <a:p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Debido a las graves consecuencias y que recientemente se han reportado daños por fuga de información en grandes empresas como Facebook, </a:t>
            </a:r>
            <a:r>
              <a:rPr lang="es-AR" sz="900" dirty="0" err="1"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, Zoom, se considera al riesgo de fuga de información con una criticidad </a:t>
            </a:r>
            <a:r>
              <a:rPr lang="es-AR" sz="900" b="1" dirty="0">
                <a:latin typeface="Arial" panose="020B0604020202020204" pitchFamily="34" charset="0"/>
                <a:cs typeface="Arial" panose="020B0604020202020204" pitchFamily="34" charset="0"/>
              </a:rPr>
              <a:t>ALTA</a:t>
            </a:r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11F5D2-FCA1-4B79-A08B-7F9E1CE8CC3F}"/>
              </a:ext>
            </a:extLst>
          </p:cNvPr>
          <p:cNvSpPr txBox="1"/>
          <p:nvPr/>
        </p:nvSpPr>
        <p:spPr>
          <a:xfrm>
            <a:off x="404515" y="4186878"/>
            <a:ext cx="239222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u="sng" dirty="0">
                <a:solidFill>
                  <a:srgbClr val="E731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Denegación de servicios</a:t>
            </a:r>
            <a:b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La denegación de servicios al igual que la fuga de información, son eventos clave donde el equipo de Seguridad Informática debe hacer foco para prevenirlo.</a:t>
            </a:r>
          </a:p>
          <a:p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Un ataque de denegación de servicios puede generar la interrupción de la actividad de la empresa.</a:t>
            </a:r>
          </a:p>
          <a:p>
            <a:r>
              <a:rPr lang="es-AR" sz="900" b="1" dirty="0">
                <a:solidFill>
                  <a:srgbClr val="E930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Efectos: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Inactividad en el sitio web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Caídas de servidores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Perdidas de tiempo y dinero</a:t>
            </a:r>
          </a:p>
          <a:p>
            <a:endParaRPr lang="es-A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echa: doblada hacia arriba 17">
            <a:extLst>
              <a:ext uri="{FF2B5EF4-FFF2-40B4-BE49-F238E27FC236}">
                <a16:creationId xmlns:a16="http://schemas.microsoft.com/office/drawing/2014/main" id="{DAECC82F-E0F4-4C1A-AD9A-EE76720E68E8}"/>
              </a:ext>
            </a:extLst>
          </p:cNvPr>
          <p:cNvSpPr/>
          <p:nvPr/>
        </p:nvSpPr>
        <p:spPr>
          <a:xfrm>
            <a:off x="8689988" y="2682305"/>
            <a:ext cx="1944146" cy="446950"/>
          </a:xfrm>
          <a:prstGeom prst="bentUpArrow">
            <a:avLst>
              <a:gd name="adj1" fmla="val 16380"/>
              <a:gd name="adj2" fmla="val 21701"/>
              <a:gd name="adj3" fmla="val 29335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5215127-BE23-4624-BA4E-DBB688C71FD5}"/>
              </a:ext>
            </a:extLst>
          </p:cNvPr>
          <p:cNvSpPr txBox="1"/>
          <p:nvPr/>
        </p:nvSpPr>
        <p:spPr>
          <a:xfrm>
            <a:off x="191050" y="2998113"/>
            <a:ext cx="28191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>
                <a:solidFill>
                  <a:srgbClr val="15B7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Formas de prevenirla:</a:t>
            </a:r>
            <a:endParaRPr lang="es-AR" sz="1000" dirty="0">
              <a:solidFill>
                <a:srgbClr val="15B7B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Reforzar políticas de seguridad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Capacitar a toda la compañía en dicha temática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Generar una cultura laboral adaptada al riesgo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Refuerzo en controles sobre proveedores</a:t>
            </a:r>
          </a:p>
        </p:txBody>
      </p:sp>
      <p:pic>
        <p:nvPicPr>
          <p:cNvPr id="21" name="Imagen 20" descr="Imagen que contiene luz&#10;&#10;Descripción generada automáticamente">
            <a:extLst>
              <a:ext uri="{FF2B5EF4-FFF2-40B4-BE49-F238E27FC236}">
                <a16:creationId xmlns:a16="http://schemas.microsoft.com/office/drawing/2014/main" id="{40456C65-14C4-4369-9CD5-26D057A7A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664" y="700556"/>
            <a:ext cx="2143125" cy="2143125"/>
          </a:xfrm>
          <a:prstGeom prst="rect">
            <a:avLst/>
          </a:prstGeom>
        </p:spPr>
      </p:pic>
      <p:pic>
        <p:nvPicPr>
          <p:cNvPr id="23" name="Imagen 22" descr="Imagen que contiene firmar, señal, parada, verde&#10;&#10;Descripción generada automáticamente">
            <a:extLst>
              <a:ext uri="{FF2B5EF4-FFF2-40B4-BE49-F238E27FC236}">
                <a16:creationId xmlns:a16="http://schemas.microsoft.com/office/drawing/2014/main" id="{50CAE6B4-A258-4DE1-B7DC-79938C0EC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028" y="1770220"/>
            <a:ext cx="2091397" cy="2091397"/>
          </a:xfrm>
          <a:prstGeom prst="rect">
            <a:avLst/>
          </a:prstGeom>
        </p:spPr>
      </p:pic>
      <p:pic>
        <p:nvPicPr>
          <p:cNvPr id="26" name="Imagen 25" descr="Imagen que contiene cuarto, camiseta&#10;&#10;Descripción generada automáticamente">
            <a:extLst>
              <a:ext uri="{FF2B5EF4-FFF2-40B4-BE49-F238E27FC236}">
                <a16:creationId xmlns:a16="http://schemas.microsoft.com/office/drawing/2014/main" id="{E653062A-E2CC-4F0F-BD6E-CF61B9226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747" y="3861617"/>
            <a:ext cx="3123979" cy="2213562"/>
          </a:xfrm>
          <a:prstGeom prst="rect">
            <a:avLst/>
          </a:prstGeom>
        </p:spPr>
      </p:pic>
      <p:sp>
        <p:nvSpPr>
          <p:cNvPr id="27" name="Flecha: hacia la izquierda 26">
            <a:extLst>
              <a:ext uri="{FF2B5EF4-FFF2-40B4-BE49-F238E27FC236}">
                <a16:creationId xmlns:a16="http://schemas.microsoft.com/office/drawing/2014/main" id="{B18545A7-207F-47B4-AEE0-94663E129CD4}"/>
              </a:ext>
            </a:extLst>
          </p:cNvPr>
          <p:cNvSpPr/>
          <p:nvPr/>
        </p:nvSpPr>
        <p:spPr>
          <a:xfrm flipH="1">
            <a:off x="7721599" y="5032670"/>
            <a:ext cx="784825" cy="137641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Flecha: hacia la izquierda 32">
            <a:extLst>
              <a:ext uri="{FF2B5EF4-FFF2-40B4-BE49-F238E27FC236}">
                <a16:creationId xmlns:a16="http://schemas.microsoft.com/office/drawing/2014/main" id="{679BBAC0-14D2-4E60-87AE-BF45E29A2177}"/>
              </a:ext>
            </a:extLst>
          </p:cNvPr>
          <p:cNvSpPr/>
          <p:nvPr/>
        </p:nvSpPr>
        <p:spPr>
          <a:xfrm rot="10800000" flipH="1">
            <a:off x="3421485" y="5032670"/>
            <a:ext cx="784825" cy="137641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8" name="Flecha: doblada hacia arriba 27">
            <a:extLst>
              <a:ext uri="{FF2B5EF4-FFF2-40B4-BE49-F238E27FC236}">
                <a16:creationId xmlns:a16="http://schemas.microsoft.com/office/drawing/2014/main" id="{E06F08ED-3A1E-431B-A1A7-0C3F9D9C67F7}"/>
              </a:ext>
            </a:extLst>
          </p:cNvPr>
          <p:cNvSpPr/>
          <p:nvPr/>
        </p:nvSpPr>
        <p:spPr>
          <a:xfrm>
            <a:off x="3193764" y="2948121"/>
            <a:ext cx="1460507" cy="606778"/>
          </a:xfrm>
          <a:prstGeom prst="bentUpArrow">
            <a:avLst>
              <a:gd name="adj1" fmla="val 11900"/>
              <a:gd name="adj2" fmla="val 13210"/>
              <a:gd name="adj3" fmla="val 1976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A5B4BFF-1004-400D-BDFF-6447FD0D3310}"/>
              </a:ext>
            </a:extLst>
          </p:cNvPr>
          <p:cNvSpPr txBox="1"/>
          <p:nvPr/>
        </p:nvSpPr>
        <p:spPr>
          <a:xfrm>
            <a:off x="3638923" y="239687"/>
            <a:ext cx="184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rgbClr val="17ACE8"/>
                </a:solidFill>
              </a:rPr>
              <a:t>Riesgo: Alto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44A94B4-8D7B-4D11-8C56-4BB13E4A4738}"/>
              </a:ext>
            </a:extLst>
          </p:cNvPr>
          <p:cNvSpPr txBox="1"/>
          <p:nvPr/>
        </p:nvSpPr>
        <p:spPr>
          <a:xfrm>
            <a:off x="6666335" y="1318357"/>
            <a:ext cx="184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008F36"/>
                </a:solidFill>
              </a:rPr>
              <a:t>Riesgo: Medio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55304C2-2982-4F91-84BE-0DFBCD69819C}"/>
              </a:ext>
            </a:extLst>
          </p:cNvPr>
          <p:cNvSpPr txBox="1"/>
          <p:nvPr/>
        </p:nvSpPr>
        <p:spPr>
          <a:xfrm>
            <a:off x="4978691" y="6248981"/>
            <a:ext cx="184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rgbClr val="EE3138"/>
                </a:solidFill>
              </a:rPr>
              <a:t>Riesgo: Muy Alto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344B69F-5788-4FB0-893D-33F777F2CAF6}"/>
              </a:ext>
            </a:extLst>
          </p:cNvPr>
          <p:cNvSpPr txBox="1"/>
          <p:nvPr/>
        </p:nvSpPr>
        <p:spPr>
          <a:xfrm>
            <a:off x="8767297" y="4182491"/>
            <a:ext cx="275477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b="1" dirty="0">
                <a:solidFill>
                  <a:srgbClr val="E82F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Formas de prevenirlo: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Actualización y mantenimiento constante de firewalls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Implementación de sistemas de prevención de intrusos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Constantes pruebas y controles para prevenir vulnerabilidades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900" dirty="0">
                <a:latin typeface="Arial" panose="020B0604020202020204" pitchFamily="34" charset="0"/>
                <a:cs typeface="Arial" panose="020B0604020202020204" pitchFamily="34" charset="0"/>
              </a:rPr>
              <a:t>Implementación de controles sobre seguridad de servidores</a:t>
            </a:r>
          </a:p>
          <a:p>
            <a:endParaRPr lang="es-AR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3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289</Words>
  <Application>Microsoft Office PowerPoint</Application>
  <PresentationFormat>Panorámica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Damian-Panda</dc:creator>
  <cp:lastModifiedBy>Damian-Panda</cp:lastModifiedBy>
  <cp:revision>9</cp:revision>
  <dcterms:created xsi:type="dcterms:W3CDTF">2020-05-20T22:13:51Z</dcterms:created>
  <dcterms:modified xsi:type="dcterms:W3CDTF">2020-05-21T00:17:25Z</dcterms:modified>
</cp:coreProperties>
</file>