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521" autoAdjust="0"/>
  </p:normalViewPr>
  <p:slideViewPr>
    <p:cSldViewPr snapToGrid="0">
      <p:cViewPr varScale="1">
        <p:scale>
          <a:sx n="61" d="100"/>
          <a:sy n="61" d="100"/>
        </p:scale>
        <p:origin x="163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49f9bda51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49f9bda51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49f9bda51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49f9bda51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49f9bda51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49f9bda51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621035ad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621035ad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6210359d0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6210359d0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49f9bda51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49f9bda51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49f9bda51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49f9bda51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rgbClr val="FAFAFA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49f9bda51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49f9bda51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49f9bda51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49f9bda51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49f9bda51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49f9bda51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49f9bda51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49f9bda51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49f9bda51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49f9bda51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49f9bda51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49f9bda51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symbols.com/es/signos/flechas/#:~:text=Significado%20del%20simbolo%20de%20flecha,de%20las%20flechas%20bonitas%20actuales.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symbols.com/es/signos/flechas/#:~:text=Significado%20del%20simbolo%20de%20flecha,de%20las%20flechas%20bonitas%20actuales.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symbols.com/es/signos/flechas/#:~:text=Significado%20del%20simbolo%20de%20flecha,de%20las%20flechas%20bonitas%20actuales.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symbols.com/es/signos/flechas/#:~:text=Significado%20del%20simbolo%20de%20flecha,de%20las%20flechas%20bonitas%20actuales.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symbols.com/es/signos/flechas/#:~:text=Significado%20del%20simbolo%20de%20flecha,de%20las%20flechas%20bonitas%20actuales.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69125" y="1686900"/>
            <a:ext cx="56256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 Y SEMÁNTICA DE LOS LENGUAJES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612725" y="4545700"/>
            <a:ext cx="53559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Hecho por: Ilan Trupkin, Nicolas Goldfarb, Alan Burzstyn, Damian Gluk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ctrTitle"/>
          </p:nvPr>
        </p:nvSpPr>
        <p:spPr>
          <a:xfrm>
            <a:off x="3612725" y="4155725"/>
            <a:ext cx="58269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Equipo 9: Seniors developers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>
            <a:spLocks noGrp="1"/>
          </p:cNvSpPr>
          <p:nvPr>
            <p:ph type="ctrTitle"/>
          </p:nvPr>
        </p:nvSpPr>
        <p:spPr>
          <a:xfrm>
            <a:off x="3612725" y="3729475"/>
            <a:ext cx="58269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Lato"/>
                <a:ea typeface="Lato"/>
                <a:cs typeface="Lato"/>
                <a:sym typeface="Lato"/>
              </a:rPr>
              <a:t>Lenguaje de programacion:  SharkScript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6625" y="3795775"/>
            <a:ext cx="274475" cy="2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781950" y="2135750"/>
            <a:ext cx="4094100" cy="28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&lt;expresion&gt;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::= &lt;expresionAsignacion&gt; |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      &lt;expresionSuma&gt;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&lt;termino&gt; ::= &lt;constante&gt; |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&lt;literalCadena&gt; |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&lt;expresionSuma&gt; |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&lt;identificador&gt;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&lt;expresionAsignacion&gt; ::= &lt;termino&gt; @ &lt;identificador&gt;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&lt;expresionSuma&gt; ::= % &lt;termino&gt; &lt;termino&gt;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1444000" y="230975"/>
            <a:ext cx="36834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150"/>
              <a:t>LENGUAJES INDEPENDIENTES DEL CONTEXTO CON BNF</a:t>
            </a:r>
            <a:endParaRPr sz="2150"/>
          </a:p>
        </p:txBody>
      </p:sp>
      <p:sp>
        <p:nvSpPr>
          <p:cNvPr id="202" name="Google Shape;202;p22"/>
          <p:cNvSpPr txBox="1"/>
          <p:nvPr/>
        </p:nvSpPr>
        <p:spPr>
          <a:xfrm>
            <a:off x="811375" y="1552250"/>
            <a:ext cx="1743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EXPRESIONES</a:t>
            </a:r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body" idx="1"/>
          </p:nvPr>
        </p:nvSpPr>
        <p:spPr>
          <a:xfrm>
            <a:off x="5950750" y="1400600"/>
            <a:ext cx="3042900" cy="3394800"/>
          </a:xfrm>
          <a:prstGeom prst="rect">
            <a:avLst/>
          </a:prstGeom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Ejemplo de derivación con BNF</a:t>
            </a:r>
            <a:br>
              <a:rPr lang="es" sz="1200">
                <a:latin typeface="Arial"/>
                <a:ea typeface="Arial"/>
                <a:cs typeface="Arial"/>
                <a:sym typeface="Arial"/>
              </a:rPr>
            </a:br>
            <a:r>
              <a:rPr lang="es" sz="1200">
                <a:latin typeface="Arial"/>
                <a:ea typeface="Arial"/>
                <a:cs typeface="Arial"/>
                <a:sym typeface="Arial"/>
              </a:rPr>
              <a:t>Queremos realizar una suma con los números 1, 2 y 1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&lt;expresión&gt;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&lt;expresonSuma&gt;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% &lt;termino&gt; &lt;termino&gt;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% &lt;constante&gt; &lt;expresionSuma&gt;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% 1 &lt;expresionSuma&gt;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% 1 % &lt;termino&gt; &lt;termino&gt;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% 1 % &lt;constante&gt; &lt;constante&gt;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 % 1 % 2 1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11019600" y="3809375"/>
            <a:ext cx="73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00" y="79525"/>
            <a:ext cx="398525" cy="3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body" idx="1"/>
          </p:nvPr>
        </p:nvSpPr>
        <p:spPr>
          <a:xfrm>
            <a:off x="562600" y="2571750"/>
            <a:ext cx="4390500" cy="16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22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&lt;declaracion&gt;</a:t>
            </a:r>
            <a:r>
              <a:rPr lang="es" sz="1220">
                <a:latin typeface="Arial"/>
                <a:ea typeface="Arial"/>
                <a:cs typeface="Arial"/>
                <a:sym typeface="Arial"/>
              </a:rPr>
              <a:t> ::= &lt;declaracionVariable&gt; | </a:t>
            </a:r>
            <a:endParaRPr sz="1220"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220">
                <a:latin typeface="Arial"/>
                <a:ea typeface="Arial"/>
                <a:cs typeface="Arial"/>
                <a:sym typeface="Arial"/>
              </a:rPr>
              <a:t>         &lt;declaracionFuncion&gt;</a:t>
            </a:r>
            <a:endParaRPr sz="122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220">
                <a:latin typeface="Arial"/>
                <a:ea typeface="Arial"/>
                <a:cs typeface="Arial"/>
                <a:sym typeface="Arial"/>
              </a:rPr>
              <a:t>&lt;declaracionVariable&gt; ::= &lt;identificador&gt; bar</a:t>
            </a:r>
            <a:endParaRPr sz="122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220">
                <a:latin typeface="Arial"/>
                <a:ea typeface="Arial"/>
                <a:cs typeface="Arial"/>
                <a:sym typeface="Arial"/>
              </a:rPr>
              <a:t>&lt;declaracionFuncion&gt; ::= &lt;identificador&gt; bar (&lt;constante&gt;)</a:t>
            </a:r>
            <a:endParaRPr sz="122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3"/>
          <p:cNvSpPr txBox="1">
            <a:spLocks noGrp="1"/>
          </p:cNvSpPr>
          <p:nvPr>
            <p:ph type="title"/>
          </p:nvPr>
        </p:nvSpPr>
        <p:spPr>
          <a:xfrm>
            <a:off x="1297500" y="250625"/>
            <a:ext cx="38253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LENGUAJES INDEPENDIENTES DEL CONTEXTO CON BNF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638800" y="2011975"/>
            <a:ext cx="204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DECLARACIONES</a:t>
            </a:r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body" idx="1"/>
          </p:nvPr>
        </p:nvSpPr>
        <p:spPr>
          <a:xfrm>
            <a:off x="5210750" y="1888450"/>
            <a:ext cx="3602100" cy="2967000"/>
          </a:xfrm>
          <a:prstGeom prst="rect">
            <a:avLst/>
          </a:prstGeom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Ejemplo de derivacion con BNF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Queremos declarar una función llamada op que recibe 2 parametros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&lt;declaracion&gt;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&lt;declaracionFuncion&gt;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&lt;identificador&gt; bar (&lt;constante&gt;)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&lt;letra&gt; &lt;identificador&gt; bar (&lt;constante&gt;)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o &lt;letra&gt; bar (&lt;constante&gt;)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op bar (2)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00" y="79525"/>
            <a:ext cx="398525" cy="3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>
            <a:spLocks noGrp="1"/>
          </p:cNvSpPr>
          <p:nvPr>
            <p:ph type="body" idx="1"/>
          </p:nvPr>
        </p:nvSpPr>
        <p:spPr>
          <a:xfrm>
            <a:off x="4097925" y="2295825"/>
            <a:ext cx="4964700" cy="21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&lt;variasSentencias&gt; ::= &lt;sentencia&gt; &lt;variasSentencias&gt;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&lt;sentenciaEjecucion&gt;  ::= correr &lt;expresion&gt;.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&lt;sentenciaDeclaracion&gt;  ::= &lt;declaracion&gt;.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&lt;sentenciaFuncion&gt; ::= &lt;identificador&gt; (&lt;parametros&gt;) (&lt;sentencia&gt;)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&lt;parametros&gt; </a:t>
            </a:r>
            <a:r>
              <a:rPr lang="es" sz="12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➜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identificador parametros |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      identificador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LENGUAJES INDEPENDIENTES DEL CONTEXTO CON BNF</a:t>
            </a:r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472325" y="1530050"/>
            <a:ext cx="198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SENTENCIAS</a:t>
            </a:r>
            <a:endParaRPr/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00" y="79525"/>
            <a:ext cx="398525" cy="39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4"/>
          <p:cNvCxnSpPr/>
          <p:nvPr/>
        </p:nvCxnSpPr>
        <p:spPr>
          <a:xfrm>
            <a:off x="3929700" y="2043075"/>
            <a:ext cx="0" cy="26949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24"/>
          <p:cNvSpPr txBox="1"/>
          <p:nvPr/>
        </p:nvSpPr>
        <p:spPr>
          <a:xfrm>
            <a:off x="481000" y="2426625"/>
            <a:ext cx="31002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lt2"/>
                </a:solidFill>
              </a:rPr>
              <a:t>&lt;sentencia&gt;</a:t>
            </a:r>
            <a:r>
              <a:rPr lang="es" sz="1200">
                <a:solidFill>
                  <a:srgbClr val="4A86E8"/>
                </a:solidFill>
              </a:rPr>
              <a:t> </a:t>
            </a:r>
            <a:r>
              <a:rPr lang="es" sz="1200">
                <a:solidFill>
                  <a:schemeClr val="lt1"/>
                </a:solidFill>
              </a:rPr>
              <a:t>::= &lt;sentenciaEjecucion&gt; | </a:t>
            </a:r>
            <a:endParaRPr sz="1200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     &lt;variasSentencias&gt; | </a:t>
            </a:r>
            <a:endParaRPr sz="1200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     &lt;sentenciaDeclaracion&gt; |</a:t>
            </a:r>
            <a:endParaRPr sz="1200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     &lt;sentenciaFuncion&gt;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69543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DERIVACION CON BNF</a:t>
            </a:r>
            <a:endParaRPr/>
          </a:p>
        </p:txBody>
      </p:sp>
      <p:sp>
        <p:nvSpPr>
          <p:cNvPr id="230" name="Google Shape;230;p25"/>
          <p:cNvSpPr txBox="1"/>
          <p:nvPr/>
        </p:nvSpPr>
        <p:spPr>
          <a:xfrm>
            <a:off x="47975" y="1589225"/>
            <a:ext cx="84054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s" sz="1200">
                <a:solidFill>
                  <a:schemeClr val="lt1"/>
                </a:solidFill>
              </a:rPr>
              <a:t>&lt;sentencia&gt;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s" sz="1200">
                <a:solidFill>
                  <a:schemeClr val="lt1"/>
                </a:solidFill>
              </a:rPr>
              <a:t>&lt;variasSentencias&gt;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s" sz="1200">
                <a:solidFill>
                  <a:schemeClr val="lt1"/>
                </a:solidFill>
              </a:rPr>
              <a:t>&lt;sentencia&gt; &lt;variasSentencias&gt;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s" sz="1200">
                <a:solidFill>
                  <a:schemeClr val="lt1"/>
                </a:solidFill>
              </a:rPr>
              <a:t>&lt;sentencia&gt; &lt;sentencia&gt; &lt;variasSentencias&gt;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s" sz="1200">
                <a:solidFill>
                  <a:schemeClr val="lt1"/>
                </a:solidFill>
              </a:rPr>
              <a:t>&lt;sentencia&gt; &lt;sentencia&gt; &lt;sentencia&gt;</a:t>
            </a:r>
            <a:endParaRPr sz="120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s" sz="1200">
                <a:solidFill>
                  <a:schemeClr val="lt1"/>
                </a:solidFill>
              </a:rPr>
              <a:t>&lt;sentenciaDeclaracion&gt; &lt;sentenciaEjecucion&gt; &lt;sentenciaEjecucion&gt;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s" sz="1200">
                <a:solidFill>
                  <a:schemeClr val="lt1"/>
                </a:solidFill>
              </a:rPr>
              <a:t>&lt;declaracion&gt;. correr &lt;expresion&gt;. correr &lt;expresion&gt;.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s" sz="1200">
                <a:solidFill>
                  <a:schemeClr val="lt1"/>
                </a:solidFill>
              </a:rPr>
              <a:t>&lt;declaracionVariable&gt;. correr &lt;expresionAsignacion&gt;. correr &lt;expresionAsignacion&gt;.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s" sz="1200">
                <a:solidFill>
                  <a:schemeClr val="lt1"/>
                </a:solidFill>
              </a:rPr>
              <a:t>&lt;identificador&gt; bar. correr &lt;termino&gt; @ &lt;identificador&gt;. correr &lt;termino&gt; @ &lt;identificador&gt;.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s" sz="1200">
                <a:solidFill>
                  <a:schemeClr val="lt1"/>
                </a:solidFill>
              </a:rPr>
              <a:t>&lt;letra&gt; &lt;identificador&gt; bar.  correr 1 @ &lt;letra&gt; &lt;identificador&gt;. correr &lt;expresionSuma&gt; @ &lt;letra&gt; &lt;identificador&gt;.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s" sz="1200">
                <a:solidFill>
                  <a:schemeClr val="lt1"/>
                </a:solidFill>
              </a:rPr>
              <a:t>p &lt;letra&gt; bar. correr 1 @ p &lt;letra&gt;. correr % &lt;termino&gt; &lt;termino&gt; @ p &lt;letra&gt;.</a:t>
            </a:r>
            <a:endParaRPr sz="1200"/>
          </a:p>
        </p:txBody>
      </p:sp>
      <p:sp>
        <p:nvSpPr>
          <p:cNvPr id="231" name="Google Shape;231;p25"/>
          <p:cNvSpPr txBox="1"/>
          <p:nvPr/>
        </p:nvSpPr>
        <p:spPr>
          <a:xfrm>
            <a:off x="3960600" y="1578400"/>
            <a:ext cx="5205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12.      pa bar. correr 1 @ pa.  correr % &lt;identificador&gt; &lt;constante&gt; @ pa.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13.      pa bar. correr 1 @ pa. correr %  &lt;letra&gt; &lt;identificador&gt; 2 @ pa.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14.      pa bar. correr 1 @ pa. correr %  p &lt;letra&gt; 2 @ pa.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15.      pa bar. correr 1 @ pa. correr %  pa 2 @ pa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1297500" y="994900"/>
            <a:ext cx="198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SENTENCIAS</a:t>
            </a:r>
            <a:endParaRPr/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00" y="79525"/>
            <a:ext cx="398525" cy="3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>
            <a:spLocks noGrp="1"/>
          </p:cNvSpPr>
          <p:nvPr>
            <p:ph type="ctrTitle"/>
          </p:nvPr>
        </p:nvSpPr>
        <p:spPr>
          <a:xfrm>
            <a:off x="5396225" y="1783050"/>
            <a:ext cx="1381800" cy="9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subTitle" idx="1"/>
          </p:nvPr>
        </p:nvSpPr>
        <p:spPr>
          <a:xfrm>
            <a:off x="3612725" y="4545700"/>
            <a:ext cx="53559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Hecho por: Ilan Trupkin, Nicolas Goldfarb, Alan Burzstyn, Damian Gluk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>
            <a:spLocks noGrp="1"/>
          </p:cNvSpPr>
          <p:nvPr>
            <p:ph type="ctrTitle" idx="4294967295"/>
          </p:nvPr>
        </p:nvSpPr>
        <p:spPr>
          <a:xfrm>
            <a:off x="2682150" y="2252400"/>
            <a:ext cx="37797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GRAMÁTICA LÉXICA</a:t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00" y="79525"/>
            <a:ext cx="398525" cy="3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Tokens o Categoría léxica</a:t>
            </a:r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body" idx="1"/>
          </p:nvPr>
        </p:nvSpPr>
        <p:spPr>
          <a:xfrm>
            <a:off x="3993125" y="1122800"/>
            <a:ext cx="5006400" cy="4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palabraReservada</a:t>
            </a:r>
            <a:r>
              <a:rPr lang="es" sz="15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500">
                <a:solidFill>
                  <a:srgbClr val="4A86E8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➜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 correr | bar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identificador </a:t>
            </a:r>
            <a:r>
              <a:rPr lang="es" sz="1500">
                <a:solidFill>
                  <a:srgbClr val="4A86E8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➜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 letra identificador | letra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letra </a:t>
            </a:r>
            <a:r>
              <a:rPr lang="es" sz="15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➜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  o | p | a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constante </a:t>
            </a:r>
            <a:r>
              <a:rPr lang="es" sz="1500">
                <a:solidFill>
                  <a:srgbClr val="4A86E8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➜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 digito constante | digito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digito </a:t>
            </a:r>
            <a:r>
              <a:rPr lang="es" sz="15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➜</a:t>
            </a:r>
            <a:r>
              <a:rPr lang="es" sz="1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0 | 1 | 2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literalCadena </a:t>
            </a:r>
            <a:r>
              <a:rPr lang="es" sz="1500">
                <a:solidFill>
                  <a:srgbClr val="4A86E8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➜</a:t>
            </a:r>
            <a:r>
              <a:rPr lang="es" sz="1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!caracteres!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caracteres </a:t>
            </a:r>
            <a:r>
              <a:rPr lang="es" sz="15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➜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  caracter caracteres | caracter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caracter </a:t>
            </a:r>
            <a:r>
              <a:rPr lang="es" sz="15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➜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  e | d | u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operador </a:t>
            </a:r>
            <a:r>
              <a:rPr lang="es" sz="1500">
                <a:solidFill>
                  <a:srgbClr val="4A86E8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➜</a:t>
            </a:r>
            <a:r>
              <a:rPr lang="es" sz="1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% | @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caracterPuntuacion </a:t>
            </a:r>
            <a:r>
              <a:rPr lang="es" sz="1500">
                <a:solidFill>
                  <a:srgbClr val="4A86E8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➜</a:t>
            </a:r>
            <a:r>
              <a:rPr lang="es" sz="1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.  |  (  |  ) </a:t>
            </a:r>
            <a:endParaRPr sz="1600"/>
          </a:p>
        </p:txBody>
      </p:sp>
      <p:sp>
        <p:nvSpPr>
          <p:cNvPr id="151" name="Google Shape;151;p15"/>
          <p:cNvSpPr txBox="1"/>
          <p:nvPr/>
        </p:nvSpPr>
        <p:spPr>
          <a:xfrm>
            <a:off x="283225" y="1850925"/>
            <a:ext cx="3000000" cy="22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lt1"/>
                </a:solidFill>
              </a:rPr>
              <a:t>tokens:</a:t>
            </a:r>
            <a:r>
              <a:rPr lang="es" sz="1600">
                <a:solidFill>
                  <a:schemeClr val="lt1"/>
                </a:solidFill>
              </a:rPr>
              <a:t>  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Palabras reservadas    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Identificadores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Constantes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Cadenas literales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Operadores</a:t>
            </a:r>
            <a:endParaRPr sz="1600" b="1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" sz="1600">
                <a:solidFill>
                  <a:schemeClr val="lt1"/>
                </a:solidFill>
              </a:rPr>
              <a:t>Caracteres de puntuación </a:t>
            </a:r>
            <a:endParaRPr sz="1600" b="1">
              <a:solidFill>
                <a:schemeClr val="lt1"/>
              </a:solidFill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00" y="79525"/>
            <a:ext cx="398525" cy="3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5957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LENGUAJES REGULARES MEDIANTE EXPRESIONES REGULARES</a:t>
            </a: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1297500" y="1712225"/>
            <a:ext cx="6778500" cy="29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Expresión regular de </a:t>
            </a:r>
            <a:r>
              <a:rPr lang="es" sz="15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palabraReservada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: correr + bar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Expresión regular de </a:t>
            </a:r>
            <a:r>
              <a:rPr lang="es" sz="15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identificador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: (o + p + a)</a:t>
            </a:r>
            <a:r>
              <a:rPr lang="es" sz="1500" baseline="300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1500"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Expresión regular de </a:t>
            </a:r>
            <a:r>
              <a:rPr lang="es" sz="15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constante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: (0 + 1 + 2)</a:t>
            </a:r>
            <a:r>
              <a:rPr lang="es" sz="1500" baseline="300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1500"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Expresión regular de </a:t>
            </a:r>
            <a:r>
              <a:rPr lang="es" sz="15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literalCadena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: !.(e + d + u)*.!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Expresión regular de </a:t>
            </a:r>
            <a:r>
              <a:rPr lang="es" sz="15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operador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: % + @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Expresión regular de </a:t>
            </a:r>
            <a:r>
              <a:rPr lang="es" sz="15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caracterPuntuacion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: .  +  (  +  ) 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00" y="79525"/>
            <a:ext cx="398525" cy="3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ctrTitle" idx="4294967295"/>
          </p:nvPr>
        </p:nvSpPr>
        <p:spPr>
          <a:xfrm>
            <a:off x="1759200" y="1686900"/>
            <a:ext cx="5625600" cy="17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GRAMÁTICA DE ESTRUCTURA DE FRASES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00" y="79525"/>
            <a:ext cx="398525" cy="3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CATEGORÍAS SINTÁCTICAS</a:t>
            </a:r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1"/>
          </p:nvPr>
        </p:nvSpPr>
        <p:spPr>
          <a:xfrm>
            <a:off x="1357350" y="1886075"/>
            <a:ext cx="25530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s" sz="2000">
                <a:latin typeface="Arial"/>
                <a:ea typeface="Arial"/>
                <a:cs typeface="Arial"/>
                <a:sym typeface="Arial"/>
              </a:rPr>
              <a:t>Expresiones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s" sz="2000">
                <a:latin typeface="Arial"/>
                <a:ea typeface="Arial"/>
                <a:cs typeface="Arial"/>
                <a:sym typeface="Arial"/>
              </a:rPr>
              <a:t>Declaraciones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s" sz="2000">
                <a:latin typeface="Arial"/>
                <a:ea typeface="Arial"/>
                <a:cs typeface="Arial"/>
                <a:sym typeface="Arial"/>
              </a:rPr>
              <a:t>Sentencias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00" y="79525"/>
            <a:ext cx="398525" cy="3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body" idx="1"/>
          </p:nvPr>
        </p:nvSpPr>
        <p:spPr>
          <a:xfrm>
            <a:off x="1573050" y="1892875"/>
            <a:ext cx="5997900" cy="22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expresion </a:t>
            </a:r>
            <a:r>
              <a:rPr lang="es" sz="1500" b="1">
                <a:solidFill>
                  <a:srgbClr val="4A86E8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➜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 expresionAsignacion |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     expresionSuma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termino </a:t>
            </a:r>
            <a:r>
              <a:rPr lang="es" sz="15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➜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 constante | literalCadena | expresionSuma | identificador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expresionAsignacion </a:t>
            </a:r>
            <a:r>
              <a:rPr lang="es" sz="15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➜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 termino @ identificador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expresionSuma </a:t>
            </a:r>
            <a:r>
              <a:rPr lang="es" sz="15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➜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 % termino termino</a:t>
            </a:r>
            <a:endParaRPr sz="1500"/>
          </a:p>
        </p:txBody>
      </p:sp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EXPRESIONES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00" y="79525"/>
            <a:ext cx="398525" cy="3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2026650" y="1969450"/>
            <a:ext cx="5090700" cy="17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5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declaracion </a:t>
            </a:r>
            <a:r>
              <a:rPr lang="es" sz="1500" b="1">
                <a:solidFill>
                  <a:srgbClr val="4A86E8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➜</a:t>
            </a:r>
            <a:r>
              <a:rPr lang="es" sz="1500" b="1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declaracionVariable |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914400" lvl="0" indent="4572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declaracionFuncion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declaracionVariable </a:t>
            </a:r>
            <a:r>
              <a:rPr lang="es" sz="15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➜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 identificador bar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declaracionFuncion </a:t>
            </a:r>
            <a:r>
              <a:rPr lang="es" sz="15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➜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 identificador bar (constante)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DECLARACIONES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00" y="79525"/>
            <a:ext cx="398525" cy="3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body" idx="1"/>
          </p:nvPr>
        </p:nvSpPr>
        <p:spPr>
          <a:xfrm>
            <a:off x="4572000" y="1854525"/>
            <a:ext cx="42126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sentenciaEjecucion </a:t>
            </a:r>
            <a:r>
              <a:rPr lang="es" sz="12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➜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correr expresion.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sentenciaDeclaracion </a:t>
            </a:r>
            <a:r>
              <a:rPr lang="es" sz="12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➜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declaracion.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sentenciaFuncion </a:t>
            </a:r>
            <a:r>
              <a:rPr lang="es" sz="12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➜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identificador (parametros) (sentencia)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parametros </a:t>
            </a:r>
            <a:r>
              <a:rPr lang="es" sz="12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➜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identificador parametros |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  identificador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SENTENCIAS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00" y="79525"/>
            <a:ext cx="398525" cy="3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405950" y="1854525"/>
            <a:ext cx="35643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lt2"/>
                </a:solidFill>
              </a:rPr>
              <a:t>sentencia</a:t>
            </a:r>
            <a:r>
              <a:rPr lang="es" sz="1200">
                <a:solidFill>
                  <a:srgbClr val="4A86E8"/>
                </a:solidFill>
              </a:rPr>
              <a:t> </a:t>
            </a:r>
            <a:r>
              <a:rPr lang="es" sz="1200">
                <a:solidFill>
                  <a:srgbClr val="4A86E8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➜</a:t>
            </a:r>
            <a:r>
              <a:rPr lang="es" sz="1200">
                <a:solidFill>
                  <a:srgbClr val="4A86E8"/>
                </a:solidFill>
              </a:rPr>
              <a:t> </a:t>
            </a:r>
            <a:r>
              <a:rPr lang="es" sz="1200">
                <a:solidFill>
                  <a:schemeClr val="lt1"/>
                </a:solidFill>
              </a:rPr>
              <a:t>variasSentencias | </a:t>
            </a:r>
            <a:endParaRPr sz="1200">
              <a:solidFill>
                <a:schemeClr val="lt1"/>
              </a:solidFill>
            </a:endParaRPr>
          </a:p>
          <a:p>
            <a:pPr marL="45720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 sentenciaEjecucion | </a:t>
            </a:r>
            <a:endParaRPr sz="1200">
              <a:solidFill>
                <a:schemeClr val="lt1"/>
              </a:solidFill>
            </a:endParaRPr>
          </a:p>
          <a:p>
            <a:pPr marL="45720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 sentenciaDeclaracion |</a:t>
            </a:r>
            <a:endParaRPr sz="1200">
              <a:solidFill>
                <a:schemeClr val="lt1"/>
              </a:solidFill>
            </a:endParaRPr>
          </a:p>
          <a:p>
            <a:pPr marL="45720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 sentenciaFuncion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variasSentencias </a:t>
            </a:r>
            <a:r>
              <a:rPr lang="es" sz="12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➜</a:t>
            </a:r>
            <a:r>
              <a:rPr lang="es" sz="1200">
                <a:solidFill>
                  <a:schemeClr val="lt1"/>
                </a:solidFill>
              </a:rPr>
              <a:t> sentencia variasSentencias | </a:t>
            </a:r>
            <a:endParaRPr sz="1200">
              <a:solidFill>
                <a:schemeClr val="lt1"/>
              </a:solidFill>
            </a:endParaRPr>
          </a:p>
          <a:p>
            <a:pPr marL="91440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sentencia</a:t>
            </a:r>
            <a:endParaRPr/>
          </a:p>
        </p:txBody>
      </p:sp>
      <p:cxnSp>
        <p:nvCxnSpPr>
          <p:cNvPr id="195" name="Google Shape;195;p21"/>
          <p:cNvCxnSpPr/>
          <p:nvPr/>
        </p:nvCxnSpPr>
        <p:spPr>
          <a:xfrm>
            <a:off x="4163400" y="1615275"/>
            <a:ext cx="0" cy="26949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Microsoft Office PowerPoint</Application>
  <PresentationFormat>Presentación en pantalla (16:9)</PresentationFormat>
  <Paragraphs>130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Montserrat</vt:lpstr>
      <vt:lpstr>Lato</vt:lpstr>
      <vt:lpstr>Times New Roman</vt:lpstr>
      <vt:lpstr>Comic Sans MS</vt:lpstr>
      <vt:lpstr>Focus</vt:lpstr>
      <vt:lpstr>SINTAXIS Y SEMÁNTICA DE LOS LENGUAJES</vt:lpstr>
      <vt:lpstr>GRAMÁTICA LÉXICA</vt:lpstr>
      <vt:lpstr>Tokens o Categoría léxica</vt:lpstr>
      <vt:lpstr>LENGUAJES REGULARES MEDIANTE EXPRESIONES REGULARES</vt:lpstr>
      <vt:lpstr>GRAMÁTICA DE ESTRUCTURA DE FRASES</vt:lpstr>
      <vt:lpstr>CATEGORÍAS SINTÁCTICAS</vt:lpstr>
      <vt:lpstr>EXPRESIONES</vt:lpstr>
      <vt:lpstr>DECLARACIONES</vt:lpstr>
      <vt:lpstr>SENTENCIAS</vt:lpstr>
      <vt:lpstr>LENGUAJES INDEPENDIENTES DEL CONTEXTO CON BNF</vt:lpstr>
      <vt:lpstr>LENGUAJES INDEPENDIENTES DEL CONTEXTO CON BNF</vt:lpstr>
      <vt:lpstr>LENGUAJES INDEPENDIENTES DEL CONTEXTO CON BNF</vt:lpstr>
      <vt:lpstr>EJEMPLO DE DERIVACION CON BNF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SINTAXIS Y SEMÁNTICA DE LOS LENGUAJES</dc:title>
  <cp:lastModifiedBy>ILAN MARTIN TRUPKIN</cp:lastModifiedBy>
  <cp:revision>1</cp:revision>
  <dcterms:modified xsi:type="dcterms:W3CDTF">2022-06-24T21:52:42Z</dcterms:modified>
</cp:coreProperties>
</file>