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Nunito"/>
      <p:regular r:id="rId20"/>
      <p:bold r:id="rId21"/>
      <p:italic r:id="rId22"/>
      <p:boldItalic r:id="rId23"/>
    </p:embeddedFont>
    <p:embeddedFont>
      <p:font typeface="Maven Pro"/>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22" Type="http://schemas.openxmlformats.org/officeDocument/2006/relationships/font" Target="fonts/Nunito-italic.fntdata"/><Relationship Id="rId21" Type="http://schemas.openxmlformats.org/officeDocument/2006/relationships/font" Target="fonts/Nunito-bold.fntdata"/><Relationship Id="rId24" Type="http://schemas.openxmlformats.org/officeDocument/2006/relationships/font" Target="fonts/MavenPro-regular.fntdata"/><Relationship Id="rId23" Type="http://schemas.openxmlformats.org/officeDocument/2006/relationships/font" Target="fonts/Nuni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6c484f25a6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6c484f25a6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6fa44e40bd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16fa44e40bd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6fa44e40bd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16fa44e40bd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6c484f25a6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16c484f25a6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6dd869b5b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16dd869b5b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c6fa3c898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c6fa3c8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6c484f25a6_0_5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6c484f25a6_0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6c484f25a6_1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6c484f25a6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6c484f25a6_1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6c484f25a6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c6fa3c898_0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c6fa3c89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6dd869b5b3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6dd869b5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6dd869b5b3_1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6dd869b5b3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11.png"/><Relationship Id="rId5"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5.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9.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20.png"/><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5818E"/>
        </a:solidFill>
      </p:bgPr>
    </p:bg>
    <p:spTree>
      <p:nvGrpSpPr>
        <p:cNvPr id="276" name="Shape 276"/>
        <p:cNvGrpSpPr/>
        <p:nvPr/>
      </p:nvGrpSpPr>
      <p:grpSpPr>
        <a:xfrm>
          <a:off x="0" y="0"/>
          <a:ext cx="0" cy="0"/>
          <a:chOff x="0" y="0"/>
          <a:chExt cx="0" cy="0"/>
        </a:xfrm>
      </p:grpSpPr>
      <p:sp>
        <p:nvSpPr>
          <p:cNvPr id="277" name="Google Shape;277;p13"/>
          <p:cNvSpPr txBox="1"/>
          <p:nvPr>
            <p:ph type="ctrTitle"/>
          </p:nvPr>
        </p:nvSpPr>
        <p:spPr>
          <a:xfrm>
            <a:off x="1106675" y="846250"/>
            <a:ext cx="7747500" cy="1542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Trabajo </a:t>
            </a:r>
            <a:r>
              <a:rPr lang="es"/>
              <a:t>práctico</a:t>
            </a:r>
            <a:r>
              <a:rPr lang="es"/>
              <a:t> 5</a:t>
            </a:r>
            <a:endParaRPr/>
          </a:p>
          <a:p>
            <a:pPr indent="0" lvl="0" marL="0" rtl="0" algn="l">
              <a:spcBef>
                <a:spcPts val="0"/>
              </a:spcBef>
              <a:spcAft>
                <a:spcPts val="0"/>
              </a:spcAft>
              <a:buNone/>
            </a:pPr>
            <a:r>
              <a:rPr b="0" lang="es" sz="4000"/>
              <a:t>Fases de la Traducción y Errores</a:t>
            </a:r>
            <a:endParaRPr b="0" sz="4000"/>
          </a:p>
        </p:txBody>
      </p:sp>
      <p:sp>
        <p:nvSpPr>
          <p:cNvPr id="278" name="Google Shape;278;p13"/>
          <p:cNvSpPr txBox="1"/>
          <p:nvPr>
            <p:ph idx="1" type="subTitle"/>
          </p:nvPr>
        </p:nvSpPr>
        <p:spPr>
          <a:xfrm>
            <a:off x="2390275" y="4233650"/>
            <a:ext cx="6331500" cy="399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
              <a:t>Alan Bursztyn, Damian Gluk, Ilan Trupkin, Nicolas Goldfarb</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22"/>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6</a:t>
            </a:r>
            <a:r>
              <a:rPr lang="es"/>
              <a:t>.	Compilación separada: contratos y módulos</a:t>
            </a:r>
            <a:endParaRPr/>
          </a:p>
          <a:p>
            <a:pPr indent="0" lvl="0" marL="0" rtl="0" algn="l">
              <a:spcBef>
                <a:spcPts val="0"/>
              </a:spcBef>
              <a:spcAft>
                <a:spcPts val="0"/>
              </a:spcAft>
              <a:buNone/>
            </a:pPr>
            <a:r>
              <a:rPr lang="es" sz="1800"/>
              <a:t>items b y c (codigo)</a:t>
            </a:r>
            <a:endParaRPr/>
          </a:p>
        </p:txBody>
      </p:sp>
      <p:sp>
        <p:nvSpPr>
          <p:cNvPr id="383" name="Google Shape;383;p22"/>
          <p:cNvSpPr txBox="1"/>
          <p:nvPr>
            <p:ph idx="1" type="body"/>
          </p:nvPr>
        </p:nvSpPr>
        <p:spPr>
          <a:xfrm>
            <a:off x="143225" y="2037763"/>
            <a:ext cx="2550600" cy="510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s" sz="2100">
                <a:solidFill>
                  <a:schemeClr val="dk1"/>
                </a:solidFill>
              </a:rPr>
              <a:t>hello8.c</a:t>
            </a:r>
            <a:endParaRPr sz="1600"/>
          </a:p>
        </p:txBody>
      </p:sp>
      <p:pic>
        <p:nvPicPr>
          <p:cNvPr id="384" name="Google Shape;384;p22"/>
          <p:cNvPicPr preferRelativeResize="0"/>
          <p:nvPr/>
        </p:nvPicPr>
        <p:blipFill>
          <a:blip r:embed="rId3">
            <a:alphaModFix/>
          </a:blip>
          <a:stretch>
            <a:fillRect/>
          </a:stretch>
        </p:blipFill>
        <p:spPr>
          <a:xfrm>
            <a:off x="143225" y="2571738"/>
            <a:ext cx="2743200" cy="752475"/>
          </a:xfrm>
          <a:prstGeom prst="rect">
            <a:avLst/>
          </a:prstGeom>
          <a:noFill/>
          <a:ln>
            <a:noFill/>
          </a:ln>
        </p:spPr>
      </p:pic>
      <p:sp>
        <p:nvSpPr>
          <p:cNvPr id="385" name="Google Shape;385;p22"/>
          <p:cNvSpPr txBox="1"/>
          <p:nvPr>
            <p:ph idx="1" type="body"/>
          </p:nvPr>
        </p:nvSpPr>
        <p:spPr>
          <a:xfrm>
            <a:off x="5233375" y="2037763"/>
            <a:ext cx="2550600" cy="510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s" sz="2100">
                <a:solidFill>
                  <a:schemeClr val="dk1"/>
                </a:solidFill>
              </a:rPr>
              <a:t>studio1</a:t>
            </a:r>
            <a:r>
              <a:rPr b="1" lang="es" sz="2100">
                <a:solidFill>
                  <a:schemeClr val="dk1"/>
                </a:solidFill>
              </a:rPr>
              <a:t>.c</a:t>
            </a:r>
            <a:endParaRPr sz="1600"/>
          </a:p>
        </p:txBody>
      </p:sp>
      <p:pic>
        <p:nvPicPr>
          <p:cNvPr id="386" name="Google Shape;386;p22"/>
          <p:cNvPicPr preferRelativeResize="0"/>
          <p:nvPr/>
        </p:nvPicPr>
        <p:blipFill>
          <a:blip r:embed="rId4">
            <a:alphaModFix/>
          </a:blip>
          <a:stretch>
            <a:fillRect/>
          </a:stretch>
        </p:blipFill>
        <p:spPr>
          <a:xfrm>
            <a:off x="5233375" y="2571738"/>
            <a:ext cx="3009900" cy="552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23"/>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6.	Compilación separada: contratos y módulos</a:t>
            </a:r>
            <a:endParaRPr/>
          </a:p>
          <a:p>
            <a:pPr indent="0" lvl="0" marL="0" rtl="0" algn="l">
              <a:spcBef>
                <a:spcPts val="0"/>
              </a:spcBef>
              <a:spcAft>
                <a:spcPts val="0"/>
              </a:spcAft>
              <a:buNone/>
            </a:pPr>
            <a:r>
              <a:rPr lang="es" sz="1800"/>
              <a:t>items b y c</a:t>
            </a:r>
            <a:endParaRPr/>
          </a:p>
        </p:txBody>
      </p:sp>
      <p:sp>
        <p:nvSpPr>
          <p:cNvPr id="392" name="Google Shape;392;p23"/>
          <p:cNvSpPr txBox="1"/>
          <p:nvPr>
            <p:ph idx="1" type="body"/>
          </p:nvPr>
        </p:nvSpPr>
        <p:spPr>
          <a:xfrm>
            <a:off x="143225" y="1677488"/>
            <a:ext cx="2550600" cy="5106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None/>
            </a:pPr>
            <a:r>
              <a:rPr b="1" lang="es" sz="2100">
                <a:solidFill>
                  <a:schemeClr val="dk1"/>
                </a:solidFill>
              </a:rPr>
              <a:t>Generamos ejecutable</a:t>
            </a:r>
            <a:endParaRPr sz="1600"/>
          </a:p>
        </p:txBody>
      </p:sp>
      <p:sp>
        <p:nvSpPr>
          <p:cNvPr id="393" name="Google Shape;393;p23"/>
          <p:cNvSpPr txBox="1"/>
          <p:nvPr>
            <p:ph idx="2" type="body"/>
          </p:nvPr>
        </p:nvSpPr>
        <p:spPr>
          <a:xfrm>
            <a:off x="143225" y="1972500"/>
            <a:ext cx="3688800" cy="4044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1200"/>
              </a:spcAft>
              <a:buClr>
                <a:schemeClr val="dk2"/>
              </a:buClr>
              <a:buSzPct val="68750"/>
              <a:buNone/>
            </a:pPr>
            <a:r>
              <a:rPr lang="es" sz="1600"/>
              <a:t>Ejecutamos </a:t>
            </a:r>
            <a:r>
              <a:rPr lang="es" sz="1600">
                <a:highlight>
                  <a:srgbClr val="CFE2F3"/>
                </a:highlight>
              </a:rPr>
              <a:t>gcc hello8.c studio1.c -o union2.exe</a:t>
            </a:r>
            <a:endParaRPr sz="1800">
              <a:highlight>
                <a:srgbClr val="CFE2F3"/>
              </a:highlight>
            </a:endParaRPr>
          </a:p>
        </p:txBody>
      </p:sp>
      <p:sp>
        <p:nvSpPr>
          <p:cNvPr id="394" name="Google Shape;394;p23"/>
          <p:cNvSpPr txBox="1"/>
          <p:nvPr>
            <p:ph idx="1" type="body"/>
          </p:nvPr>
        </p:nvSpPr>
        <p:spPr>
          <a:xfrm>
            <a:off x="5414050" y="1527163"/>
            <a:ext cx="2550600" cy="510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s" sz="1750">
                <a:solidFill>
                  <a:schemeClr val="dk1"/>
                </a:solidFill>
              </a:rPr>
              <a:t>Resultado</a:t>
            </a:r>
            <a:endParaRPr sz="1750"/>
          </a:p>
        </p:txBody>
      </p:sp>
      <p:pic>
        <p:nvPicPr>
          <p:cNvPr id="395" name="Google Shape;395;p23"/>
          <p:cNvPicPr preferRelativeResize="0"/>
          <p:nvPr/>
        </p:nvPicPr>
        <p:blipFill>
          <a:blip r:embed="rId3">
            <a:alphaModFix/>
          </a:blip>
          <a:stretch>
            <a:fillRect/>
          </a:stretch>
        </p:blipFill>
        <p:spPr>
          <a:xfrm>
            <a:off x="143225" y="2427630"/>
            <a:ext cx="4891000" cy="1779282"/>
          </a:xfrm>
          <a:prstGeom prst="rect">
            <a:avLst/>
          </a:prstGeom>
          <a:noFill/>
          <a:ln>
            <a:noFill/>
          </a:ln>
        </p:spPr>
      </p:pic>
      <p:sp>
        <p:nvSpPr>
          <p:cNvPr id="396" name="Google Shape;396;p23"/>
          <p:cNvSpPr txBox="1"/>
          <p:nvPr/>
        </p:nvSpPr>
        <p:spPr>
          <a:xfrm>
            <a:off x="5339650" y="2037775"/>
            <a:ext cx="3335400" cy="2706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s" sz="1200">
                <a:solidFill>
                  <a:schemeClr val="dk2"/>
                </a:solidFill>
                <a:latin typeface="Nunito"/>
                <a:ea typeface="Nunito"/>
                <a:cs typeface="Nunito"/>
                <a:sym typeface="Nunito"/>
              </a:rPr>
              <a:t>La primera ejecución no obtuvo errores y el resultado obtenido fue el esperado: “la respuesta es 42”. Para el punto c los resultados fueron que si agregamos un parámetro a la invocación del prontf no se producen errores sin embargo ese parámetro no está siendo utilizado por la función, pero si le sacamos la variable i como parámetro,el resultado pasa a ser “la respuesta es 4200800” ya que en el primer parámetro hay un “%d” y no se le está pasando ningún valor correspondiente.</a:t>
            </a:r>
            <a:endParaRPr sz="1200">
              <a:solidFill>
                <a:schemeClr val="dk2"/>
              </a:solidFill>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24"/>
          <p:cNvSpPr txBox="1"/>
          <p:nvPr>
            <p:ph type="title"/>
          </p:nvPr>
        </p:nvSpPr>
        <p:spPr>
          <a:xfrm>
            <a:off x="1303800" y="598575"/>
            <a:ext cx="7030500" cy="1145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6.	Compilación separada: contratos y módulos</a:t>
            </a:r>
            <a:endParaRPr/>
          </a:p>
          <a:p>
            <a:pPr indent="0" lvl="0" marL="0" rtl="0" algn="l">
              <a:spcBef>
                <a:spcPts val="0"/>
              </a:spcBef>
              <a:spcAft>
                <a:spcPts val="0"/>
              </a:spcAft>
              <a:buNone/>
            </a:pPr>
            <a:r>
              <a:rPr lang="es" sz="1800"/>
              <a:t>item d (</a:t>
            </a:r>
            <a:r>
              <a:rPr lang="es" sz="1800"/>
              <a:t>código)</a:t>
            </a:r>
            <a:endParaRPr/>
          </a:p>
        </p:txBody>
      </p:sp>
      <p:pic>
        <p:nvPicPr>
          <p:cNvPr id="402" name="Google Shape;402;p24"/>
          <p:cNvPicPr preferRelativeResize="0"/>
          <p:nvPr/>
        </p:nvPicPr>
        <p:blipFill>
          <a:blip r:embed="rId3">
            <a:alphaModFix/>
          </a:blip>
          <a:stretch>
            <a:fillRect/>
          </a:stretch>
        </p:blipFill>
        <p:spPr>
          <a:xfrm>
            <a:off x="262100" y="2089625"/>
            <a:ext cx="3295650" cy="1143000"/>
          </a:xfrm>
          <a:prstGeom prst="rect">
            <a:avLst/>
          </a:prstGeom>
          <a:noFill/>
          <a:ln>
            <a:noFill/>
          </a:ln>
        </p:spPr>
      </p:pic>
      <p:pic>
        <p:nvPicPr>
          <p:cNvPr id="403" name="Google Shape;403;p24"/>
          <p:cNvPicPr preferRelativeResize="0"/>
          <p:nvPr/>
        </p:nvPicPr>
        <p:blipFill>
          <a:blip r:embed="rId4">
            <a:alphaModFix/>
          </a:blip>
          <a:stretch>
            <a:fillRect/>
          </a:stretch>
        </p:blipFill>
        <p:spPr>
          <a:xfrm>
            <a:off x="4354800" y="3322525"/>
            <a:ext cx="3267075" cy="990600"/>
          </a:xfrm>
          <a:prstGeom prst="rect">
            <a:avLst/>
          </a:prstGeom>
          <a:noFill/>
          <a:ln>
            <a:noFill/>
          </a:ln>
        </p:spPr>
      </p:pic>
      <p:pic>
        <p:nvPicPr>
          <p:cNvPr id="404" name="Google Shape;404;p24"/>
          <p:cNvPicPr preferRelativeResize="0"/>
          <p:nvPr/>
        </p:nvPicPr>
        <p:blipFill>
          <a:blip r:embed="rId5">
            <a:alphaModFix/>
          </a:blip>
          <a:stretch>
            <a:fillRect/>
          </a:stretch>
        </p:blipFill>
        <p:spPr>
          <a:xfrm>
            <a:off x="317000" y="3990975"/>
            <a:ext cx="2619375" cy="1000125"/>
          </a:xfrm>
          <a:prstGeom prst="rect">
            <a:avLst/>
          </a:prstGeom>
          <a:noFill/>
          <a:ln>
            <a:noFill/>
          </a:ln>
        </p:spPr>
      </p:pic>
      <p:sp>
        <p:nvSpPr>
          <p:cNvPr id="405" name="Google Shape;405;p24"/>
          <p:cNvSpPr txBox="1"/>
          <p:nvPr>
            <p:ph idx="1" type="body"/>
          </p:nvPr>
        </p:nvSpPr>
        <p:spPr>
          <a:xfrm>
            <a:off x="225550" y="1721075"/>
            <a:ext cx="2550600" cy="510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s" sz="1750">
                <a:solidFill>
                  <a:schemeClr val="dk1"/>
                </a:solidFill>
              </a:rPr>
              <a:t>hello9.c</a:t>
            </a:r>
            <a:endParaRPr sz="1750"/>
          </a:p>
        </p:txBody>
      </p:sp>
      <p:sp>
        <p:nvSpPr>
          <p:cNvPr id="406" name="Google Shape;406;p24"/>
          <p:cNvSpPr txBox="1"/>
          <p:nvPr>
            <p:ph idx="1" type="body"/>
          </p:nvPr>
        </p:nvSpPr>
        <p:spPr>
          <a:xfrm>
            <a:off x="4354800" y="2722025"/>
            <a:ext cx="2550600" cy="510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s" sz="1750">
                <a:solidFill>
                  <a:schemeClr val="dk1"/>
                </a:solidFill>
              </a:rPr>
              <a:t>studio2.c</a:t>
            </a:r>
            <a:endParaRPr sz="1750"/>
          </a:p>
        </p:txBody>
      </p:sp>
      <p:sp>
        <p:nvSpPr>
          <p:cNvPr id="407" name="Google Shape;407;p24"/>
          <p:cNvSpPr txBox="1"/>
          <p:nvPr>
            <p:ph idx="1" type="body"/>
          </p:nvPr>
        </p:nvSpPr>
        <p:spPr>
          <a:xfrm>
            <a:off x="351388" y="3632775"/>
            <a:ext cx="2550600" cy="510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s" sz="1750">
                <a:solidFill>
                  <a:schemeClr val="dk1"/>
                </a:solidFill>
              </a:rPr>
              <a:t>studio.h</a:t>
            </a:r>
            <a:endParaRPr sz="175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25"/>
          <p:cNvSpPr txBox="1"/>
          <p:nvPr>
            <p:ph type="title"/>
          </p:nvPr>
        </p:nvSpPr>
        <p:spPr>
          <a:xfrm>
            <a:off x="1303800" y="598575"/>
            <a:ext cx="7030500" cy="1145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6.	Compilación separada: contratos y módulos</a:t>
            </a:r>
            <a:endParaRPr/>
          </a:p>
          <a:p>
            <a:pPr indent="0" lvl="0" marL="0" rtl="0" algn="l">
              <a:spcBef>
                <a:spcPts val="0"/>
              </a:spcBef>
              <a:spcAft>
                <a:spcPts val="0"/>
              </a:spcAft>
              <a:buNone/>
            </a:pPr>
            <a:r>
              <a:rPr lang="es" sz="1800"/>
              <a:t>item d</a:t>
            </a:r>
            <a:endParaRPr/>
          </a:p>
        </p:txBody>
      </p:sp>
      <p:pic>
        <p:nvPicPr>
          <p:cNvPr id="413" name="Google Shape;413;p25"/>
          <p:cNvPicPr preferRelativeResize="0"/>
          <p:nvPr/>
        </p:nvPicPr>
        <p:blipFill>
          <a:blip r:embed="rId3">
            <a:alphaModFix/>
          </a:blip>
          <a:stretch>
            <a:fillRect/>
          </a:stretch>
        </p:blipFill>
        <p:spPr>
          <a:xfrm>
            <a:off x="530350" y="2212025"/>
            <a:ext cx="5734050" cy="295275"/>
          </a:xfrm>
          <a:prstGeom prst="rect">
            <a:avLst/>
          </a:prstGeom>
          <a:noFill/>
          <a:ln>
            <a:noFill/>
          </a:ln>
        </p:spPr>
      </p:pic>
      <p:pic>
        <p:nvPicPr>
          <p:cNvPr id="414" name="Google Shape;414;p25"/>
          <p:cNvPicPr preferRelativeResize="0"/>
          <p:nvPr/>
        </p:nvPicPr>
        <p:blipFill>
          <a:blip r:embed="rId4">
            <a:alphaModFix/>
          </a:blip>
          <a:stretch>
            <a:fillRect/>
          </a:stretch>
        </p:blipFill>
        <p:spPr>
          <a:xfrm>
            <a:off x="530350" y="2507300"/>
            <a:ext cx="4048125" cy="314325"/>
          </a:xfrm>
          <a:prstGeom prst="rect">
            <a:avLst/>
          </a:prstGeom>
          <a:noFill/>
          <a:ln>
            <a:noFill/>
          </a:ln>
        </p:spPr>
      </p:pic>
      <p:sp>
        <p:nvSpPr>
          <p:cNvPr id="415" name="Google Shape;415;p25"/>
          <p:cNvSpPr txBox="1"/>
          <p:nvPr>
            <p:ph idx="1" type="body"/>
          </p:nvPr>
        </p:nvSpPr>
        <p:spPr>
          <a:xfrm>
            <a:off x="454150" y="2754963"/>
            <a:ext cx="2550600" cy="510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s" sz="1750">
                <a:solidFill>
                  <a:schemeClr val="dk1"/>
                </a:solidFill>
              </a:rPr>
              <a:t>Conclusiones</a:t>
            </a:r>
            <a:endParaRPr sz="1750"/>
          </a:p>
        </p:txBody>
      </p:sp>
      <p:sp>
        <p:nvSpPr>
          <p:cNvPr id="416" name="Google Shape;416;p25"/>
          <p:cNvSpPr txBox="1"/>
          <p:nvPr/>
        </p:nvSpPr>
        <p:spPr>
          <a:xfrm>
            <a:off x="454150" y="3121450"/>
            <a:ext cx="8255400" cy="1431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s" sz="1200">
                <a:solidFill>
                  <a:schemeClr val="dk2"/>
                </a:solidFill>
                <a:latin typeface="Nunito"/>
                <a:ea typeface="Nunito"/>
                <a:cs typeface="Nunito"/>
                <a:sym typeface="Nunito"/>
              </a:rPr>
              <a:t>Incluir el contrato en los clientes y en el proveedor nos da la ventaja de que se instruye al compilador sobre tipos de datos definidos por el usuario, el prototipado de funciones y definición de macros. En el caso del prototipado, el compilador puede hacer una verificación de los tipos de parámetros que son pasados a una función y también el retorno de la misma. Otra ventaja es la unificación del cliente con el proveedor, ya que de esta forma mediante el contrato se relacionan ambos y a la hora de compilar, el compilador conoce la información del proveedor y no es necesario que la verifique nuevamente al ser utilizada por el cliente.</a:t>
            </a:r>
            <a:endParaRPr sz="1200">
              <a:solidFill>
                <a:schemeClr val="dk2"/>
              </a:solidFill>
              <a:latin typeface="Nunito"/>
              <a:ea typeface="Nunito"/>
              <a:cs typeface="Nunito"/>
              <a:sym typeface="Nunito"/>
            </a:endParaRPr>
          </a:p>
        </p:txBody>
      </p:sp>
      <p:sp>
        <p:nvSpPr>
          <p:cNvPr id="417" name="Google Shape;417;p25"/>
          <p:cNvSpPr txBox="1"/>
          <p:nvPr>
            <p:ph idx="1" type="body"/>
          </p:nvPr>
        </p:nvSpPr>
        <p:spPr>
          <a:xfrm>
            <a:off x="454150" y="1797275"/>
            <a:ext cx="2550600" cy="510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s" sz="1750">
                <a:solidFill>
                  <a:schemeClr val="dk1"/>
                </a:solidFill>
              </a:rPr>
              <a:t>Resultado</a:t>
            </a:r>
            <a:endParaRPr sz="175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26"/>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Muchas gracias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151400" y="598575"/>
            <a:ext cx="3430500" cy="1990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sz="2200"/>
              <a:t>Funcionalidades y opciones del compilador</a:t>
            </a:r>
            <a:endParaRPr sz="2200"/>
          </a:p>
        </p:txBody>
      </p:sp>
      <p:sp>
        <p:nvSpPr>
          <p:cNvPr id="284" name="Google Shape;284;p14"/>
          <p:cNvSpPr txBox="1"/>
          <p:nvPr>
            <p:ph idx="2" type="body"/>
          </p:nvPr>
        </p:nvSpPr>
        <p:spPr>
          <a:xfrm>
            <a:off x="4622125" y="144250"/>
            <a:ext cx="4412400" cy="50736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b="1" lang="es" sz="1811"/>
              <a:t>Fases de </a:t>
            </a:r>
            <a:r>
              <a:rPr b="1" lang="es" sz="1811"/>
              <a:t>traducción</a:t>
            </a:r>
            <a:endParaRPr b="1" sz="1811"/>
          </a:p>
          <a:p>
            <a:pPr indent="-301178" lvl="0" marL="457200" rtl="0" algn="l">
              <a:spcBef>
                <a:spcPts val="0"/>
              </a:spcBef>
              <a:spcAft>
                <a:spcPts val="0"/>
              </a:spcAft>
              <a:buSzPct val="100000"/>
              <a:buChar char="●"/>
            </a:pPr>
            <a:r>
              <a:rPr b="1" lang="es" sz="1474"/>
              <a:t>Preprocesamiento</a:t>
            </a:r>
            <a:r>
              <a:rPr lang="es" sz="1474"/>
              <a:t>: El código fuente es preprocesado por el preprocesador .i generando un archivo intermedio. Se encarga de eliminar los comentarios e Interpretar y procesar las directivas precedidas del símbolo #.</a:t>
            </a:r>
            <a:br>
              <a:rPr lang="es" sz="1474"/>
            </a:br>
            <a:r>
              <a:rPr lang="es" sz="1474">
                <a:highlight>
                  <a:srgbClr val="CFE2F3"/>
                </a:highlight>
              </a:rPr>
              <a:t>gcc -E archivo.c -o archivo.i</a:t>
            </a:r>
            <a:endParaRPr sz="1474">
              <a:highlight>
                <a:srgbClr val="CFE2F3"/>
              </a:highlight>
            </a:endParaRPr>
          </a:p>
          <a:p>
            <a:pPr indent="-301178" lvl="0" marL="457200" rtl="0" algn="l">
              <a:spcBef>
                <a:spcPts val="0"/>
              </a:spcBef>
              <a:spcAft>
                <a:spcPts val="0"/>
              </a:spcAft>
              <a:buSzPct val="100000"/>
              <a:buChar char="●"/>
            </a:pPr>
            <a:r>
              <a:rPr b="1" lang="es" sz="1474"/>
              <a:t>Compilar</a:t>
            </a:r>
            <a:r>
              <a:rPr lang="es" sz="1474"/>
              <a:t>: El archivo intermedio es compilado por el compilador .s generando un archivo de montaje. Verifica la gramática y genera el ensamblado.</a:t>
            </a:r>
            <a:br>
              <a:rPr lang="es" sz="1474"/>
            </a:br>
            <a:r>
              <a:rPr lang="es" sz="1474">
                <a:highlight>
                  <a:srgbClr val="CFE2F3"/>
                </a:highlight>
              </a:rPr>
              <a:t>gcc -S archivo.i -o archivo.s</a:t>
            </a:r>
            <a:endParaRPr sz="1474">
              <a:highlight>
                <a:srgbClr val="CFE2F3"/>
              </a:highlight>
            </a:endParaRPr>
          </a:p>
          <a:p>
            <a:pPr indent="-301178" lvl="0" marL="457200" rtl="0" algn="l">
              <a:spcBef>
                <a:spcPts val="0"/>
              </a:spcBef>
              <a:spcAft>
                <a:spcPts val="0"/>
              </a:spcAft>
              <a:buSzPct val="100000"/>
              <a:buChar char="●"/>
            </a:pPr>
            <a:r>
              <a:rPr b="1" lang="es" sz="1474"/>
              <a:t>Ensamblar</a:t>
            </a:r>
            <a:r>
              <a:rPr lang="es" sz="1474"/>
              <a:t>: El archivo de ensamblaje genera el archivo de destino a través del ensamblador .o (Lenguaje de máquina).</a:t>
            </a:r>
            <a:br>
              <a:rPr lang="es" sz="1474"/>
            </a:br>
            <a:r>
              <a:rPr lang="es" sz="1474">
                <a:highlight>
                  <a:srgbClr val="CFE2F3"/>
                </a:highlight>
              </a:rPr>
              <a:t>gcc -c archivo.s -o archivo.o</a:t>
            </a:r>
            <a:endParaRPr sz="1474">
              <a:highlight>
                <a:srgbClr val="CFE2F3"/>
              </a:highlight>
            </a:endParaRPr>
          </a:p>
          <a:p>
            <a:pPr indent="-301178" lvl="0" marL="457200" rtl="0" algn="l">
              <a:spcBef>
                <a:spcPts val="0"/>
              </a:spcBef>
              <a:spcAft>
                <a:spcPts val="0"/>
              </a:spcAft>
              <a:buSzPct val="100000"/>
              <a:buChar char="●"/>
            </a:pPr>
            <a:r>
              <a:rPr b="1" lang="es" sz="1474"/>
              <a:t>Enlazar</a:t>
            </a:r>
            <a:r>
              <a:rPr lang="es" sz="1474"/>
              <a:t>: El vinculador vincula el archivo de objeto en.exe Programa ejecutable. Resuelve las referencias a objetos externos que se encuentran en un archivo fuente Estas referencias son a objetos que se encuentran en otros módulos compilados, ya sea en forma de archivos objeto o incorporados en alguna biblioteca. </a:t>
            </a:r>
            <a:br>
              <a:rPr lang="es" sz="1474"/>
            </a:br>
            <a:r>
              <a:rPr lang="es" sz="1474">
                <a:highlight>
                  <a:srgbClr val="CFE2F3"/>
                </a:highlight>
              </a:rPr>
              <a:t>gcc archivo.o -o archivo.exe</a:t>
            </a:r>
            <a:endParaRPr sz="1474">
              <a:highlight>
                <a:srgbClr val="CFE2F3"/>
              </a:highlight>
            </a:endParaRPr>
          </a:p>
          <a:p>
            <a:pPr indent="0" lvl="0" marL="0" rtl="0" algn="l">
              <a:spcBef>
                <a:spcPts val="0"/>
              </a:spcBef>
              <a:spcAft>
                <a:spcPts val="0"/>
              </a:spcAft>
              <a:buNone/>
            </a:pPr>
            <a:r>
              <a:t/>
            </a:r>
            <a:endParaRPr sz="1250">
              <a:highlight>
                <a:srgbClr val="CFE2F3"/>
              </a:highlight>
            </a:endParaRPr>
          </a:p>
          <a:p>
            <a:pPr indent="0" lvl="0" marL="0" rtl="0" algn="l">
              <a:spcBef>
                <a:spcPts val="0"/>
              </a:spcBef>
              <a:spcAft>
                <a:spcPts val="0"/>
              </a:spcAft>
              <a:buNone/>
            </a:pPr>
            <a:r>
              <a:rPr b="1" lang="es" sz="1816"/>
              <a:t>Opciones</a:t>
            </a:r>
            <a:endParaRPr b="1" sz="1816"/>
          </a:p>
          <a:p>
            <a:pPr indent="0" lvl="0" marL="0" rtl="0" algn="l">
              <a:spcBef>
                <a:spcPts val="0"/>
              </a:spcBef>
              <a:spcAft>
                <a:spcPts val="1200"/>
              </a:spcAft>
              <a:buNone/>
            </a:pPr>
            <a:r>
              <a:rPr lang="es" sz="1400"/>
              <a:t>Otra opción que nos ofrece el compilador es realizar todo el proceso en un solo paso con un único comando: </a:t>
            </a:r>
            <a:br>
              <a:rPr lang="es" sz="1400"/>
            </a:br>
            <a:r>
              <a:rPr lang="es" sz="1400">
                <a:highlight>
                  <a:srgbClr val="CFE2F3"/>
                </a:highlight>
              </a:rPr>
              <a:t>gcc test.c -o test.exe</a:t>
            </a:r>
            <a:endParaRPr sz="1400">
              <a:highlight>
                <a:srgbClr val="CFE2F3"/>
              </a:highlight>
            </a:endParaRPr>
          </a:p>
        </p:txBody>
      </p:sp>
      <p:sp>
        <p:nvSpPr>
          <p:cNvPr id="285" name="Google Shape;285;p14"/>
          <p:cNvSpPr txBox="1"/>
          <p:nvPr>
            <p:ph idx="1" type="subTitle"/>
          </p:nvPr>
        </p:nvSpPr>
        <p:spPr>
          <a:xfrm>
            <a:off x="1151400" y="2213799"/>
            <a:ext cx="3430500" cy="934500"/>
          </a:xfrm>
          <a:prstGeom prst="rect">
            <a:avLst/>
          </a:prstGeom>
        </p:spPr>
        <p:txBody>
          <a:bodyPr anchorCtr="0" anchor="t" bIns="91425" lIns="91425" spcFirstLastPara="1" rIns="91425" wrap="square" tIns="91425">
            <a:normAutofit fontScale="40000" lnSpcReduction="10000"/>
          </a:bodyPr>
          <a:lstStyle/>
          <a:p>
            <a:pPr indent="0" lvl="0" marL="0" rtl="0" algn="l">
              <a:lnSpc>
                <a:spcPct val="115000"/>
              </a:lnSpc>
              <a:spcBef>
                <a:spcPts val="0"/>
              </a:spcBef>
              <a:spcAft>
                <a:spcPts val="0"/>
              </a:spcAft>
              <a:buNone/>
            </a:pPr>
            <a:r>
              <a:rPr b="1" lang="es" sz="3500"/>
              <a:t>Funcionalidad</a:t>
            </a:r>
            <a:endParaRPr b="1" sz="3500"/>
          </a:p>
          <a:p>
            <a:pPr indent="0" lvl="0" marL="0" rtl="0" algn="l">
              <a:lnSpc>
                <a:spcPct val="115000"/>
              </a:lnSpc>
              <a:spcBef>
                <a:spcPts val="0"/>
              </a:spcBef>
              <a:spcAft>
                <a:spcPts val="0"/>
              </a:spcAft>
              <a:buNone/>
            </a:pPr>
            <a:r>
              <a:rPr lang="es" sz="2750">
                <a:solidFill>
                  <a:srgbClr val="000000"/>
                </a:solidFill>
                <a:latin typeface="Arial"/>
                <a:ea typeface="Arial"/>
                <a:cs typeface="Arial"/>
                <a:sym typeface="Arial"/>
              </a:rPr>
              <a:t>El compilador de C permite realizar todo el proceso desde el código fuente (archivo.c) hasta el programa ejecutable (archivo.exe).</a:t>
            </a:r>
            <a:endParaRPr sz="275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316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1.</a:t>
            </a:r>
            <a:r>
              <a:rPr lang="es"/>
              <a:t> Preprocesador</a:t>
            </a:r>
            <a:endParaRPr/>
          </a:p>
          <a:p>
            <a:pPr indent="0" lvl="0" marL="0" rtl="0" algn="l">
              <a:spcBef>
                <a:spcPts val="0"/>
              </a:spcBef>
              <a:spcAft>
                <a:spcPts val="0"/>
              </a:spcAft>
              <a:buNone/>
            </a:pPr>
            <a:r>
              <a:rPr lang="es" sz="1800"/>
              <a:t>ítems</a:t>
            </a:r>
            <a:r>
              <a:rPr lang="es" sz="1800"/>
              <a:t> a y b</a:t>
            </a:r>
            <a:endParaRPr sz="1800"/>
          </a:p>
        </p:txBody>
      </p:sp>
      <p:sp>
        <p:nvSpPr>
          <p:cNvPr id="291" name="Google Shape;291;p15"/>
          <p:cNvSpPr txBox="1"/>
          <p:nvPr>
            <p:ph idx="1" type="body"/>
          </p:nvPr>
        </p:nvSpPr>
        <p:spPr>
          <a:xfrm>
            <a:off x="381400" y="2200250"/>
            <a:ext cx="3330300" cy="371400"/>
          </a:xfrm>
          <a:prstGeom prst="rect">
            <a:avLst/>
          </a:prstGeom>
          <a:solidFill>
            <a:srgbClr val="666666"/>
          </a:solidFill>
        </p:spPr>
        <p:txBody>
          <a:bodyPr anchorCtr="0" anchor="t" bIns="91425" lIns="91425" spcFirstLastPara="1" rIns="91425" wrap="square" tIns="91425">
            <a:normAutofit fontScale="25000" lnSpcReduction="20000"/>
          </a:bodyPr>
          <a:lstStyle/>
          <a:p>
            <a:pPr indent="0" lvl="0" marL="0" rtl="0" algn="l">
              <a:lnSpc>
                <a:spcPct val="100000"/>
              </a:lnSpc>
              <a:spcBef>
                <a:spcPts val="0"/>
              </a:spcBef>
              <a:spcAft>
                <a:spcPts val="0"/>
              </a:spcAft>
              <a:buNone/>
            </a:pPr>
            <a:r>
              <a:rPr lang="es" sz="6000">
                <a:solidFill>
                  <a:schemeClr val="lt1"/>
                </a:solidFill>
              </a:rPr>
              <a:t>hello2.c</a:t>
            </a:r>
            <a:endParaRPr sz="6000">
              <a:solidFill>
                <a:schemeClr val="lt1"/>
              </a:solidFill>
            </a:endParaRPr>
          </a:p>
          <a:p>
            <a:pPr indent="0" lvl="0" marL="0" rtl="0" algn="l">
              <a:lnSpc>
                <a:spcPct val="100000"/>
              </a:lnSpc>
              <a:spcBef>
                <a:spcPts val="1200"/>
              </a:spcBef>
              <a:spcAft>
                <a:spcPts val="1200"/>
              </a:spcAft>
              <a:buNone/>
            </a:pPr>
            <a:r>
              <a:t/>
            </a:r>
            <a:endParaRPr sz="1600">
              <a:solidFill>
                <a:srgbClr val="000000"/>
              </a:solidFill>
            </a:endParaRPr>
          </a:p>
        </p:txBody>
      </p:sp>
      <p:sp>
        <p:nvSpPr>
          <p:cNvPr id="292" name="Google Shape;292;p15"/>
          <p:cNvSpPr txBox="1"/>
          <p:nvPr>
            <p:ph idx="2" type="body"/>
          </p:nvPr>
        </p:nvSpPr>
        <p:spPr>
          <a:xfrm>
            <a:off x="5105700" y="1315875"/>
            <a:ext cx="3688800" cy="404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Clr>
                <a:schemeClr val="dk2"/>
              </a:buClr>
              <a:buSzPct val="68750"/>
              <a:buNone/>
            </a:pPr>
            <a:r>
              <a:rPr lang="es" sz="1600"/>
              <a:t>Ejecutamos </a:t>
            </a:r>
            <a:r>
              <a:rPr lang="es" sz="1600">
                <a:highlight>
                  <a:srgbClr val="CFE2F3"/>
                </a:highlight>
              </a:rPr>
              <a:t>gcc -E hello2.c -o hello2.i</a:t>
            </a:r>
            <a:endParaRPr sz="1800"/>
          </a:p>
        </p:txBody>
      </p:sp>
      <p:sp>
        <p:nvSpPr>
          <p:cNvPr id="293" name="Google Shape;293;p15"/>
          <p:cNvSpPr txBox="1"/>
          <p:nvPr/>
        </p:nvSpPr>
        <p:spPr>
          <a:xfrm>
            <a:off x="381400" y="1732550"/>
            <a:ext cx="3000000" cy="50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s" sz="2100">
                <a:solidFill>
                  <a:schemeClr val="dk1"/>
                </a:solidFill>
                <a:latin typeface="Nunito"/>
                <a:ea typeface="Nunito"/>
                <a:cs typeface="Nunito"/>
                <a:sym typeface="Nunito"/>
              </a:rPr>
              <a:t>Partimos de</a:t>
            </a:r>
            <a:endParaRPr b="1" sz="2100">
              <a:solidFill>
                <a:schemeClr val="dk1"/>
              </a:solidFill>
              <a:latin typeface="Nunito"/>
              <a:ea typeface="Nunito"/>
              <a:cs typeface="Nunito"/>
              <a:sym typeface="Nunito"/>
            </a:endParaRPr>
          </a:p>
        </p:txBody>
      </p:sp>
      <p:sp>
        <p:nvSpPr>
          <p:cNvPr id="294" name="Google Shape;294;p15"/>
          <p:cNvSpPr txBox="1"/>
          <p:nvPr>
            <p:ph idx="1" type="body"/>
          </p:nvPr>
        </p:nvSpPr>
        <p:spPr>
          <a:xfrm>
            <a:off x="5181900" y="2164250"/>
            <a:ext cx="3430500" cy="371400"/>
          </a:xfrm>
          <a:prstGeom prst="rect">
            <a:avLst/>
          </a:prstGeom>
          <a:solidFill>
            <a:srgbClr val="666666"/>
          </a:solidFill>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es" sz="1475">
                <a:solidFill>
                  <a:schemeClr val="lt1"/>
                </a:solidFill>
              </a:rPr>
              <a:t>hello2.i</a:t>
            </a:r>
            <a:endParaRPr sz="1475">
              <a:solidFill>
                <a:srgbClr val="000000"/>
              </a:solidFill>
            </a:endParaRPr>
          </a:p>
          <a:p>
            <a:pPr indent="0" lvl="0" marL="0" rtl="0" algn="l">
              <a:lnSpc>
                <a:spcPct val="80000"/>
              </a:lnSpc>
              <a:spcBef>
                <a:spcPts val="1200"/>
              </a:spcBef>
              <a:spcAft>
                <a:spcPts val="1200"/>
              </a:spcAft>
              <a:buSzPts val="275"/>
              <a:buNone/>
            </a:pPr>
            <a:r>
              <a:t/>
            </a:r>
            <a:endParaRPr sz="400">
              <a:solidFill>
                <a:srgbClr val="000000"/>
              </a:solidFill>
            </a:endParaRPr>
          </a:p>
        </p:txBody>
      </p:sp>
      <p:sp>
        <p:nvSpPr>
          <p:cNvPr id="295" name="Google Shape;295;p15"/>
          <p:cNvSpPr txBox="1"/>
          <p:nvPr/>
        </p:nvSpPr>
        <p:spPr>
          <a:xfrm>
            <a:off x="5181900" y="1656350"/>
            <a:ext cx="3000000" cy="50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s" sz="2100">
                <a:solidFill>
                  <a:schemeClr val="dk1"/>
                </a:solidFill>
                <a:latin typeface="Nunito"/>
                <a:ea typeface="Nunito"/>
                <a:cs typeface="Nunito"/>
                <a:sym typeface="Nunito"/>
              </a:rPr>
              <a:t>Llegamos a</a:t>
            </a:r>
            <a:endParaRPr b="1" sz="2100">
              <a:solidFill>
                <a:schemeClr val="dk1"/>
              </a:solidFill>
              <a:latin typeface="Nunito"/>
              <a:ea typeface="Nunito"/>
              <a:cs typeface="Nunito"/>
              <a:sym typeface="Nunito"/>
            </a:endParaRPr>
          </a:p>
        </p:txBody>
      </p:sp>
      <p:sp>
        <p:nvSpPr>
          <p:cNvPr id="296" name="Google Shape;296;p15"/>
          <p:cNvSpPr/>
          <p:nvPr/>
        </p:nvSpPr>
        <p:spPr>
          <a:xfrm>
            <a:off x="4198800" y="2837600"/>
            <a:ext cx="783300" cy="280800"/>
          </a:xfrm>
          <a:prstGeom prst="righ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dk1"/>
              </a:highlight>
            </a:endParaRPr>
          </a:p>
        </p:txBody>
      </p:sp>
      <p:sp>
        <p:nvSpPr>
          <p:cNvPr id="297" name="Google Shape;297;p15"/>
          <p:cNvSpPr txBox="1"/>
          <p:nvPr/>
        </p:nvSpPr>
        <p:spPr>
          <a:xfrm>
            <a:off x="4941600" y="3635550"/>
            <a:ext cx="4051800" cy="10314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None/>
            </a:pPr>
            <a:r>
              <a:rPr b="1" lang="es" sz="1500">
                <a:solidFill>
                  <a:schemeClr val="dk2"/>
                </a:solidFill>
                <a:latin typeface="Nunito"/>
                <a:ea typeface="Nunito"/>
                <a:cs typeface="Nunito"/>
                <a:sym typeface="Nunito"/>
              </a:rPr>
              <a:t>Conclusion</a:t>
            </a:r>
            <a:endParaRPr b="1" sz="1500">
              <a:solidFill>
                <a:schemeClr val="dk2"/>
              </a:solidFill>
              <a:latin typeface="Nunito"/>
              <a:ea typeface="Nunito"/>
              <a:cs typeface="Nunito"/>
              <a:sym typeface="Nunito"/>
            </a:endParaRPr>
          </a:p>
          <a:p>
            <a:pPr indent="0" lvl="0" marL="0" marR="0" rtl="0" algn="l">
              <a:lnSpc>
                <a:spcPct val="100000"/>
              </a:lnSpc>
              <a:spcBef>
                <a:spcPts val="1200"/>
              </a:spcBef>
              <a:spcAft>
                <a:spcPts val="1200"/>
              </a:spcAft>
              <a:buClr>
                <a:schemeClr val="dk2"/>
              </a:buClr>
              <a:buSzPts val="1100"/>
              <a:buFont typeface="Arial"/>
              <a:buNone/>
            </a:pPr>
            <a:r>
              <a:rPr lang="es" sz="1500">
                <a:solidFill>
                  <a:schemeClr val="dk2"/>
                </a:solidFill>
                <a:latin typeface="Nunito"/>
                <a:ea typeface="Nunito"/>
                <a:cs typeface="Nunito"/>
                <a:sym typeface="Nunito"/>
              </a:rPr>
              <a:t>Se</a:t>
            </a:r>
            <a:r>
              <a:rPr lang="es" sz="1500">
                <a:solidFill>
                  <a:schemeClr val="dk2"/>
                </a:solidFill>
                <a:latin typeface="Nunito"/>
                <a:ea typeface="Nunito"/>
                <a:cs typeface="Nunito"/>
                <a:sym typeface="Nunito"/>
              </a:rPr>
              <a:t> borraron los comentarios y las líneas que comenzaban con # ya que fueron procesadas</a:t>
            </a:r>
            <a:endParaRPr sz="1300"/>
          </a:p>
        </p:txBody>
      </p:sp>
      <p:pic>
        <p:nvPicPr>
          <p:cNvPr id="298" name="Google Shape;298;p15"/>
          <p:cNvPicPr preferRelativeResize="0"/>
          <p:nvPr/>
        </p:nvPicPr>
        <p:blipFill>
          <a:blip r:embed="rId3">
            <a:alphaModFix/>
          </a:blip>
          <a:stretch>
            <a:fillRect/>
          </a:stretch>
        </p:blipFill>
        <p:spPr>
          <a:xfrm>
            <a:off x="381350" y="2571750"/>
            <a:ext cx="3330425" cy="1416675"/>
          </a:xfrm>
          <a:prstGeom prst="rect">
            <a:avLst/>
          </a:prstGeom>
          <a:noFill/>
          <a:ln>
            <a:noFill/>
          </a:ln>
        </p:spPr>
      </p:pic>
      <p:pic>
        <p:nvPicPr>
          <p:cNvPr id="299" name="Google Shape;299;p15"/>
          <p:cNvPicPr preferRelativeResize="0"/>
          <p:nvPr/>
        </p:nvPicPr>
        <p:blipFill>
          <a:blip r:embed="rId4">
            <a:alphaModFix/>
          </a:blip>
          <a:stretch>
            <a:fillRect/>
          </a:stretch>
        </p:blipFill>
        <p:spPr>
          <a:xfrm>
            <a:off x="5181900" y="2504725"/>
            <a:ext cx="3430500" cy="1038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6"/>
          <p:cNvSpPr txBox="1"/>
          <p:nvPr>
            <p:ph type="title"/>
          </p:nvPr>
        </p:nvSpPr>
        <p:spPr>
          <a:xfrm>
            <a:off x="1303800" y="316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1. Preprocesador</a:t>
            </a:r>
            <a:endParaRPr/>
          </a:p>
          <a:p>
            <a:pPr indent="0" lvl="0" marL="0" rtl="0" algn="l">
              <a:spcBef>
                <a:spcPts val="0"/>
              </a:spcBef>
              <a:spcAft>
                <a:spcPts val="0"/>
              </a:spcAft>
              <a:buNone/>
            </a:pPr>
            <a:r>
              <a:rPr lang="es" sz="1800"/>
              <a:t>items c, d y e</a:t>
            </a:r>
            <a:endParaRPr sz="1800"/>
          </a:p>
        </p:txBody>
      </p:sp>
      <p:sp>
        <p:nvSpPr>
          <p:cNvPr id="305" name="Google Shape;305;p16"/>
          <p:cNvSpPr txBox="1"/>
          <p:nvPr>
            <p:ph idx="1" type="body"/>
          </p:nvPr>
        </p:nvSpPr>
        <p:spPr>
          <a:xfrm>
            <a:off x="361350" y="1695000"/>
            <a:ext cx="3430500" cy="404400"/>
          </a:xfrm>
          <a:prstGeom prst="rect">
            <a:avLst/>
          </a:prstGeom>
          <a:solidFill>
            <a:srgbClr val="666666"/>
          </a:solidFill>
        </p:spPr>
        <p:txBody>
          <a:bodyPr anchorCtr="0" anchor="t" bIns="91425" lIns="91425" spcFirstLastPara="1" rIns="91425" wrap="square" tIns="91425">
            <a:normAutofit fontScale="25000" lnSpcReduction="20000"/>
          </a:bodyPr>
          <a:lstStyle/>
          <a:p>
            <a:pPr indent="0" lvl="0" marL="0" rtl="0" algn="l">
              <a:lnSpc>
                <a:spcPct val="100000"/>
              </a:lnSpc>
              <a:spcBef>
                <a:spcPts val="0"/>
              </a:spcBef>
              <a:spcAft>
                <a:spcPts val="0"/>
              </a:spcAft>
              <a:buNone/>
            </a:pPr>
            <a:r>
              <a:rPr lang="es" sz="6300">
                <a:solidFill>
                  <a:schemeClr val="lt1"/>
                </a:solidFill>
              </a:rPr>
              <a:t>hello3.c</a:t>
            </a:r>
            <a:endParaRPr sz="6300">
              <a:solidFill>
                <a:schemeClr val="lt1"/>
              </a:solidFill>
            </a:endParaRPr>
          </a:p>
          <a:p>
            <a:pPr indent="0" lvl="0" marL="0" marR="0" rtl="0" algn="l">
              <a:lnSpc>
                <a:spcPct val="100000"/>
              </a:lnSpc>
              <a:spcBef>
                <a:spcPts val="1200"/>
              </a:spcBef>
              <a:spcAft>
                <a:spcPts val="1200"/>
              </a:spcAft>
              <a:buNone/>
            </a:pPr>
            <a:r>
              <a:t/>
            </a:r>
            <a:endParaRPr sz="1600">
              <a:solidFill>
                <a:srgbClr val="000000"/>
              </a:solidFill>
            </a:endParaRPr>
          </a:p>
        </p:txBody>
      </p:sp>
      <p:sp>
        <p:nvSpPr>
          <p:cNvPr id="306" name="Google Shape;306;p16"/>
          <p:cNvSpPr txBox="1"/>
          <p:nvPr>
            <p:ph idx="2" type="body"/>
          </p:nvPr>
        </p:nvSpPr>
        <p:spPr>
          <a:xfrm>
            <a:off x="5046900" y="829375"/>
            <a:ext cx="3688800" cy="404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2"/>
              </a:buClr>
              <a:buSzPts val="1100"/>
              <a:buNone/>
            </a:pPr>
            <a:r>
              <a:rPr lang="es" sz="1200"/>
              <a:t>Ejecutamos </a:t>
            </a:r>
            <a:r>
              <a:rPr lang="es" sz="1200">
                <a:highlight>
                  <a:srgbClr val="CFE2F3"/>
                </a:highlight>
              </a:rPr>
              <a:t>gcc -E hello3.c -o hello3.i</a:t>
            </a:r>
            <a:endParaRPr sz="1200"/>
          </a:p>
        </p:txBody>
      </p:sp>
      <p:sp>
        <p:nvSpPr>
          <p:cNvPr id="307" name="Google Shape;307;p16"/>
          <p:cNvSpPr txBox="1"/>
          <p:nvPr/>
        </p:nvSpPr>
        <p:spPr>
          <a:xfrm>
            <a:off x="361350" y="1235250"/>
            <a:ext cx="3000000" cy="50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s" sz="2100">
                <a:solidFill>
                  <a:schemeClr val="dk1"/>
                </a:solidFill>
                <a:latin typeface="Nunito"/>
                <a:ea typeface="Nunito"/>
                <a:cs typeface="Nunito"/>
                <a:sym typeface="Nunito"/>
              </a:rPr>
              <a:t>Partimos de</a:t>
            </a:r>
            <a:endParaRPr b="1" sz="2100">
              <a:solidFill>
                <a:schemeClr val="dk1"/>
              </a:solidFill>
              <a:latin typeface="Nunito"/>
              <a:ea typeface="Nunito"/>
              <a:cs typeface="Nunito"/>
              <a:sym typeface="Nunito"/>
            </a:endParaRPr>
          </a:p>
        </p:txBody>
      </p:sp>
      <p:sp>
        <p:nvSpPr>
          <p:cNvPr id="308" name="Google Shape;308;p16"/>
          <p:cNvSpPr txBox="1"/>
          <p:nvPr>
            <p:ph idx="1" type="body"/>
          </p:nvPr>
        </p:nvSpPr>
        <p:spPr>
          <a:xfrm>
            <a:off x="5097300" y="1618825"/>
            <a:ext cx="2873400" cy="2634300"/>
          </a:xfrm>
          <a:prstGeom prst="rect">
            <a:avLst/>
          </a:prstGeom>
          <a:solidFill>
            <a:srgbClr val="666666"/>
          </a:solidFill>
        </p:spPr>
        <p:txBody>
          <a:bodyPr anchorCtr="0" anchor="t" bIns="91425" lIns="91425" spcFirstLastPara="1" rIns="91425" wrap="square" tIns="91425">
            <a:noAutofit/>
          </a:bodyPr>
          <a:lstStyle/>
          <a:p>
            <a:pPr indent="0" lvl="0" marL="0" rtl="0" algn="l">
              <a:lnSpc>
                <a:spcPct val="80000"/>
              </a:lnSpc>
              <a:spcBef>
                <a:spcPts val="0"/>
              </a:spcBef>
              <a:spcAft>
                <a:spcPts val="0"/>
              </a:spcAft>
              <a:buSzPts val="605"/>
              <a:buNone/>
            </a:pPr>
            <a:r>
              <a:rPr lang="es" sz="1480">
                <a:solidFill>
                  <a:schemeClr val="lt1"/>
                </a:solidFill>
              </a:rPr>
              <a:t>hello3.i</a:t>
            </a:r>
            <a:endParaRPr sz="1480">
              <a:solidFill>
                <a:srgbClr val="000000"/>
              </a:solidFill>
            </a:endParaRPr>
          </a:p>
          <a:p>
            <a:pPr indent="0" lvl="0" marL="0" marR="0" rtl="0" algn="l">
              <a:lnSpc>
                <a:spcPct val="80000"/>
              </a:lnSpc>
              <a:spcBef>
                <a:spcPts val="1200"/>
              </a:spcBef>
              <a:spcAft>
                <a:spcPts val="1200"/>
              </a:spcAft>
              <a:buSzPts val="605"/>
              <a:buNone/>
            </a:pPr>
            <a:r>
              <a:t/>
            </a:r>
            <a:endParaRPr sz="1080">
              <a:solidFill>
                <a:srgbClr val="000000"/>
              </a:solidFill>
            </a:endParaRPr>
          </a:p>
        </p:txBody>
      </p:sp>
      <p:sp>
        <p:nvSpPr>
          <p:cNvPr id="309" name="Google Shape;309;p16"/>
          <p:cNvSpPr txBox="1"/>
          <p:nvPr/>
        </p:nvSpPr>
        <p:spPr>
          <a:xfrm>
            <a:off x="5046900" y="1171075"/>
            <a:ext cx="3000000" cy="50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s" sz="2100">
                <a:solidFill>
                  <a:schemeClr val="dk1"/>
                </a:solidFill>
                <a:latin typeface="Nunito"/>
                <a:ea typeface="Nunito"/>
                <a:cs typeface="Nunito"/>
                <a:sym typeface="Nunito"/>
              </a:rPr>
              <a:t>Llegamos a</a:t>
            </a:r>
            <a:endParaRPr b="1" sz="2100">
              <a:solidFill>
                <a:schemeClr val="dk1"/>
              </a:solidFill>
              <a:latin typeface="Nunito"/>
              <a:ea typeface="Nunito"/>
              <a:cs typeface="Nunito"/>
              <a:sym typeface="Nunito"/>
            </a:endParaRPr>
          </a:p>
        </p:txBody>
      </p:sp>
      <p:sp>
        <p:nvSpPr>
          <p:cNvPr id="310" name="Google Shape;310;p16"/>
          <p:cNvSpPr/>
          <p:nvPr/>
        </p:nvSpPr>
        <p:spPr>
          <a:xfrm>
            <a:off x="4052925" y="2431350"/>
            <a:ext cx="783300" cy="280800"/>
          </a:xfrm>
          <a:prstGeom prst="righ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dk1"/>
              </a:highlight>
            </a:endParaRPr>
          </a:p>
        </p:txBody>
      </p:sp>
      <p:sp>
        <p:nvSpPr>
          <p:cNvPr id="311" name="Google Shape;311;p16"/>
          <p:cNvSpPr txBox="1"/>
          <p:nvPr/>
        </p:nvSpPr>
        <p:spPr>
          <a:xfrm>
            <a:off x="361350" y="3581275"/>
            <a:ext cx="37389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b="1" lang="es" sz="1000">
                <a:solidFill>
                  <a:schemeClr val="dk2"/>
                </a:solidFill>
                <a:latin typeface="Nunito"/>
                <a:ea typeface="Nunito"/>
                <a:cs typeface="Nunito"/>
                <a:sym typeface="Nunito"/>
              </a:rPr>
              <a:t>Semantica de la primera linea</a:t>
            </a:r>
            <a:br>
              <a:rPr lang="es" sz="1000">
                <a:solidFill>
                  <a:schemeClr val="dk2"/>
                </a:solidFill>
                <a:latin typeface="Nunito"/>
                <a:ea typeface="Nunito"/>
                <a:cs typeface="Nunito"/>
                <a:sym typeface="Nunito"/>
              </a:rPr>
            </a:br>
            <a:r>
              <a:rPr lang="es" sz="1000">
                <a:solidFill>
                  <a:schemeClr val="dk2"/>
                </a:solidFill>
                <a:latin typeface="Nunito"/>
                <a:ea typeface="Nunito"/>
                <a:cs typeface="Nunito"/>
                <a:sym typeface="Nunito"/>
              </a:rPr>
              <a:t>Se define el método printf que retorna un entero y recibe por parámetro un puntero de char con el calificador de tipo restrict que restringe el acceso al objeto apuntado por el puntero s. De esta forma, durante la ejecución solo se puede acceder a este mediante el mismo. Es así como el compilador puede hacer algunas optimizaciones.</a:t>
            </a:r>
            <a:endParaRPr sz="1000">
              <a:solidFill>
                <a:schemeClr val="dk2"/>
              </a:solidFill>
              <a:latin typeface="Nunito"/>
              <a:ea typeface="Nunito"/>
              <a:cs typeface="Nunito"/>
              <a:sym typeface="Nunito"/>
            </a:endParaRPr>
          </a:p>
        </p:txBody>
      </p:sp>
      <p:pic>
        <p:nvPicPr>
          <p:cNvPr id="312" name="Google Shape;312;p16"/>
          <p:cNvPicPr preferRelativeResize="0"/>
          <p:nvPr/>
        </p:nvPicPr>
        <p:blipFill>
          <a:blip r:embed="rId3">
            <a:alphaModFix/>
          </a:blip>
          <a:stretch>
            <a:fillRect/>
          </a:stretch>
        </p:blipFill>
        <p:spPr>
          <a:xfrm>
            <a:off x="361355" y="2105430"/>
            <a:ext cx="3430500" cy="1336379"/>
          </a:xfrm>
          <a:prstGeom prst="rect">
            <a:avLst/>
          </a:prstGeom>
          <a:noFill/>
          <a:ln>
            <a:noFill/>
          </a:ln>
        </p:spPr>
      </p:pic>
      <p:pic>
        <p:nvPicPr>
          <p:cNvPr id="313" name="Google Shape;313;p16"/>
          <p:cNvPicPr preferRelativeResize="0"/>
          <p:nvPr/>
        </p:nvPicPr>
        <p:blipFill>
          <a:blip r:embed="rId4">
            <a:alphaModFix/>
          </a:blip>
          <a:stretch>
            <a:fillRect/>
          </a:stretch>
        </p:blipFill>
        <p:spPr>
          <a:xfrm>
            <a:off x="5097300" y="1999800"/>
            <a:ext cx="2873436" cy="2329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7"/>
          <p:cNvSpPr txBox="1"/>
          <p:nvPr>
            <p:ph type="title"/>
          </p:nvPr>
        </p:nvSpPr>
        <p:spPr>
          <a:xfrm>
            <a:off x="1303800" y="316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2.	Compilar</a:t>
            </a:r>
            <a:endParaRPr/>
          </a:p>
          <a:p>
            <a:pPr indent="0" lvl="0" marL="0" rtl="0" algn="l">
              <a:spcBef>
                <a:spcPts val="0"/>
              </a:spcBef>
              <a:spcAft>
                <a:spcPts val="0"/>
              </a:spcAft>
              <a:buNone/>
            </a:pPr>
            <a:r>
              <a:rPr lang="es" sz="1800"/>
              <a:t>ítems</a:t>
            </a:r>
            <a:r>
              <a:rPr lang="es" sz="1800"/>
              <a:t> a y b</a:t>
            </a:r>
            <a:endParaRPr sz="1800"/>
          </a:p>
        </p:txBody>
      </p:sp>
      <p:sp>
        <p:nvSpPr>
          <p:cNvPr id="319" name="Google Shape;319;p17"/>
          <p:cNvSpPr txBox="1"/>
          <p:nvPr>
            <p:ph idx="2" type="body"/>
          </p:nvPr>
        </p:nvSpPr>
        <p:spPr>
          <a:xfrm>
            <a:off x="3798600" y="997825"/>
            <a:ext cx="3688800" cy="404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Clr>
                <a:schemeClr val="dk2"/>
              </a:buClr>
              <a:buSzPct val="68750"/>
              <a:buNone/>
            </a:pPr>
            <a:r>
              <a:rPr lang="es" sz="1600"/>
              <a:t>Ejecutamos </a:t>
            </a:r>
            <a:r>
              <a:rPr lang="es" sz="1600">
                <a:highlight>
                  <a:srgbClr val="CFE2F3"/>
                </a:highlight>
              </a:rPr>
              <a:t>gcc -E hello3.i -o hello3.s</a:t>
            </a:r>
            <a:endParaRPr sz="1800"/>
          </a:p>
        </p:txBody>
      </p:sp>
      <p:sp>
        <p:nvSpPr>
          <p:cNvPr id="320" name="Google Shape;320;p17"/>
          <p:cNvSpPr txBox="1"/>
          <p:nvPr/>
        </p:nvSpPr>
        <p:spPr>
          <a:xfrm>
            <a:off x="3811900" y="1271338"/>
            <a:ext cx="3000000" cy="50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s" sz="2100">
                <a:solidFill>
                  <a:schemeClr val="dk1"/>
                </a:solidFill>
                <a:latin typeface="Nunito"/>
                <a:ea typeface="Nunito"/>
                <a:cs typeface="Nunito"/>
                <a:sym typeface="Nunito"/>
              </a:rPr>
              <a:t>Error</a:t>
            </a:r>
            <a:endParaRPr b="1" sz="2100">
              <a:solidFill>
                <a:schemeClr val="dk1"/>
              </a:solidFill>
              <a:latin typeface="Nunito"/>
              <a:ea typeface="Nunito"/>
              <a:cs typeface="Nunito"/>
              <a:sym typeface="Nunito"/>
            </a:endParaRPr>
          </a:p>
        </p:txBody>
      </p:sp>
      <p:sp>
        <p:nvSpPr>
          <p:cNvPr id="321" name="Google Shape;321;p17"/>
          <p:cNvSpPr txBox="1"/>
          <p:nvPr>
            <p:ph idx="1" type="body"/>
          </p:nvPr>
        </p:nvSpPr>
        <p:spPr>
          <a:xfrm>
            <a:off x="3834000" y="3481225"/>
            <a:ext cx="3430500" cy="615000"/>
          </a:xfrm>
          <a:prstGeom prst="rect">
            <a:avLst/>
          </a:prstGeom>
          <a:solidFill>
            <a:schemeClr val="lt1"/>
          </a:solidFill>
        </p:spPr>
        <p:txBody>
          <a:bodyPr anchorCtr="0" anchor="t" bIns="91425" lIns="91425" spcFirstLastPara="1" rIns="91425" wrap="square" tIns="91425">
            <a:normAutofit/>
          </a:bodyPr>
          <a:lstStyle/>
          <a:p>
            <a:pPr indent="0" lvl="0" marL="0" rtl="0" algn="l">
              <a:spcBef>
                <a:spcPts val="0"/>
              </a:spcBef>
              <a:spcAft>
                <a:spcPts val="0"/>
              </a:spcAft>
              <a:buNone/>
            </a:pPr>
            <a:r>
              <a:rPr lang="es" sz="1200">
                <a:solidFill>
                  <a:srgbClr val="000000"/>
                </a:solidFill>
              </a:rPr>
              <a:t>Se produjo un error al no cerrar las llaves en la función main.</a:t>
            </a:r>
            <a:endParaRPr sz="1200">
              <a:solidFill>
                <a:srgbClr val="000000"/>
              </a:solidFill>
            </a:endParaRPr>
          </a:p>
        </p:txBody>
      </p:sp>
      <p:sp>
        <p:nvSpPr>
          <p:cNvPr id="322" name="Google Shape;322;p17"/>
          <p:cNvSpPr txBox="1"/>
          <p:nvPr/>
        </p:nvSpPr>
        <p:spPr>
          <a:xfrm>
            <a:off x="3811900" y="3075400"/>
            <a:ext cx="3000000" cy="50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s" sz="2100">
                <a:solidFill>
                  <a:schemeClr val="dk1"/>
                </a:solidFill>
                <a:latin typeface="Nunito"/>
                <a:ea typeface="Nunito"/>
                <a:cs typeface="Nunito"/>
                <a:sym typeface="Nunito"/>
              </a:rPr>
              <a:t>Conclusión</a:t>
            </a:r>
            <a:endParaRPr b="1" sz="2100">
              <a:solidFill>
                <a:schemeClr val="dk1"/>
              </a:solidFill>
              <a:latin typeface="Nunito"/>
              <a:ea typeface="Nunito"/>
              <a:cs typeface="Nunito"/>
              <a:sym typeface="Nunito"/>
            </a:endParaRPr>
          </a:p>
        </p:txBody>
      </p:sp>
      <p:sp>
        <p:nvSpPr>
          <p:cNvPr id="323" name="Google Shape;323;p17"/>
          <p:cNvSpPr/>
          <p:nvPr/>
        </p:nvSpPr>
        <p:spPr>
          <a:xfrm>
            <a:off x="2998875" y="2144200"/>
            <a:ext cx="783300" cy="280800"/>
          </a:xfrm>
          <a:prstGeom prst="righ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dk1"/>
              </a:highlight>
            </a:endParaRPr>
          </a:p>
        </p:txBody>
      </p:sp>
      <p:sp>
        <p:nvSpPr>
          <p:cNvPr id="324" name="Google Shape;324;p17"/>
          <p:cNvSpPr txBox="1"/>
          <p:nvPr>
            <p:ph idx="2" type="body"/>
          </p:nvPr>
        </p:nvSpPr>
        <p:spPr>
          <a:xfrm>
            <a:off x="3811900" y="4016025"/>
            <a:ext cx="39594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2"/>
              </a:buClr>
              <a:buSzPts val="1100"/>
              <a:buNone/>
            </a:pPr>
            <a:r>
              <a:rPr lang="es" sz="1200"/>
              <a:t>Corregimos el error en un nuevo archivo </a:t>
            </a:r>
            <a:r>
              <a:rPr b="1" lang="es" sz="1200"/>
              <a:t>hello4.c</a:t>
            </a:r>
            <a:r>
              <a:rPr lang="es" sz="1200"/>
              <a:t> y empezamos de nuevo hasta la </a:t>
            </a:r>
            <a:r>
              <a:rPr lang="es" sz="1200"/>
              <a:t>compilación corriendo los mismos comandos mencionados hasta obtener el archivo </a:t>
            </a:r>
            <a:r>
              <a:rPr b="1" lang="es" sz="1200"/>
              <a:t>hello4.s</a:t>
            </a:r>
            <a:endParaRPr b="1" sz="1400"/>
          </a:p>
        </p:txBody>
      </p:sp>
      <p:pic>
        <p:nvPicPr>
          <p:cNvPr id="325" name="Google Shape;325;p17"/>
          <p:cNvPicPr preferRelativeResize="0"/>
          <p:nvPr/>
        </p:nvPicPr>
        <p:blipFill>
          <a:blip r:embed="rId3">
            <a:alphaModFix/>
          </a:blip>
          <a:stretch>
            <a:fillRect/>
          </a:stretch>
        </p:blipFill>
        <p:spPr>
          <a:xfrm>
            <a:off x="3887474" y="1860275"/>
            <a:ext cx="5193699" cy="1130200"/>
          </a:xfrm>
          <a:prstGeom prst="rect">
            <a:avLst/>
          </a:prstGeom>
          <a:noFill/>
          <a:ln>
            <a:noFill/>
          </a:ln>
        </p:spPr>
      </p:pic>
      <p:sp>
        <p:nvSpPr>
          <p:cNvPr id="326" name="Google Shape;326;p17"/>
          <p:cNvSpPr txBox="1"/>
          <p:nvPr>
            <p:ph idx="1" type="body"/>
          </p:nvPr>
        </p:nvSpPr>
        <p:spPr>
          <a:xfrm>
            <a:off x="275500" y="1855450"/>
            <a:ext cx="2618100" cy="325200"/>
          </a:xfrm>
          <a:prstGeom prst="rect">
            <a:avLst/>
          </a:prstGeom>
          <a:solidFill>
            <a:srgbClr val="666666"/>
          </a:solidFill>
        </p:spPr>
        <p:txBody>
          <a:bodyPr anchorCtr="0" anchor="t" bIns="91425" lIns="91425" spcFirstLastPara="1" rIns="91425" wrap="square" tIns="91425">
            <a:noAutofit/>
          </a:bodyPr>
          <a:lstStyle/>
          <a:p>
            <a:pPr indent="0" lvl="0" marL="0" rtl="0" algn="l">
              <a:lnSpc>
                <a:spcPct val="80000"/>
              </a:lnSpc>
              <a:spcBef>
                <a:spcPts val="0"/>
              </a:spcBef>
              <a:spcAft>
                <a:spcPts val="0"/>
              </a:spcAft>
              <a:buSzPts val="605"/>
              <a:buNone/>
            </a:pPr>
            <a:r>
              <a:rPr lang="es" sz="1080">
                <a:solidFill>
                  <a:schemeClr val="lt1"/>
                </a:solidFill>
              </a:rPr>
              <a:t>hello3.i</a:t>
            </a:r>
            <a:endParaRPr sz="1080">
              <a:solidFill>
                <a:srgbClr val="000000"/>
              </a:solidFill>
            </a:endParaRPr>
          </a:p>
          <a:p>
            <a:pPr indent="0" lvl="0" marL="0" marR="0" rtl="0" algn="l">
              <a:lnSpc>
                <a:spcPct val="80000"/>
              </a:lnSpc>
              <a:spcBef>
                <a:spcPts val="1200"/>
              </a:spcBef>
              <a:spcAft>
                <a:spcPts val="1200"/>
              </a:spcAft>
              <a:buSzPts val="605"/>
              <a:buNone/>
            </a:pPr>
            <a:r>
              <a:t/>
            </a:r>
            <a:endParaRPr sz="1080">
              <a:solidFill>
                <a:srgbClr val="000000"/>
              </a:solidFill>
            </a:endParaRPr>
          </a:p>
        </p:txBody>
      </p:sp>
      <p:sp>
        <p:nvSpPr>
          <p:cNvPr id="327" name="Google Shape;327;p17"/>
          <p:cNvSpPr txBox="1"/>
          <p:nvPr/>
        </p:nvSpPr>
        <p:spPr>
          <a:xfrm>
            <a:off x="189375" y="1407700"/>
            <a:ext cx="3000000" cy="50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s" sz="2100">
                <a:solidFill>
                  <a:schemeClr val="dk1"/>
                </a:solidFill>
                <a:latin typeface="Nunito"/>
                <a:ea typeface="Nunito"/>
                <a:cs typeface="Nunito"/>
                <a:sym typeface="Nunito"/>
              </a:rPr>
              <a:t>Partimos de</a:t>
            </a:r>
            <a:endParaRPr b="1" sz="2100">
              <a:solidFill>
                <a:schemeClr val="dk1"/>
              </a:solidFill>
              <a:latin typeface="Nunito"/>
              <a:ea typeface="Nunito"/>
              <a:cs typeface="Nunito"/>
              <a:sym typeface="Nunito"/>
            </a:endParaRPr>
          </a:p>
        </p:txBody>
      </p:sp>
      <p:pic>
        <p:nvPicPr>
          <p:cNvPr id="328" name="Google Shape;328;p17"/>
          <p:cNvPicPr preferRelativeResize="0"/>
          <p:nvPr/>
        </p:nvPicPr>
        <p:blipFill>
          <a:blip r:embed="rId4">
            <a:alphaModFix/>
          </a:blip>
          <a:stretch>
            <a:fillRect/>
          </a:stretch>
        </p:blipFill>
        <p:spPr>
          <a:xfrm>
            <a:off x="275500" y="2180675"/>
            <a:ext cx="2618075" cy="214492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18"/>
          <p:cNvSpPr txBox="1"/>
          <p:nvPr>
            <p:ph type="title"/>
          </p:nvPr>
        </p:nvSpPr>
        <p:spPr>
          <a:xfrm>
            <a:off x="1303800" y="316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2.	</a:t>
            </a:r>
            <a:r>
              <a:rPr lang="es"/>
              <a:t>Compilar </a:t>
            </a:r>
            <a:r>
              <a:rPr lang="es"/>
              <a:t>y Ensamblar</a:t>
            </a:r>
            <a:endParaRPr/>
          </a:p>
          <a:p>
            <a:pPr indent="0" lvl="0" marL="0" rtl="0" algn="l">
              <a:spcBef>
                <a:spcPts val="0"/>
              </a:spcBef>
              <a:spcAft>
                <a:spcPts val="0"/>
              </a:spcAft>
              <a:buNone/>
            </a:pPr>
            <a:r>
              <a:rPr lang="es" sz="1800"/>
              <a:t>items c y d</a:t>
            </a:r>
            <a:endParaRPr sz="1800"/>
          </a:p>
        </p:txBody>
      </p:sp>
      <p:sp>
        <p:nvSpPr>
          <p:cNvPr id="334" name="Google Shape;334;p18"/>
          <p:cNvSpPr txBox="1"/>
          <p:nvPr>
            <p:ph idx="1" type="body"/>
          </p:nvPr>
        </p:nvSpPr>
        <p:spPr>
          <a:xfrm>
            <a:off x="762400" y="2200250"/>
            <a:ext cx="3430500" cy="2459700"/>
          </a:xfrm>
          <a:prstGeom prst="rect">
            <a:avLst/>
          </a:prstGeom>
          <a:solidFill>
            <a:schemeClr val="lt1"/>
          </a:solidFill>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s" sz="1600">
                <a:solidFill>
                  <a:srgbClr val="000000"/>
                </a:solidFill>
              </a:rPr>
              <a:t>El lenguaje ensamblador es un programa que permite llevar los códigos de operación y operandos en forma de instrucciones o mnemónicos fácilmente entendibles e identificables por el programador a códigos de lenguaje máquina que se presentan con números hexadecimales en memoria.</a:t>
            </a:r>
            <a:endParaRPr sz="1600">
              <a:solidFill>
                <a:srgbClr val="000000"/>
              </a:solidFill>
            </a:endParaRPr>
          </a:p>
        </p:txBody>
      </p:sp>
      <p:sp>
        <p:nvSpPr>
          <p:cNvPr id="335" name="Google Shape;335;p18"/>
          <p:cNvSpPr txBox="1"/>
          <p:nvPr>
            <p:ph idx="2" type="body"/>
          </p:nvPr>
        </p:nvSpPr>
        <p:spPr>
          <a:xfrm>
            <a:off x="4645500" y="2200250"/>
            <a:ext cx="3688800" cy="404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Clr>
                <a:schemeClr val="dk2"/>
              </a:buClr>
              <a:buSzPct val="68750"/>
              <a:buNone/>
            </a:pPr>
            <a:r>
              <a:rPr lang="es" sz="1600"/>
              <a:t>Ejecutamos </a:t>
            </a:r>
            <a:r>
              <a:rPr lang="es" sz="1600">
                <a:highlight>
                  <a:srgbClr val="CFE2F3"/>
                </a:highlight>
              </a:rPr>
              <a:t>gcc -E hello4.s -o hello4.o</a:t>
            </a:r>
            <a:endParaRPr sz="1800"/>
          </a:p>
        </p:txBody>
      </p:sp>
      <p:sp>
        <p:nvSpPr>
          <p:cNvPr id="336" name="Google Shape;336;p18"/>
          <p:cNvSpPr txBox="1"/>
          <p:nvPr/>
        </p:nvSpPr>
        <p:spPr>
          <a:xfrm>
            <a:off x="762400" y="1656338"/>
            <a:ext cx="3000000" cy="50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s" sz="2100">
                <a:solidFill>
                  <a:schemeClr val="dk1"/>
                </a:solidFill>
                <a:latin typeface="Nunito"/>
                <a:ea typeface="Nunito"/>
                <a:cs typeface="Nunito"/>
                <a:sym typeface="Nunito"/>
              </a:rPr>
              <a:t>Lenguaje ensamblador</a:t>
            </a:r>
            <a:endParaRPr b="1" sz="2100">
              <a:solidFill>
                <a:schemeClr val="dk1"/>
              </a:solidFill>
              <a:latin typeface="Nunito"/>
              <a:ea typeface="Nunito"/>
              <a:cs typeface="Nunito"/>
              <a:sym typeface="Nunito"/>
            </a:endParaRPr>
          </a:p>
        </p:txBody>
      </p:sp>
      <p:sp>
        <p:nvSpPr>
          <p:cNvPr id="337" name="Google Shape;337;p18"/>
          <p:cNvSpPr txBox="1"/>
          <p:nvPr/>
        </p:nvSpPr>
        <p:spPr>
          <a:xfrm>
            <a:off x="4648200" y="1656338"/>
            <a:ext cx="3000000" cy="50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s" sz="2100">
                <a:solidFill>
                  <a:schemeClr val="dk1"/>
                </a:solidFill>
                <a:latin typeface="Nunito"/>
                <a:ea typeface="Nunito"/>
                <a:cs typeface="Nunito"/>
                <a:sym typeface="Nunito"/>
              </a:rPr>
              <a:t>Ensamblar</a:t>
            </a:r>
            <a:endParaRPr b="1" sz="2100">
              <a:solidFill>
                <a:schemeClr val="dk1"/>
              </a:solidFill>
              <a:latin typeface="Nunito"/>
              <a:ea typeface="Nunito"/>
              <a:cs typeface="Nunito"/>
              <a:sym typeface="Nunito"/>
            </a:endParaRPr>
          </a:p>
        </p:txBody>
      </p:sp>
      <p:sp>
        <p:nvSpPr>
          <p:cNvPr id="338" name="Google Shape;338;p18"/>
          <p:cNvSpPr txBox="1"/>
          <p:nvPr>
            <p:ph idx="2" type="body"/>
          </p:nvPr>
        </p:nvSpPr>
        <p:spPr>
          <a:xfrm>
            <a:off x="4647150" y="2564450"/>
            <a:ext cx="4288800" cy="404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Clr>
                <a:schemeClr val="dk2"/>
              </a:buClr>
              <a:buSzPts val="1100"/>
              <a:buNone/>
            </a:pPr>
            <a:r>
              <a:rPr lang="es" sz="1450"/>
              <a:t>A partir del archivo </a:t>
            </a:r>
            <a:r>
              <a:rPr b="1" lang="es" sz="1450"/>
              <a:t>hello4.s</a:t>
            </a:r>
            <a:r>
              <a:rPr lang="es" sz="1450"/>
              <a:t> obtuvimos </a:t>
            </a:r>
            <a:r>
              <a:rPr b="1" lang="es" sz="1450"/>
              <a:t>hello4.o</a:t>
            </a:r>
            <a:endParaRPr b="1" sz="145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3.	Vincular</a:t>
            </a:r>
            <a:endParaRPr/>
          </a:p>
          <a:p>
            <a:pPr indent="0" lvl="0" marL="0" rtl="0" algn="l">
              <a:spcBef>
                <a:spcPts val="0"/>
              </a:spcBef>
              <a:spcAft>
                <a:spcPts val="0"/>
              </a:spcAft>
              <a:buNone/>
            </a:pPr>
            <a:r>
              <a:rPr lang="es" sz="1800"/>
              <a:t>items a, b y c</a:t>
            </a:r>
            <a:endParaRPr sz="1800"/>
          </a:p>
        </p:txBody>
      </p:sp>
      <p:sp>
        <p:nvSpPr>
          <p:cNvPr id="344" name="Google Shape;344;p19"/>
          <p:cNvSpPr txBox="1"/>
          <p:nvPr>
            <p:ph idx="1" type="body"/>
          </p:nvPr>
        </p:nvSpPr>
        <p:spPr>
          <a:xfrm>
            <a:off x="271250" y="1544150"/>
            <a:ext cx="2550600" cy="5106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None/>
            </a:pPr>
            <a:r>
              <a:rPr b="1" lang="es" sz="2100">
                <a:solidFill>
                  <a:schemeClr val="dk1"/>
                </a:solidFill>
              </a:rPr>
              <a:t>Generamos ejecutable</a:t>
            </a:r>
            <a:endParaRPr sz="1600"/>
          </a:p>
        </p:txBody>
      </p:sp>
      <p:sp>
        <p:nvSpPr>
          <p:cNvPr id="345" name="Google Shape;345;p19"/>
          <p:cNvSpPr txBox="1"/>
          <p:nvPr>
            <p:ph idx="2" type="body"/>
          </p:nvPr>
        </p:nvSpPr>
        <p:spPr>
          <a:xfrm>
            <a:off x="271250" y="3653300"/>
            <a:ext cx="4690200" cy="12507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b="1" lang="es" sz="2100">
                <a:solidFill>
                  <a:schemeClr val="dk1"/>
                </a:solidFill>
              </a:rPr>
              <a:t>Conclusión</a:t>
            </a:r>
            <a:endParaRPr b="1" sz="2100">
              <a:solidFill>
                <a:schemeClr val="dk1"/>
              </a:solidFill>
            </a:endParaRPr>
          </a:p>
          <a:p>
            <a:pPr indent="0" lvl="0" marL="0" rtl="0" algn="l">
              <a:spcBef>
                <a:spcPts val="1200"/>
              </a:spcBef>
              <a:spcAft>
                <a:spcPts val="0"/>
              </a:spcAft>
              <a:buNone/>
            </a:pPr>
            <a:r>
              <a:rPr lang="es" sz="1600"/>
              <a:t>No se puede generar el ejecutable debido al error de vinculación generado por el prontf</a:t>
            </a:r>
            <a:endParaRPr sz="1800"/>
          </a:p>
        </p:txBody>
      </p:sp>
      <p:sp>
        <p:nvSpPr>
          <p:cNvPr id="346" name="Google Shape;346;p19"/>
          <p:cNvSpPr txBox="1"/>
          <p:nvPr>
            <p:ph idx="2" type="body"/>
          </p:nvPr>
        </p:nvSpPr>
        <p:spPr>
          <a:xfrm>
            <a:off x="286850" y="1993375"/>
            <a:ext cx="3688800" cy="404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Clr>
                <a:schemeClr val="dk2"/>
              </a:buClr>
              <a:buSzPct val="68750"/>
              <a:buNone/>
            </a:pPr>
            <a:r>
              <a:rPr lang="es" sz="1600"/>
              <a:t>Ejecutamos </a:t>
            </a:r>
            <a:r>
              <a:rPr lang="es" sz="1600">
                <a:highlight>
                  <a:srgbClr val="CFE2F3"/>
                </a:highlight>
              </a:rPr>
              <a:t>gcc hello4.o -o hello4.exe</a:t>
            </a:r>
            <a:endParaRPr sz="1800"/>
          </a:p>
        </p:txBody>
      </p:sp>
      <p:pic>
        <p:nvPicPr>
          <p:cNvPr id="347" name="Google Shape;347;p19"/>
          <p:cNvPicPr preferRelativeResize="0"/>
          <p:nvPr/>
        </p:nvPicPr>
        <p:blipFill>
          <a:blip r:embed="rId3">
            <a:alphaModFix/>
          </a:blip>
          <a:stretch>
            <a:fillRect/>
          </a:stretch>
        </p:blipFill>
        <p:spPr>
          <a:xfrm>
            <a:off x="363050" y="2793275"/>
            <a:ext cx="4598850" cy="860021"/>
          </a:xfrm>
          <a:prstGeom prst="rect">
            <a:avLst/>
          </a:prstGeom>
          <a:noFill/>
          <a:ln>
            <a:noFill/>
          </a:ln>
        </p:spPr>
      </p:pic>
      <p:sp>
        <p:nvSpPr>
          <p:cNvPr id="348" name="Google Shape;348;p19"/>
          <p:cNvSpPr txBox="1"/>
          <p:nvPr>
            <p:ph idx="1" type="body"/>
          </p:nvPr>
        </p:nvSpPr>
        <p:spPr>
          <a:xfrm>
            <a:off x="271250" y="2316438"/>
            <a:ext cx="2550600" cy="510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s" sz="1750">
                <a:solidFill>
                  <a:schemeClr val="dk1"/>
                </a:solidFill>
              </a:rPr>
              <a:t>Error</a:t>
            </a:r>
            <a:endParaRPr sz="1750"/>
          </a:p>
        </p:txBody>
      </p:sp>
      <p:sp>
        <p:nvSpPr>
          <p:cNvPr id="349" name="Google Shape;349;p19"/>
          <p:cNvSpPr txBox="1"/>
          <p:nvPr/>
        </p:nvSpPr>
        <p:spPr>
          <a:xfrm>
            <a:off x="5441725" y="325250"/>
            <a:ext cx="3000000" cy="121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s" sz="1200">
                <a:solidFill>
                  <a:schemeClr val="dk2"/>
                </a:solidFill>
                <a:latin typeface="Nunito"/>
                <a:ea typeface="Nunito"/>
                <a:cs typeface="Nunito"/>
                <a:sym typeface="Nunito"/>
              </a:rPr>
              <a:t>Corregimos el error en un nuevo archivo </a:t>
            </a:r>
            <a:r>
              <a:rPr b="1" lang="es" sz="1200">
                <a:solidFill>
                  <a:schemeClr val="dk2"/>
                </a:solidFill>
                <a:latin typeface="Nunito"/>
                <a:ea typeface="Nunito"/>
                <a:cs typeface="Nunito"/>
                <a:sym typeface="Nunito"/>
              </a:rPr>
              <a:t>hello5.c</a:t>
            </a:r>
            <a:r>
              <a:rPr lang="es" sz="1200">
                <a:solidFill>
                  <a:schemeClr val="dk2"/>
                </a:solidFill>
                <a:latin typeface="Nunito"/>
                <a:ea typeface="Nunito"/>
                <a:cs typeface="Nunito"/>
                <a:sym typeface="Nunito"/>
              </a:rPr>
              <a:t> y empezamos de nuevo hasta la compilación corriendo los mismos comandos mencionados hasta obtener el archivo </a:t>
            </a:r>
            <a:r>
              <a:rPr b="1" lang="es" sz="1200">
                <a:solidFill>
                  <a:schemeClr val="dk2"/>
                </a:solidFill>
                <a:latin typeface="Nunito"/>
                <a:ea typeface="Nunito"/>
                <a:cs typeface="Nunito"/>
                <a:sym typeface="Nunito"/>
              </a:rPr>
              <a:t>hello5.exe</a:t>
            </a:r>
            <a:endParaRPr/>
          </a:p>
        </p:txBody>
      </p:sp>
      <p:sp>
        <p:nvSpPr>
          <p:cNvPr id="350" name="Google Shape;350;p19"/>
          <p:cNvSpPr txBox="1"/>
          <p:nvPr/>
        </p:nvSpPr>
        <p:spPr>
          <a:xfrm>
            <a:off x="5432400" y="4039650"/>
            <a:ext cx="3000000" cy="100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sz="1200">
                <a:solidFill>
                  <a:schemeClr val="dk2"/>
                </a:solidFill>
                <a:latin typeface="Nunito"/>
                <a:ea typeface="Nunito"/>
                <a:cs typeface="Nunito"/>
                <a:sym typeface="Nunito"/>
              </a:rPr>
              <a:t>Luego de haber ejecutado, no hubo errores, sin embargo, e</a:t>
            </a:r>
            <a:r>
              <a:rPr lang="es" sz="1200">
                <a:solidFill>
                  <a:schemeClr val="dk2"/>
                </a:solidFill>
                <a:latin typeface="Nunito"/>
                <a:ea typeface="Nunito"/>
                <a:cs typeface="Nunito"/>
                <a:sym typeface="Nunito"/>
              </a:rPr>
              <a:t>l resultado obtenido no fue el esperado, ya que fue 4200768 y se esperaba 42,</a:t>
            </a:r>
            <a:r>
              <a:rPr lang="es" sz="1100">
                <a:highlight>
                  <a:srgbClr val="FFFFFF"/>
                </a:highlight>
              </a:rPr>
              <a:t> </a:t>
            </a:r>
            <a:endParaRPr/>
          </a:p>
        </p:txBody>
      </p:sp>
      <p:sp>
        <p:nvSpPr>
          <p:cNvPr id="351" name="Google Shape;351;p19"/>
          <p:cNvSpPr txBox="1"/>
          <p:nvPr>
            <p:ph idx="1" type="body"/>
          </p:nvPr>
        </p:nvSpPr>
        <p:spPr>
          <a:xfrm>
            <a:off x="5432400" y="3653313"/>
            <a:ext cx="2550600" cy="510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s" sz="1750">
                <a:solidFill>
                  <a:schemeClr val="dk1"/>
                </a:solidFill>
              </a:rPr>
              <a:t>Resultado</a:t>
            </a:r>
            <a:endParaRPr sz="1750"/>
          </a:p>
        </p:txBody>
      </p:sp>
      <p:sp>
        <p:nvSpPr>
          <p:cNvPr id="352" name="Google Shape;352;p19"/>
          <p:cNvSpPr txBox="1"/>
          <p:nvPr>
            <p:ph idx="1" type="body"/>
          </p:nvPr>
        </p:nvSpPr>
        <p:spPr>
          <a:xfrm>
            <a:off x="5538700" y="1463825"/>
            <a:ext cx="2686500" cy="2081700"/>
          </a:xfrm>
          <a:prstGeom prst="rect">
            <a:avLst/>
          </a:prstGeom>
          <a:solidFill>
            <a:srgbClr val="666666"/>
          </a:solidFill>
        </p:spPr>
        <p:txBody>
          <a:bodyPr anchorCtr="0" anchor="t" bIns="91425" lIns="91425" spcFirstLastPara="1" rIns="91425" wrap="square" tIns="91425">
            <a:noAutofit/>
          </a:bodyPr>
          <a:lstStyle/>
          <a:p>
            <a:pPr indent="0" lvl="0" marL="0" rtl="0" algn="l">
              <a:lnSpc>
                <a:spcPct val="80000"/>
              </a:lnSpc>
              <a:spcBef>
                <a:spcPts val="0"/>
              </a:spcBef>
              <a:spcAft>
                <a:spcPts val="0"/>
              </a:spcAft>
              <a:buSzPts val="605"/>
              <a:buNone/>
            </a:pPr>
            <a:r>
              <a:rPr lang="es" sz="1080">
                <a:solidFill>
                  <a:schemeClr val="lt1"/>
                </a:solidFill>
              </a:rPr>
              <a:t>hello5.c</a:t>
            </a:r>
            <a:endParaRPr sz="1080">
              <a:solidFill>
                <a:srgbClr val="000000"/>
              </a:solidFill>
            </a:endParaRPr>
          </a:p>
          <a:p>
            <a:pPr indent="0" lvl="0" marL="0" marR="0" rtl="0" algn="l">
              <a:lnSpc>
                <a:spcPct val="80000"/>
              </a:lnSpc>
              <a:spcBef>
                <a:spcPts val="1200"/>
              </a:spcBef>
              <a:spcAft>
                <a:spcPts val="1200"/>
              </a:spcAft>
              <a:buSzPts val="605"/>
              <a:buNone/>
            </a:pPr>
            <a:r>
              <a:t/>
            </a:r>
            <a:endParaRPr sz="1080">
              <a:solidFill>
                <a:srgbClr val="000000"/>
              </a:solidFill>
            </a:endParaRPr>
          </a:p>
        </p:txBody>
      </p:sp>
      <p:pic>
        <p:nvPicPr>
          <p:cNvPr id="353" name="Google Shape;353;p19"/>
          <p:cNvPicPr preferRelativeResize="0"/>
          <p:nvPr/>
        </p:nvPicPr>
        <p:blipFill>
          <a:blip r:embed="rId4">
            <a:alphaModFix/>
          </a:blip>
          <a:stretch>
            <a:fillRect/>
          </a:stretch>
        </p:blipFill>
        <p:spPr>
          <a:xfrm>
            <a:off x="5538675" y="1791250"/>
            <a:ext cx="2686575" cy="1772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0"/>
          <p:cNvSpPr txBox="1"/>
          <p:nvPr>
            <p:ph type="title"/>
          </p:nvPr>
        </p:nvSpPr>
        <p:spPr>
          <a:xfrm>
            <a:off x="1303800" y="316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4</a:t>
            </a:r>
            <a:r>
              <a:rPr lang="es"/>
              <a:t>.	</a:t>
            </a:r>
            <a:r>
              <a:rPr lang="es"/>
              <a:t>Corrección de Bug</a:t>
            </a:r>
            <a:endParaRPr/>
          </a:p>
          <a:p>
            <a:pPr indent="0" lvl="0" marL="0" rtl="0" algn="l">
              <a:spcBef>
                <a:spcPts val="0"/>
              </a:spcBef>
              <a:spcAft>
                <a:spcPts val="0"/>
              </a:spcAft>
              <a:buNone/>
            </a:pPr>
            <a:r>
              <a:rPr lang="es" sz="1800"/>
              <a:t>item a</a:t>
            </a:r>
            <a:endParaRPr sz="1800"/>
          </a:p>
        </p:txBody>
      </p:sp>
      <p:sp>
        <p:nvSpPr>
          <p:cNvPr id="359" name="Google Shape;359;p20"/>
          <p:cNvSpPr txBox="1"/>
          <p:nvPr/>
        </p:nvSpPr>
        <p:spPr>
          <a:xfrm>
            <a:off x="4648200" y="1656338"/>
            <a:ext cx="3000000" cy="50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s" sz="2100">
                <a:solidFill>
                  <a:schemeClr val="dk1"/>
                </a:solidFill>
                <a:latin typeface="Nunito"/>
                <a:ea typeface="Nunito"/>
                <a:cs typeface="Nunito"/>
                <a:sym typeface="Nunito"/>
              </a:rPr>
              <a:t>Resultado</a:t>
            </a:r>
            <a:endParaRPr b="1" sz="2100">
              <a:solidFill>
                <a:schemeClr val="dk1"/>
              </a:solidFill>
              <a:latin typeface="Nunito"/>
              <a:ea typeface="Nunito"/>
              <a:cs typeface="Nunito"/>
              <a:sym typeface="Nunito"/>
            </a:endParaRPr>
          </a:p>
        </p:txBody>
      </p:sp>
      <p:sp>
        <p:nvSpPr>
          <p:cNvPr id="360" name="Google Shape;360;p20"/>
          <p:cNvSpPr txBox="1"/>
          <p:nvPr>
            <p:ph idx="2" type="body"/>
          </p:nvPr>
        </p:nvSpPr>
        <p:spPr>
          <a:xfrm>
            <a:off x="740550" y="4002875"/>
            <a:ext cx="3525000" cy="802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600">
                <a:solidFill>
                  <a:srgbClr val="000000"/>
                </a:solidFill>
                <a:highlight>
                  <a:srgbClr val="FFFFFF"/>
                </a:highlight>
              </a:rPr>
              <a:t>En el nuevo archivo </a:t>
            </a:r>
            <a:r>
              <a:rPr b="1" lang="es" sz="1600">
                <a:solidFill>
                  <a:srgbClr val="000000"/>
                </a:solidFill>
                <a:highlight>
                  <a:srgbClr val="FFFFFF"/>
                </a:highlight>
              </a:rPr>
              <a:t>hello6.c</a:t>
            </a:r>
            <a:r>
              <a:rPr lang="es" sz="1600">
                <a:solidFill>
                  <a:srgbClr val="000000"/>
                </a:solidFill>
                <a:highlight>
                  <a:srgbClr val="FFFFFF"/>
                </a:highlight>
              </a:rPr>
              <a:t> corregimos el error agregando como </a:t>
            </a:r>
            <a:r>
              <a:rPr lang="es" sz="1600">
                <a:solidFill>
                  <a:srgbClr val="000000"/>
                </a:solidFill>
                <a:highlight>
                  <a:srgbClr val="FFFFFF"/>
                </a:highlight>
              </a:rPr>
              <a:t>parámetro</a:t>
            </a:r>
            <a:r>
              <a:rPr lang="es" sz="1600">
                <a:solidFill>
                  <a:srgbClr val="000000"/>
                </a:solidFill>
                <a:highlight>
                  <a:srgbClr val="FFFFFF"/>
                </a:highlight>
              </a:rPr>
              <a:t> el printf, la variable i</a:t>
            </a:r>
            <a:endParaRPr sz="1600"/>
          </a:p>
        </p:txBody>
      </p:sp>
      <p:sp>
        <p:nvSpPr>
          <p:cNvPr id="361" name="Google Shape;361;p20"/>
          <p:cNvSpPr txBox="1"/>
          <p:nvPr/>
        </p:nvSpPr>
        <p:spPr>
          <a:xfrm>
            <a:off x="722775" y="1636300"/>
            <a:ext cx="3000000" cy="50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s" sz="2100">
                <a:solidFill>
                  <a:schemeClr val="dk1"/>
                </a:solidFill>
                <a:latin typeface="Nunito"/>
                <a:ea typeface="Nunito"/>
                <a:cs typeface="Nunito"/>
                <a:sym typeface="Nunito"/>
              </a:rPr>
              <a:t>Corregimos el bug en</a:t>
            </a:r>
            <a:endParaRPr b="1" sz="2100">
              <a:solidFill>
                <a:schemeClr val="dk1"/>
              </a:solidFill>
              <a:latin typeface="Nunito"/>
              <a:ea typeface="Nunito"/>
              <a:cs typeface="Nunito"/>
              <a:sym typeface="Nunito"/>
            </a:endParaRPr>
          </a:p>
        </p:txBody>
      </p:sp>
      <p:sp>
        <p:nvSpPr>
          <p:cNvPr id="362" name="Google Shape;362;p20"/>
          <p:cNvSpPr txBox="1"/>
          <p:nvPr>
            <p:ph idx="1" type="body"/>
          </p:nvPr>
        </p:nvSpPr>
        <p:spPr>
          <a:xfrm>
            <a:off x="816750" y="2144200"/>
            <a:ext cx="3339300" cy="1767600"/>
          </a:xfrm>
          <a:prstGeom prst="rect">
            <a:avLst/>
          </a:prstGeom>
          <a:solidFill>
            <a:srgbClr val="666666"/>
          </a:solidFill>
        </p:spPr>
        <p:txBody>
          <a:bodyPr anchorCtr="0" anchor="t" bIns="91425" lIns="91425" spcFirstLastPara="1" rIns="91425" wrap="square" tIns="91425">
            <a:noAutofit/>
          </a:bodyPr>
          <a:lstStyle/>
          <a:p>
            <a:pPr indent="0" lvl="0" marL="0" rtl="0" algn="l">
              <a:lnSpc>
                <a:spcPct val="80000"/>
              </a:lnSpc>
              <a:spcBef>
                <a:spcPts val="0"/>
              </a:spcBef>
              <a:spcAft>
                <a:spcPts val="0"/>
              </a:spcAft>
              <a:buSzPts val="605"/>
              <a:buNone/>
            </a:pPr>
            <a:r>
              <a:rPr lang="es" sz="1080">
                <a:solidFill>
                  <a:schemeClr val="lt1"/>
                </a:solidFill>
              </a:rPr>
              <a:t>hello6.c</a:t>
            </a:r>
            <a:endParaRPr sz="1080">
              <a:solidFill>
                <a:srgbClr val="000000"/>
              </a:solidFill>
            </a:endParaRPr>
          </a:p>
          <a:p>
            <a:pPr indent="0" lvl="0" marL="0" marR="0" rtl="0" algn="l">
              <a:lnSpc>
                <a:spcPct val="80000"/>
              </a:lnSpc>
              <a:spcBef>
                <a:spcPts val="1200"/>
              </a:spcBef>
              <a:spcAft>
                <a:spcPts val="1200"/>
              </a:spcAft>
              <a:buSzPts val="605"/>
              <a:buNone/>
            </a:pPr>
            <a:r>
              <a:t/>
            </a:r>
            <a:endParaRPr sz="1080">
              <a:solidFill>
                <a:srgbClr val="000000"/>
              </a:solidFill>
            </a:endParaRPr>
          </a:p>
        </p:txBody>
      </p:sp>
      <p:pic>
        <p:nvPicPr>
          <p:cNvPr id="363" name="Google Shape;363;p20"/>
          <p:cNvPicPr preferRelativeResize="0"/>
          <p:nvPr/>
        </p:nvPicPr>
        <p:blipFill>
          <a:blip r:embed="rId3">
            <a:alphaModFix/>
          </a:blip>
          <a:stretch>
            <a:fillRect/>
          </a:stretch>
        </p:blipFill>
        <p:spPr>
          <a:xfrm>
            <a:off x="816750" y="2454475"/>
            <a:ext cx="3339200" cy="1611225"/>
          </a:xfrm>
          <a:prstGeom prst="rect">
            <a:avLst/>
          </a:prstGeom>
          <a:noFill/>
          <a:ln>
            <a:noFill/>
          </a:ln>
        </p:spPr>
      </p:pic>
      <p:sp>
        <p:nvSpPr>
          <p:cNvPr id="364" name="Google Shape;364;p20"/>
          <p:cNvSpPr txBox="1"/>
          <p:nvPr>
            <p:ph idx="2" type="body"/>
          </p:nvPr>
        </p:nvSpPr>
        <p:spPr>
          <a:xfrm>
            <a:off x="4750575" y="2144200"/>
            <a:ext cx="3525000" cy="80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600">
                <a:solidFill>
                  <a:srgbClr val="000000"/>
                </a:solidFill>
                <a:highlight>
                  <a:srgbClr val="FFFFFF"/>
                </a:highlight>
              </a:rPr>
              <a:t>El resultado fue el esperado:</a:t>
            </a:r>
            <a:endParaRPr sz="1600">
              <a:solidFill>
                <a:srgbClr val="000000"/>
              </a:solidFill>
              <a:highlight>
                <a:srgbClr val="FFFFFF"/>
              </a:highlight>
            </a:endParaRPr>
          </a:p>
          <a:p>
            <a:pPr indent="0" lvl="0" marL="0" rtl="0" algn="l">
              <a:spcBef>
                <a:spcPts val="0"/>
              </a:spcBef>
              <a:spcAft>
                <a:spcPts val="0"/>
              </a:spcAft>
              <a:buNone/>
            </a:pPr>
            <a:r>
              <a:rPr lang="es" sz="1600">
                <a:solidFill>
                  <a:srgbClr val="000000"/>
                </a:solidFill>
                <a:highlight>
                  <a:srgbClr val="FFFFFF"/>
                </a:highlight>
              </a:rPr>
              <a:t>“La respuesta es 42”</a:t>
            </a:r>
            <a:endParaRPr sz="1600">
              <a:solidFill>
                <a:srgbClr val="000000"/>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1"/>
          <p:cNvSpPr txBox="1"/>
          <p:nvPr>
            <p:ph type="title"/>
          </p:nvPr>
        </p:nvSpPr>
        <p:spPr>
          <a:xfrm>
            <a:off x="1303800" y="316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5</a:t>
            </a:r>
            <a:r>
              <a:rPr lang="es"/>
              <a:t>.	</a:t>
            </a:r>
            <a:r>
              <a:rPr lang="es"/>
              <a:t>Remoción</a:t>
            </a:r>
            <a:r>
              <a:rPr lang="es"/>
              <a:t> de prototipo</a:t>
            </a:r>
            <a:endParaRPr/>
          </a:p>
          <a:p>
            <a:pPr indent="0" lvl="0" marL="0" rtl="0" algn="l">
              <a:spcBef>
                <a:spcPts val="0"/>
              </a:spcBef>
              <a:spcAft>
                <a:spcPts val="0"/>
              </a:spcAft>
              <a:buNone/>
            </a:pPr>
            <a:r>
              <a:rPr lang="es" sz="1800"/>
              <a:t>item b</a:t>
            </a:r>
            <a:endParaRPr sz="1800"/>
          </a:p>
        </p:txBody>
      </p:sp>
      <p:sp>
        <p:nvSpPr>
          <p:cNvPr id="370" name="Google Shape;370;p21"/>
          <p:cNvSpPr txBox="1"/>
          <p:nvPr/>
        </p:nvSpPr>
        <p:spPr>
          <a:xfrm>
            <a:off x="341775" y="3286200"/>
            <a:ext cx="3000000" cy="50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s" sz="2100">
                <a:solidFill>
                  <a:schemeClr val="dk1"/>
                </a:solidFill>
                <a:latin typeface="Nunito"/>
                <a:ea typeface="Nunito"/>
                <a:cs typeface="Nunito"/>
                <a:sym typeface="Nunito"/>
              </a:rPr>
              <a:t>Generamos ejecutable</a:t>
            </a:r>
            <a:endParaRPr b="1" sz="2100">
              <a:solidFill>
                <a:schemeClr val="dk1"/>
              </a:solidFill>
              <a:latin typeface="Nunito"/>
              <a:ea typeface="Nunito"/>
              <a:cs typeface="Nunito"/>
              <a:sym typeface="Nunito"/>
            </a:endParaRPr>
          </a:p>
        </p:txBody>
      </p:sp>
      <p:sp>
        <p:nvSpPr>
          <p:cNvPr id="371" name="Google Shape;371;p21"/>
          <p:cNvSpPr txBox="1"/>
          <p:nvPr>
            <p:ph idx="2" type="body"/>
          </p:nvPr>
        </p:nvSpPr>
        <p:spPr>
          <a:xfrm>
            <a:off x="4134625" y="2091150"/>
            <a:ext cx="4743600" cy="404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600"/>
              <a:t>Funciona porque la implementación de la función printf será completada por el enlazador a partir de una biblioteca del sistema, generando definitivamente un código ejecutable.</a:t>
            </a:r>
            <a:endParaRPr sz="1600"/>
          </a:p>
        </p:txBody>
      </p:sp>
      <p:sp>
        <p:nvSpPr>
          <p:cNvPr id="372" name="Google Shape;372;p21"/>
          <p:cNvSpPr txBox="1"/>
          <p:nvPr>
            <p:ph idx="1" type="body"/>
          </p:nvPr>
        </p:nvSpPr>
        <p:spPr>
          <a:xfrm>
            <a:off x="468375" y="1781175"/>
            <a:ext cx="2557800" cy="1395300"/>
          </a:xfrm>
          <a:prstGeom prst="rect">
            <a:avLst/>
          </a:prstGeom>
          <a:solidFill>
            <a:srgbClr val="666666"/>
          </a:solidFill>
        </p:spPr>
        <p:txBody>
          <a:bodyPr anchorCtr="0" anchor="t" bIns="91425" lIns="91425" spcFirstLastPara="1" rIns="91425" wrap="square" tIns="91425">
            <a:noAutofit/>
          </a:bodyPr>
          <a:lstStyle/>
          <a:p>
            <a:pPr indent="0" lvl="0" marL="0" marR="0" rtl="0" algn="l">
              <a:lnSpc>
                <a:spcPct val="80000"/>
              </a:lnSpc>
              <a:spcBef>
                <a:spcPts val="0"/>
              </a:spcBef>
              <a:spcAft>
                <a:spcPts val="0"/>
              </a:spcAft>
              <a:buSzPts val="605"/>
              <a:buNone/>
            </a:pPr>
            <a:r>
              <a:rPr lang="es" sz="1080">
                <a:solidFill>
                  <a:schemeClr val="lt1"/>
                </a:solidFill>
              </a:rPr>
              <a:t>"hello7.c"</a:t>
            </a:r>
            <a:endParaRPr sz="1080">
              <a:solidFill>
                <a:schemeClr val="lt1"/>
              </a:solidFill>
            </a:endParaRPr>
          </a:p>
          <a:p>
            <a:pPr indent="0" lvl="0" marL="0" rtl="0" algn="l">
              <a:spcBef>
                <a:spcPts val="1200"/>
              </a:spcBef>
              <a:spcAft>
                <a:spcPts val="0"/>
              </a:spcAft>
              <a:buNone/>
            </a:pPr>
            <a:r>
              <a:t/>
            </a:r>
            <a:endParaRPr sz="1200">
              <a:solidFill>
                <a:srgbClr val="000000"/>
              </a:solidFill>
              <a:highlight>
                <a:srgbClr val="36393F"/>
              </a:highlight>
              <a:latin typeface="Arial"/>
              <a:ea typeface="Arial"/>
              <a:cs typeface="Arial"/>
              <a:sym typeface="Arial"/>
            </a:endParaRPr>
          </a:p>
          <a:p>
            <a:pPr indent="0" lvl="0" marL="0" rtl="0" algn="l">
              <a:spcBef>
                <a:spcPts val="0"/>
              </a:spcBef>
              <a:spcAft>
                <a:spcPts val="0"/>
              </a:spcAft>
              <a:buNone/>
            </a:pPr>
            <a:r>
              <a:t/>
            </a:r>
            <a:endParaRPr sz="1200">
              <a:solidFill>
                <a:srgbClr val="DCDDDE"/>
              </a:solidFill>
              <a:highlight>
                <a:srgbClr val="36393F"/>
              </a:highlight>
              <a:latin typeface="Arial"/>
              <a:ea typeface="Arial"/>
              <a:cs typeface="Arial"/>
              <a:sym typeface="Arial"/>
            </a:endParaRPr>
          </a:p>
        </p:txBody>
      </p:sp>
      <p:sp>
        <p:nvSpPr>
          <p:cNvPr id="373" name="Google Shape;373;p21"/>
          <p:cNvSpPr txBox="1"/>
          <p:nvPr/>
        </p:nvSpPr>
        <p:spPr>
          <a:xfrm>
            <a:off x="341775" y="1331500"/>
            <a:ext cx="3000000" cy="50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s" sz="2100">
                <a:solidFill>
                  <a:schemeClr val="dk1"/>
                </a:solidFill>
                <a:latin typeface="Nunito"/>
                <a:ea typeface="Nunito"/>
                <a:cs typeface="Nunito"/>
                <a:sym typeface="Nunito"/>
              </a:rPr>
              <a:t>Partimos de</a:t>
            </a:r>
            <a:endParaRPr b="1" sz="2100">
              <a:solidFill>
                <a:schemeClr val="dk1"/>
              </a:solidFill>
              <a:latin typeface="Nunito"/>
              <a:ea typeface="Nunito"/>
              <a:cs typeface="Nunito"/>
              <a:sym typeface="Nunito"/>
            </a:endParaRPr>
          </a:p>
        </p:txBody>
      </p:sp>
      <p:sp>
        <p:nvSpPr>
          <p:cNvPr id="374" name="Google Shape;374;p21"/>
          <p:cNvSpPr txBox="1"/>
          <p:nvPr/>
        </p:nvSpPr>
        <p:spPr>
          <a:xfrm>
            <a:off x="4134625" y="1315863"/>
            <a:ext cx="3000000" cy="50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s" sz="2100">
                <a:solidFill>
                  <a:schemeClr val="dk1"/>
                </a:solidFill>
                <a:latin typeface="Nunito"/>
                <a:ea typeface="Nunito"/>
                <a:cs typeface="Nunito"/>
                <a:sym typeface="Nunito"/>
              </a:rPr>
              <a:t>Resultado</a:t>
            </a:r>
            <a:endParaRPr b="1" sz="2100">
              <a:solidFill>
                <a:schemeClr val="dk1"/>
              </a:solidFill>
              <a:latin typeface="Nunito"/>
              <a:ea typeface="Nunito"/>
              <a:cs typeface="Nunito"/>
              <a:sym typeface="Nunito"/>
            </a:endParaRPr>
          </a:p>
        </p:txBody>
      </p:sp>
      <p:pic>
        <p:nvPicPr>
          <p:cNvPr id="375" name="Google Shape;375;p21"/>
          <p:cNvPicPr preferRelativeResize="0"/>
          <p:nvPr/>
        </p:nvPicPr>
        <p:blipFill>
          <a:blip r:embed="rId3">
            <a:alphaModFix/>
          </a:blip>
          <a:stretch>
            <a:fillRect/>
          </a:stretch>
        </p:blipFill>
        <p:spPr>
          <a:xfrm>
            <a:off x="4232650" y="1781175"/>
            <a:ext cx="3971925" cy="361950"/>
          </a:xfrm>
          <a:prstGeom prst="rect">
            <a:avLst/>
          </a:prstGeom>
          <a:noFill/>
          <a:ln>
            <a:noFill/>
          </a:ln>
        </p:spPr>
      </p:pic>
      <p:pic>
        <p:nvPicPr>
          <p:cNvPr id="376" name="Google Shape;376;p21"/>
          <p:cNvPicPr preferRelativeResize="0"/>
          <p:nvPr/>
        </p:nvPicPr>
        <p:blipFill>
          <a:blip r:embed="rId4">
            <a:alphaModFix/>
          </a:blip>
          <a:stretch>
            <a:fillRect/>
          </a:stretch>
        </p:blipFill>
        <p:spPr>
          <a:xfrm>
            <a:off x="468375" y="3751413"/>
            <a:ext cx="6667500" cy="1228725"/>
          </a:xfrm>
          <a:prstGeom prst="rect">
            <a:avLst/>
          </a:prstGeom>
          <a:noFill/>
          <a:ln>
            <a:noFill/>
          </a:ln>
        </p:spPr>
      </p:pic>
      <p:pic>
        <p:nvPicPr>
          <p:cNvPr id="377" name="Google Shape;377;p21"/>
          <p:cNvPicPr preferRelativeResize="0"/>
          <p:nvPr/>
        </p:nvPicPr>
        <p:blipFill>
          <a:blip r:embed="rId5">
            <a:alphaModFix/>
          </a:blip>
          <a:stretch>
            <a:fillRect/>
          </a:stretch>
        </p:blipFill>
        <p:spPr>
          <a:xfrm>
            <a:off x="468375" y="2096075"/>
            <a:ext cx="2557682" cy="1080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