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Client-Server: Induces portability, scalability. Internet Scale requirement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Stateless: Induces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visibility, reliability, and scalability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Cache: Induces network efficiency (performance)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Uniform Interface: Induces simplicity, visibility, evolvability. SubConstraints: addressability, representations, self-descriptiveness, hypermedia to change state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Layered System: Induces: simplicity, scalability. Internet Scale requirement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Code On Demand: Induces extensibility (OPTIONAL)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Client-Server: Induces portability, scalability. Internet Scale requirement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Stateless: Induces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visibility, reliability, and scalability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Cache: Induces network efficiency (performance)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Uniform Interface: Induces simplicity, visibility, evolvability. SubConstraints: addressability, representations, self-descriptiveness, hypermedia to change state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Layered System: Induces: simplicity, scalability. Internet Scale requirement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Code On Demand: Induces extensibility (OPTIONAL)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Client-Server: Induces portability, scalability. Internet Scale requirement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Stateless: Induces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visibility, reliability, and scalability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Cache: Induces network efficiency (performance)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Uniform Interface: Induces simplicity, visibility, evolvability. SubConstraints: addressability, representations, self-descriptiveness, hypermedia to change state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Layered System: Induces: simplicity, scalability. Internet Scale requirement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Code On Demand: Induces extensibility (OPTIONAL)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image" Target="../media/image2.jpg"/><Relationship Id="rId3" Type="http://schemas.openxmlformats.org/officeDocument/2006/relationships/image" Target="../media/image1.gif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Shape 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96725" y="3891000"/>
            <a:ext cx="1093750" cy="10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1475" y="3863024"/>
            <a:ext cx="876300" cy="11497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1" name="Shape 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550" y="3863425"/>
            <a:ext cx="876300" cy="114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RESTful Microservices</a:t>
            </a:r>
            <a:r>
              <a:rPr lang="en"/>
              <a:t> </a:t>
            </a:r>
            <a:br>
              <a:rPr lang="en"/>
            </a:br>
            <a:r>
              <a:rPr lang="en"/>
              <a:t>from the Ground Up</a:t>
            </a:r>
            <a:endParaRPr/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3633950"/>
            <a:ext cx="8520600" cy="1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 Amundsen</a:t>
            </a:r>
            <a:br>
              <a:rPr lang="en"/>
            </a:br>
            <a:r>
              <a:rPr lang="en"/>
              <a:t>API Academy</a:t>
            </a:r>
            <a:br>
              <a:rPr lang="en"/>
            </a:br>
            <a:r>
              <a:rPr lang="en"/>
              <a:t>@mamund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464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D9D9D9"/>
                </a:solidFill>
              </a:rPr>
              <a:t>"A microservice is an </a:t>
            </a:r>
            <a:r>
              <a:rPr i="1" lang="en">
                <a:solidFill>
                  <a:srgbClr val="000000"/>
                </a:solidFill>
              </a:rPr>
              <a:t>independently deployable</a:t>
            </a:r>
            <a:r>
              <a:rPr i="1" lang="en">
                <a:solidFill>
                  <a:srgbClr val="D9D9D9"/>
                </a:solidFill>
              </a:rPr>
              <a:t> component of </a:t>
            </a:r>
            <a:r>
              <a:rPr i="1" lang="en">
                <a:solidFill>
                  <a:srgbClr val="000000"/>
                </a:solidFill>
              </a:rPr>
              <a:t>bounded scope</a:t>
            </a:r>
            <a:r>
              <a:rPr i="1" lang="en">
                <a:solidFill>
                  <a:srgbClr val="D9D9D9"/>
                </a:solidFill>
              </a:rPr>
              <a:t> that supports interoperability through </a:t>
            </a:r>
            <a:r>
              <a:rPr i="1" lang="en">
                <a:solidFill>
                  <a:srgbClr val="000000"/>
                </a:solidFill>
              </a:rPr>
              <a:t>message-based</a:t>
            </a:r>
            <a:r>
              <a:rPr i="1" lang="en">
                <a:solidFill>
                  <a:srgbClr val="D9D9D9"/>
                </a:solidFill>
              </a:rPr>
              <a:t> communication. Microservice architecture is a style of engineering </a:t>
            </a:r>
            <a:r>
              <a:rPr i="1" lang="en">
                <a:solidFill>
                  <a:srgbClr val="000000"/>
                </a:solidFill>
              </a:rPr>
              <a:t>highly automated</a:t>
            </a:r>
            <a:r>
              <a:rPr i="1" lang="en">
                <a:solidFill>
                  <a:srgbClr val="D9D9D9"/>
                </a:solidFill>
              </a:rPr>
              <a:t>, evolvable software systems made up of capability-aligned microservices."</a:t>
            </a:r>
            <a:endParaRPr i="1">
              <a:solidFill>
                <a:srgbClr val="D9D9D9"/>
              </a:solidFill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925" y="1017725"/>
            <a:ext cx="2105476" cy="2763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464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D9D9D9"/>
                </a:solidFill>
              </a:rPr>
              <a:t>"A microservice is an </a:t>
            </a:r>
            <a:r>
              <a:rPr i="1" lang="en">
                <a:solidFill>
                  <a:srgbClr val="000000"/>
                </a:solidFill>
              </a:rPr>
              <a:t>independently deployable</a:t>
            </a:r>
            <a:r>
              <a:rPr i="1" lang="en">
                <a:solidFill>
                  <a:srgbClr val="D9D9D9"/>
                </a:solidFill>
              </a:rPr>
              <a:t> component of </a:t>
            </a:r>
            <a:r>
              <a:rPr i="1" lang="en">
                <a:solidFill>
                  <a:srgbClr val="000000"/>
                </a:solidFill>
              </a:rPr>
              <a:t>bounded scope</a:t>
            </a:r>
            <a:r>
              <a:rPr i="1" lang="en">
                <a:solidFill>
                  <a:srgbClr val="D9D9D9"/>
                </a:solidFill>
              </a:rPr>
              <a:t> that supports interoperability through </a:t>
            </a:r>
            <a:r>
              <a:rPr i="1" lang="en">
                <a:solidFill>
                  <a:srgbClr val="000000"/>
                </a:solidFill>
              </a:rPr>
              <a:t>message-based</a:t>
            </a:r>
            <a:r>
              <a:rPr i="1" lang="en">
                <a:solidFill>
                  <a:srgbClr val="D9D9D9"/>
                </a:solidFill>
              </a:rPr>
              <a:t> communication. Microservice architecture is a style of engineering </a:t>
            </a:r>
            <a:r>
              <a:rPr i="1" lang="en">
                <a:solidFill>
                  <a:srgbClr val="000000"/>
                </a:solidFill>
              </a:rPr>
              <a:t>highly automated</a:t>
            </a:r>
            <a:r>
              <a:rPr i="1" lang="en">
                <a:solidFill>
                  <a:srgbClr val="D9D9D9"/>
                </a:solidFill>
              </a:rPr>
              <a:t>, </a:t>
            </a:r>
            <a:r>
              <a:rPr i="1" lang="en">
                <a:solidFill>
                  <a:srgbClr val="000000"/>
                </a:solidFill>
              </a:rPr>
              <a:t>evolvable</a:t>
            </a:r>
            <a:r>
              <a:rPr i="1" lang="en">
                <a:solidFill>
                  <a:srgbClr val="D9D9D9"/>
                </a:solidFill>
              </a:rPr>
              <a:t> software systems made up of capability-aligned microservices."</a:t>
            </a:r>
            <a:endParaRPr i="1">
              <a:solidFill>
                <a:srgbClr val="D9D9D9"/>
              </a:solidFill>
            </a:endParaRP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925" y="1017725"/>
            <a:ext cx="2105476" cy="2763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436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ndependently deployable</a:t>
            </a:r>
            <a:r>
              <a:rPr lang="en">
                <a:solidFill>
                  <a:srgbClr val="D9D9D9"/>
                </a:solidFill>
              </a:rPr>
              <a:t> </a:t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ounded scope</a:t>
            </a:r>
            <a:r>
              <a:rPr lang="en">
                <a:solidFill>
                  <a:srgbClr val="D9D9D9"/>
                </a:solidFill>
              </a:rPr>
              <a:t> </a:t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</a:t>
            </a:r>
            <a:r>
              <a:rPr lang="en">
                <a:solidFill>
                  <a:srgbClr val="000000"/>
                </a:solidFill>
              </a:rPr>
              <a:t>essage-based</a:t>
            </a:r>
            <a:r>
              <a:rPr lang="en">
                <a:solidFill>
                  <a:srgbClr val="D9D9D9"/>
                </a:solidFill>
              </a:rPr>
              <a:t> </a:t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</a:t>
            </a:r>
            <a:r>
              <a:rPr lang="en">
                <a:solidFill>
                  <a:srgbClr val="000000"/>
                </a:solidFill>
              </a:rPr>
              <a:t>ighly automated</a:t>
            </a:r>
            <a:r>
              <a:rPr lang="en">
                <a:solidFill>
                  <a:srgbClr val="D9D9D9"/>
                </a:solidFill>
              </a:rPr>
              <a:t> </a:t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</a:t>
            </a:r>
            <a:r>
              <a:rPr lang="en">
                <a:solidFill>
                  <a:srgbClr val="000000"/>
                </a:solidFill>
              </a:rPr>
              <a:t>volvable</a:t>
            </a:r>
            <a:r>
              <a:rPr lang="en">
                <a:solidFill>
                  <a:srgbClr val="D9D9D9"/>
                </a:solidFill>
              </a:rPr>
              <a:t> 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925" y="1017725"/>
            <a:ext cx="2105476" cy="2763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RESTful-ness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472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"This dissertation defines a framework for understanding software architecture via architectural styles and demonstrates how styles can be used to guide the architectural design of network-based application software." </a:t>
            </a:r>
            <a:endParaRPr i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Fielding, 2000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200" y="883925"/>
            <a:ext cx="2264325" cy="27804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RESTful-ness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472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D9D9D9"/>
                </a:solidFill>
              </a:rPr>
              <a:t>"This dissertation defines a framework for </a:t>
            </a:r>
            <a:r>
              <a:rPr i="1" lang="en">
                <a:solidFill>
                  <a:srgbClr val="000000"/>
                </a:solidFill>
              </a:rPr>
              <a:t>understanding software architecture</a:t>
            </a:r>
            <a:r>
              <a:rPr i="1" lang="en">
                <a:solidFill>
                  <a:srgbClr val="D9D9D9"/>
                </a:solidFill>
              </a:rPr>
              <a:t> via architectural styles and demonstrates how styles can be used to guide the architectural design of network-based application software." </a:t>
            </a:r>
            <a:endParaRPr i="1">
              <a:solidFill>
                <a:srgbClr val="D9D9D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Fielding, 2000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200" y="883925"/>
            <a:ext cx="2264325" cy="27804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RESTful-ness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864400" y="1063375"/>
            <a:ext cx="2025300" cy="29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Properties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Scalability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Simplicity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Modifiability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Visibility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Portability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Reliability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RESTful-ness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864400" y="1063375"/>
            <a:ext cx="2025300" cy="29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Properties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Scalability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Simplicity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Modifiability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Visibility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Portability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Reliability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2889600" y="1063375"/>
            <a:ext cx="3104400" cy="25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+   Requirements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Low-Entry Barrier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Extensibility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Distributed Hypermedia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Scale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RESTful-ness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864400" y="1063375"/>
            <a:ext cx="2025300" cy="29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Properties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Scalability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Simplicity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Modifiability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Visibility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Portability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Reliability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2889600" y="1063375"/>
            <a:ext cx="3104400" cy="25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+   Requirements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Low-Entry Barrier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Extensibility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Distributed Hypermedia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Scale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5872950" y="1063375"/>
            <a:ext cx="3052200" cy="26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=   Constraints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Client-Server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Stateless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Uniform Interface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Layered System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on Demand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RESTful-ness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422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"When I say hypertext, I mean the simultaneous presentation of information and controls such that the information becomes the affordance through which the user (or automaton) obtains choices and selects actions." </a:t>
            </a:r>
            <a:br>
              <a:rPr i="1" lang="en"/>
            </a:br>
            <a:br>
              <a:rPr lang="en"/>
            </a:br>
            <a:r>
              <a:rPr lang="en"/>
              <a:t>- Fielding, 2008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200" y="1152475"/>
            <a:ext cx="2555375" cy="25691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RESTful-ness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422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D9D9D9"/>
                </a:solidFill>
              </a:rPr>
              <a:t>"When I say hypertext, I mean the simultaneous presentation of information and controls such that the </a:t>
            </a:r>
            <a:r>
              <a:rPr i="1" lang="en">
                <a:solidFill>
                  <a:srgbClr val="000000"/>
                </a:solidFill>
              </a:rPr>
              <a:t>information becomes the affordance</a:t>
            </a:r>
            <a:r>
              <a:rPr i="1" lang="en">
                <a:solidFill>
                  <a:srgbClr val="D9D9D9"/>
                </a:solidFill>
              </a:rPr>
              <a:t> through which the user (or automaton) obtains choices and selects actions." </a:t>
            </a:r>
            <a:br>
              <a:rPr i="1" lang="en">
                <a:solidFill>
                  <a:srgbClr val="D9D9D9"/>
                </a:solidFill>
              </a:rPr>
            </a:br>
            <a:br>
              <a:rPr lang="en"/>
            </a:br>
            <a:r>
              <a:rPr lang="en"/>
              <a:t>- Fielding, 2008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200" y="1152475"/>
            <a:ext cx="2555375" cy="25691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9:00 -  9:45  : What are RESTful Microservices?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9:45 - 10:30 : Models, Messages, and Vocabularies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10:30 - 10:45 : BREAK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10:45 - 11:30 : Runtime Service Infrastructure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11:30 - 12:15 : The Adaptable System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12:15 - 12:30 : Summary 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New Kind of Service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Exercise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Models, Messages, and Vocabularies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Models, Messages, and Vocabularies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on the Inside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Messages on the Outside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Vocabularies Everywhere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Design Exercise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on the Inside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Messages on the Outside</a:t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Vocabularies Everywhere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Exercise</a:t>
            </a:r>
            <a:endParaRPr/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Service Infrastructure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Laptop w/ wifi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NodeJS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Browser and cURL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favorite editor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and Heroku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 and Paper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Service Infrastructure</a:t>
            </a:r>
            <a:endParaRPr/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Advertising Services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Discovering Services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 Checking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Discovery Exercise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Advertising Services</a:t>
            </a:r>
            <a:endParaRPr/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Discovering Services</a:t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Checking</a:t>
            </a:r>
            <a:endParaRPr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Discovery Exercise</a:t>
            </a:r>
            <a:endParaRPr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Adaptable System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Adaptable System</a:t>
            </a:r>
            <a:endParaRPr/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Evolvable Providers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Adaptable Consumers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Power of Numbers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Adaptation Exercises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Evolvable Providers</a:t>
            </a:r>
            <a:endParaRPr/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Adaptable Consumers</a:t>
            </a:r>
            <a:endParaRPr/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Power of Numbers</a:t>
            </a:r>
            <a:endParaRPr/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RESTful Microservices?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Adaptation Exercise</a:t>
            </a:r>
            <a:endParaRPr/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RESTful Approach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Message-Oriented Implementation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Discovery Constraints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Emergent Adaptability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RESTful Approach</a:t>
            </a:r>
            <a:endParaRPr/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Message-Oriented Implementation</a:t>
            </a:r>
            <a:endParaRPr/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Discovery Constraints</a:t>
            </a:r>
            <a:endParaRPr/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Emergent Adaptability</a:t>
            </a:r>
            <a:endParaRPr/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RESTful Microservices</a:t>
            </a:r>
            <a:r>
              <a:rPr lang="en"/>
              <a:t> </a:t>
            </a:r>
            <a:br>
              <a:rPr lang="en"/>
            </a:br>
            <a:r>
              <a:rPr lang="en"/>
              <a:t>from the Ground Up</a:t>
            </a:r>
            <a:endParaRPr/>
          </a:p>
        </p:txBody>
      </p:sp>
      <p:sp>
        <p:nvSpPr>
          <p:cNvPr id="342" name="Shape 342"/>
          <p:cNvSpPr txBox="1"/>
          <p:nvPr>
            <p:ph idx="1" type="subTitle"/>
          </p:nvPr>
        </p:nvSpPr>
        <p:spPr>
          <a:xfrm>
            <a:off x="311700" y="3572425"/>
            <a:ext cx="8520600" cy="1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 Amundsen</a:t>
            </a:r>
            <a:br>
              <a:rPr lang="en"/>
            </a:br>
            <a:r>
              <a:rPr lang="en"/>
              <a:t>API Academy</a:t>
            </a:r>
            <a:br>
              <a:rPr lang="en"/>
            </a:br>
            <a:r>
              <a:rPr lang="en"/>
              <a:t>@mamund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RESTful Microservices?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Microservices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RESTful-ness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New Kind of Service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Analysis Exercise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464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"</a:t>
            </a:r>
            <a:r>
              <a:rPr i="1" lang="en"/>
              <a:t>A microservice is an independently deployable component of bounded scope that supports interoperability through message-based communication. Microservice architecture is a style of engineering highly automated, evolvable software systems made up of capability-aligned microservices."</a:t>
            </a:r>
            <a:endParaRPr i="1"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925" y="1017725"/>
            <a:ext cx="2105476" cy="2763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464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D9D9D9"/>
                </a:solidFill>
              </a:rPr>
              <a:t>"A microservice is an </a:t>
            </a:r>
            <a:r>
              <a:rPr i="1" lang="en">
                <a:solidFill>
                  <a:srgbClr val="000000"/>
                </a:solidFill>
              </a:rPr>
              <a:t>independently deployable</a:t>
            </a:r>
            <a:r>
              <a:rPr i="1" lang="en">
                <a:solidFill>
                  <a:srgbClr val="D9D9D9"/>
                </a:solidFill>
              </a:rPr>
              <a:t> component of bounded scope that supports interoperability through message-based communication. Microservice architecture is a style of engineering highly automated, evolvable software systems made up of capability-aligned microservices."</a:t>
            </a:r>
            <a:endParaRPr i="1">
              <a:solidFill>
                <a:srgbClr val="D9D9D9"/>
              </a:solidFill>
            </a:endParaRP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925" y="1017725"/>
            <a:ext cx="2105476" cy="2763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464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D9D9D9"/>
                </a:solidFill>
              </a:rPr>
              <a:t>"A microservice is an </a:t>
            </a:r>
            <a:r>
              <a:rPr i="1" lang="en">
                <a:solidFill>
                  <a:srgbClr val="000000"/>
                </a:solidFill>
              </a:rPr>
              <a:t>independently deployable</a:t>
            </a:r>
            <a:r>
              <a:rPr i="1" lang="en">
                <a:solidFill>
                  <a:srgbClr val="D9D9D9"/>
                </a:solidFill>
              </a:rPr>
              <a:t> component of </a:t>
            </a:r>
            <a:r>
              <a:rPr i="1" lang="en">
                <a:solidFill>
                  <a:srgbClr val="000000"/>
                </a:solidFill>
              </a:rPr>
              <a:t>bounded scope</a:t>
            </a:r>
            <a:r>
              <a:rPr i="1" lang="en">
                <a:solidFill>
                  <a:srgbClr val="D9D9D9"/>
                </a:solidFill>
              </a:rPr>
              <a:t> that supports interoperability through message-based communication. Microservice architecture is a style of engineering highly automated, evolvable software systems made up of capability-aligned microservices."</a:t>
            </a:r>
            <a:endParaRPr i="1">
              <a:solidFill>
                <a:srgbClr val="D9D9D9"/>
              </a:solidFill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925" y="1017725"/>
            <a:ext cx="2105476" cy="2763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464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D9D9D9"/>
                </a:solidFill>
              </a:rPr>
              <a:t>"A microservice is an </a:t>
            </a:r>
            <a:r>
              <a:rPr i="1" lang="en">
                <a:solidFill>
                  <a:srgbClr val="000000"/>
                </a:solidFill>
              </a:rPr>
              <a:t>independently deployable</a:t>
            </a:r>
            <a:r>
              <a:rPr i="1" lang="en">
                <a:solidFill>
                  <a:srgbClr val="D9D9D9"/>
                </a:solidFill>
              </a:rPr>
              <a:t> component of </a:t>
            </a:r>
            <a:r>
              <a:rPr i="1" lang="en">
                <a:solidFill>
                  <a:srgbClr val="000000"/>
                </a:solidFill>
              </a:rPr>
              <a:t>bounded scope</a:t>
            </a:r>
            <a:r>
              <a:rPr i="1" lang="en">
                <a:solidFill>
                  <a:srgbClr val="D9D9D9"/>
                </a:solidFill>
              </a:rPr>
              <a:t> that supports interoperability through </a:t>
            </a:r>
            <a:r>
              <a:rPr i="1" lang="en">
                <a:solidFill>
                  <a:srgbClr val="000000"/>
                </a:solidFill>
              </a:rPr>
              <a:t>message-based</a:t>
            </a:r>
            <a:r>
              <a:rPr i="1" lang="en">
                <a:solidFill>
                  <a:srgbClr val="D9D9D9"/>
                </a:solidFill>
              </a:rPr>
              <a:t> communication. Microservice architecture is a style of engineering highly automated, evolvable software systems made up of capability-aligned microservices."</a:t>
            </a:r>
            <a:endParaRPr i="1">
              <a:solidFill>
                <a:srgbClr val="D9D9D9"/>
              </a:solidFill>
            </a:endParaRP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925" y="1017725"/>
            <a:ext cx="2105476" cy="2763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