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52" autoAdjust="0"/>
  </p:normalViewPr>
  <p:slideViewPr>
    <p:cSldViewPr>
      <p:cViewPr varScale="1">
        <p:scale>
          <a:sx n="93" d="100"/>
          <a:sy n="93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3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7BC2F-8C62-46F0-A492-77F9356C9BE5}" type="datetimeFigureOut">
              <a:rPr lang="es-AR" smtClean="0"/>
              <a:t>28/05/2012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BE955-B256-46F6-A753-EACE181BAFEE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near_Tape-Ope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LTFS" TargetMode="External"/><Relationship Id="rId5" Type="http://schemas.openxmlformats.org/officeDocument/2006/relationships/hyperlink" Target="http://en.wikipedia.org/wiki/Disk_partitioning" TargetMode="External"/><Relationship Id="rId4" Type="http://schemas.openxmlformats.org/officeDocument/2006/relationships/hyperlink" Target="http://en.wikipedia.org/wiki/Terabyt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E955-B256-46F6-A753-EACE181BAFEE}" type="slidenum">
              <a:rPr lang="es-AR" smtClean="0"/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E955-B256-46F6-A753-EACE181BAFEE}" type="slidenum">
              <a:rPr lang="es-AR" smtClean="0"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Specifications announced January 19, 2010. The first LTO-5 drives appeared on the market in Q2, 2010.</a:t>
            </a:r>
            <a:r>
              <a:rPr lang="en-US" baseline="30000" dirty="0" smtClean="0">
                <a:hlinkClick r:id="rId3"/>
              </a:rPr>
              <a:t>[17]</a:t>
            </a:r>
            <a:endParaRPr lang="en-US" dirty="0" smtClean="0"/>
          </a:p>
          <a:p>
            <a:r>
              <a:rPr lang="en-US" dirty="0" smtClean="0"/>
              <a:t>Nearly doubled capacity to 1.5 </a:t>
            </a:r>
            <a:r>
              <a:rPr lang="en-US" dirty="0" smtClean="0">
                <a:hlinkClick r:id="rId4" tooltip="Terabyte"/>
              </a:rPr>
              <a:t>TB</a:t>
            </a:r>
            <a:r>
              <a:rPr lang="en-US" dirty="0" smtClean="0"/>
              <a:t> (1500 GB)</a:t>
            </a:r>
          </a:p>
          <a:p>
            <a:r>
              <a:rPr lang="en-US" dirty="0" smtClean="0"/>
              <a:t>Increased data transfer rate to 140 MB/s (maximum).</a:t>
            </a:r>
          </a:p>
          <a:p>
            <a:r>
              <a:rPr lang="en-US" dirty="0" smtClean="0"/>
              <a:t>Introduced </a:t>
            </a:r>
            <a:r>
              <a:rPr lang="en-US" dirty="0" smtClean="0">
                <a:hlinkClick r:id="rId5" tooltip="Disk partitioning"/>
              </a:rPr>
              <a:t>partition</a:t>
            </a:r>
            <a:r>
              <a:rPr lang="en-US" dirty="0" smtClean="0"/>
              <a:t> feature that allows tape to be "split" into two separately writable areas. This feature is required by </a:t>
            </a:r>
            <a:r>
              <a:rPr lang="en-US" dirty="0" smtClean="0">
                <a:hlinkClick r:id="rId6" tooltip="LTFS"/>
              </a:rPr>
              <a:t>LTFS</a:t>
            </a:r>
            <a:r>
              <a:rPr lang="en-US" dirty="0" smtClean="0"/>
              <a:t> (Linear Tape File System)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E955-B256-46F6-A753-EACE181BAFEE}" type="slidenum">
              <a:rPr lang="es-AR" smtClean="0"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E955-B256-46F6-A753-EACE181BAFEE}" type="slidenum">
              <a:rPr lang="es-AR" smtClean="0"/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E955-B256-46F6-A753-EACE181BAFEE}" type="slidenum">
              <a:rPr lang="es-AR" smtClean="0"/>
              <a:t>6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385-FDAD-47EE-8968-8ADC0934B777}" type="datetimeFigureOut">
              <a:rPr lang="es-AR" smtClean="0"/>
              <a:t>28/05/2012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964C-9EDD-4CD5-8F05-9F4714EBBF9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385-FDAD-47EE-8968-8ADC0934B777}" type="datetimeFigureOut">
              <a:rPr lang="es-AR" smtClean="0"/>
              <a:t>28/05/2012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964C-9EDD-4CD5-8F05-9F4714EBBF9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385-FDAD-47EE-8968-8ADC0934B777}" type="datetimeFigureOut">
              <a:rPr lang="es-AR" smtClean="0"/>
              <a:t>28/05/2012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964C-9EDD-4CD5-8F05-9F4714EBBF9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385-FDAD-47EE-8968-8ADC0934B777}" type="datetimeFigureOut">
              <a:rPr lang="es-AR" smtClean="0"/>
              <a:t>28/05/2012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964C-9EDD-4CD5-8F05-9F4714EBBF9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385-FDAD-47EE-8968-8ADC0934B777}" type="datetimeFigureOut">
              <a:rPr lang="es-AR" smtClean="0"/>
              <a:t>28/05/2012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964C-9EDD-4CD5-8F05-9F4714EBBF9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385-FDAD-47EE-8968-8ADC0934B777}" type="datetimeFigureOut">
              <a:rPr lang="es-AR" smtClean="0"/>
              <a:t>28/05/2012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964C-9EDD-4CD5-8F05-9F4714EBBF9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385-FDAD-47EE-8968-8ADC0934B777}" type="datetimeFigureOut">
              <a:rPr lang="es-AR" smtClean="0"/>
              <a:t>28/05/2012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964C-9EDD-4CD5-8F05-9F4714EBBF9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385-FDAD-47EE-8968-8ADC0934B777}" type="datetimeFigureOut">
              <a:rPr lang="es-AR" smtClean="0"/>
              <a:t>28/05/2012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964C-9EDD-4CD5-8F05-9F4714EBBF9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385-FDAD-47EE-8968-8ADC0934B777}" type="datetimeFigureOut">
              <a:rPr lang="es-AR" smtClean="0"/>
              <a:t>28/05/2012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964C-9EDD-4CD5-8F05-9F4714EBBF9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385-FDAD-47EE-8968-8ADC0934B777}" type="datetimeFigureOut">
              <a:rPr lang="es-AR" smtClean="0"/>
              <a:t>28/05/2012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964C-9EDD-4CD5-8F05-9F4714EBBF9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385-FDAD-47EE-8968-8ADC0934B777}" type="datetimeFigureOut">
              <a:rPr lang="es-AR" smtClean="0"/>
              <a:t>28/05/2012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C964C-9EDD-4CD5-8F05-9F4714EBBF9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3385-FDAD-47EE-8968-8ADC0934B777}" type="datetimeFigureOut">
              <a:rPr lang="es-AR" smtClean="0"/>
              <a:t>28/05/2012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C964C-9EDD-4CD5-8F05-9F4714EBBF95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268760"/>
            <a:ext cx="288032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987824" y="3573016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800" dirty="0" err="1" smtClean="0">
                <a:latin typeface="Lucida Sans Unicode" pitchFamily="34" charset="0"/>
                <a:cs typeface="Lucida Sans Unicode" pitchFamily="34" charset="0"/>
              </a:rPr>
              <a:t>Backup</a:t>
            </a:r>
            <a:endParaRPr lang="es-AR" sz="48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860032" y="62373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 smtClean="0"/>
              <a:t>Alejandro Abraham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 smtClean="0"/>
              <a:t>Backup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0" indent="0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AR" sz="3000" dirty="0" smtClean="0"/>
              <a:t>Tape Drive</a:t>
            </a:r>
          </a:p>
          <a:p>
            <a:pPr marL="63500" indent="0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AR" sz="3000" dirty="0"/>
              <a:t>Cartuchos IBM LTO </a:t>
            </a:r>
            <a:r>
              <a:rPr lang="es-AR" sz="3000" dirty="0" err="1"/>
              <a:t>Ultrium</a:t>
            </a:r>
            <a:r>
              <a:rPr lang="es-AR" sz="3000" dirty="0"/>
              <a:t> 5</a:t>
            </a:r>
          </a:p>
          <a:p>
            <a:pPr marL="63500" indent="0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AR" sz="3000" dirty="0" smtClean="0"/>
              <a:t>IBM </a:t>
            </a:r>
            <a:r>
              <a:rPr lang="es-AR" sz="3000" dirty="0"/>
              <a:t>Tape </a:t>
            </a:r>
            <a:r>
              <a:rPr lang="es-AR" sz="3000" dirty="0" err="1"/>
              <a:t>Libraries</a:t>
            </a:r>
            <a:endParaRPr lang="es-AR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Tape Drive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3500" indent="0">
              <a:buFont typeface="Wingdings 2" pitchFamily="18" charset="2"/>
              <a:buNone/>
              <a:defRPr/>
            </a:pPr>
            <a:r>
              <a:rPr lang="es-ES_tradnl" sz="4000" b="1" dirty="0"/>
              <a:t>Que es un Tape Drive ?</a:t>
            </a:r>
          </a:p>
          <a:p>
            <a:pPr marL="63500" indent="0">
              <a:buFont typeface="Wingdings 2" pitchFamily="18" charset="2"/>
              <a:buNone/>
              <a:defRPr/>
            </a:pPr>
            <a:endParaRPr lang="es-ES_tradnl" sz="4000" dirty="0"/>
          </a:p>
          <a:p>
            <a:pPr marL="63500" indent="0"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MX" dirty="0"/>
              <a:t> Dispositivo destinado a almacenar datos en cintas magnéticas</a:t>
            </a:r>
          </a:p>
          <a:p>
            <a:pPr marL="63500" indent="0"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s-MX" dirty="0"/>
          </a:p>
          <a:p>
            <a:pPr marL="63500" indent="0"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MX" dirty="0"/>
              <a:t> Los formatos de cartuchos que podemos encontrar son DAT/DDS, DLT y LTO</a:t>
            </a:r>
          </a:p>
          <a:p>
            <a:pPr marL="63500" indent="0"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s-MX" dirty="0"/>
          </a:p>
          <a:p>
            <a:pPr marL="63500" indent="0"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MX" dirty="0"/>
              <a:t> </a:t>
            </a:r>
            <a:r>
              <a:rPr lang="es-MX" dirty="0" smtClean="0"/>
              <a:t>LTO es una tecnología de almacenamiento en cintas magnéticas que se desarrolló en 1990 como un estándar abierto. El factor de forma estándar es llamado </a:t>
            </a:r>
            <a:r>
              <a:rPr lang="es-MX" dirty="0" err="1" smtClean="0"/>
              <a:t>Ultrium</a:t>
            </a:r>
            <a:endParaRPr lang="es-MX" dirty="0" smtClean="0"/>
          </a:p>
          <a:p>
            <a:pPr marL="463550" lvl="1" indent="0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es-MX" dirty="0" smtClean="0"/>
              <a:t> La 5ta generación salió a mediados de 2010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Cartuchos IBM LTO Ultrium 5</a:t>
            </a:r>
            <a:br>
              <a:rPr lang="it-IT" b="1" dirty="0" smtClean="0"/>
            </a:b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755576" y="1340768"/>
            <a:ext cx="7848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s-AR" sz="2000" dirty="0" smtClean="0"/>
              <a:t> Capacidad: 1.5 TB / 3 TB con compresión 2:1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s-AR" sz="2000" dirty="0" smtClean="0"/>
              <a:t> Modelos disponibles: Regrabable y WORM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s-AR" sz="2000" dirty="0" smtClean="0"/>
              <a:t> Velocidad de transferencia de datos nativo: Hasta 140 </a:t>
            </a:r>
            <a:r>
              <a:rPr lang="es-AR" sz="2000" dirty="0" err="1" smtClean="0"/>
              <a:t>MBps</a:t>
            </a:r>
            <a:endParaRPr lang="es-AR" sz="20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s-AR" sz="2000" dirty="0" smtClean="0"/>
              <a:t> Interfaces </a:t>
            </a:r>
            <a:r>
              <a:rPr lang="es-AR" sz="2000" dirty="0" err="1" smtClean="0"/>
              <a:t>Fibre</a:t>
            </a:r>
            <a:r>
              <a:rPr lang="es-AR" sz="2000" dirty="0" smtClean="0"/>
              <a:t> </a:t>
            </a:r>
            <a:r>
              <a:rPr lang="es-AR" sz="2000" dirty="0" err="1" smtClean="0"/>
              <a:t>Channel</a:t>
            </a:r>
            <a:r>
              <a:rPr lang="es-AR" sz="2000" dirty="0" smtClean="0"/>
              <a:t> </a:t>
            </a:r>
            <a:r>
              <a:rPr lang="es-AR" sz="2000" dirty="0"/>
              <a:t>de 8 </a:t>
            </a:r>
            <a:r>
              <a:rPr lang="es-AR" sz="2000" dirty="0" err="1"/>
              <a:t>Gbps</a:t>
            </a:r>
            <a:r>
              <a:rPr lang="es-AR" sz="2000" dirty="0"/>
              <a:t> y SAS de 6 </a:t>
            </a:r>
            <a:r>
              <a:rPr lang="es-AR" sz="2000" dirty="0" err="1"/>
              <a:t>Gbps</a:t>
            </a:r>
            <a:endParaRPr lang="es-AR" sz="2000" dirty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s-AR" sz="2000" dirty="0" smtClean="0"/>
              <a:t> Compatibilidad con bibliotecas y unidades de cinta LTO 5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s-AR" sz="2000" dirty="0" smtClean="0"/>
              <a:t> Permite encriptación y </a:t>
            </a:r>
            <a:r>
              <a:rPr lang="es-AR" sz="2000" dirty="0" err="1" smtClean="0"/>
              <a:t>particionamiento</a:t>
            </a:r>
            <a:endParaRPr lang="es-AR" sz="20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s-AR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8123" y="4365104"/>
            <a:ext cx="3865877" cy="234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AR" b="1" dirty="0" smtClean="0"/>
              <a:t>IBM Tape </a:t>
            </a:r>
            <a:r>
              <a:rPr lang="es-AR" b="1" dirty="0" err="1" smtClean="0"/>
              <a:t>Libraries</a:t>
            </a:r>
            <a:endParaRPr lang="es-AR" b="1" dirty="0"/>
          </a:p>
        </p:txBody>
      </p:sp>
      <p:graphicFrame>
        <p:nvGraphicFramePr>
          <p:cNvPr id="4" name="Group 76"/>
          <p:cNvGraphicFramePr>
            <a:graphicFrameLocks noGrp="1"/>
          </p:cNvGraphicFramePr>
          <p:nvPr/>
        </p:nvGraphicFramePr>
        <p:xfrm>
          <a:off x="395536" y="980728"/>
          <a:ext cx="8280920" cy="576064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84626"/>
                <a:gridCol w="1186614"/>
                <a:gridCol w="2138890"/>
                <a:gridCol w="1448926"/>
                <a:gridCol w="1310932"/>
                <a:gridCol w="1310932"/>
              </a:tblGrid>
              <a:tr h="870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Categoría</a:t>
                      </a:r>
                      <a:endParaRPr kumimoji="0" lang="es-AR" sz="1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Modelo</a:t>
                      </a:r>
                      <a:endParaRPr kumimoji="0" lang="es-A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Foto</a:t>
                      </a:r>
                      <a:endParaRPr kumimoji="0" lang="es-A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Cantidad de Tape Drives</a:t>
                      </a:r>
                      <a:endParaRPr kumimoji="0" lang="es-A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Capacidad Máxima</a:t>
                      </a: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/>
                      </a:r>
                      <a:b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s-ES_trad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(LTO </a:t>
                      </a:r>
                      <a:r>
                        <a:rPr kumimoji="0" lang="es-ES_tradnl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Ultrium</a:t>
                      </a:r>
                      <a:r>
                        <a:rPr kumimoji="0" lang="es-ES_tradnl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5)</a:t>
                      </a:r>
                      <a:endParaRPr kumimoji="0" lang="es-A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Cantidad de Cartuchos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(Máximo)</a:t>
                      </a:r>
                      <a:endParaRPr kumimoji="0" lang="es-ES_tradnl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</a:tr>
              <a:tr h="10677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</a:t>
                      </a:r>
                      <a:r>
                        <a:rPr kumimoji="0" lang="es-AR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15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endParaRPr kumimoji="0" lang="es-A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7" marB="45717" vert="vert2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kern="1200" dirty="0" smtClean="0">
                          <a:effectLst/>
                        </a:rPr>
                        <a:t>TS3100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kern="1200" dirty="0" smtClean="0">
                          <a:effectLst/>
                        </a:rPr>
                        <a:t>Express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(2U)</a:t>
                      </a:r>
                      <a:endParaRPr kumimoji="0" lang="es-A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 </a:t>
                      </a: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LTO </a:t>
                      </a: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estándar</a:t>
                      </a:r>
                      <a:b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/>
                      </a:r>
                      <a:b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  LTO media</a:t>
                      </a:r>
                      <a:endParaRPr kumimoji="0" lang="es-A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36 TB nativos</a:t>
                      </a:r>
                      <a:b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/>
                      </a:r>
                      <a:b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72 TB </a:t>
                      </a:r>
                      <a:r>
                        <a:rPr kumimoji="0" lang="es-ES_tradnl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s-A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s-A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</a:tr>
              <a:tr h="10677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A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500" kern="1200" dirty="0" smtClean="0">
                          <a:effectLst/>
                        </a:rPr>
                        <a:t>TS3200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500" kern="1200" dirty="0" smtClean="0">
                          <a:effectLst/>
                        </a:rPr>
                        <a:t>Express</a:t>
                      </a:r>
                      <a:br>
                        <a:rPr kumimoji="0" lang="es-AR" sz="1500" kern="1200" dirty="0" smtClean="0">
                          <a:effectLst/>
                        </a:rPr>
                      </a:br>
                      <a:r>
                        <a:rPr kumimoji="0" lang="es-AR" sz="1500" kern="1200" dirty="0" smtClean="0">
                          <a:effectLst/>
                        </a:rPr>
                        <a:t>(4U)</a:t>
                      </a:r>
                      <a:endParaRPr kumimoji="0" lang="es-A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 LTO estándar</a:t>
                      </a:r>
                      <a:b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/>
                      </a:r>
                      <a:b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 LTO media</a:t>
                      </a:r>
                      <a:endParaRPr kumimoji="0" lang="es-A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72 TB nativos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15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144 TB </a:t>
                      </a:r>
                      <a:r>
                        <a:rPr kumimoji="0" lang="es-ES_tradnl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s-A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es-A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</a:tr>
              <a:tr h="109423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</a:t>
                      </a:r>
                      <a:r>
                        <a:rPr kumimoji="0" lang="es-A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15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kumimoji="0" lang="es-AR" sz="15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2" marR="91442" marT="45717" marB="45717" vert="vert27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kern="1200" dirty="0" smtClean="0">
                          <a:effectLst/>
                        </a:rPr>
                        <a:t>TS3310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kern="1200" dirty="0" smtClean="0">
                          <a:effectLst/>
                        </a:rPr>
                        <a:t>L5B</a:t>
                      </a:r>
                      <a:r>
                        <a:rPr kumimoji="0" lang="es-AR" sz="1500" kern="1200" dirty="0" smtClean="0">
                          <a:effectLst/>
                        </a:rPr>
                        <a:t/>
                      </a:r>
                      <a:br>
                        <a:rPr kumimoji="0" lang="es-AR" sz="1500" kern="1200" dirty="0" smtClean="0">
                          <a:effectLst/>
                        </a:rPr>
                      </a:br>
                      <a:r>
                        <a:rPr kumimoji="0" lang="es-AR" sz="1500" kern="1200" dirty="0" smtClean="0">
                          <a:effectLst/>
                        </a:rPr>
                        <a:t>(5U)</a:t>
                      </a:r>
                      <a:endParaRPr kumimoji="0" lang="es-A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kern="1200" dirty="0" smtClean="0">
                          <a:effectLst/>
                        </a:rPr>
                        <a:t>2</a:t>
                      </a:r>
                      <a:r>
                        <a:rPr kumimoji="0" lang="es-AR" sz="1500" kern="1200" baseline="0" dirty="0" smtClean="0">
                          <a:effectLst/>
                        </a:rPr>
                        <a:t> </a:t>
                      </a:r>
                      <a:r>
                        <a:rPr kumimoji="0" lang="es-AR" sz="1500" kern="1200" dirty="0" smtClean="0">
                          <a:effectLst/>
                        </a:rPr>
                        <a:t>LTO</a:t>
                      </a:r>
                      <a:endParaRPr kumimoji="0" lang="es-A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61.5 TB nativos</a:t>
                      </a:r>
                      <a:b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/>
                      </a:r>
                      <a:b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123 TB </a:t>
                      </a:r>
                      <a:r>
                        <a:rPr kumimoji="0" lang="es-ES_tradnl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r>
                        <a:rPr kumimoji="0" lang="es-ES_tradnl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s-A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500" dirty="0" smtClean="0">
                          <a:effectLst/>
                        </a:rPr>
                        <a:t>41</a:t>
                      </a:r>
                      <a:endParaRPr lang="es-AR" sz="15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/>
                </a:tc>
              </a:tr>
              <a:tr h="16609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500" kern="1200" dirty="0" smtClean="0">
                          <a:effectLst/>
                        </a:rPr>
                        <a:t>TS3310</a:t>
                      </a:r>
                      <a:br>
                        <a:rPr kumimoji="0" lang="es-AR" sz="1500" kern="1200" dirty="0" smtClean="0">
                          <a:effectLst/>
                        </a:rPr>
                      </a:br>
                      <a:r>
                        <a:rPr kumimoji="0" lang="es-AR" sz="1500" kern="1200" dirty="0" smtClean="0">
                          <a:effectLst/>
                        </a:rPr>
                        <a:t/>
                      </a:r>
                      <a:br>
                        <a:rPr kumimoji="0" lang="es-AR" sz="1500" kern="1200" dirty="0" smtClean="0">
                          <a:effectLst/>
                        </a:rPr>
                      </a:br>
                      <a:r>
                        <a:rPr kumimoji="0" lang="es-AR" sz="1500" kern="1200" dirty="0" smtClean="0">
                          <a:effectLst/>
                        </a:rPr>
                        <a:t>L5B + 4 x E9U</a:t>
                      </a:r>
                      <a:endParaRPr kumimoji="0" lang="es-AR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(41U)</a:t>
                      </a: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 LTO</a:t>
                      </a:r>
                      <a:endParaRPr kumimoji="0" lang="es-A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613,5 TB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5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1.2 </a:t>
                      </a:r>
                      <a:r>
                        <a:rPr kumimoji="0" lang="es-AR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PB </a:t>
                      </a:r>
                      <a:r>
                        <a:rPr kumimoji="0" lang="es-AR" sz="15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comp</a:t>
                      </a:r>
                      <a:r>
                        <a:rPr kumimoji="0" lang="es-AR" sz="15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s-A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2" marR="91442" marT="45717" marB="45717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dirty="0" smtClean="0">
                          <a:effectLst/>
                        </a:rPr>
                        <a:t>409</a:t>
                      </a:r>
                      <a:endParaRPr lang="es-AR" sz="1500" b="0" dirty="0">
                        <a:solidFill>
                          <a:schemeClr val="bg1"/>
                        </a:solidFill>
                        <a:effectLst/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204864"/>
            <a:ext cx="1764703" cy="5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3068960"/>
            <a:ext cx="1764703" cy="70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4437112"/>
            <a:ext cx="1985291" cy="190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indent="0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AR" sz="2700" dirty="0"/>
              <a:t>Existe otro modelo de categoría </a:t>
            </a:r>
            <a:r>
              <a:rPr lang="es-AR" sz="2700" dirty="0" err="1"/>
              <a:t>High</a:t>
            </a:r>
            <a:r>
              <a:rPr lang="es-AR" sz="2700" dirty="0"/>
              <a:t> </a:t>
            </a:r>
            <a:r>
              <a:rPr lang="es-AR" sz="2700" dirty="0" err="1"/>
              <a:t>End</a:t>
            </a:r>
            <a:r>
              <a:rPr lang="es-AR" sz="2700" dirty="0"/>
              <a:t> llamado TS3500</a:t>
            </a:r>
          </a:p>
          <a:p>
            <a:pPr marL="63500" indent="0">
              <a:lnSpc>
                <a:spcPct val="80000"/>
              </a:lnSpc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s-AR" sz="2700" dirty="0"/>
              <a:t>Características principales:</a:t>
            </a:r>
          </a:p>
          <a:p>
            <a:pPr marL="463550" lvl="2" indent="0">
              <a:lnSpc>
                <a:spcPct val="80000"/>
              </a:lnSpc>
              <a:buClr>
                <a:srgbClr val="FF0000"/>
              </a:buClr>
              <a:defRPr/>
            </a:pPr>
            <a:r>
              <a:rPr lang="es-AR" sz="2300" dirty="0" smtClean="0"/>
              <a:t> 192 </a:t>
            </a:r>
            <a:r>
              <a:rPr lang="es-AR" sz="2300" dirty="0"/>
              <a:t>Tape Drives </a:t>
            </a:r>
            <a:r>
              <a:rPr lang="es-AR" sz="2300" dirty="0" smtClean="0"/>
              <a:t>LTO-5</a:t>
            </a:r>
          </a:p>
          <a:p>
            <a:pPr marL="463550" lvl="2" indent="0">
              <a:lnSpc>
                <a:spcPct val="80000"/>
              </a:lnSpc>
              <a:buClr>
                <a:srgbClr val="FF0000"/>
              </a:buClr>
              <a:defRPr/>
            </a:pPr>
            <a:r>
              <a:rPr lang="es-AR" sz="2300" dirty="0" smtClean="0"/>
              <a:t> 15000 </a:t>
            </a:r>
            <a:r>
              <a:rPr lang="es-AR" sz="2300" dirty="0"/>
              <a:t>cartuchos </a:t>
            </a:r>
            <a:r>
              <a:rPr lang="es-AR" sz="2300" dirty="0" smtClean="0"/>
              <a:t>LTO-5</a:t>
            </a:r>
          </a:p>
          <a:p>
            <a:pPr marL="463550" lvl="2" indent="0">
              <a:lnSpc>
                <a:spcPct val="80000"/>
              </a:lnSpc>
              <a:buClr>
                <a:srgbClr val="FF0000"/>
              </a:buClr>
              <a:defRPr/>
            </a:pPr>
            <a:r>
              <a:rPr lang="es-AR" sz="2300" dirty="0" smtClean="0"/>
              <a:t> Capacidad </a:t>
            </a:r>
            <a:r>
              <a:rPr lang="es-AR" sz="2300" dirty="0"/>
              <a:t>para 30 PB o 60 PB (</a:t>
            </a:r>
            <a:r>
              <a:rPr lang="es-AR" sz="2300" dirty="0" smtClean="0"/>
              <a:t>con</a:t>
            </a:r>
          </a:p>
          <a:p>
            <a:pPr marL="463550" lvl="2" indent="0">
              <a:lnSpc>
                <a:spcPct val="80000"/>
              </a:lnSpc>
              <a:buClr>
                <a:srgbClr val="FF0000"/>
              </a:buClr>
              <a:buNone/>
              <a:defRPr/>
            </a:pPr>
            <a:r>
              <a:rPr lang="es-AR" sz="2300" dirty="0" smtClean="0"/>
              <a:t>  compresión 2:1) con cartuchos LTO</a:t>
            </a:r>
          </a:p>
          <a:p>
            <a:pPr marL="463550" lvl="2" indent="0">
              <a:lnSpc>
                <a:spcPct val="80000"/>
              </a:lnSpc>
              <a:buClr>
                <a:srgbClr val="FF0000"/>
              </a:buClr>
              <a:buNone/>
              <a:defRPr/>
            </a:pPr>
            <a:r>
              <a:rPr lang="es-AR" sz="2300" dirty="0" smtClean="0"/>
              <a:t>  </a:t>
            </a:r>
            <a:r>
              <a:rPr lang="es-AR" sz="2300" dirty="0" err="1" smtClean="0"/>
              <a:t>Ultrium</a:t>
            </a:r>
            <a:r>
              <a:rPr lang="es-AR" sz="2300" dirty="0" smtClean="0"/>
              <a:t> </a:t>
            </a:r>
            <a:r>
              <a:rPr lang="es-AR" sz="2300" dirty="0"/>
              <a:t>5</a:t>
            </a:r>
          </a:p>
          <a:p>
            <a:pPr lvl="1"/>
            <a:endParaRPr lang="es-AR" dirty="0" smtClean="0"/>
          </a:p>
          <a:p>
            <a:pPr lvl="1"/>
            <a:endParaRPr lang="es-AR" dirty="0" smtClean="0"/>
          </a:p>
          <a:p>
            <a:endParaRPr lang="es-AR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/>
          <a:p>
            <a:r>
              <a:rPr lang="es-AR" b="1" dirty="0" smtClean="0"/>
              <a:t>IBM Tape </a:t>
            </a:r>
            <a:r>
              <a:rPr lang="es-AR" b="1" dirty="0" err="1" smtClean="0"/>
              <a:t>Libraries</a:t>
            </a:r>
            <a:endParaRPr lang="es-A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204864"/>
            <a:ext cx="2656637" cy="372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153</TotalTime>
  <Words>287</Words>
  <Application>Microsoft Office PowerPoint</Application>
  <PresentationFormat>Presentación en pantalla (4:3)</PresentationFormat>
  <Paragraphs>75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Backup</vt:lpstr>
      <vt:lpstr>Tape Drive</vt:lpstr>
      <vt:lpstr>Cartuchos IBM LTO Ultrium 5 </vt:lpstr>
      <vt:lpstr>IBM Tape Libraries</vt:lpstr>
      <vt:lpstr>IBM Tape Libraries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</dc:creator>
  <cp:lastModifiedBy>Alejandro</cp:lastModifiedBy>
  <cp:revision>16</cp:revision>
  <dcterms:created xsi:type="dcterms:W3CDTF">2012-05-28T17:28:49Z</dcterms:created>
  <dcterms:modified xsi:type="dcterms:W3CDTF">2012-05-28T20:02:13Z</dcterms:modified>
</cp:coreProperties>
</file>