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5" r:id="rId2"/>
    <p:sldId id="262" r:id="rId3"/>
    <p:sldId id="263" r:id="rId4"/>
    <p:sldId id="264" r:id="rId5"/>
    <p:sldId id="265" r:id="rId6"/>
    <p:sldId id="266" r:id="rId7"/>
    <p:sldId id="267" r:id="rId8"/>
    <p:sldId id="256" r:id="rId9"/>
    <p:sldId id="257" r:id="rId10"/>
    <p:sldId id="258" r:id="rId11"/>
    <p:sldId id="259" r:id="rId12"/>
    <p:sldId id="260" r:id="rId13"/>
    <p:sldId id="268" r:id="rId14"/>
    <p:sldId id="269" r:id="rId15"/>
    <p:sldId id="270" r:id="rId16"/>
    <p:sldId id="271" r:id="rId17"/>
    <p:sldId id="272" r:id="rId18"/>
    <p:sldId id="273" r:id="rId19"/>
    <p:sldId id="274" r:id="rId20"/>
    <p:sldId id="277"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0" autoAdjust="0"/>
  </p:normalViewPr>
  <p:slideViewPr>
    <p:cSldViewPr>
      <p:cViewPr varScale="1">
        <p:scale>
          <a:sx n="74" d="100"/>
          <a:sy n="74" d="100"/>
        </p:scale>
        <p:origin x="-4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CBB10E-BF62-4040-9D64-D6CEA1C61CEE}" type="datetimeFigureOut">
              <a:rPr lang="en-US" smtClean="0"/>
              <a:t>5/29/2012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BAB31-129C-4701-BBCA-00787EE5DD09}" type="slidenum">
              <a:rPr lang="en-US" smtClean="0"/>
              <a:t>‹#›</a:t>
            </a:fld>
            <a:endParaRPr lang="en-US"/>
          </a:p>
        </p:txBody>
      </p:sp>
    </p:spTree>
    <p:extLst>
      <p:ext uri="{BB962C8B-B14F-4D97-AF65-F5344CB8AC3E}">
        <p14:creationId xmlns:p14="http://schemas.microsoft.com/office/powerpoint/2010/main" val="7290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LAN-free_backup"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en.wikipedia.org/wiki/Network-attached_storage" TargetMode="External"/><Relationship Id="rId4" Type="http://schemas.openxmlformats.org/officeDocument/2006/relationships/hyperlink" Target="http://en.wikipedia.org/wiki/Server-free_backup"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01.ibm.com/software/tivoli/products/storage/storage-mgr-fastback/" TargetMode="External"/><Relationship Id="rId3" Type="http://schemas.openxmlformats.org/officeDocument/2006/relationships/hyperlink" Target="http://www-01.ibm.com/software/tivoli/solutions/backup/" TargetMode="External"/><Relationship Id="rId7" Type="http://schemas.openxmlformats.org/officeDocument/2006/relationships/hyperlink" Target="http://www-01.ibm.com/software/tivoli/products/storage-mgr/network-data-mgt-protocol.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www-01.ibm.com/software/tivoli/solutions/disaster/" TargetMode="External"/><Relationship Id="rId5" Type="http://schemas.openxmlformats.org/officeDocument/2006/relationships/hyperlink" Target="http://www-01.ibm.com/software/tivoli/products/storage-mgr-extended/" TargetMode="External"/><Relationship Id="rId10" Type="http://schemas.openxmlformats.org/officeDocument/2006/relationships/hyperlink" Target="http://www-01.ibm.com/software/tivoli/products/continuous-data-protection/" TargetMode="External"/><Relationship Id="rId4" Type="http://schemas.openxmlformats.org/officeDocument/2006/relationships/hyperlink" Target="http://www-01.ibm.com/software/tivoli/solutions/archive/" TargetMode="External"/><Relationship Id="rId9" Type="http://schemas.openxmlformats.org/officeDocument/2006/relationships/hyperlink" Target="http://www-01.ibm.com/software/tivoli/products/storage-mgr-data-rete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urz.uni-heidelberg.de/ADSM/ibmdoc.tsm52/win/html/guide/anrwgd5102.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Linear_Tape-Ope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LTFS" TargetMode="External"/><Relationship Id="rId5" Type="http://schemas.openxmlformats.org/officeDocument/2006/relationships/hyperlink" Target="http://en.wikipedia.org/wiki/Disk_partitioning" TargetMode="External"/><Relationship Id="rId4" Type="http://schemas.openxmlformats.org/officeDocument/2006/relationships/hyperlink" Target="http://en.wikipedia.org/wiki/Terabyt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AA2BE955-B256-46F6-A753-EACE181BAFEE}" type="slidenum">
              <a:rPr lang="es-AR" smtClean="0"/>
              <a:t>3</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IBM® </a:t>
            </a:r>
            <a:r>
              <a:rPr lang="es-AR" sz="1200" kern="1200" dirty="0" err="1" smtClean="0">
                <a:solidFill>
                  <a:schemeClr val="tx1"/>
                </a:solidFill>
                <a:effectLst/>
                <a:latin typeface="+mn-lt"/>
                <a:ea typeface="+mn-ea"/>
                <a:cs typeface="+mn-cs"/>
              </a:rPr>
              <a:t>Tivoli</a:t>
            </a:r>
            <a:r>
              <a:rPr lang="es-AR" sz="1200" kern="1200" dirty="0" smtClean="0">
                <a:solidFill>
                  <a:schemeClr val="tx1"/>
                </a:solidFill>
                <a:effectLst/>
                <a:latin typeface="+mn-lt"/>
                <a:ea typeface="+mn-ea"/>
                <a:cs typeface="+mn-cs"/>
              </a:rPr>
              <a:t> Storage Manager es un programa de cliente y servidor que proporciona a los clientes unas soluciones centralizadas y automatizadas de gestión de almacenamiento y de protección de datos en un entorno de sistemas de varios proveedores. </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err="1" smtClean="0">
                <a:solidFill>
                  <a:schemeClr val="tx1"/>
                </a:solidFill>
                <a:effectLst/>
                <a:latin typeface="+mn-lt"/>
                <a:ea typeface="+mn-ea"/>
                <a:cs typeface="+mn-cs"/>
              </a:rPr>
              <a:t>Tivoli</a:t>
            </a:r>
            <a:r>
              <a:rPr lang="es-AR" sz="1200" kern="1200" dirty="0" smtClean="0">
                <a:solidFill>
                  <a:schemeClr val="tx1"/>
                </a:solidFill>
                <a:effectLst/>
                <a:latin typeface="+mn-lt"/>
                <a:ea typeface="+mn-ea"/>
                <a:cs typeface="+mn-cs"/>
              </a:rPr>
              <a:t> Storage Manager proporciona un recurso de gestión del espacio, del archivado y de copia de seguridad gestionado por políticas para los servidores de archivos, estaciones de trabajo, aplicaciones y servidores de aplicaciones.</a:t>
            </a:r>
            <a:endParaRPr lang="en-US" sz="1200" kern="1200" dirty="0" smtClean="0">
              <a:solidFill>
                <a:schemeClr val="tx1"/>
              </a:solidFill>
              <a:effectLst/>
              <a:latin typeface="+mn-lt"/>
              <a:ea typeface="+mn-ea"/>
              <a:cs typeface="+mn-cs"/>
            </a:endParaRPr>
          </a:p>
          <a:p>
            <a:endParaRPr lang="es-AR" dirty="0" smtClean="0"/>
          </a:p>
          <a:p>
            <a:r>
              <a:rPr lang="es-AR" sz="1200" kern="1200" dirty="0" smtClean="0">
                <a:solidFill>
                  <a:schemeClr val="tx1"/>
                </a:solidFill>
                <a:effectLst/>
                <a:latin typeface="+mn-lt"/>
                <a:ea typeface="+mn-ea"/>
                <a:cs typeface="+mn-cs"/>
              </a:rPr>
              <a:t>Es una  </a:t>
            </a:r>
            <a:r>
              <a:rPr lang="es-AR" sz="1200" kern="1200" dirty="0" err="1" smtClean="0">
                <a:solidFill>
                  <a:schemeClr val="tx1"/>
                </a:solidFill>
                <a:effectLst/>
                <a:latin typeface="+mn-lt"/>
                <a:ea typeface="+mn-ea"/>
                <a:cs typeface="+mn-cs"/>
              </a:rPr>
              <a:t>solucion</a:t>
            </a:r>
            <a:r>
              <a:rPr lang="es-AR" sz="1200" kern="1200" dirty="0" smtClean="0">
                <a:solidFill>
                  <a:schemeClr val="tx1"/>
                </a:solidFill>
                <a:effectLst/>
                <a:latin typeface="+mn-lt"/>
                <a:ea typeface="+mn-ea"/>
                <a:cs typeface="+mn-cs"/>
              </a:rPr>
              <a:t> compuesta</a:t>
            </a:r>
            <a:r>
              <a:rPr lang="es-AR" sz="1200" kern="1200" baseline="0" dirty="0" smtClean="0">
                <a:solidFill>
                  <a:schemeClr val="tx1"/>
                </a:solidFill>
                <a:effectLst/>
                <a:latin typeface="+mn-lt"/>
                <a:ea typeface="+mn-ea"/>
                <a:cs typeface="+mn-cs"/>
              </a:rPr>
              <a:t> de 4 componentes principales, </a:t>
            </a:r>
            <a:endParaRPr lang="es-AR"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major components of TSM include: TSM Server, TSM Client, TSM Storage Agent, and TSM Administration Center. Each of these provides important functionality to a Tivoli Storage Manager system.</a:t>
            </a:r>
          </a:p>
          <a:p>
            <a:endParaRPr lang="es-A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TSM maintains a relational database (limit 534GB through TSM v5.5, 2TB with TSM v6.2+) and recovery log (aka transaction log, limit 13 GB through TSM v5.5, 128GB with TSM v6.1+) for logging, configuration, statistical information, and object metadata.</a:t>
            </a:r>
          </a:p>
          <a:p>
            <a:endParaRPr lang="es-A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Sistemas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operativos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soportados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6.1 release of the TSM Server is supported on AIX, HP-UX, Linux, Solaris, and Windows Server. </a:t>
            </a:r>
          </a:p>
          <a:p>
            <a:endParaRPr lang="es-A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most common data source for TSM is the TSM Backup/Archive Client, which allows backup and restore of data "selectively," and "incrementally". This is generally known as "Progressive Incremental" or "Incremental Forever" as each unique </a:t>
            </a:r>
            <a:r>
              <a:rPr lang="en-US" sz="1200" b="0" i="0" kern="1200" dirty="0" err="1" smtClean="0">
                <a:solidFill>
                  <a:schemeClr val="tx1"/>
                </a:solidFill>
                <a:effectLst/>
                <a:latin typeface="+mn-lt"/>
                <a:ea typeface="+mn-ea"/>
                <a:cs typeface="+mn-cs"/>
              </a:rPr>
              <a:t>client+filespace+path+file</a:t>
            </a:r>
            <a:r>
              <a:rPr lang="en-US" sz="1200" b="0" i="0" kern="1200" dirty="0" smtClean="0">
                <a:solidFill>
                  <a:schemeClr val="tx1"/>
                </a:solidFill>
                <a:effectLst/>
                <a:latin typeface="+mn-lt"/>
                <a:ea typeface="+mn-ea"/>
                <a:cs typeface="+mn-cs"/>
              </a:rPr>
              <a:t> combination is separately tracked for retention.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Archiving</a:t>
            </a:r>
          </a:p>
          <a:p>
            <a:r>
              <a:rPr lang="en-US" sz="1200" b="0" i="0" kern="1200" dirty="0" smtClean="0">
                <a:solidFill>
                  <a:schemeClr val="tx1"/>
                </a:solidFill>
                <a:effectLst/>
                <a:latin typeface="+mn-lt"/>
                <a:ea typeface="+mn-ea"/>
                <a:cs typeface="+mn-cs"/>
              </a:rPr>
              <a:t>Further, a separate method is provided by the B/A client which is known as archive (and retrieve). This method generates groupings of objects to be retained as a single unit. This still differs from traditional full/incremental style backup products in that the files are stored separately or in smaller aggregates rather than as a monolithic image. Additionally, there is no provision for an incremental archive.</a:t>
            </a:r>
          </a:p>
          <a:p>
            <a:endParaRPr lang="es-AR" dirty="0" smtClean="0"/>
          </a:p>
          <a:p>
            <a:r>
              <a:rPr lang="en-US" sz="1200" b="0" i="0" kern="1200" dirty="0" smtClean="0">
                <a:solidFill>
                  <a:schemeClr val="tx1"/>
                </a:solidFill>
                <a:effectLst/>
                <a:latin typeface="+mn-lt"/>
                <a:ea typeface="+mn-ea"/>
                <a:cs typeface="+mn-cs"/>
              </a:rPr>
              <a:t>ITSM utilizes two special-purpose agents:</a:t>
            </a:r>
          </a:p>
          <a:p>
            <a:r>
              <a:rPr lang="en-US" sz="1200" b="0" i="0" kern="1200" dirty="0" smtClean="0">
                <a:solidFill>
                  <a:schemeClr val="tx1"/>
                </a:solidFill>
                <a:effectLst/>
                <a:latin typeface="+mn-lt"/>
                <a:ea typeface="+mn-ea"/>
                <a:cs typeface="+mn-cs"/>
              </a:rPr>
              <a:t> First is the LAN-Free Storage Agent. This is a limited function TSM server which is configured as a library client and uses server-to-server communication to coordinate the use of storage resources which are configured to TSM but which are also presented to the storage agent. </a:t>
            </a:r>
          </a:p>
          <a:p>
            <a:r>
              <a:rPr lang="en-US" sz="1200" b="0" i="0" kern="1200" dirty="0" smtClean="0">
                <a:solidFill>
                  <a:schemeClr val="tx1"/>
                </a:solidFill>
                <a:effectLst/>
                <a:latin typeface="+mn-lt"/>
                <a:ea typeface="+mn-ea"/>
                <a:cs typeface="+mn-cs"/>
              </a:rPr>
              <a:t>Usually this </a:t>
            </a:r>
            <a:r>
              <a:rPr lang="en-US" sz="1200" b="0" i="0" u="none" strike="noStrike" kern="1200" dirty="0" smtClean="0">
                <a:solidFill>
                  <a:schemeClr val="tx1"/>
                </a:solidFill>
                <a:effectLst/>
                <a:latin typeface="+mn-lt"/>
                <a:ea typeface="+mn-ea"/>
                <a:cs typeface="+mn-cs"/>
                <a:hlinkClick r:id="rId3" tooltip="LAN-free backup"/>
              </a:rPr>
              <a:t>LAN-free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tooltip="Server-free backup"/>
              </a:rPr>
              <a:t>server-free backup</a:t>
            </a:r>
            <a:r>
              <a:rPr lang="en-US" sz="1200" b="0" i="0" kern="1200" dirty="0" smtClean="0">
                <a:solidFill>
                  <a:schemeClr val="tx1"/>
                </a:solidFill>
                <a:effectLst/>
                <a:latin typeface="+mn-lt"/>
                <a:ea typeface="+mn-ea"/>
                <a:cs typeface="+mn-cs"/>
              </a:rPr>
              <a:t> agent is installed on the specific client; however, it is network accessible and could be utilized to bypass network bottlenecks</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second is the NDMP API. NDMP is used by </a:t>
            </a:r>
            <a:r>
              <a:rPr lang="en-US" sz="1200" b="0" i="0" kern="1200" dirty="0" err="1" smtClean="0">
                <a:solidFill>
                  <a:schemeClr val="tx1"/>
                </a:solidFill>
                <a:effectLst/>
                <a:latin typeface="+mn-lt"/>
                <a:ea typeface="+mn-ea"/>
                <a:cs typeface="+mn-cs"/>
              </a:rPr>
              <a:t>NetApp</a:t>
            </a:r>
            <a:r>
              <a:rPr lang="en-US" sz="1200" b="0" i="0" kern="1200" dirty="0" smtClean="0">
                <a:solidFill>
                  <a:schemeClr val="tx1"/>
                </a:solidFill>
                <a:effectLst/>
                <a:latin typeface="+mn-lt"/>
                <a:ea typeface="+mn-ea"/>
                <a:cs typeface="+mn-cs"/>
              </a:rPr>
              <a:t> and other network attached storage (</a:t>
            </a:r>
            <a:r>
              <a:rPr lang="en-US" sz="1200" b="0" i="0" u="none" strike="noStrike" kern="1200" dirty="0" smtClean="0">
                <a:solidFill>
                  <a:schemeClr val="tx1"/>
                </a:solidFill>
                <a:effectLst/>
                <a:latin typeface="+mn-lt"/>
                <a:ea typeface="+mn-ea"/>
                <a:cs typeface="+mn-cs"/>
                <a:hlinkClick r:id="rId5" tooltip="Network-attached storage"/>
              </a:rPr>
              <a:t>NAS</a:t>
            </a:r>
            <a:r>
              <a:rPr lang="en-US" sz="1200" b="0" i="0" kern="1200" dirty="0" smtClean="0">
                <a:solidFill>
                  <a:schemeClr val="tx1"/>
                </a:solidFill>
                <a:effectLst/>
                <a:latin typeface="+mn-lt"/>
                <a:ea typeface="+mn-ea"/>
                <a:cs typeface="+mn-cs"/>
              </a:rPr>
              <a:t>) to allow tape access to the appliance itself rather than having to back it up via an attached NAS client. TSM supports NDMP v3 and v4, with data transiting the LAN or allowing the appliance direct access to shared tape.</a:t>
            </a:r>
          </a:p>
          <a:p>
            <a:endParaRPr lang="en-US" dirty="0"/>
          </a:p>
        </p:txBody>
      </p:sp>
      <p:sp>
        <p:nvSpPr>
          <p:cNvPr id="4" name="Slide Number Placeholder 3"/>
          <p:cNvSpPr>
            <a:spLocks noGrp="1"/>
          </p:cNvSpPr>
          <p:nvPr>
            <p:ph type="sldNum" sz="quarter" idx="10"/>
          </p:nvPr>
        </p:nvSpPr>
        <p:spPr/>
        <p:txBody>
          <a:bodyPr/>
          <a:lstStyle/>
          <a:p>
            <a:fld id="{539D8A83-7677-404A-90AE-968526C4EC17}" type="slidenum">
              <a:rPr lang="en-US" smtClean="0"/>
              <a:t>14</a:t>
            </a:fld>
            <a:endParaRPr lang="en-US"/>
          </a:p>
        </p:txBody>
      </p:sp>
    </p:spTree>
    <p:extLst>
      <p:ext uri="{BB962C8B-B14F-4D97-AF65-F5344CB8AC3E}">
        <p14:creationId xmlns:p14="http://schemas.microsoft.com/office/powerpoint/2010/main" val="38524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err="1" smtClean="0">
                <a:solidFill>
                  <a:schemeClr val="dk1"/>
                </a:solidFill>
                <a:effectLst/>
                <a:latin typeface="+mn-lt"/>
                <a:ea typeface="+mn-ea"/>
                <a:cs typeface="+mn-cs"/>
              </a:rPr>
              <a:t>Explicacion</a:t>
            </a:r>
            <a:r>
              <a:rPr lang="es-AR" sz="1200" kern="1200" dirty="0" smtClean="0">
                <a:solidFill>
                  <a:schemeClr val="dk1"/>
                </a:solidFill>
                <a:effectLst/>
                <a:latin typeface="+mn-lt"/>
                <a:ea typeface="+mn-ea"/>
                <a:cs typeface="+mn-cs"/>
              </a:rPr>
              <a:t> de las </a:t>
            </a:r>
            <a:r>
              <a:rPr lang="es-AR" sz="1200" kern="1200" dirty="0" err="1" smtClean="0">
                <a:solidFill>
                  <a:schemeClr val="dk1"/>
                </a:solidFill>
                <a:effectLst/>
                <a:latin typeface="+mn-lt"/>
                <a:ea typeface="+mn-ea"/>
                <a:cs typeface="+mn-cs"/>
              </a:rPr>
              <a:t>caraceristicas</a:t>
            </a:r>
            <a:r>
              <a:rPr lang="es-AR" sz="1200" kern="1200" dirty="0" smtClean="0">
                <a:solidFill>
                  <a:schemeClr val="dk1"/>
                </a:solidFill>
                <a:effectLst/>
                <a:latin typeface="+mn-lt"/>
                <a:ea typeface="+mn-ea"/>
                <a:cs typeface="+mn-cs"/>
              </a:rPr>
              <a:t>:</a:t>
            </a:r>
          </a:p>
          <a:p>
            <a:endParaRPr lang="en-US" sz="1200" kern="1200" dirty="0" smtClean="0">
              <a:solidFill>
                <a:schemeClr val="dk1"/>
              </a:solidFill>
              <a:effectLst/>
              <a:latin typeface="+mn-lt"/>
              <a:ea typeface="+mn-ea"/>
              <a:cs typeface="+mn-cs"/>
            </a:endParaRPr>
          </a:p>
          <a:p>
            <a:r>
              <a:rPr lang="en-US" sz="1200" kern="1200" dirty="0" smtClean="0">
                <a:solidFill>
                  <a:schemeClr val="dk1"/>
                </a:solidFill>
                <a:effectLst/>
                <a:latin typeface="+mn-lt"/>
                <a:ea typeface="+mn-ea"/>
                <a:cs typeface="+mn-cs"/>
              </a:rPr>
              <a:t>- Data shedding</a:t>
            </a:r>
          </a:p>
          <a:p>
            <a:r>
              <a:rPr lang="en-US" sz="1200" kern="1200" dirty="0" smtClean="0">
                <a:solidFill>
                  <a:schemeClr val="dk1"/>
                </a:solidFill>
                <a:effectLst/>
                <a:latin typeface="+mn-lt"/>
                <a:ea typeface="+mn-ea"/>
                <a:cs typeface="+mn-cs"/>
              </a:rPr>
              <a:t>Destroys sensitive data objects when deleted or moved, preventing undesirable data discovery. Data that resided in random access disk storage pools can be overwritten up to 10 times.</a:t>
            </a:r>
          </a:p>
          <a:p>
            <a:r>
              <a:rPr lang="es-AR" sz="1200" kern="1200" dirty="0" smtClean="0">
                <a:solidFill>
                  <a:schemeClr val="dk1"/>
                </a:solidFill>
                <a:effectLst/>
                <a:latin typeface="+mn-lt"/>
                <a:ea typeface="+mn-ea"/>
                <a:cs typeface="+mn-cs"/>
              </a:rPr>
              <a:t>-</a:t>
            </a:r>
            <a:r>
              <a:rPr lang="en-US" sz="1200" kern="1200" dirty="0" smtClean="0">
                <a:solidFill>
                  <a:schemeClr val="dk1"/>
                </a:solidFill>
                <a:effectLst/>
                <a:latin typeface="+mn-lt"/>
                <a:ea typeface="+mn-ea"/>
                <a:cs typeface="+mn-cs"/>
              </a:rPr>
              <a:t>Disaster Recovery Manager (DRM)</a:t>
            </a:r>
          </a:p>
          <a:p>
            <a:r>
              <a:rPr lang="en-US" sz="1200" kern="1200" dirty="0" smtClean="0">
                <a:solidFill>
                  <a:schemeClr val="dk1"/>
                </a:solidFill>
                <a:effectLst/>
                <a:latin typeface="+mn-lt"/>
                <a:ea typeface="+mn-ea"/>
                <a:cs typeface="+mn-cs"/>
              </a:rPr>
              <a:t>Creates a disaster recovery plan and facilitates the tracking of off-site volumes. The plan contains detailed recovery steps and automated computer scripts</a:t>
            </a:r>
          </a:p>
          <a:p>
            <a:r>
              <a:rPr lang="en-US" sz="1200" kern="1200" dirty="0" smtClean="0">
                <a:solidFill>
                  <a:schemeClr val="dk1"/>
                </a:solidFill>
                <a:effectLst/>
                <a:latin typeface="+mn-lt"/>
                <a:ea typeface="+mn-ea"/>
                <a:cs typeface="+mn-cs"/>
              </a:rPr>
              <a:t>- </a:t>
            </a:r>
            <a:r>
              <a:rPr lang="en-US" sz="1200" kern="1200" dirty="0" err="1" smtClean="0">
                <a:solidFill>
                  <a:schemeClr val="dk1"/>
                </a:solidFill>
                <a:effectLst/>
                <a:latin typeface="+mn-lt"/>
                <a:ea typeface="+mn-ea"/>
                <a:cs typeface="+mn-cs"/>
              </a:rPr>
              <a:t>Permite</a:t>
            </a:r>
            <a:r>
              <a:rPr lang="en-US" sz="1200" kern="1200" baseline="0" dirty="0" smtClean="0">
                <a:solidFill>
                  <a:schemeClr val="dk1"/>
                </a:solidFill>
                <a:effectLst/>
                <a:latin typeface="+mn-lt"/>
                <a:ea typeface="+mn-ea"/>
                <a:cs typeface="+mn-cs"/>
              </a:rPr>
              <a:t> </a:t>
            </a:r>
            <a:r>
              <a:rPr lang="en-US" sz="1200" kern="1200" baseline="0" dirty="0" err="1" smtClean="0">
                <a:solidFill>
                  <a:schemeClr val="dk1"/>
                </a:solidFill>
                <a:effectLst/>
                <a:latin typeface="+mn-lt"/>
                <a:ea typeface="+mn-ea"/>
                <a:cs typeface="+mn-cs"/>
              </a:rPr>
              <a:t>crear</a:t>
            </a:r>
            <a:r>
              <a:rPr lang="en-US" sz="1200" kern="1200" baseline="0" dirty="0" smtClean="0">
                <a:solidFill>
                  <a:schemeClr val="dk1"/>
                </a:solidFill>
                <a:effectLst/>
                <a:latin typeface="+mn-lt"/>
                <a:ea typeface="+mn-ea"/>
                <a:cs typeface="+mn-cs"/>
              </a:rPr>
              <a:t> backup “off site” al </a:t>
            </a:r>
            <a:r>
              <a:rPr lang="en-US" sz="1200" kern="1200" baseline="0" dirty="0" err="1" smtClean="0">
                <a:solidFill>
                  <a:schemeClr val="dk1"/>
                </a:solidFill>
                <a:effectLst/>
                <a:latin typeface="+mn-lt"/>
                <a:ea typeface="+mn-ea"/>
                <a:cs typeface="+mn-cs"/>
              </a:rPr>
              <a:t>mismo</a:t>
            </a:r>
            <a:r>
              <a:rPr lang="en-US" sz="1200" kern="1200" baseline="0" dirty="0" smtClean="0">
                <a:solidFill>
                  <a:schemeClr val="dk1"/>
                </a:solidFill>
                <a:effectLst/>
                <a:latin typeface="+mn-lt"/>
                <a:ea typeface="+mn-ea"/>
                <a:cs typeface="+mn-cs"/>
              </a:rPr>
              <a:t> </a:t>
            </a:r>
            <a:r>
              <a:rPr lang="en-US" sz="1200" kern="1200" baseline="0" dirty="0" err="1" smtClean="0">
                <a:solidFill>
                  <a:schemeClr val="dk1"/>
                </a:solidFill>
                <a:effectLst/>
                <a:latin typeface="+mn-lt"/>
                <a:ea typeface="+mn-ea"/>
                <a:cs typeface="+mn-cs"/>
              </a:rPr>
              <a:t>tiempo</a:t>
            </a:r>
            <a:r>
              <a:rPr lang="en-US" sz="1200" kern="1200" baseline="0" dirty="0" smtClean="0">
                <a:solidFill>
                  <a:schemeClr val="dk1"/>
                </a:solidFill>
                <a:effectLst/>
                <a:latin typeface="+mn-lt"/>
                <a:ea typeface="+mn-ea"/>
                <a:cs typeface="+mn-cs"/>
              </a:rPr>
              <a:t> </a:t>
            </a:r>
            <a:r>
              <a:rPr lang="en-US" sz="1200" kern="1200" baseline="0" dirty="0" err="1" smtClean="0">
                <a:solidFill>
                  <a:schemeClr val="dk1"/>
                </a:solidFill>
                <a:effectLst/>
                <a:latin typeface="+mn-lt"/>
                <a:ea typeface="+mn-ea"/>
                <a:cs typeface="+mn-cs"/>
              </a:rPr>
              <a:t>que</a:t>
            </a:r>
            <a:r>
              <a:rPr lang="en-US" sz="1200" kern="1200" baseline="0" dirty="0" smtClean="0">
                <a:solidFill>
                  <a:schemeClr val="dk1"/>
                </a:solidFill>
                <a:effectLst/>
                <a:latin typeface="+mn-lt"/>
                <a:ea typeface="+mn-ea"/>
                <a:cs typeface="+mn-cs"/>
              </a:rPr>
              <a:t> se </a:t>
            </a:r>
            <a:r>
              <a:rPr lang="en-US" sz="1200" kern="1200" baseline="0" dirty="0" err="1" smtClean="0">
                <a:solidFill>
                  <a:schemeClr val="dk1"/>
                </a:solidFill>
                <a:effectLst/>
                <a:latin typeface="+mn-lt"/>
                <a:ea typeface="+mn-ea"/>
                <a:cs typeface="+mn-cs"/>
              </a:rPr>
              <a:t>realiza</a:t>
            </a:r>
            <a:r>
              <a:rPr lang="en-US" sz="1200" kern="1200" baseline="0" dirty="0" smtClean="0">
                <a:solidFill>
                  <a:schemeClr val="dk1"/>
                </a:solidFill>
                <a:effectLst/>
                <a:latin typeface="+mn-lt"/>
                <a:ea typeface="+mn-ea"/>
                <a:cs typeface="+mn-cs"/>
              </a:rPr>
              <a:t> el backup </a:t>
            </a:r>
            <a:r>
              <a:rPr lang="en-US" sz="1200" kern="1200" baseline="0" dirty="0" err="1" smtClean="0">
                <a:solidFill>
                  <a:schemeClr val="dk1"/>
                </a:solidFill>
                <a:effectLst/>
                <a:latin typeface="+mn-lt"/>
                <a:ea typeface="+mn-ea"/>
                <a:cs typeface="+mn-cs"/>
              </a:rPr>
              <a:t>primario</a:t>
            </a:r>
            <a:endParaRPr lang="en-US" sz="1200" kern="1200" dirty="0" smtClean="0">
              <a:solidFill>
                <a:schemeClr val="dk1"/>
              </a:solidFill>
              <a:effectLst/>
              <a:latin typeface="+mn-lt"/>
              <a:ea typeface="+mn-ea"/>
              <a:cs typeface="+mn-cs"/>
            </a:endParaRPr>
          </a:p>
          <a:p>
            <a:r>
              <a:rPr lang="es-AR" sz="1200" kern="1200" dirty="0" smtClean="0">
                <a:solidFill>
                  <a:schemeClr val="dk1"/>
                </a:solidFill>
                <a:effectLst/>
                <a:latin typeface="+mn-lt"/>
                <a:ea typeface="+mn-ea"/>
                <a:cs typeface="+mn-cs"/>
              </a:rPr>
              <a:t>-Bóveda </a:t>
            </a:r>
            <a:r>
              <a:rPr lang="es-AR" sz="1200" kern="1200" dirty="0" err="1" smtClean="0">
                <a:solidFill>
                  <a:schemeClr val="dk1"/>
                </a:solidFill>
                <a:effectLst/>
                <a:latin typeface="+mn-lt"/>
                <a:ea typeface="+mn-ea"/>
                <a:cs typeface="+mn-cs"/>
              </a:rPr>
              <a:t>electronica</a:t>
            </a:r>
            <a:endParaRPr lang="es-AR" sz="1200" kern="1200" dirty="0" smtClean="0">
              <a:solidFill>
                <a:schemeClr val="dk1"/>
              </a:solidFill>
              <a:effectLst/>
              <a:latin typeface="+mn-lt"/>
              <a:ea typeface="+mn-ea"/>
              <a:cs typeface="+mn-cs"/>
            </a:endParaRPr>
          </a:p>
          <a:p>
            <a:r>
              <a:rPr lang="en-US" sz="1200" kern="1200" dirty="0" smtClean="0">
                <a:solidFill>
                  <a:schemeClr val="dk1"/>
                </a:solidFill>
                <a:effectLst/>
                <a:latin typeface="+mn-lt"/>
                <a:ea typeface="+mn-ea"/>
                <a:cs typeface="+mn-cs"/>
              </a:rPr>
              <a:t>  Sends one TSM server's off-site backups or database backups to another TSM server via the network</a:t>
            </a:r>
          </a:p>
          <a:p>
            <a:r>
              <a:rPr lang="es-AR" sz="1200" kern="1200" dirty="0" smtClean="0">
                <a:solidFill>
                  <a:schemeClr val="dk1"/>
                </a:solidFill>
                <a:effectLst/>
                <a:latin typeface="+mn-lt"/>
                <a:ea typeface="+mn-ea"/>
                <a:cs typeface="+mn-cs"/>
              </a:rPr>
              <a:t>-</a:t>
            </a:r>
            <a:r>
              <a:rPr lang="es-AR" sz="1200" kern="1200" dirty="0" err="1" smtClean="0">
                <a:solidFill>
                  <a:schemeClr val="dk1"/>
                </a:solidFill>
                <a:effectLst/>
                <a:latin typeface="+mn-lt"/>
                <a:ea typeface="+mn-ea"/>
                <a:cs typeface="+mn-cs"/>
              </a:rPr>
              <a:t>encriptacion</a:t>
            </a:r>
            <a:r>
              <a:rPr lang="es-AR" sz="1200" kern="1200" dirty="0" smtClean="0">
                <a:solidFill>
                  <a:schemeClr val="dk1"/>
                </a:solidFill>
                <a:effectLst/>
                <a:latin typeface="+mn-lt"/>
                <a:ea typeface="+mn-ea"/>
                <a:cs typeface="+mn-cs"/>
              </a:rPr>
              <a:t>:</a:t>
            </a:r>
          </a:p>
          <a:p>
            <a:r>
              <a:rPr lang="en-US" sz="1200" kern="1200" dirty="0" smtClean="0">
                <a:solidFill>
                  <a:schemeClr val="dk1"/>
                </a:solidFill>
                <a:effectLst/>
                <a:latin typeface="+mn-lt"/>
                <a:ea typeface="+mn-ea"/>
                <a:cs typeface="+mn-cs"/>
              </a:rPr>
              <a:t>Allows for the files that will be backed up or archived to be encrypted before being sent to the TSM server Offers device-level encryption managed by TSM</a:t>
            </a:r>
          </a:p>
          <a:p>
            <a:endParaRPr lang="es-AR" sz="1200" kern="1200" dirty="0" smtClean="0">
              <a:solidFill>
                <a:schemeClr val="dk1"/>
              </a:solidFill>
              <a:effectLst/>
              <a:latin typeface="+mn-lt"/>
              <a:ea typeface="+mn-ea"/>
              <a:cs typeface="+mn-cs"/>
            </a:endParaRPr>
          </a:p>
          <a:p>
            <a:r>
              <a:rPr lang="es-AR" sz="1200" kern="1200" dirty="0" smtClean="0">
                <a:solidFill>
                  <a:schemeClr val="dk1"/>
                </a:solidFill>
                <a:effectLst/>
                <a:latin typeface="+mn-lt"/>
                <a:ea typeface="+mn-ea"/>
                <a:cs typeface="+mn-cs"/>
              </a:rPr>
              <a:t>Resguardo de la </a:t>
            </a:r>
            <a:r>
              <a:rPr lang="es-AR" sz="1200" kern="1200" dirty="0" err="1" smtClean="0">
                <a:solidFill>
                  <a:schemeClr val="dk1"/>
                </a:solidFill>
                <a:effectLst/>
                <a:latin typeface="+mn-lt"/>
                <a:ea typeface="+mn-ea"/>
                <a:cs typeface="+mn-cs"/>
              </a:rPr>
              <a:t>informacion</a:t>
            </a:r>
            <a:r>
              <a:rPr lang="es-AR" sz="1200" kern="1200" dirty="0" smtClean="0">
                <a:solidFill>
                  <a:schemeClr val="dk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-Soporta </a:t>
            </a:r>
            <a:r>
              <a:rPr lang="es-AR" dirty="0" err="1" smtClean="0"/>
              <a:t>backup</a:t>
            </a:r>
            <a:r>
              <a:rPr lang="es-AR" dirty="0" smtClean="0"/>
              <a:t> (</a:t>
            </a:r>
            <a:r>
              <a:rPr lang="en-US" sz="1200" kern="1200" dirty="0" smtClean="0">
                <a:solidFill>
                  <a:schemeClr val="dk1"/>
                </a:solidFill>
                <a:effectLst/>
                <a:latin typeface="+mn-lt"/>
                <a:ea typeface="+mn-ea"/>
                <a:cs typeface="+mn-cs"/>
              </a:rPr>
              <a:t>NDMP) de </a:t>
            </a:r>
            <a:r>
              <a:rPr lang="en-US" sz="1200" kern="1200" dirty="0" err="1" smtClean="0">
                <a:solidFill>
                  <a:schemeClr val="dk1"/>
                </a:solidFill>
                <a:effectLst/>
                <a:latin typeface="+mn-lt"/>
                <a:ea typeface="+mn-ea"/>
                <a:cs typeface="+mn-cs"/>
              </a:rPr>
              <a:t>servicios</a:t>
            </a:r>
            <a:r>
              <a:rPr lang="en-US" sz="1200" kern="1200" baseline="0" dirty="0" smtClean="0">
                <a:solidFill>
                  <a:schemeClr val="dk1"/>
                </a:solidFill>
                <a:effectLst/>
                <a:latin typeface="+mn-lt"/>
                <a:ea typeface="+mn-ea"/>
                <a:cs typeface="+mn-cs"/>
              </a:rPr>
              <a:t> NAS</a:t>
            </a:r>
          </a:p>
          <a:p>
            <a:r>
              <a:rPr lang="en-US" sz="1200" kern="1200" dirty="0" smtClean="0">
                <a:solidFill>
                  <a:schemeClr val="tx1"/>
                </a:solidFill>
                <a:effectLst/>
                <a:latin typeface="+mn-lt"/>
                <a:ea typeface="+mn-ea"/>
                <a:cs typeface="+mn-cs"/>
              </a:rPr>
              <a:t>Full, differential and image level backup of NAS devices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-free and server free utilizing NDMP.</a:t>
            </a:r>
            <a:endParaRPr lang="en-US" sz="1200" kern="1200" dirty="0" smtClean="0">
              <a:solidFill>
                <a:schemeClr val="dk1"/>
              </a:solidFill>
              <a:effectLst/>
              <a:latin typeface="+mn-lt"/>
              <a:ea typeface="+mn-ea"/>
              <a:cs typeface="+mn-cs"/>
            </a:endParaRP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Backs up only files that have changed or that are new, eliminating unnecessary data transfers that rob your network and CPUs of vital power and productivity</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Otros</a:t>
            </a:r>
          </a:p>
          <a:p>
            <a:r>
              <a:rPr lang="es-AR" sz="1200" b="0" i="0" kern="1200" dirty="0" smtClean="0">
                <a:solidFill>
                  <a:schemeClr val="tx1"/>
                </a:solidFill>
                <a:effectLst/>
                <a:latin typeface="+mn-lt"/>
                <a:ea typeface="+mn-ea"/>
                <a:cs typeface="+mn-cs"/>
              </a:rPr>
              <a:t>Servicio de </a:t>
            </a:r>
            <a:r>
              <a:rPr lang="es-AR" sz="1200" b="0" i="0" kern="1200" dirty="0" err="1" smtClean="0">
                <a:solidFill>
                  <a:schemeClr val="tx1"/>
                </a:solidFill>
                <a:effectLst/>
                <a:latin typeface="+mn-lt"/>
                <a:ea typeface="+mn-ea"/>
                <a:cs typeface="+mn-cs"/>
              </a:rPr>
              <a:t>archiving</a:t>
            </a:r>
            <a:r>
              <a:rPr lang="es-AR" sz="1200" b="0" i="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Helps quickly and easily retrieve archived data, helping effectively extend your data storage capabilities without the need for more expensive online storage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highly scalable, Tivoli Storage Manager can help protect computers running a variety of different operating systems, on hardware ranging from notebooks to mainframe computers and connected together through the Internet, wide area networks (WANs), local area networks (LANs) or storage area networks (SANs).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progressive incremental methodology used by Tivoli Storage Manager only backs up new or changed versions of files, thereby greatly reducing data redundancy, network bandwidth and storage pool consumption as compared to traditional methodologies based on periodic full backups. </a:t>
            </a:r>
          </a:p>
          <a:p>
            <a:endParaRPr lang="es-AR" dirty="0" smtClean="0"/>
          </a:p>
          <a:p>
            <a:r>
              <a:rPr lang="en-US" sz="1200" b="0" i="0" kern="1200" dirty="0" smtClean="0">
                <a:solidFill>
                  <a:schemeClr val="tx1"/>
                </a:solidFill>
                <a:effectLst/>
                <a:latin typeface="+mn-lt"/>
                <a:ea typeface="+mn-ea"/>
                <a:cs typeface="+mn-cs"/>
              </a:rPr>
              <a:t>BM Tivoli Storage Manager’s core functions include:</a:t>
            </a:r>
          </a:p>
          <a:p>
            <a:r>
              <a:rPr lang="en-US" sz="1200" b="0" i="0" kern="1200" dirty="0" smtClean="0">
                <a:solidFill>
                  <a:schemeClr val="tx1"/>
                </a:solidFill>
                <a:effectLst/>
                <a:latin typeface="+mn-lt"/>
                <a:ea typeface="+mn-ea"/>
                <a:cs typeface="+mn-cs"/>
              </a:rPr>
              <a:t>Core functions include: </a:t>
            </a:r>
            <a:r>
              <a:rPr lang="en-US" sz="1200" b="0" i="0" kern="1200" dirty="0" smtClean="0">
                <a:solidFill>
                  <a:schemeClr val="tx1"/>
                </a:solidFill>
                <a:effectLst/>
                <a:latin typeface="+mn-lt"/>
                <a:ea typeface="+mn-ea"/>
                <a:cs typeface="+mn-cs"/>
                <a:hlinkClick r:id="rId3"/>
              </a:rPr>
              <a:t>Backup and Recovery Management</a:t>
            </a:r>
            <a:r>
              <a:rPr lang="en-US" sz="1200" b="0" i="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hlinkClick r:id="rId4"/>
              </a:rPr>
              <a:t>Archive Management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5"/>
              </a:rPr>
              <a:t>IBM Tivoli Storage Manager Extended Edition</a:t>
            </a:r>
            <a:r>
              <a:rPr lang="en-US" sz="1200" b="0" i="0" kern="1200" dirty="0" smtClean="0">
                <a:solidFill>
                  <a:schemeClr val="tx1"/>
                </a:solidFill>
                <a:effectLst/>
                <a:latin typeface="+mn-lt"/>
                <a:ea typeface="+mn-ea"/>
                <a:cs typeface="+mn-cs"/>
              </a:rPr>
              <a:t> adds additional support through:</a:t>
            </a:r>
          </a:p>
          <a:p>
            <a:r>
              <a:rPr lang="en-US" sz="1200" b="0" i="0" u="sng" kern="1200" dirty="0" smtClean="0">
                <a:solidFill>
                  <a:schemeClr val="tx1"/>
                </a:solidFill>
                <a:effectLst/>
                <a:latin typeface="+mn-lt"/>
                <a:ea typeface="+mn-ea"/>
                <a:cs typeface="+mn-cs"/>
                <a:hlinkClick r:id="rId6"/>
              </a:rPr>
              <a:t>Disaster Preparation Planning and Recovery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7"/>
              </a:rPr>
              <a:t>NDMP Backup for Network Attached Storage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Small and Large Tape Libraries</a:t>
            </a:r>
          </a:p>
          <a:p>
            <a:r>
              <a:rPr lang="en-US" sz="1200" b="0" i="0" kern="1200" dirty="0" smtClean="0">
                <a:solidFill>
                  <a:schemeClr val="tx1"/>
                </a:solidFill>
                <a:effectLst/>
                <a:latin typeface="+mn-lt"/>
                <a:ea typeface="+mn-ea"/>
                <a:cs typeface="+mn-cs"/>
                <a:hlinkClick r:id="rId8"/>
              </a:rPr>
              <a:t>IBM Tivoli Storage Manager </a:t>
            </a:r>
            <a:r>
              <a:rPr lang="en-US" sz="1200" b="0" i="0" kern="1200" dirty="0" err="1" smtClean="0">
                <a:solidFill>
                  <a:schemeClr val="tx1"/>
                </a:solidFill>
                <a:effectLst/>
                <a:latin typeface="+mn-lt"/>
                <a:ea typeface="+mn-ea"/>
                <a:cs typeface="+mn-cs"/>
                <a:hlinkClick r:id="rId8"/>
              </a:rPr>
              <a:t>FastBack</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Provides next-generation data protection for business critical Windows servers in data centers, remote/branch offices and small/medium-sized businesses</a:t>
            </a:r>
          </a:p>
          <a:p>
            <a:r>
              <a:rPr lang="en-US" sz="1200" b="0" i="0" kern="1200" dirty="0" smtClean="0">
                <a:solidFill>
                  <a:schemeClr val="tx1"/>
                </a:solidFill>
                <a:effectLst/>
                <a:latin typeface="+mn-lt"/>
                <a:ea typeface="+mn-ea"/>
                <a:cs typeface="+mn-cs"/>
                <a:hlinkClick r:id="rId9"/>
              </a:rPr>
              <a:t>IBM System Storage Archive Manager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Compliance with the most stringent regulatory requirements</a:t>
            </a:r>
          </a:p>
          <a:p>
            <a:r>
              <a:rPr lang="en-US" sz="1200" b="0" i="0" kern="1200" dirty="0" smtClean="0">
                <a:solidFill>
                  <a:schemeClr val="tx1"/>
                </a:solidFill>
                <a:effectLst/>
                <a:latin typeface="+mn-lt"/>
                <a:ea typeface="+mn-ea"/>
                <a:cs typeface="+mn-cs"/>
                <a:hlinkClick r:id="rId10"/>
              </a:rPr>
              <a:t>IBM Tivoli Continuous Data Protection for Files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Automated, continuous protection of desktop and laptop computers</a:t>
            </a:r>
          </a:p>
          <a:p>
            <a:endParaRPr lang="es-AR" dirty="0" smtClean="0"/>
          </a:p>
        </p:txBody>
      </p:sp>
      <p:sp>
        <p:nvSpPr>
          <p:cNvPr id="4" name="Slide Number Placeholder 3"/>
          <p:cNvSpPr>
            <a:spLocks noGrp="1"/>
          </p:cNvSpPr>
          <p:nvPr>
            <p:ph type="sldNum" sz="quarter" idx="10"/>
          </p:nvPr>
        </p:nvSpPr>
        <p:spPr/>
        <p:txBody>
          <a:bodyPr/>
          <a:lstStyle/>
          <a:p>
            <a:fld id="{539D8A83-7677-404A-90AE-968526C4EC17}" type="slidenum">
              <a:rPr lang="en-US" smtClean="0"/>
              <a:t>15</a:t>
            </a:fld>
            <a:endParaRPr lang="en-US"/>
          </a:p>
        </p:txBody>
      </p:sp>
    </p:spTree>
    <p:extLst>
      <p:ext uri="{BB962C8B-B14F-4D97-AF65-F5344CB8AC3E}">
        <p14:creationId xmlns:p14="http://schemas.microsoft.com/office/powerpoint/2010/main" val="385244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smtClean="0">
                <a:solidFill>
                  <a:schemeClr val="tx1"/>
                </a:solidFill>
                <a:effectLst/>
                <a:latin typeface="+mn-lt"/>
                <a:ea typeface="+mn-ea"/>
                <a:cs typeface="+mn-cs"/>
              </a:rPr>
              <a:t>-Es un una</a:t>
            </a:r>
            <a:r>
              <a:rPr lang="es-AR" sz="1200" b="0" i="0" kern="1200" baseline="0" dirty="0" smtClean="0">
                <a:solidFill>
                  <a:schemeClr val="tx1"/>
                </a:solidFill>
                <a:effectLst/>
                <a:latin typeface="+mn-lt"/>
                <a:ea typeface="+mn-ea"/>
                <a:cs typeface="+mn-cs"/>
              </a:rPr>
              <a:t> técnica de compresión especial para eliminar datos redundantes.</a:t>
            </a:r>
          </a:p>
          <a:p>
            <a:r>
              <a:rPr lang="es-AR" sz="1200" b="0" i="0" kern="1200" baseline="0" dirty="0" smtClean="0">
                <a:solidFill>
                  <a:schemeClr val="tx1"/>
                </a:solidFill>
                <a:effectLst/>
                <a:latin typeface="+mn-lt"/>
                <a:ea typeface="+mn-ea"/>
                <a:cs typeface="+mn-cs"/>
              </a:rPr>
              <a:t>-Se puede aplicar para mejorar la utilización del espacio del almacenamiento como para reducir el tamaño de la información transmitida por la red</a:t>
            </a:r>
          </a:p>
          <a:p>
            <a:r>
              <a:rPr lang="es-AR" sz="1200" b="0" i="0" kern="1200" baseline="0" dirty="0" smtClean="0">
                <a:solidFill>
                  <a:schemeClr val="tx1"/>
                </a:solidFill>
                <a:effectLst/>
                <a:latin typeface="+mn-lt"/>
                <a:ea typeface="+mn-ea"/>
                <a:cs typeface="+mn-cs"/>
              </a:rPr>
              <a:t>-Durante el proceso, patrones de bites o partes de información son identificadas y almacenadas temporariamente y comparados contra otros datos. Cuando ocurre una coincidencia, la información redundante  es remplazada con una pequeña referencia que apunta al dato original.</a:t>
            </a:r>
          </a:p>
          <a:p>
            <a:r>
              <a:rPr lang="es-AR" sz="1200" b="0" i="0" kern="1200" baseline="0" dirty="0" smtClean="0">
                <a:solidFill>
                  <a:schemeClr val="tx1"/>
                </a:solidFill>
                <a:effectLst/>
                <a:latin typeface="+mn-lt"/>
                <a:ea typeface="+mn-ea"/>
                <a:cs typeface="+mn-cs"/>
              </a:rPr>
              <a:t>-Ojo, esto es diferente al proceso </a:t>
            </a:r>
            <a:r>
              <a:rPr lang="es-AR" sz="1200" b="0" i="0" kern="1200" baseline="0" dirty="0" err="1" smtClean="0">
                <a:solidFill>
                  <a:schemeClr val="tx1"/>
                </a:solidFill>
                <a:effectLst/>
                <a:latin typeface="+mn-lt"/>
                <a:ea typeface="+mn-ea"/>
                <a:cs typeface="+mn-cs"/>
              </a:rPr>
              <a:t>standard</a:t>
            </a:r>
            <a:r>
              <a:rPr lang="es-AR" sz="1200" b="0" i="0" kern="1200" baseline="0" dirty="0" smtClean="0">
                <a:solidFill>
                  <a:schemeClr val="tx1"/>
                </a:solidFill>
                <a:effectLst/>
                <a:latin typeface="+mn-lt"/>
                <a:ea typeface="+mn-ea"/>
                <a:cs typeface="+mn-cs"/>
              </a:rPr>
              <a:t> de compresión. La compresión normal (como LZ77 y LZ78) lo hace dentro de archivos individuales mientras que esta se hace en grandes volúmenes de información, por ejemplo archivos enteros que son iguales.</a:t>
            </a:r>
          </a:p>
          <a:p>
            <a:r>
              <a:rPr lang="es-AR" sz="1200" b="0" i="0" kern="1200" baseline="0" dirty="0" smtClean="0">
                <a:solidFill>
                  <a:schemeClr val="tx1"/>
                </a:solidFill>
                <a:effectLst/>
                <a:latin typeface="+mn-lt"/>
                <a:ea typeface="+mn-ea"/>
                <a:cs typeface="+mn-cs"/>
              </a:rPr>
              <a:t>Un ejemplo típico es con un almacenamiento de mail, donde varios mails tienen un mismo archivo adjunto. Cada vez que se hace un </a:t>
            </a:r>
            <a:r>
              <a:rPr lang="es-AR" sz="1200" b="0" i="0" kern="1200" baseline="0" dirty="0" err="1" smtClean="0">
                <a:solidFill>
                  <a:schemeClr val="tx1"/>
                </a:solidFill>
                <a:effectLst/>
                <a:latin typeface="+mn-lt"/>
                <a:ea typeface="+mn-ea"/>
                <a:cs typeface="+mn-cs"/>
              </a:rPr>
              <a:t>backup</a:t>
            </a:r>
            <a:r>
              <a:rPr lang="es-AR" sz="1200" b="0" i="0" kern="1200" baseline="0" dirty="0" smtClean="0">
                <a:solidFill>
                  <a:schemeClr val="tx1"/>
                </a:solidFill>
                <a:effectLst/>
                <a:latin typeface="+mn-lt"/>
                <a:ea typeface="+mn-ea"/>
                <a:cs typeface="+mn-cs"/>
              </a:rPr>
              <a:t> de la plataforma de mail, si ese adjunto se aparece 100 veces, se gastan 100 </a:t>
            </a:r>
            <a:r>
              <a:rPr lang="es-AR" sz="1200" b="0" i="0" kern="1200" baseline="0" dirty="0" err="1" smtClean="0">
                <a:solidFill>
                  <a:schemeClr val="tx1"/>
                </a:solidFill>
                <a:effectLst/>
                <a:latin typeface="+mn-lt"/>
                <a:ea typeface="+mn-ea"/>
                <a:cs typeface="+mn-cs"/>
              </a:rPr>
              <a:t>mb</a:t>
            </a:r>
            <a:r>
              <a:rPr lang="es-AR" sz="1200" b="0" i="0" kern="1200" baseline="0" dirty="0" smtClean="0">
                <a:solidFill>
                  <a:schemeClr val="tx1"/>
                </a:solidFill>
                <a:effectLst/>
                <a:latin typeface="+mn-lt"/>
                <a:ea typeface="+mn-ea"/>
                <a:cs typeface="+mn-cs"/>
              </a:rPr>
              <a:t> de espacio mientras que si se usa </a:t>
            </a:r>
            <a:r>
              <a:rPr lang="es-AR" sz="1200" b="0" i="0" kern="1200" baseline="0" dirty="0" err="1" smtClean="0">
                <a:solidFill>
                  <a:schemeClr val="tx1"/>
                </a:solidFill>
                <a:effectLst/>
                <a:latin typeface="+mn-lt"/>
                <a:ea typeface="+mn-ea"/>
                <a:cs typeface="+mn-cs"/>
              </a:rPr>
              <a:t>deduplication</a:t>
            </a:r>
            <a:r>
              <a:rPr lang="es-AR" sz="1200" b="0" i="0" kern="1200" baseline="0" dirty="0" smtClean="0">
                <a:solidFill>
                  <a:schemeClr val="tx1"/>
                </a:solidFill>
                <a:effectLst/>
                <a:latin typeface="+mn-lt"/>
                <a:ea typeface="+mn-ea"/>
                <a:cs typeface="+mn-cs"/>
              </a:rPr>
              <a:t>, se guarda solo 1 y para los posteriores 99 se hace una referencia.</a:t>
            </a:r>
          </a:p>
          <a:p>
            <a:endParaRPr lang="en-US" dirty="0"/>
          </a:p>
        </p:txBody>
      </p:sp>
      <p:sp>
        <p:nvSpPr>
          <p:cNvPr id="4" name="Slide Number Placeholder 3"/>
          <p:cNvSpPr>
            <a:spLocks noGrp="1"/>
          </p:cNvSpPr>
          <p:nvPr>
            <p:ph type="sldNum" sz="quarter" idx="10"/>
          </p:nvPr>
        </p:nvSpPr>
        <p:spPr/>
        <p:txBody>
          <a:bodyPr/>
          <a:lstStyle/>
          <a:p>
            <a:fld id="{539D8A83-7677-404A-90AE-968526C4EC17}" type="slidenum">
              <a:rPr lang="en-US" smtClean="0"/>
              <a:t>16</a:t>
            </a:fld>
            <a:endParaRPr lang="en-US"/>
          </a:p>
        </p:txBody>
      </p:sp>
    </p:spTree>
    <p:extLst>
      <p:ext uri="{BB962C8B-B14F-4D97-AF65-F5344CB8AC3E}">
        <p14:creationId xmlns:p14="http://schemas.microsoft.com/office/powerpoint/2010/main" val="98456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Ocurre cuando varios servidores</a:t>
            </a:r>
            <a:r>
              <a:rPr lang="es-AR" baseline="0" dirty="0" smtClean="0"/>
              <a:t> comparten una librería de tapes.</a:t>
            </a:r>
          </a:p>
          <a:p>
            <a:r>
              <a:rPr lang="es-AR" baseline="0" dirty="0" smtClean="0"/>
              <a:t>Cada servidor conectador a la SAN puede hacer el </a:t>
            </a:r>
            <a:r>
              <a:rPr lang="es-AR" baseline="0" dirty="0" err="1" smtClean="0"/>
              <a:t>backup</a:t>
            </a:r>
            <a:r>
              <a:rPr lang="es-AR" baseline="0" dirty="0" smtClean="0"/>
              <a:t> hacia el </a:t>
            </a:r>
            <a:r>
              <a:rPr lang="es-AR" baseline="0" dirty="0" err="1" smtClean="0"/>
              <a:t>shared</a:t>
            </a:r>
            <a:r>
              <a:rPr lang="es-AR" baseline="0" dirty="0" smtClean="0"/>
              <a:t> tape drive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high-speed connection can transfer data at much greater than LAN speeds. LAN-free backup is usually the less expensive approach, especially when existing hardware such as tape drives can be reused.</a:t>
            </a:r>
          </a:p>
          <a:p>
            <a:pPr marL="0" indent="0">
              <a:buFontTx/>
              <a:buNone/>
            </a:pP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Escenario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tipico</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1 El </a:t>
            </a:r>
            <a:r>
              <a:rPr lang="en-US" sz="1200" kern="1200" dirty="0" err="1" smtClean="0">
                <a:solidFill>
                  <a:schemeClr val="tx1"/>
                </a:solidFill>
                <a:effectLst/>
                <a:latin typeface="+mn-lt"/>
                <a:ea typeface="+mn-ea"/>
                <a:cs typeface="+mn-cs"/>
              </a:rPr>
              <a:t>cliente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solicita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operacion</a:t>
            </a:r>
            <a:r>
              <a:rPr lang="en-US" sz="1200" kern="1200" dirty="0" smtClean="0">
                <a:solidFill>
                  <a:schemeClr val="tx1"/>
                </a:solidFill>
                <a:effectLst/>
                <a:latin typeface="+mn-lt"/>
                <a:ea typeface="+mn-ea"/>
                <a:cs typeface="+mn-cs"/>
              </a:rPr>
              <a:t> de backup.</a:t>
            </a:r>
          </a:p>
          <a:p>
            <a:pPr lvl="0"/>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Cliente</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servidor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intercambian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politicas</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informacion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sobre</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lan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metadana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para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determinar</a:t>
            </a:r>
            <a:r>
              <a:rPr lang="en-US" sz="1200" kern="1200" baseline="0" dirty="0" smtClean="0">
                <a:solidFill>
                  <a:schemeClr val="tx1"/>
                </a:solidFill>
                <a:effectLst/>
                <a:latin typeface="+mn-lt"/>
                <a:ea typeface="+mn-ea"/>
                <a:cs typeface="+mn-cs"/>
              </a:rPr>
              <a:t> el </a:t>
            </a:r>
            <a:r>
              <a:rPr lang="en-US" sz="1200" kern="1200" baseline="0" dirty="0" err="1" smtClean="0">
                <a:solidFill>
                  <a:schemeClr val="tx1"/>
                </a:solidFill>
                <a:effectLst/>
                <a:latin typeface="+mn-lt"/>
                <a:ea typeface="+mn-ea"/>
                <a:cs typeface="+mn-cs"/>
              </a:rPr>
              <a:t>destino</a:t>
            </a:r>
            <a:r>
              <a:rPr lang="en-US" sz="1200" kern="1200" baseline="0" dirty="0" smtClean="0">
                <a:solidFill>
                  <a:schemeClr val="tx1"/>
                </a:solidFill>
                <a:effectLst/>
                <a:latin typeface="+mn-lt"/>
                <a:ea typeface="+mn-ea"/>
                <a:cs typeface="+mn-cs"/>
              </a:rPr>
              <a:t> de la </a:t>
            </a:r>
            <a:r>
              <a:rPr lang="en-US" sz="1200" kern="1200" baseline="0" dirty="0" err="1" smtClean="0">
                <a:solidFill>
                  <a:schemeClr val="tx1"/>
                </a:solidFill>
                <a:effectLst/>
                <a:latin typeface="+mn-lt"/>
                <a:ea typeface="+mn-ea"/>
                <a:cs typeface="+mn-cs"/>
              </a:rPr>
              <a:t>informacion</a:t>
            </a:r>
            <a:r>
              <a:rPr lang="en-US" sz="1200" kern="1200" baseline="0" dirty="0" smtClean="0">
                <a:solidFill>
                  <a:schemeClr val="tx1"/>
                </a:solidFill>
                <a:effectLst/>
                <a:latin typeface="+mn-lt"/>
                <a:ea typeface="+mn-ea"/>
                <a:cs typeface="+mn-cs"/>
              </a:rPr>
              <a:t> a </a:t>
            </a:r>
            <a:r>
              <a:rPr lang="en-US" sz="1200" kern="1200" baseline="0" dirty="0" err="1" smtClean="0">
                <a:solidFill>
                  <a:schemeClr val="tx1"/>
                </a:solidFill>
                <a:effectLst/>
                <a:latin typeface="+mn-lt"/>
                <a:ea typeface="+mn-ea"/>
                <a:cs typeface="+mn-cs"/>
              </a:rPr>
              <a:t>resguardar</a:t>
            </a:r>
            <a:r>
              <a:rPr lang="en-US" sz="1200" kern="1200" baseline="0" dirty="0" smtClean="0">
                <a:solidFill>
                  <a:schemeClr val="tx1"/>
                </a:solidFill>
                <a:effectLst/>
                <a:latin typeface="+mn-lt"/>
                <a:ea typeface="+mn-ea"/>
                <a:cs typeface="+mn-cs"/>
              </a:rPr>
              <a:t> (en </a:t>
            </a:r>
            <a:r>
              <a:rPr lang="en-US" sz="1200" kern="1200" baseline="0" dirty="0" err="1" smtClean="0">
                <a:solidFill>
                  <a:schemeClr val="tx1"/>
                </a:solidFill>
                <a:effectLst/>
                <a:latin typeface="+mn-lt"/>
                <a:ea typeface="+mn-ea"/>
                <a:cs typeface="+mn-cs"/>
              </a:rPr>
              <a:t>este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caso</a:t>
            </a:r>
            <a:r>
              <a:rPr lang="en-US" sz="1200" kern="1200" baseline="0" dirty="0" smtClean="0">
                <a:solidFill>
                  <a:schemeClr val="tx1"/>
                </a:solidFill>
                <a:effectLst/>
                <a:latin typeface="+mn-lt"/>
                <a:ea typeface="+mn-ea"/>
                <a:cs typeface="+mn-cs"/>
              </a:rPr>
              <a:t>, un pool de </a:t>
            </a:r>
            <a:r>
              <a:rPr lang="en-US" sz="1200" kern="1200" baseline="0" dirty="0" err="1" smtClean="0">
                <a:solidFill>
                  <a:schemeClr val="tx1"/>
                </a:solidFill>
                <a:effectLst/>
                <a:latin typeface="+mn-lt"/>
                <a:ea typeface="+mn-ea"/>
                <a:cs typeface="+mn-cs"/>
              </a:rPr>
              <a:t>almacenamiento</a:t>
            </a:r>
            <a:r>
              <a:rPr lang="en-US" sz="1200" kern="1200" baseline="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3 Como el </a:t>
            </a:r>
            <a:r>
              <a:rPr lang="en-US" sz="1200" kern="1200" dirty="0" err="1" smtClean="0">
                <a:solidFill>
                  <a:schemeClr val="tx1"/>
                </a:solidFill>
                <a:effectLst/>
                <a:latin typeface="+mn-lt"/>
                <a:ea typeface="+mn-ea"/>
                <a:cs typeface="+mn-cs"/>
              </a:rPr>
              <a:t>destino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a:t>
            </a:r>
            <a:r>
              <a:rPr lang="en-US" sz="1200" kern="1200" baseline="0" dirty="0" smtClean="0">
                <a:solidFill>
                  <a:schemeClr val="tx1"/>
                </a:solidFill>
                <a:effectLst/>
                <a:latin typeface="+mn-lt"/>
                <a:ea typeface="+mn-ea"/>
                <a:cs typeface="+mn-cs"/>
              </a:rPr>
              <a:t> en la SAN, el CLIENT </a:t>
            </a:r>
            <a:r>
              <a:rPr lang="en-US" sz="1200" kern="1200" baseline="0" dirty="0" err="1" smtClean="0">
                <a:solidFill>
                  <a:schemeClr val="tx1"/>
                </a:solidFill>
                <a:effectLst/>
                <a:latin typeface="+mn-lt"/>
                <a:ea typeface="+mn-ea"/>
                <a:cs typeface="+mn-cs"/>
              </a:rPr>
              <a:t>contacta</a:t>
            </a:r>
            <a:r>
              <a:rPr lang="en-US" sz="1200" kern="1200" baseline="0" dirty="0" smtClean="0">
                <a:solidFill>
                  <a:schemeClr val="tx1"/>
                </a:solidFill>
                <a:effectLst/>
                <a:latin typeface="+mn-lt"/>
                <a:ea typeface="+mn-ea"/>
                <a:cs typeface="+mn-cs"/>
              </a:rPr>
              <a:t> al </a:t>
            </a:r>
            <a:r>
              <a:rPr lang="en-US" sz="1200" kern="1200" baseline="0" dirty="0" err="1" smtClean="0">
                <a:solidFill>
                  <a:schemeClr val="tx1"/>
                </a:solidFill>
                <a:effectLst/>
                <a:latin typeface="+mn-lt"/>
                <a:ea typeface="+mn-ea"/>
                <a:cs typeface="+mn-cs"/>
              </a:rPr>
              <a:t>agente</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almacenamiento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quien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maneja</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transferencia</a:t>
            </a:r>
            <a:r>
              <a:rPr lang="en-US" sz="1200" kern="1200" baseline="0" dirty="0" smtClean="0">
                <a:solidFill>
                  <a:schemeClr val="tx1"/>
                </a:solidFill>
                <a:effectLst/>
                <a:latin typeface="+mn-lt"/>
                <a:ea typeface="+mn-ea"/>
                <a:cs typeface="+mn-cs"/>
              </a:rPr>
              <a:t>.</a:t>
            </a:r>
          </a:p>
          <a:p>
            <a:pPr lvl="0"/>
            <a:r>
              <a:rPr lang="en-US" sz="1200" kern="1200" baseline="0" dirty="0" err="1" smtClean="0">
                <a:solidFill>
                  <a:schemeClr val="tx1"/>
                </a:solidFill>
                <a:effectLst/>
                <a:latin typeface="+mn-lt"/>
                <a:ea typeface="+mn-ea"/>
                <a:cs typeface="+mn-cs"/>
              </a:rPr>
              <a:t>Éste</a:t>
            </a:r>
            <a:r>
              <a:rPr lang="en-US" sz="1200" kern="1200" baseline="0" dirty="0" smtClean="0">
                <a:solidFill>
                  <a:schemeClr val="tx1"/>
                </a:solidFill>
                <a:effectLst/>
                <a:latin typeface="+mn-lt"/>
                <a:ea typeface="+mn-ea"/>
                <a:cs typeface="+mn-cs"/>
              </a:rPr>
              <a:t> le </a:t>
            </a:r>
            <a:r>
              <a:rPr lang="en-US" sz="1200" kern="1200" baseline="0" dirty="0" err="1" smtClean="0">
                <a:solidFill>
                  <a:schemeClr val="tx1"/>
                </a:solidFill>
                <a:effectLst/>
                <a:latin typeface="+mn-lt"/>
                <a:ea typeface="+mn-ea"/>
                <a:cs typeface="+mn-cs"/>
              </a:rPr>
              <a:t>envia</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pedido</a:t>
            </a:r>
            <a:r>
              <a:rPr lang="en-US" sz="1200" kern="1200" baseline="0" dirty="0" smtClean="0">
                <a:solidFill>
                  <a:schemeClr val="tx1"/>
                </a:solidFill>
                <a:effectLst/>
                <a:latin typeface="+mn-lt"/>
                <a:ea typeface="+mn-ea"/>
                <a:cs typeface="+mn-cs"/>
              </a:rPr>
              <a:t> al </a:t>
            </a:r>
            <a:r>
              <a:rPr lang="en-US" sz="1200" kern="1200" baseline="0" dirty="0" err="1" smtClean="0">
                <a:solidFill>
                  <a:schemeClr val="tx1"/>
                </a:solidFill>
                <a:effectLst/>
                <a:latin typeface="+mn-lt"/>
                <a:ea typeface="+mn-ea"/>
                <a:cs typeface="+mn-cs"/>
              </a:rPr>
              <a:t>servidor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para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monte</a:t>
            </a:r>
            <a:r>
              <a:rPr lang="en-US" sz="1200" kern="1200" baseline="0" dirty="0" smtClean="0">
                <a:solidFill>
                  <a:schemeClr val="tx1"/>
                </a:solidFill>
                <a:effectLst/>
                <a:latin typeface="+mn-lt"/>
                <a:ea typeface="+mn-ea"/>
                <a:cs typeface="+mn-cs"/>
              </a:rPr>
              <a:t> el </a:t>
            </a:r>
            <a:r>
              <a:rPr lang="en-US" sz="1200" kern="1200" baseline="0" dirty="0" err="1" smtClean="0">
                <a:solidFill>
                  <a:schemeClr val="tx1"/>
                </a:solidFill>
                <a:effectLst/>
                <a:latin typeface="+mn-lt"/>
                <a:ea typeface="+mn-ea"/>
                <a:cs typeface="+mn-cs"/>
              </a:rPr>
              <a:t>dispositivo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apropiado</a:t>
            </a:r>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4. El </a:t>
            </a:r>
            <a:r>
              <a:rPr lang="en-US" sz="1200" kern="1200" dirty="0" err="1" smtClean="0">
                <a:solidFill>
                  <a:schemeClr val="tx1"/>
                </a:solidFill>
                <a:effectLst/>
                <a:latin typeface="+mn-lt"/>
                <a:ea typeface="+mn-ea"/>
                <a:cs typeface="+mn-cs"/>
              </a:rPr>
              <a:t>servidor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contacta</a:t>
            </a:r>
            <a:r>
              <a:rPr lang="en-US" sz="1200" kern="1200" dirty="0" smtClean="0">
                <a:solidFill>
                  <a:schemeClr val="tx1"/>
                </a:solidFill>
                <a:effectLst/>
                <a:latin typeface="+mn-lt"/>
                <a:ea typeface="+mn-ea"/>
                <a:cs typeface="+mn-cs"/>
              </a:rPr>
              <a:t> al </a:t>
            </a:r>
            <a:r>
              <a:rPr lang="en-US" sz="1200" kern="1200" dirty="0" err="1" smtClean="0">
                <a:solidFill>
                  <a:schemeClr val="tx1"/>
                </a:solidFill>
                <a:effectLst/>
                <a:latin typeface="+mn-lt"/>
                <a:ea typeface="+mn-ea"/>
                <a:cs typeface="+mn-cs"/>
              </a:rPr>
              <a:t>dispositivo</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almacenamiento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montar</a:t>
            </a:r>
            <a:r>
              <a:rPr lang="en-US" sz="1200" kern="1200" dirty="0" smtClean="0">
                <a:solidFill>
                  <a:schemeClr val="tx1"/>
                </a:solidFill>
                <a:effectLst/>
                <a:latin typeface="+mn-lt"/>
                <a:ea typeface="+mn-ea"/>
                <a:cs typeface="+mn-cs"/>
              </a:rPr>
              <a:t> el tape</a:t>
            </a:r>
            <a:r>
              <a:rPr lang="en-US" sz="1200" kern="1200" baseline="0" dirty="0" smtClean="0">
                <a:solidFill>
                  <a:schemeClr val="tx1"/>
                </a:solidFill>
                <a:effectLst/>
                <a:latin typeface="+mn-lt"/>
                <a:ea typeface="+mn-ea"/>
                <a:cs typeface="+mn-cs"/>
              </a:rPr>
              <a:t> o media a </a:t>
            </a:r>
            <a:r>
              <a:rPr lang="en-US" sz="1200" kern="1200" baseline="0" dirty="0" err="1" smtClean="0">
                <a:solidFill>
                  <a:schemeClr val="tx1"/>
                </a:solidFill>
                <a:effectLst/>
                <a:latin typeface="+mn-lt"/>
                <a:ea typeface="+mn-ea"/>
                <a:cs typeface="+mn-cs"/>
              </a:rPr>
              <a:t>usar</a:t>
            </a:r>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5. El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servidor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confirma</a:t>
            </a:r>
            <a:r>
              <a:rPr lang="en-US" sz="1200" kern="1200" baseline="0" dirty="0" smtClean="0">
                <a:solidFill>
                  <a:schemeClr val="tx1"/>
                </a:solidFill>
                <a:effectLst/>
                <a:latin typeface="+mn-lt"/>
                <a:ea typeface="+mn-ea"/>
                <a:cs typeface="+mn-cs"/>
              </a:rPr>
              <a:t> al </a:t>
            </a:r>
            <a:r>
              <a:rPr lang="en-US" sz="1200" kern="1200" baseline="0" dirty="0" err="1" smtClean="0">
                <a:solidFill>
                  <a:schemeClr val="tx1"/>
                </a:solidFill>
                <a:effectLst/>
                <a:latin typeface="+mn-lt"/>
                <a:ea typeface="+mn-ea"/>
                <a:cs typeface="+mn-cs"/>
              </a:rPr>
              <a:t>cliente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que</a:t>
            </a:r>
            <a:r>
              <a:rPr lang="en-US" sz="1200" kern="1200" baseline="0" dirty="0" smtClean="0">
                <a:solidFill>
                  <a:schemeClr val="tx1"/>
                </a:solidFill>
                <a:effectLst/>
                <a:latin typeface="+mn-lt"/>
                <a:ea typeface="+mn-ea"/>
                <a:cs typeface="+mn-cs"/>
              </a:rPr>
              <a:t> se </a:t>
            </a:r>
            <a:r>
              <a:rPr lang="en-US" sz="1200" kern="1200" baseline="0" dirty="0" err="1" smtClean="0">
                <a:solidFill>
                  <a:schemeClr val="tx1"/>
                </a:solidFill>
                <a:effectLst/>
                <a:latin typeface="+mn-lt"/>
                <a:ea typeface="+mn-ea"/>
                <a:cs typeface="+mn-cs"/>
              </a:rPr>
              <a:t>realizo</a:t>
            </a:r>
            <a:r>
              <a:rPr lang="en-US" sz="1200" kern="1200" baseline="0" dirty="0" smtClean="0">
                <a:solidFill>
                  <a:schemeClr val="tx1"/>
                </a:solidFill>
                <a:effectLst/>
                <a:latin typeface="+mn-lt"/>
                <a:ea typeface="+mn-ea"/>
                <a:cs typeface="+mn-cs"/>
              </a:rPr>
              <a:t> el </a:t>
            </a:r>
            <a:r>
              <a:rPr lang="en-US" sz="1200" kern="1200" baseline="0" dirty="0" err="1" smtClean="0">
                <a:solidFill>
                  <a:schemeClr val="tx1"/>
                </a:solidFill>
                <a:effectLst/>
                <a:latin typeface="+mn-lt"/>
                <a:ea typeface="+mn-ea"/>
                <a:cs typeface="+mn-cs"/>
              </a:rPr>
              <a:t>montaje</a:t>
            </a:r>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6. El </a:t>
            </a:r>
            <a:r>
              <a:rPr lang="en-US" sz="1200" kern="1200" dirty="0" err="1" smtClean="0">
                <a:solidFill>
                  <a:schemeClr val="tx1"/>
                </a:solidFill>
                <a:effectLst/>
                <a:latin typeface="+mn-lt"/>
                <a:ea typeface="+mn-ea"/>
                <a:cs typeface="+mn-cs"/>
              </a:rPr>
              <a:t>cliente</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traves</a:t>
            </a:r>
            <a:r>
              <a:rPr lang="en-US" sz="1200" kern="1200" dirty="0" smtClean="0">
                <a:solidFill>
                  <a:schemeClr val="tx1"/>
                </a:solidFill>
                <a:effectLst/>
                <a:latin typeface="+mn-lt"/>
                <a:ea typeface="+mn-ea"/>
                <a:cs typeface="+mn-cs"/>
              </a:rPr>
              <a:t> del </a:t>
            </a:r>
            <a:r>
              <a:rPr lang="en-US" sz="1200" kern="1200" dirty="0" err="1" smtClean="0">
                <a:solidFill>
                  <a:schemeClr val="tx1"/>
                </a:solidFill>
                <a:effectLst/>
                <a:latin typeface="+mn-lt"/>
                <a:ea typeface="+mn-ea"/>
                <a:cs typeface="+mn-cs"/>
              </a:rPr>
              <a:t>agente</a:t>
            </a:r>
            <a:r>
              <a:rPr lang="en-US" sz="1200" kern="1200" dirty="0" smtClean="0">
                <a:solidFill>
                  <a:schemeClr val="tx1"/>
                </a:solidFill>
                <a:effectLst/>
                <a:latin typeface="+mn-lt"/>
                <a:ea typeface="+mn-ea"/>
                <a:cs typeface="+mn-cs"/>
              </a:rPr>
              <a:t> de storage, </a:t>
            </a:r>
            <a:r>
              <a:rPr lang="en-US" sz="1200" kern="1200" dirty="0" err="1" smtClean="0">
                <a:solidFill>
                  <a:schemeClr val="tx1"/>
                </a:solidFill>
                <a:effectLst/>
                <a:latin typeface="+mn-lt"/>
                <a:ea typeface="+mn-ea"/>
                <a:cs typeface="+mn-cs"/>
              </a:rPr>
              <a:t>escribe</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informacion</a:t>
            </a:r>
            <a:r>
              <a:rPr lang="en-US" sz="1200" kern="1200" dirty="0" smtClean="0">
                <a:solidFill>
                  <a:schemeClr val="tx1"/>
                </a:solidFill>
                <a:effectLst/>
                <a:latin typeface="+mn-lt"/>
                <a:ea typeface="+mn-ea"/>
                <a:cs typeface="+mn-cs"/>
              </a:rPr>
              <a:t> de backup </a:t>
            </a:r>
            <a:r>
              <a:rPr lang="en-US" sz="1200" kern="1200" dirty="0" err="1" smtClean="0">
                <a:solidFill>
                  <a:schemeClr val="tx1"/>
                </a:solidFill>
                <a:effectLst/>
                <a:latin typeface="+mn-lt"/>
                <a:ea typeface="+mn-ea"/>
                <a:cs typeface="+mn-cs"/>
              </a:rPr>
              <a:t>directamente</a:t>
            </a:r>
            <a:r>
              <a:rPr lang="en-US" sz="1200" kern="1200" dirty="0" smtClean="0">
                <a:solidFill>
                  <a:schemeClr val="tx1"/>
                </a:solidFill>
                <a:effectLst/>
                <a:latin typeface="+mn-lt"/>
                <a:ea typeface="+mn-ea"/>
                <a:cs typeface="+mn-cs"/>
              </a:rPr>
              <a:t> en</a:t>
            </a:r>
            <a:r>
              <a:rPr lang="en-US" sz="1200" kern="1200" baseline="0" dirty="0" smtClean="0">
                <a:solidFill>
                  <a:schemeClr val="tx1"/>
                </a:solidFill>
                <a:effectLst/>
                <a:latin typeface="+mn-lt"/>
                <a:ea typeface="+mn-ea"/>
                <a:cs typeface="+mn-cs"/>
              </a:rPr>
              <a:t> la SAN</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 failure occurs on the SAN path, failover occurs. The client uses its LAN connection to the Tivoli Storage Manager server and moves the client data over the LAN.</a:t>
            </a:r>
          </a:p>
          <a:p>
            <a:endParaRPr lang="es-AR" dirty="0" smtClean="0"/>
          </a:p>
        </p:txBody>
      </p:sp>
      <p:sp>
        <p:nvSpPr>
          <p:cNvPr id="4" name="Slide Number Placeholder 3"/>
          <p:cNvSpPr>
            <a:spLocks noGrp="1"/>
          </p:cNvSpPr>
          <p:nvPr>
            <p:ph type="sldNum" sz="quarter" idx="10"/>
          </p:nvPr>
        </p:nvSpPr>
        <p:spPr/>
        <p:txBody>
          <a:bodyPr/>
          <a:lstStyle/>
          <a:p>
            <a:fld id="{539D8A83-7677-404A-90AE-968526C4EC17}" type="slidenum">
              <a:rPr lang="en-US" smtClean="0"/>
              <a:t>17</a:t>
            </a:fld>
            <a:endParaRPr lang="en-US"/>
          </a:p>
        </p:txBody>
      </p:sp>
    </p:spTree>
    <p:extLst>
      <p:ext uri="{BB962C8B-B14F-4D97-AF65-F5344CB8AC3E}">
        <p14:creationId xmlns:p14="http://schemas.microsoft.com/office/powerpoint/2010/main" val="418390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hlinkClick r:id="rId3"/>
              </a:rPr>
              <a:t>Server-Free Data Movement</a:t>
            </a:r>
            <a:endParaRPr lang="en-US" sz="1200" b="1" u="sng"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s-ES" sz="1200" b="0" i="0" kern="1200" dirty="0" err="1" smtClean="0">
                <a:solidFill>
                  <a:schemeClr val="tx1"/>
                </a:solidFill>
                <a:effectLst/>
                <a:latin typeface="+mn-lt"/>
                <a:ea typeface="+mn-ea"/>
                <a:cs typeface="+mn-cs"/>
              </a:rPr>
              <a:t>Tivoli</a:t>
            </a:r>
            <a:r>
              <a:rPr lang="es-ES" sz="1200" b="0" i="0" kern="1200" dirty="0" smtClean="0">
                <a:solidFill>
                  <a:schemeClr val="tx1"/>
                </a:solidFill>
                <a:effectLst/>
                <a:latin typeface="+mn-lt"/>
                <a:ea typeface="+mn-ea"/>
                <a:cs typeface="+mn-cs"/>
              </a:rPr>
              <a:t> Storage Manager permite a los clientes realizar copias de seguridad y restaurar imágenes de sistema de archivos directamente entre el almacenamiento de disco y los dispositivos de cintas accesibles en una SAN.</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Este traspaso de datos fuera del servidor se manipula en nombre del servidor de </a:t>
            </a:r>
            <a:r>
              <a:rPr lang="es-ES" sz="1200" b="0" i="0" kern="1200" dirty="0" err="1" smtClean="0">
                <a:solidFill>
                  <a:schemeClr val="tx1"/>
                </a:solidFill>
                <a:effectLst/>
                <a:latin typeface="+mn-lt"/>
                <a:ea typeface="+mn-ea"/>
                <a:cs typeface="+mn-cs"/>
              </a:rPr>
              <a:t>Tivoli</a:t>
            </a:r>
            <a:r>
              <a:rPr lang="es-ES" sz="1200" b="0" i="0" kern="1200" dirty="0" smtClean="0">
                <a:solidFill>
                  <a:schemeClr val="tx1"/>
                </a:solidFill>
                <a:effectLst/>
                <a:latin typeface="+mn-lt"/>
                <a:ea typeface="+mn-ea"/>
                <a:cs typeface="+mn-cs"/>
              </a:rPr>
              <a:t> Storage Manager mediante un transportador de datos externos, como por ejemplo IBM SAN Data Gateway. </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-El transportador de datos debe poder ejecutar el comando de copia ampliado SCSI-3. Los transportadores de datos fuera del servidor deben tener capacidad de direccionamiento a todos los dispositivos involucrados, que incluyen unidades de disco y de cintas. </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-Los dispositivos pueden conectarse a la SAN a través de dispositivos de conexión directa a fibra o SCSI conectados a un transportador de datos.</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-A diferencia de las operaciones tradicionales de restauración y copia de seguridad dentro y fuera de la LAN, los datos no pasan por el cliente ni por el servidor. En su lugar, el transportador de datos maneja los datos. </a:t>
            </a:r>
          </a:p>
          <a:p>
            <a:r>
              <a:rPr lang="es-ES" sz="1200" b="0" i="0" kern="1200" dirty="0" smtClean="0">
                <a:solidFill>
                  <a:schemeClr val="tx1"/>
                </a:solidFill>
                <a:effectLst/>
                <a:latin typeface="+mn-lt"/>
                <a:ea typeface="+mn-ea"/>
                <a:cs typeface="+mn-cs"/>
              </a:rPr>
              <a:t>De este modo, las operaciones de copia de seguridad y restauración no necesitan recursos del cliente, de procesadores del servidor ni de la LAN. Puesto que ya no copiará datos, el servidor de </a:t>
            </a:r>
            <a:r>
              <a:rPr lang="es-ES" sz="1200" b="0" i="0" kern="1200" dirty="0" err="1" smtClean="0">
                <a:solidFill>
                  <a:schemeClr val="tx1"/>
                </a:solidFill>
                <a:effectLst/>
                <a:latin typeface="+mn-lt"/>
                <a:ea typeface="+mn-ea"/>
                <a:cs typeface="+mn-cs"/>
              </a:rPr>
              <a:t>Tivoli</a:t>
            </a:r>
            <a:r>
              <a:rPr lang="es-ES" sz="1200" b="0" i="0" kern="1200" dirty="0" smtClean="0">
                <a:solidFill>
                  <a:schemeClr val="tx1"/>
                </a:solidFill>
                <a:effectLst/>
                <a:latin typeface="+mn-lt"/>
                <a:ea typeface="+mn-ea"/>
                <a:cs typeface="+mn-cs"/>
              </a:rPr>
              <a:t> Storage Manager puede manejar más conexiones de cliente y más operaciones de servidor al mismo tiempo. </a:t>
            </a:r>
          </a:p>
          <a:p>
            <a:endParaRPr lang="es-E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Server-less backup provides a performance improvement over LAN-free backup, but the incremental improvement is less than what is gained by going from conventional to LAN-free backup. Server-less backup is also more expensive and complex than LAN-free backup, although this can be mitigated by using a lower performance server, or even eliminating the tape server altogether by moving its remaining functions onto another server.</a:t>
            </a:r>
          </a:p>
          <a:p>
            <a:r>
              <a:rPr lang="en-US" sz="1200" kern="1200" dirty="0" smtClean="0">
                <a:solidFill>
                  <a:schemeClr val="tx1"/>
                </a:solidFill>
                <a:effectLst/>
                <a:latin typeface="+mn-lt"/>
                <a:ea typeface="+mn-ea"/>
                <a:cs typeface="+mn-cs"/>
              </a:rPr>
              <a:t>The big advantage of server-less backup over LAN-free backup is that the appliances (called 'data movers' generically) that handle the control function can stream data to multiple tape drives to increase backup speed greatly in large or complex installations.</a:t>
            </a:r>
          </a:p>
          <a:p>
            <a:endParaRPr lang="es-AR" dirty="0" smtClean="0"/>
          </a:p>
          <a:p>
            <a:endParaRPr lang="es-AR" dirty="0" smtClean="0"/>
          </a:p>
          <a:p>
            <a:r>
              <a:rPr lang="en-US" sz="1200" kern="1200" dirty="0" smtClean="0">
                <a:solidFill>
                  <a:schemeClr val="tx1"/>
                </a:solidFill>
                <a:effectLst/>
                <a:latin typeface="+mn-lt"/>
                <a:ea typeface="+mn-ea"/>
                <a:cs typeface="+mn-cs"/>
              </a:rPr>
              <a:t>Server-less (somewhat of a misnomer in the context of dedicated storage </a:t>
            </a:r>
            <a:r>
              <a:rPr lang="en-US" sz="1200" kern="1200" dirty="0" err="1" smtClean="0">
                <a:solidFill>
                  <a:schemeClr val="tx1"/>
                </a:solidFill>
                <a:effectLst/>
                <a:latin typeface="+mn-lt"/>
                <a:ea typeface="+mn-ea"/>
                <a:cs typeface="+mn-cs"/>
              </a:rPr>
              <a:t>ser-vers</a:t>
            </a:r>
            <a:r>
              <a:rPr lang="en-US" sz="1200" kern="1200" dirty="0" smtClean="0">
                <a:solidFill>
                  <a:schemeClr val="tx1"/>
                </a:solidFill>
                <a:effectLst/>
                <a:latin typeface="+mn-lt"/>
                <a:ea typeface="+mn-ea"/>
                <a:cs typeface="+mn-cs"/>
              </a:rPr>
              <a:t>) backup offers several advantages:</a:t>
            </a:r>
          </a:p>
          <a:p>
            <a:pPr lvl="0"/>
            <a:r>
              <a:rPr lang="en-US" sz="1200" kern="1200" dirty="0" smtClean="0">
                <a:solidFill>
                  <a:schemeClr val="tx1"/>
                </a:solidFill>
                <a:effectLst/>
                <a:latin typeface="+mn-lt"/>
                <a:ea typeface="+mn-ea"/>
                <a:cs typeface="+mn-cs"/>
              </a:rPr>
              <a:t>The storage server is independent of the operating systems used for the general-purpose application and file servers, providing a cost-effective "thin server" dedicated to the management of data in the SAN.</a:t>
            </a:r>
          </a:p>
          <a:p>
            <a:pPr lvl="0"/>
            <a:r>
              <a:rPr lang="en-US" sz="1200" kern="1200" dirty="0" smtClean="0">
                <a:solidFill>
                  <a:schemeClr val="tx1"/>
                </a:solidFill>
                <a:effectLst/>
                <a:latin typeface="+mn-lt"/>
                <a:ea typeface="+mn-ea"/>
                <a:cs typeface="+mn-cs"/>
              </a:rPr>
              <a:t>Disaster recovery is more efficient because data protection is independent of the general-purpose servers.</a:t>
            </a:r>
          </a:p>
          <a:p>
            <a:pPr lvl="0"/>
            <a:r>
              <a:rPr lang="en-US" sz="1200" kern="1200" dirty="0" smtClean="0">
                <a:solidFill>
                  <a:schemeClr val="tx1"/>
                </a:solidFill>
                <a:effectLst/>
                <a:latin typeface="+mn-lt"/>
                <a:ea typeface="+mn-ea"/>
                <a:cs typeface="+mn-cs"/>
              </a:rPr>
              <a:t>The storage server centralizes data management.</a:t>
            </a:r>
          </a:p>
          <a:p>
            <a:pPr lvl="0"/>
            <a:r>
              <a:rPr lang="en-US" sz="1200" kern="1200" dirty="0" smtClean="0">
                <a:solidFill>
                  <a:schemeClr val="tx1"/>
                </a:solidFill>
                <a:effectLst/>
                <a:latin typeface="+mn-lt"/>
                <a:ea typeface="+mn-ea"/>
                <a:cs typeface="+mn-cs"/>
              </a:rPr>
              <a:t>It will be possible to size the application and file servers for application functions, because they are free of backup and data protection tasks.</a:t>
            </a:r>
          </a:p>
          <a:p>
            <a:pPr lvl="0"/>
            <a:r>
              <a:rPr lang="en-US" sz="1200" kern="1200" dirty="0" smtClean="0">
                <a:solidFill>
                  <a:schemeClr val="tx1"/>
                </a:solidFill>
                <a:effectLst/>
                <a:latin typeface="+mn-lt"/>
                <a:ea typeface="+mn-ea"/>
                <a:cs typeface="+mn-cs"/>
              </a:rPr>
              <a:t>Backups can be applied more broadly because data is now protected on the SAN. With server-free backup, it is much easier to consolidate and manage data.</a:t>
            </a:r>
          </a:p>
          <a:p>
            <a:endParaRPr lang="es-AR" dirty="0" smtClean="0"/>
          </a:p>
          <a:p>
            <a:r>
              <a:rPr lang="en-US" sz="1200" b="1" i="0" kern="1200" dirty="0" smtClean="0">
                <a:solidFill>
                  <a:schemeClr val="tx1"/>
                </a:solidFill>
                <a:effectLst/>
                <a:latin typeface="+mn-lt"/>
                <a:ea typeface="+mn-ea"/>
                <a:cs typeface="+mn-cs"/>
              </a:rPr>
              <a:t>Data movers</a:t>
            </a:r>
          </a:p>
          <a:p>
            <a:r>
              <a:rPr lang="en-US" sz="1200" b="0" i="0" kern="1200" dirty="0" smtClean="0">
                <a:solidFill>
                  <a:schemeClr val="tx1"/>
                </a:solidFill>
                <a:effectLst/>
                <a:latin typeface="+mn-lt"/>
                <a:ea typeface="+mn-ea"/>
                <a:cs typeface="+mn-cs"/>
              </a:rPr>
              <a:t>Data movers are devices that accept requests from Tivoli® Storage Manager to transfer data on behalf of the server. Data movers transfer data between storage devices without using significant server, client, or network resources.</a:t>
            </a:r>
          </a:p>
          <a:p>
            <a:r>
              <a:rPr lang="en-US" sz="1200" b="0" i="0" kern="1200" dirty="0" smtClean="0">
                <a:solidFill>
                  <a:schemeClr val="tx1"/>
                </a:solidFill>
                <a:effectLst/>
                <a:latin typeface="+mn-lt"/>
                <a:ea typeface="+mn-ea"/>
                <a:cs typeface="+mn-cs"/>
              </a:rPr>
              <a:t>For NDMP operations, data movers are NAS file servers. The definition for a NAS data mover contains the network address, authorization, and data formats required for NDMP operations. A data mover enables communication and ensures authority for NDMP operations between </a:t>
            </a:r>
            <a:r>
              <a:rPr lang="en-US" sz="1200" b="0" i="0" kern="1200" dirty="0" err="1" smtClean="0">
                <a:solidFill>
                  <a:schemeClr val="tx1"/>
                </a:solidFill>
                <a:effectLst/>
                <a:latin typeface="+mn-lt"/>
                <a:ea typeface="+mn-ea"/>
                <a:cs typeface="+mn-cs"/>
              </a:rPr>
              <a:t>theTivoli</a:t>
            </a:r>
            <a:r>
              <a:rPr lang="en-US" sz="1200" b="0" i="0" kern="1200" dirty="0" smtClean="0">
                <a:solidFill>
                  <a:schemeClr val="tx1"/>
                </a:solidFill>
                <a:effectLst/>
                <a:latin typeface="+mn-lt"/>
                <a:ea typeface="+mn-ea"/>
                <a:cs typeface="+mn-cs"/>
              </a:rPr>
              <a:t> Storage Manager server and the NAS file server.</a:t>
            </a:r>
          </a:p>
          <a:p>
            <a:r>
              <a:rPr lang="en-US" sz="1200" b="0" i="0" kern="1200" dirty="0" smtClean="0">
                <a:solidFill>
                  <a:schemeClr val="tx1"/>
                </a:solidFill>
                <a:effectLst/>
                <a:latin typeface="+mn-lt"/>
                <a:ea typeface="+mn-ea"/>
                <a:cs typeface="+mn-cs"/>
              </a:rPr>
              <a:t>Tivoli Storage Manager supports two types of data </a:t>
            </a:r>
            <a:r>
              <a:rPr lang="en-US" sz="1200" b="0" i="0" kern="1200" dirty="0" err="1" smtClean="0">
                <a:solidFill>
                  <a:schemeClr val="tx1"/>
                </a:solidFill>
                <a:effectLst/>
                <a:latin typeface="+mn-lt"/>
                <a:ea typeface="+mn-ea"/>
                <a:cs typeface="+mn-cs"/>
              </a:rPr>
              <a:t>movers:For</a:t>
            </a:r>
            <a:r>
              <a:rPr lang="en-US" sz="1200" b="0" i="0" kern="1200" dirty="0" smtClean="0">
                <a:solidFill>
                  <a:schemeClr val="tx1"/>
                </a:solidFill>
                <a:effectLst/>
                <a:latin typeface="+mn-lt"/>
                <a:ea typeface="+mn-ea"/>
                <a:cs typeface="+mn-cs"/>
              </a:rPr>
              <a:t> NDMP operations, data movers are NAS file servers. The definition for a NAS data mover contains the network address, authorization, and data formats required for NDMP operations. A data mover enables communication and ensures authority for NDMP operations between the Tivoli Storage Manager server and the NAS file server.</a:t>
            </a:r>
          </a:p>
          <a:p>
            <a:r>
              <a:rPr lang="en-US" sz="1200" b="0" i="0" kern="1200" dirty="0" smtClean="0">
                <a:solidFill>
                  <a:schemeClr val="tx1"/>
                </a:solidFill>
                <a:effectLst/>
                <a:latin typeface="+mn-lt"/>
                <a:ea typeface="+mn-ea"/>
                <a:cs typeface="+mn-cs"/>
              </a:rPr>
              <a:t>For server-free data movement, data movers are devices such as the IBM® SAN Data Gateway, that move data between disk devices and tape devices on the SAN.</a:t>
            </a:r>
          </a:p>
          <a:p>
            <a:endParaRPr lang="es-AR" dirty="0" smtClean="0"/>
          </a:p>
          <a:p>
            <a:endParaRPr lang="es-AR" dirty="0" smtClean="0"/>
          </a:p>
        </p:txBody>
      </p:sp>
      <p:sp>
        <p:nvSpPr>
          <p:cNvPr id="4" name="Slide Number Placeholder 3"/>
          <p:cNvSpPr>
            <a:spLocks noGrp="1"/>
          </p:cNvSpPr>
          <p:nvPr>
            <p:ph type="sldNum" sz="quarter" idx="10"/>
          </p:nvPr>
        </p:nvSpPr>
        <p:spPr/>
        <p:txBody>
          <a:bodyPr/>
          <a:lstStyle/>
          <a:p>
            <a:fld id="{539D8A83-7677-404A-90AE-968526C4EC17}" type="slidenum">
              <a:rPr lang="en-US" smtClean="0"/>
              <a:t>18</a:t>
            </a:fld>
            <a:endParaRPr lang="en-US"/>
          </a:p>
        </p:txBody>
      </p:sp>
    </p:spTree>
    <p:extLst>
      <p:ext uri="{BB962C8B-B14F-4D97-AF65-F5344CB8AC3E}">
        <p14:creationId xmlns:p14="http://schemas.microsoft.com/office/powerpoint/2010/main" val="3799355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9CD71-1F14-4121-BFE0-4C535B61B490}" type="slidenum">
              <a:rPr lang="en-US" smtClean="0"/>
              <a:t>20</a:t>
            </a:fld>
            <a:endParaRPr lang="en-US"/>
          </a:p>
        </p:txBody>
      </p:sp>
    </p:spTree>
    <p:extLst>
      <p:ext uri="{BB962C8B-B14F-4D97-AF65-F5344CB8AC3E}">
        <p14:creationId xmlns:p14="http://schemas.microsoft.com/office/powerpoint/2010/main" val="1761710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FBEBE-EF5F-40A3-A3BC-CA01B67EB995}" type="slidenum">
              <a:rPr lang="es-ES"/>
              <a:pPr/>
              <a:t>21</a:t>
            </a:fld>
            <a:endParaRPr lang="es-ES"/>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AA2BE955-B256-46F6-A753-EACE181BAFEE}" type="slidenum">
              <a:rPr lang="es-AR" smtClean="0"/>
              <a:t>4</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Specifications announced January 19, 2010. The first LTO-5 drives appeared on the market in Q2, 2010.</a:t>
            </a:r>
            <a:r>
              <a:rPr lang="en-US" baseline="30000" dirty="0" smtClean="0">
                <a:hlinkClick r:id="rId3"/>
              </a:rPr>
              <a:t>[17]</a:t>
            </a:r>
            <a:endParaRPr lang="en-US" dirty="0" smtClean="0"/>
          </a:p>
          <a:p>
            <a:r>
              <a:rPr lang="en-US" dirty="0" smtClean="0"/>
              <a:t>Nearly doubled capacity to 1.5 </a:t>
            </a:r>
            <a:r>
              <a:rPr lang="en-US" dirty="0" smtClean="0">
                <a:hlinkClick r:id="rId4" tooltip="Terabyte"/>
              </a:rPr>
              <a:t>TB</a:t>
            </a:r>
            <a:r>
              <a:rPr lang="en-US" dirty="0" smtClean="0"/>
              <a:t> (1500 GB)</a:t>
            </a:r>
          </a:p>
          <a:p>
            <a:r>
              <a:rPr lang="en-US" dirty="0" smtClean="0"/>
              <a:t>Increased data transfer rate to 140 MB/s (maximum).</a:t>
            </a:r>
          </a:p>
          <a:p>
            <a:r>
              <a:rPr lang="en-US" dirty="0" smtClean="0"/>
              <a:t>Introduced </a:t>
            </a:r>
            <a:r>
              <a:rPr lang="en-US" dirty="0" smtClean="0">
                <a:hlinkClick r:id="rId5" tooltip="Disk partitioning"/>
              </a:rPr>
              <a:t>partition</a:t>
            </a:r>
            <a:r>
              <a:rPr lang="en-US" dirty="0" smtClean="0"/>
              <a:t> feature that allows tape to be "split" into two separately writable areas. This feature is required by </a:t>
            </a:r>
            <a:r>
              <a:rPr lang="en-US" dirty="0" smtClean="0">
                <a:hlinkClick r:id="rId6" tooltip="LTFS"/>
              </a:rPr>
              <a:t>LTFS</a:t>
            </a:r>
            <a:r>
              <a:rPr lang="en-US" dirty="0" smtClean="0"/>
              <a:t> (Linear Tape File System)</a:t>
            </a:r>
            <a:endParaRPr lang="es-AR" dirty="0"/>
          </a:p>
        </p:txBody>
      </p:sp>
      <p:sp>
        <p:nvSpPr>
          <p:cNvPr id="4" name="3 Marcador de número de diapositiva"/>
          <p:cNvSpPr>
            <a:spLocks noGrp="1"/>
          </p:cNvSpPr>
          <p:nvPr>
            <p:ph type="sldNum" sz="quarter" idx="10"/>
          </p:nvPr>
        </p:nvSpPr>
        <p:spPr/>
        <p:txBody>
          <a:bodyPr/>
          <a:lstStyle/>
          <a:p>
            <a:fld id="{AA2BE955-B256-46F6-A753-EACE181BAFEE}" type="slidenum">
              <a:rPr lang="es-AR" smtClean="0"/>
              <a:t>5</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AA2BE955-B256-46F6-A753-EACE181BAFEE}" type="slidenum">
              <a:rPr lang="es-AR" smtClean="0"/>
              <a:t>6</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AA2BE955-B256-46F6-A753-EACE181BAFEE}" type="slidenum">
              <a:rPr lang="es-AR" smtClean="0"/>
              <a:t>7</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0D4C3-8FC7-42B7-89BC-2C9544A992C6}" type="slidenum">
              <a:rPr lang="es-ES"/>
              <a:pPr/>
              <a:t>9</a:t>
            </a:fld>
            <a:endParaRPr lang="es-ES"/>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60CA9-9158-4948-B9C4-AD55EBE0C5A8}" type="slidenum">
              <a:rPr lang="es-ES"/>
              <a:pPr/>
              <a:t>10</a:t>
            </a:fld>
            <a:endParaRPr lang="es-ES"/>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0ADE5-9F39-480B-9E1D-A4C4D202C398}" type="slidenum">
              <a:rPr lang="es-ES"/>
              <a:pPr/>
              <a:t>11</a:t>
            </a:fld>
            <a:endParaRPr lang="es-ES"/>
          </a:p>
        </p:txBody>
      </p:sp>
      <p:sp>
        <p:nvSpPr>
          <p:cNvPr id="8194" name="Rectangle 2"/>
          <p:cNvSpPr>
            <a:spLocks noRo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870AF-130E-4319-9FD2-E9C3E5D9FE46}" type="slidenum">
              <a:rPr lang="es-ES"/>
              <a:pPr/>
              <a:t>12</a:t>
            </a:fld>
            <a:endParaRPr lang="es-ES"/>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5/29/2012</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s-E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s-E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6AE18392-263C-4BDC-9666-56F9CDF99C59}" type="slidenum">
              <a:rPr lang="es-ES"/>
              <a:pPr/>
              <a:t>‹#›</a:t>
            </a:fld>
            <a:endParaRPr lang="es-ES"/>
          </a:p>
        </p:txBody>
      </p:sp>
    </p:spTree>
    <p:extLst>
      <p:ext uri="{BB962C8B-B14F-4D97-AF65-F5344CB8AC3E}">
        <p14:creationId xmlns:p14="http://schemas.microsoft.com/office/powerpoint/2010/main" val="2762883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s-E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s-E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FAF3A561-ED8C-425A-B131-8A553901218A}" type="slidenum">
              <a:rPr lang="es-ES"/>
              <a:pPr/>
              <a:t>‹#›</a:t>
            </a:fld>
            <a:endParaRPr lang="es-ES"/>
          </a:p>
        </p:txBody>
      </p:sp>
    </p:spTree>
    <p:extLst>
      <p:ext uri="{BB962C8B-B14F-4D97-AF65-F5344CB8AC3E}">
        <p14:creationId xmlns:p14="http://schemas.microsoft.com/office/powerpoint/2010/main" val="337121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5/29/2012</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5/29/2012</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5/29/2012</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5/29/2012</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5/29/2012</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5/29/2012</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5/29/2012</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www-304.ibm.com/support/docview.wss?uid=swg21243309" TargetMode="External"/><Relationship Id="rId3" Type="http://schemas.openxmlformats.org/officeDocument/2006/relationships/hyperlink" Target="http://en.wikipedia.org/wiki/Standard_RAID_levels" TargetMode="External"/><Relationship Id="rId7" Type="http://schemas.openxmlformats.org/officeDocument/2006/relationships/hyperlink" Target="http://www-304.ibm.com/support/docview.wss?uid=swg27022951&amp;aid=17" TargetMode="External"/><Relationship Id="rId12" Type="http://schemas.openxmlformats.org/officeDocument/2006/relationships/hyperlink" Target="http://www.redbooks.ibm.com/redbooks/pdfs/sg247718.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youtube.com/watch?v=lHiQdKb_3fo&amp;feature=related" TargetMode="External"/><Relationship Id="rId11" Type="http://schemas.openxmlformats.org/officeDocument/2006/relationships/hyperlink" Target="http://www-01.ibm.com/software/tivoli/products/storage-mgr/productline/compare.html" TargetMode="External"/><Relationship Id="rId5" Type="http://schemas.openxmlformats.org/officeDocument/2006/relationships/hyperlink" Target="http://www.thegeekstuff.com/2011/11/raid2-raid3-raid4-raid6/" TargetMode="External"/><Relationship Id="rId10" Type="http://schemas.openxmlformats.org/officeDocument/2006/relationships/hyperlink" Target="http://pic.dhe.ibm.com/infocenter/tsminfo/v6r3/index.jsp?topic=%2Fcom.ibm.itsm.relnotes.doc%2Frelnote_reporting630.html" TargetMode="External"/><Relationship Id="rId4" Type="http://schemas.openxmlformats.org/officeDocument/2006/relationships/hyperlink" Target="http://www.thegeekstuff.com/2011/10/raid10-vs-raid01/" TargetMode="External"/><Relationship Id="rId9" Type="http://schemas.openxmlformats.org/officeDocument/2006/relationships/hyperlink" Target="http://www-01.ibm.com/software/tivoli/products/storage-mgr/product-features.html?S_CMP=wspa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75" y="304800"/>
            <a:ext cx="8229600" cy="1600200"/>
          </a:xfrm>
        </p:spPr>
        <p:txBody>
          <a:bodyPr/>
          <a:lstStyle/>
          <a:p>
            <a:r>
              <a:rPr lang="es-AR" b="1" dirty="0" smtClean="0"/>
              <a:t>SEMINARIO DE TECNOLOGIA</a:t>
            </a:r>
            <a:endParaRPr lang="en-US" b="1"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a:t>
            </a:fld>
            <a:endParaRPr lang="en-US"/>
          </a:p>
        </p:txBody>
      </p:sp>
      <p:sp>
        <p:nvSpPr>
          <p:cNvPr id="7" name="Title 1"/>
          <p:cNvSpPr txBox="1">
            <a:spLocks/>
          </p:cNvSpPr>
          <p:nvPr/>
        </p:nvSpPr>
        <p:spPr>
          <a:xfrm>
            <a:off x="670775" y="1752600"/>
            <a:ext cx="7772400" cy="28194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AR" sz="4000" b="1" dirty="0" smtClean="0">
                <a:solidFill>
                  <a:srgbClr val="FF0000"/>
                </a:solidFill>
              </a:rPr>
              <a:t>IBM TAPE LIBRARY</a:t>
            </a:r>
          </a:p>
          <a:p>
            <a:r>
              <a:rPr lang="es-AR" sz="4000" b="1" dirty="0" smtClean="0">
                <a:solidFill>
                  <a:srgbClr val="FF0000"/>
                </a:solidFill>
              </a:rPr>
              <a:t>HP STORAGE</a:t>
            </a:r>
          </a:p>
          <a:p>
            <a:r>
              <a:rPr lang="es-AR" sz="4000" b="1" dirty="0" smtClean="0">
                <a:solidFill>
                  <a:srgbClr val="FF0000"/>
                </a:solidFill>
              </a:rPr>
              <a:t>TIVOLI STORAGE MANAGER</a:t>
            </a:r>
            <a:endParaRPr lang="en-US" sz="4000" b="1" dirty="0">
              <a:solidFill>
                <a:srgbClr val="FF0000"/>
              </a:solidFill>
            </a:endParaRPr>
          </a:p>
        </p:txBody>
      </p:sp>
      <p:sp>
        <p:nvSpPr>
          <p:cNvPr id="8" name="TextBox 7"/>
          <p:cNvSpPr txBox="1"/>
          <p:nvPr/>
        </p:nvSpPr>
        <p:spPr>
          <a:xfrm>
            <a:off x="6553199" y="4953000"/>
            <a:ext cx="2508299" cy="1631216"/>
          </a:xfrm>
          <a:prstGeom prst="rect">
            <a:avLst/>
          </a:prstGeom>
          <a:noFill/>
        </p:spPr>
        <p:txBody>
          <a:bodyPr wrap="square" rtlCol="0">
            <a:spAutoFit/>
          </a:bodyPr>
          <a:lstStyle/>
          <a:p>
            <a:pPr algn="r"/>
            <a:r>
              <a:rPr lang="es-AR" u="sng" dirty="0" smtClean="0"/>
              <a:t>Integrantes</a:t>
            </a:r>
          </a:p>
          <a:p>
            <a:pPr algn="r"/>
            <a:r>
              <a:rPr lang="es-AR" dirty="0" smtClean="0"/>
              <a:t>Alejandro Abraham</a:t>
            </a:r>
          </a:p>
          <a:p>
            <a:pPr algn="r"/>
            <a:r>
              <a:rPr lang="es-AR" dirty="0" smtClean="0"/>
              <a:t>Esteban Ventura</a:t>
            </a:r>
          </a:p>
          <a:p>
            <a:pPr algn="r"/>
            <a:r>
              <a:rPr lang="es-AR" dirty="0" smtClean="0"/>
              <a:t>Juan Pablo Carro </a:t>
            </a:r>
          </a:p>
          <a:p>
            <a:pPr algn="r"/>
            <a:endParaRPr lang="es-AR" sz="1400" dirty="0" smtClean="0"/>
          </a:p>
          <a:p>
            <a:pPr algn="r"/>
            <a:r>
              <a:rPr lang="es-AR" sz="1400" dirty="0" smtClean="0"/>
              <a:t>29 de mayo, 2012</a:t>
            </a:r>
            <a:endParaRPr lang="en-US" sz="1400" dirty="0"/>
          </a:p>
        </p:txBody>
      </p:sp>
    </p:spTree>
    <p:extLst>
      <p:ext uri="{BB962C8B-B14F-4D97-AF65-F5344CB8AC3E}">
        <p14:creationId xmlns:p14="http://schemas.microsoft.com/office/powerpoint/2010/main" val="38525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42" name="Group 82"/>
          <p:cNvGraphicFramePr>
            <a:graphicFrameLocks noGrp="1"/>
          </p:cNvGraphicFramePr>
          <p:nvPr>
            <p:ph idx="1"/>
            <p:extLst>
              <p:ext uri="{D42A27DB-BD31-4B8C-83A1-F6EECF244321}">
                <p14:modId xmlns:p14="http://schemas.microsoft.com/office/powerpoint/2010/main" val="1446978715"/>
              </p:ext>
            </p:extLst>
          </p:nvPr>
        </p:nvGraphicFramePr>
        <p:xfrm>
          <a:off x="395288" y="1143000"/>
          <a:ext cx="8229600" cy="5273040"/>
        </p:xfrm>
        <a:graphic>
          <a:graphicData uri="http://schemas.openxmlformats.org/drawingml/2006/table">
            <a:tbl>
              <a:tblPr>
                <a:effectLst>
                  <a:outerShdw blurRad="50800" dist="50800" dir="5400000" algn="ctr" rotWithShape="0">
                    <a:schemeClr val="tx1"/>
                  </a:outerShdw>
                </a:effectLst>
              </a:tblPr>
              <a:tblGrid>
                <a:gridCol w="1654175"/>
                <a:gridCol w="6575425"/>
              </a:tblGrid>
              <a:tr h="279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800" b="1" i="0" u="none" strike="noStrike" cap="none" normalizeH="0" baseline="0" dirty="0" smtClean="0">
                          <a:ln>
                            <a:noFill/>
                          </a:ln>
                          <a:solidFill>
                            <a:srgbClr val="FF0000"/>
                          </a:solidFill>
                          <a:effectLst/>
                          <a:latin typeface="Arial" pitchFamily="34" charset="0"/>
                          <a:cs typeface="Arial" pitchFamily="34" charset="0"/>
                        </a:rPr>
                        <a:t>SSD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000" b="1" i="0" u="none" strike="noStrike" cap="none" normalizeH="0" baseline="0" dirty="0" smtClean="0">
                          <a:ln>
                            <a:noFill/>
                          </a:ln>
                          <a:solidFill>
                            <a:srgbClr val="FF0000"/>
                          </a:solidFill>
                          <a:effectLst/>
                          <a:latin typeface="Arial" pitchFamily="34" charset="0"/>
                          <a:cs typeface="Arial" pitchFamily="34" charset="0"/>
                        </a:rPr>
                        <a:t>(Solid </a:t>
                      </a:r>
                      <a:r>
                        <a:rPr kumimoji="0" lang="es-AR" sz="1000" b="1" i="0" u="none" strike="noStrike" cap="none" normalizeH="0" baseline="0" dirty="0" err="1" smtClean="0">
                          <a:ln>
                            <a:noFill/>
                          </a:ln>
                          <a:solidFill>
                            <a:srgbClr val="FF0000"/>
                          </a:solidFill>
                          <a:effectLst/>
                          <a:latin typeface="Arial" pitchFamily="34" charset="0"/>
                          <a:cs typeface="Arial" pitchFamily="34" charset="0"/>
                        </a:rPr>
                        <a:t>State</a:t>
                      </a:r>
                      <a:r>
                        <a:rPr kumimoji="0" lang="es-AR" sz="1000" b="1" i="0" u="none" strike="noStrike" cap="none" normalizeH="0" baseline="0" dirty="0" smtClean="0">
                          <a:ln>
                            <a:noFill/>
                          </a:ln>
                          <a:solidFill>
                            <a:srgbClr val="FF0000"/>
                          </a:solidFill>
                          <a:effectLst/>
                          <a:latin typeface="Arial" pitchFamily="34" charset="0"/>
                          <a:cs typeface="Arial" pitchFamily="34" charset="0"/>
                        </a:rPr>
                        <a:t> Drive)</a:t>
                      </a:r>
                      <a:endParaRPr kumimoji="0" lang="en-US" sz="1000" b="1"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Arial" pitchFamily="34" charset="0"/>
                          <a:cs typeface="Arial" pitchFamily="34" charset="0"/>
                        </a:rPr>
                        <a:t>Dispositivo</a:t>
                      </a:r>
                      <a:r>
                        <a:rPr kumimoji="0" lang="en-US" sz="1600" b="0" i="0" u="none" strike="noStrike" cap="none" normalizeH="0" baseline="0" dirty="0" smtClean="0">
                          <a:ln>
                            <a:noFill/>
                          </a:ln>
                          <a:solidFill>
                            <a:srgbClr val="000000"/>
                          </a:solidFill>
                          <a:effectLst/>
                          <a:latin typeface="Arial" pitchFamily="34" charset="0"/>
                          <a:cs typeface="Arial" pitchFamily="34" charset="0"/>
                        </a:rPr>
                        <a:t> de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almacenamiento</a:t>
                      </a:r>
                      <a:r>
                        <a:rPr kumimoji="0" lang="en-US" sz="1600" b="0" i="0" u="none" strike="noStrike" cap="none" normalizeH="0" baseline="0" dirty="0" smtClean="0">
                          <a:ln>
                            <a:noFill/>
                          </a:ln>
                          <a:solidFill>
                            <a:srgbClr val="000000"/>
                          </a:solidFill>
                          <a:effectLst/>
                          <a:latin typeface="Arial" pitchFamily="34" charset="0"/>
                          <a:cs typeface="Arial" pitchFamily="34" charset="0"/>
                        </a:rPr>
                        <a:t> de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datos</a:t>
                      </a:r>
                      <a:r>
                        <a:rPr kumimoji="0" lang="en-US" sz="1600" b="0" i="0" u="none" strike="noStrike" cap="none" normalizeH="0" baseline="0" dirty="0" smtClean="0">
                          <a:ln>
                            <a:noFill/>
                          </a:ln>
                          <a:solidFill>
                            <a:srgbClr val="000000"/>
                          </a:solidFill>
                          <a:effectLst/>
                          <a:latin typeface="Arial" pitchFamily="34" charset="0"/>
                          <a:cs typeface="Arial" pitchFamily="34" charset="0"/>
                        </a:rPr>
                        <a:t> en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memoria</a:t>
                      </a:r>
                      <a:r>
                        <a:rPr kumimoji="0" lang="en-US" sz="1600" b="0" i="0" u="none" strike="noStrike" cap="none" normalizeH="0" baseline="0" dirty="0" smtClean="0">
                          <a:ln>
                            <a:noFill/>
                          </a:ln>
                          <a:solidFill>
                            <a:srgbClr val="000000"/>
                          </a:solidFill>
                          <a:effectLst/>
                          <a:latin typeface="Arial" pitchFamily="34" charset="0"/>
                          <a:cs typeface="Arial" pitchFamily="34" charset="0"/>
                        </a:rPr>
                        <a:t> no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Arial" pitchFamily="34" charset="0"/>
                          <a:cs typeface="Arial" pitchFamily="34" charset="0"/>
                        </a:rPr>
                        <a:t>volátil</a:t>
                      </a:r>
                      <a:r>
                        <a:rPr kumimoji="0" lang="en-US" sz="1600" b="0" i="0" u="none" strike="noStrike" cap="none" normalizeH="0" baseline="0" dirty="0" smtClean="0">
                          <a:ln>
                            <a:noFill/>
                          </a:ln>
                          <a:solidFill>
                            <a:srgbClr val="000000"/>
                          </a:solidFill>
                          <a:effectLst/>
                          <a:latin typeface="Arial" pitchFamily="34" charset="0"/>
                          <a:cs typeface="Arial" pitchFamily="34" charset="0"/>
                        </a:rPr>
                        <a:t>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ej</a:t>
                      </a:r>
                      <a:r>
                        <a:rPr kumimoji="0" lang="en-US" sz="1600" b="0" i="0" u="none" strike="noStrike" cap="none" normalizeH="0" baseline="0" dirty="0" smtClean="0">
                          <a:ln>
                            <a:noFill/>
                          </a:ln>
                          <a:solidFill>
                            <a:srgbClr val="000000"/>
                          </a:solidFill>
                          <a:effectLst/>
                          <a:latin typeface="Arial" pitchFamily="34" charset="0"/>
                          <a:cs typeface="Arial" pitchFamily="34" charset="0"/>
                        </a:rPr>
                        <a:t>: Flash o SDRAM)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Arial" pitchFamily="34" charset="0"/>
                          <a:cs typeface="Arial" pitchFamily="34" charset="0"/>
                        </a:rPr>
                        <a:t>FICON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FF0000"/>
                          </a:solidFill>
                          <a:effectLst/>
                          <a:latin typeface="Arial" pitchFamily="34" charset="0"/>
                          <a:cs typeface="Arial" pitchFamily="34" charset="0"/>
                        </a:rPr>
                        <a:t>(</a:t>
                      </a:r>
                      <a:r>
                        <a:rPr kumimoji="0" lang="es-ES" sz="1100" b="1" i="0" u="none" strike="noStrike" cap="none" normalizeH="0" baseline="0" dirty="0" err="1" smtClean="0">
                          <a:ln>
                            <a:noFill/>
                          </a:ln>
                          <a:solidFill>
                            <a:srgbClr val="FF0000"/>
                          </a:solidFill>
                          <a:effectLst/>
                          <a:latin typeface="Arial" pitchFamily="34" charset="0"/>
                          <a:cs typeface="Arial" pitchFamily="34" charset="0"/>
                        </a:rPr>
                        <a:t>Fibre</a:t>
                      </a:r>
                      <a:r>
                        <a:rPr kumimoji="0" lang="es-ES" sz="1100" b="1" i="0" u="none" strike="noStrike" cap="none" normalizeH="0" baseline="0" dirty="0" smtClean="0">
                          <a:ln>
                            <a:noFill/>
                          </a:ln>
                          <a:solidFill>
                            <a:srgbClr val="FF0000"/>
                          </a:solidFill>
                          <a:effectLst/>
                          <a:latin typeface="Arial" pitchFamily="34" charset="0"/>
                          <a:cs typeface="Arial" pitchFamily="34" charset="0"/>
                        </a:rPr>
                        <a:t> </a:t>
                      </a:r>
                      <a:r>
                        <a:rPr kumimoji="0" lang="es-ES" sz="1100" b="1" i="0" u="none" strike="noStrike" cap="none" normalizeH="0" baseline="0" dirty="0" err="1" smtClean="0">
                          <a:ln>
                            <a:noFill/>
                          </a:ln>
                          <a:solidFill>
                            <a:srgbClr val="FF0000"/>
                          </a:solidFill>
                          <a:effectLst/>
                          <a:latin typeface="Arial" pitchFamily="34" charset="0"/>
                          <a:cs typeface="Arial" pitchFamily="34" charset="0"/>
                        </a:rPr>
                        <a:t>Connection</a:t>
                      </a:r>
                      <a:r>
                        <a:rPr kumimoji="0" lang="es-ES" sz="1100" b="0" i="0" u="none" strike="noStrike" cap="none" normalizeH="0" baseline="0" dirty="0" smtClean="0">
                          <a:ln>
                            <a:noFill/>
                          </a:ln>
                          <a:solidFill>
                            <a:srgbClr val="FF0000"/>
                          </a:solidFill>
                          <a:effectLst/>
                          <a:latin typeface="Arial" pitchFamily="34" charset="0"/>
                          <a:cs typeface="Arial" pitchFamily="34" charset="0"/>
                        </a:rPr>
                        <a:t>)</a:t>
                      </a:r>
                      <a:endParaRPr kumimoji="0" lang="en-US" sz="11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Protocolo para transferencia por Fibra Óptica; transferencia 1-8 </a:t>
                      </a:r>
                      <a:r>
                        <a:rPr kumimoji="0" lang="es-AR" sz="1600" b="0" i="0" u="none" strike="noStrike" cap="none" normalizeH="0" baseline="0" dirty="0" err="1" smtClean="0">
                          <a:ln>
                            <a:noFill/>
                          </a:ln>
                          <a:solidFill>
                            <a:srgbClr val="000000"/>
                          </a:solidFill>
                          <a:effectLst/>
                          <a:latin typeface="Arial" pitchFamily="34" charset="0"/>
                          <a:cs typeface="Arial" pitchFamily="34" charset="0"/>
                        </a:rPr>
                        <a:t>gb</a:t>
                      </a:r>
                      <a:r>
                        <a:rPr kumimoji="0" lang="es-AR" sz="1600" b="0" i="0" u="none" strike="noStrike" cap="none" normalizeH="0" baseline="0" dirty="0" smtClean="0">
                          <a:ln>
                            <a:noFill/>
                          </a:ln>
                          <a:solidFill>
                            <a:srgbClr val="000000"/>
                          </a:solidFill>
                          <a:effectLst/>
                          <a:latin typeface="Arial" pitchFamily="34" charset="0"/>
                          <a:cs typeface="Arial" pitchFamily="34" charset="0"/>
                        </a:rPr>
                        <a:t> hasta 100km de distancia.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Arial" pitchFamily="34" charset="0"/>
                          <a:cs typeface="Arial" pitchFamily="34" charset="0"/>
                        </a:rPr>
                        <a:t>SATA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pitchFamily="34" charset="0"/>
                          <a:cs typeface="Arial" pitchFamily="34" charset="0"/>
                        </a:rPr>
                        <a:t>(Serial Advanced Technology Attachment)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Hot swap; transferencia de datos más veloz que IDE (</a:t>
                      </a:r>
                      <a:r>
                        <a:rPr kumimoji="0" lang="es-AR" sz="1600" b="0" i="0" u="none" strike="noStrike" cap="none" normalizeH="0" baseline="0" dirty="0" err="1" smtClean="0">
                          <a:ln>
                            <a:noFill/>
                          </a:ln>
                          <a:solidFill>
                            <a:srgbClr val="000000"/>
                          </a:solidFill>
                          <a:effectLst/>
                          <a:latin typeface="Arial" pitchFamily="34" charset="0"/>
                          <a:cs typeface="Arial" pitchFamily="34" charset="0"/>
                        </a:rPr>
                        <a:t>Parallel</a:t>
                      </a:r>
                      <a:r>
                        <a:rPr kumimoji="0" lang="es-AR" sz="1600" b="0" i="0" u="none" strike="noStrike" cap="none" normalizeH="0" baseline="0" dirty="0" smtClean="0">
                          <a:ln>
                            <a:noFill/>
                          </a:ln>
                          <a:solidFill>
                            <a:srgbClr val="000000"/>
                          </a:solidFill>
                          <a:effectLst/>
                          <a:latin typeface="Arial" pitchFamily="34" charset="0"/>
                          <a:cs typeface="Arial" pitchFamily="34" charset="0"/>
                        </a:rPr>
                        <a:t> ATA)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6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6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6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Arial" pitchFamily="34" charset="0"/>
                          <a:cs typeface="Arial" pitchFamily="34" charset="0"/>
                        </a:rPr>
                        <a:t>SCSI </a:t>
                      </a:r>
                      <a:r>
                        <a:rPr kumimoji="0" lang="en-US" sz="1000" b="1" i="0" u="none" strike="noStrike" cap="none" normalizeH="0" baseline="0" dirty="0" smtClean="0">
                          <a:ln>
                            <a:noFill/>
                          </a:ln>
                          <a:solidFill>
                            <a:srgbClr val="FF0000"/>
                          </a:solidFill>
                          <a:effectLst/>
                          <a:latin typeface="Arial" pitchFamily="34" charset="0"/>
                          <a:cs typeface="Arial" pitchFamily="34" charset="0"/>
                        </a:rPr>
                        <a:t>(Small Computer System Interface)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Set </a:t>
                      </a:r>
                      <a:r>
                        <a:rPr kumimoji="0" lang="es-AR" sz="1600" b="0" i="0" u="none" strike="noStrike" cap="none" normalizeH="0" baseline="0" dirty="0" err="1" smtClean="0">
                          <a:ln>
                            <a:noFill/>
                          </a:ln>
                          <a:solidFill>
                            <a:srgbClr val="000000"/>
                          </a:solidFill>
                          <a:effectLst/>
                          <a:latin typeface="Arial" pitchFamily="34" charset="0"/>
                          <a:cs typeface="Arial" pitchFamily="34" charset="0"/>
                        </a:rPr>
                        <a:t>standard</a:t>
                      </a:r>
                      <a:r>
                        <a:rPr kumimoji="0" lang="es-AR" sz="1600" b="0" i="0" u="none" strike="noStrike" cap="none" normalizeH="0" baseline="0" dirty="0" smtClean="0">
                          <a:ln>
                            <a:noFill/>
                          </a:ln>
                          <a:solidFill>
                            <a:srgbClr val="000000"/>
                          </a:solidFill>
                          <a:effectLst/>
                          <a:latin typeface="Arial" pitchFamily="34" charset="0"/>
                          <a:cs typeface="Arial" pitchFamily="34" charset="0"/>
                        </a:rPr>
                        <a:t> para conexiones físicas y transferencia de datos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0000"/>
                          </a:solidFill>
                          <a:effectLst/>
                          <a:latin typeface="Arial" pitchFamily="34" charset="0"/>
                          <a:cs typeface="Arial" pitchFamily="34" charset="0"/>
                        </a:rPr>
                        <a:t>iSCSI</a:t>
                      </a:r>
                      <a:r>
                        <a:rPr kumimoji="0" lang="en-US" sz="1800" b="1" i="0" u="none" strike="noStrike" cap="none" normalizeH="0" baseline="0" dirty="0" smtClean="0">
                          <a:ln>
                            <a:noFill/>
                          </a:ln>
                          <a:solidFill>
                            <a:srgbClr val="FF0000"/>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pitchFamily="34" charset="0"/>
                          <a:cs typeface="Arial" pitchFamily="34" charset="0"/>
                        </a:rPr>
                        <a:t>(Internet SCSI)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Protocolo SCSI sobre redes TCP/IP. Alternativa económica para canales de Fibra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1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Arial" pitchFamily="34" charset="0"/>
                          <a:cs typeface="Arial" pitchFamily="34" charset="0"/>
                        </a:rPr>
                        <a:t>SAS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pitchFamily="34" charset="0"/>
                          <a:cs typeface="Arial" pitchFamily="34" charset="0"/>
                        </a:rPr>
                        <a:t>(Serial Attached SCSI)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Protocolo de comunicaciones utilizado para mover datos de una computadora a dispositivo de almacenamiento.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800" b="1" i="0" u="none" strike="noStrike" cap="none" normalizeH="0" baseline="0" dirty="0" smtClean="0">
                          <a:ln>
                            <a:noFill/>
                          </a:ln>
                          <a:solidFill>
                            <a:srgbClr val="FF0000"/>
                          </a:solidFill>
                          <a:effectLst/>
                          <a:latin typeface="Arial" pitchFamily="34" charset="0"/>
                          <a:cs typeface="Arial" pitchFamily="34" charset="0"/>
                        </a:rPr>
                        <a:t>NSPOF</a:t>
                      </a:r>
                      <a:endParaRPr kumimoji="0" lang="en-US" sz="1800" b="1"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No Single Point of </a:t>
                      </a:r>
                      <a:r>
                        <a:rPr kumimoji="0" lang="es-AR" sz="1600" b="0" i="0" u="none" strike="noStrike" cap="none" normalizeH="0" baseline="0" dirty="0" err="1" smtClean="0">
                          <a:ln>
                            <a:noFill/>
                          </a:ln>
                          <a:solidFill>
                            <a:srgbClr val="000000"/>
                          </a:solidFill>
                          <a:effectLst/>
                          <a:latin typeface="Arial" pitchFamily="34" charset="0"/>
                          <a:cs typeface="Arial" pitchFamily="34" charset="0"/>
                        </a:rPr>
                        <a:t>Failure</a:t>
                      </a:r>
                      <a:r>
                        <a:rPr kumimoji="0" lang="es-AR" sz="1600" b="0" i="0" u="none" strike="noStrike" cap="none" normalizeH="0" baseline="0" dirty="0" smtClean="0">
                          <a:ln>
                            <a:noFill/>
                          </a:ln>
                          <a:solidFill>
                            <a:srgbClr val="000000"/>
                          </a:solidFill>
                          <a:effectLst/>
                          <a:latin typeface="Arial" pitchFamily="34" charset="0"/>
                          <a:cs typeface="Arial" pitchFamily="34" charset="0"/>
                        </a:rPr>
                        <a:t> entre server y </a:t>
                      </a:r>
                      <a:r>
                        <a:rPr kumimoji="0" lang="es-AR" sz="1600" b="0" i="0" u="none" strike="noStrike" cap="none" normalizeH="0" baseline="0" dirty="0" err="1" smtClean="0">
                          <a:ln>
                            <a:noFill/>
                          </a:ln>
                          <a:solidFill>
                            <a:srgbClr val="000000"/>
                          </a:solidFill>
                          <a:effectLst/>
                          <a:latin typeface="Arial" pitchFamily="34" charset="0"/>
                          <a:cs typeface="Arial" pitchFamily="34" charset="0"/>
                        </a:rPr>
                        <a:t>storage</a:t>
                      </a:r>
                      <a:r>
                        <a:rPr kumimoji="0" lang="es-AR" sz="1600" b="0" i="0" u="none" strike="noStrike" cap="none" normalizeH="0" baseline="0" dirty="0" smtClean="0">
                          <a:ln>
                            <a:noFill/>
                          </a:ln>
                          <a:solidFill>
                            <a:srgbClr val="000000"/>
                          </a:solidFill>
                          <a:effectLst/>
                          <a:latin typeface="Arial" pitchFamily="34" charset="0"/>
                          <a:cs typeface="Arial" pitchFamily="34" charset="0"/>
                        </a:rPr>
                        <a:t>. </a:t>
                      </a:r>
                      <a:r>
                        <a:rPr kumimoji="0" lang="es-AR" sz="1600" b="0" i="0" u="none" strike="noStrike" cap="none" normalizeH="0" baseline="0" dirty="0" err="1" smtClean="0">
                          <a:ln>
                            <a:noFill/>
                          </a:ln>
                          <a:solidFill>
                            <a:srgbClr val="000000"/>
                          </a:solidFill>
                          <a:effectLst/>
                          <a:latin typeface="Arial" pitchFamily="34" charset="0"/>
                          <a:cs typeface="Arial" pitchFamily="34" charset="0"/>
                        </a:rPr>
                        <a:t>Secure</a:t>
                      </a:r>
                      <a:r>
                        <a:rPr kumimoji="0" lang="es-AR" sz="1600" b="0" i="0" u="none" strike="noStrike" cap="none" normalizeH="0" baseline="0" dirty="0" smtClean="0">
                          <a:ln>
                            <a:noFill/>
                          </a:ln>
                          <a:solidFill>
                            <a:srgbClr val="000000"/>
                          </a:solidFill>
                          <a:effectLst/>
                          <a:latin typeface="Arial" pitchFamily="34" charset="0"/>
                          <a:cs typeface="Arial" pitchFamily="34" charset="0"/>
                        </a:rPr>
                        <a:t> </a:t>
                      </a:r>
                      <a:r>
                        <a:rPr kumimoji="0" lang="es-AR" sz="1600" b="0" i="0" u="none" strike="noStrike" cap="none" normalizeH="0" baseline="0" dirty="0" err="1" smtClean="0">
                          <a:ln>
                            <a:noFill/>
                          </a:ln>
                          <a:solidFill>
                            <a:srgbClr val="000000"/>
                          </a:solidFill>
                          <a:effectLst/>
                          <a:latin typeface="Arial" pitchFamily="34" charset="0"/>
                          <a:cs typeface="Arial" pitchFamily="34" charset="0"/>
                        </a:rPr>
                        <a:t>Path</a:t>
                      </a:r>
                      <a:r>
                        <a:rPr kumimoji="0" lang="es-AR" sz="1600" b="0" i="0" u="none" strike="noStrike" cap="none" normalizeH="0" baseline="0" dirty="0" smtClean="0">
                          <a:ln>
                            <a:noFill/>
                          </a:ln>
                          <a:solidFill>
                            <a:srgbClr val="000000"/>
                          </a:solidFill>
                          <a:effectLst/>
                          <a:latin typeface="Arial" pitchFamily="34" charset="0"/>
                          <a:cs typeface="Arial" pitchFamily="34" charset="0"/>
                        </a:rPr>
                        <a:t>. Permite balanceo de cargar.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Arial" pitchFamily="34" charset="0"/>
                          <a:cs typeface="Arial" pitchFamily="34" charset="0"/>
                        </a:rPr>
                        <a:t>Thin </a:t>
                      </a:r>
                      <a:r>
                        <a:rPr kumimoji="0" lang="en-US" sz="1800" b="1" i="0" u="none" strike="noStrike" cap="none" normalizeH="0" baseline="0" dirty="0" err="1" smtClean="0">
                          <a:ln>
                            <a:noFill/>
                          </a:ln>
                          <a:solidFill>
                            <a:srgbClr val="FF0000"/>
                          </a:solidFill>
                          <a:effectLst/>
                          <a:latin typeface="Arial" pitchFamily="34" charset="0"/>
                          <a:cs typeface="Arial" pitchFamily="34" charset="0"/>
                        </a:rPr>
                        <a:t>Provitioning</a:t>
                      </a:r>
                      <a:endParaRPr kumimoji="0" lang="en-US" sz="1800" b="1"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err="1" smtClean="0">
                          <a:ln>
                            <a:noFill/>
                          </a:ln>
                          <a:solidFill>
                            <a:srgbClr val="000000"/>
                          </a:solidFill>
                          <a:effectLst/>
                          <a:latin typeface="Arial" pitchFamily="34" charset="0"/>
                          <a:cs typeface="Arial" pitchFamily="34" charset="0"/>
                        </a:rPr>
                        <a:t>Soft</a:t>
                      </a:r>
                      <a:r>
                        <a:rPr kumimoji="0" lang="es-AR" sz="1600" b="0" i="0" u="none" strike="noStrike" cap="none" normalizeH="0" baseline="0" dirty="0" smtClean="0">
                          <a:ln>
                            <a:noFill/>
                          </a:ln>
                          <a:solidFill>
                            <a:srgbClr val="000000"/>
                          </a:solidFill>
                          <a:effectLst/>
                          <a:latin typeface="Arial" pitchFamily="34" charset="0"/>
                          <a:cs typeface="Arial" pitchFamily="34" charset="0"/>
                        </a:rPr>
                        <a:t> que ahorra espacio en disco para mejorar la utilidad de capacidad.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pic>
        <p:nvPicPr>
          <p:cNvPr id="15427" name="Picture 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143000"/>
            <a:ext cx="95843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36"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2631182"/>
            <a:ext cx="830263" cy="721618"/>
          </a:xfrm>
          <a:prstGeom prst="rect">
            <a:avLst/>
          </a:prstGeom>
          <a:noFill/>
          <a:extLst>
            <a:ext uri="{909E8E84-426E-40DD-AFC4-6F175D3DCCD1}">
              <a14:hiddenFill xmlns:a14="http://schemas.microsoft.com/office/drawing/2010/main">
                <a:solidFill>
                  <a:srgbClr val="FFFFFF"/>
                </a:solidFill>
              </a14:hiddenFill>
            </a:ext>
          </a:extLst>
        </p:spPr>
      </p:pic>
      <p:pic>
        <p:nvPicPr>
          <p:cNvPr id="15437"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550" y="2743200"/>
            <a:ext cx="1187450" cy="539750"/>
          </a:xfrm>
          <a:prstGeom prst="rect">
            <a:avLst/>
          </a:prstGeom>
          <a:noFill/>
          <a:extLst>
            <a:ext uri="{909E8E84-426E-40DD-AFC4-6F175D3DCCD1}">
              <a14:hiddenFill xmlns:a14="http://schemas.microsoft.com/office/drawing/2010/main">
                <a:solidFill>
                  <a:srgbClr val="FFFFFF"/>
                </a:solidFill>
              </a14:hiddenFill>
            </a:ext>
          </a:extLst>
        </p:spPr>
      </p:pic>
      <p:sp>
        <p:nvSpPr>
          <p:cNvPr id="7" name="1 Título"/>
          <p:cNvSpPr>
            <a:spLocks noGrp="1"/>
          </p:cNvSpPr>
          <p:nvPr>
            <p:ph type="title"/>
          </p:nvPr>
        </p:nvSpPr>
        <p:spPr>
          <a:xfrm>
            <a:off x="370297" y="152400"/>
            <a:ext cx="8229600" cy="762000"/>
          </a:xfrm>
        </p:spPr>
        <p:txBody>
          <a:bodyPr anchor="t"/>
          <a:lstStyle/>
          <a:p>
            <a:r>
              <a:rPr lang="es-AR" sz="4800" b="1" dirty="0" smtClean="0">
                <a:solidFill>
                  <a:schemeClr val="tx1"/>
                </a:solidFill>
              </a:rPr>
              <a:t>CONCEPTOS </a:t>
            </a:r>
            <a:r>
              <a:rPr lang="es-AR" sz="4400" b="1" dirty="0" smtClean="0">
                <a:solidFill>
                  <a:schemeClr val="tx1"/>
                </a:solidFill>
              </a:rPr>
              <a:t>GENERALES</a:t>
            </a:r>
            <a:endParaRPr lang="es-AR" sz="4800" b="1" dirty="0">
              <a:solidFill>
                <a:schemeClr val="tx1"/>
              </a:solidFill>
            </a:endParaRPr>
          </a:p>
        </p:txBody>
      </p:sp>
    </p:spTree>
    <p:extLst>
      <p:ext uri="{BB962C8B-B14F-4D97-AF65-F5344CB8AC3E}">
        <p14:creationId xmlns:p14="http://schemas.microsoft.com/office/powerpoint/2010/main" val="712214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67" name="Group 399"/>
          <p:cNvGraphicFramePr>
            <a:graphicFrameLocks noGrp="1"/>
          </p:cNvGraphicFramePr>
          <p:nvPr>
            <p:ph/>
            <p:extLst>
              <p:ext uri="{D42A27DB-BD31-4B8C-83A1-F6EECF244321}">
                <p14:modId xmlns:p14="http://schemas.microsoft.com/office/powerpoint/2010/main" val="797167582"/>
              </p:ext>
            </p:extLst>
          </p:nvPr>
        </p:nvGraphicFramePr>
        <p:xfrm>
          <a:off x="152400" y="91440"/>
          <a:ext cx="8839200" cy="6526721"/>
        </p:xfrm>
        <a:graphic>
          <a:graphicData uri="http://schemas.openxmlformats.org/drawingml/2006/table">
            <a:tbl>
              <a:tblPr>
                <a:effectLst>
                  <a:outerShdw blurRad="50800" dist="50800" dir="5400000" algn="ctr" rotWithShape="0">
                    <a:schemeClr val="tx1"/>
                  </a:outerShdw>
                </a:effectLst>
              </a:tblPr>
              <a:tblGrid>
                <a:gridCol w="590550"/>
                <a:gridCol w="933450"/>
                <a:gridCol w="1143000"/>
                <a:gridCol w="501030"/>
                <a:gridCol w="794370"/>
                <a:gridCol w="1941934"/>
                <a:gridCol w="1639466"/>
                <a:gridCol w="1295400"/>
              </a:tblGrid>
              <a:tr h="633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pitchFamily="34" charset="0"/>
                          <a:cs typeface="Arial" pitchFamily="34" charset="0"/>
                        </a:rPr>
                        <a:t>CAT</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pitchFamily="34" charset="0"/>
                          <a:cs typeface="Arial" pitchFamily="34" charset="0"/>
                        </a:rPr>
                        <a:t>Modelo</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pitchFamily="34" charset="0"/>
                          <a:cs typeface="Arial" pitchFamily="34" charset="0"/>
                        </a:rPr>
                        <a:t>Conectividad</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err="1" smtClean="0">
                          <a:ln>
                            <a:noFill/>
                          </a:ln>
                          <a:solidFill>
                            <a:schemeClr val="tx1"/>
                          </a:solidFill>
                          <a:effectLst/>
                          <a:latin typeface="Arial" pitchFamily="34" charset="0"/>
                          <a:cs typeface="Arial" pitchFamily="34" charset="0"/>
                        </a:rPr>
                        <a:t>Cap</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pitchFamily="34" charset="0"/>
                          <a:cs typeface="Arial" pitchFamily="34" charset="0"/>
                        </a:rPr>
                        <a:t>Host OS</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pitchFamily="34" charset="0"/>
                          <a:cs typeface="Arial" pitchFamily="34" charset="0"/>
                        </a:rPr>
                        <a:t>Drive </a:t>
                      </a:r>
                      <a:r>
                        <a:rPr kumimoji="0" lang="es-AR" sz="1200" b="1" i="0" u="none" strike="noStrike" cap="none" normalizeH="0" baseline="0" dirty="0" err="1" smtClean="0">
                          <a:ln>
                            <a:noFill/>
                          </a:ln>
                          <a:solidFill>
                            <a:schemeClr val="tx1"/>
                          </a:solidFill>
                          <a:effectLst/>
                          <a:latin typeface="Arial" pitchFamily="34" charset="0"/>
                          <a:cs typeface="Arial" pitchFamily="34" charset="0"/>
                        </a:rPr>
                        <a:t>Info</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err="1" smtClean="0">
                          <a:ln>
                            <a:noFill/>
                          </a:ln>
                          <a:solidFill>
                            <a:schemeClr val="tx1"/>
                          </a:solidFill>
                          <a:effectLst/>
                          <a:latin typeface="Arial" pitchFamily="34" charset="0"/>
                          <a:cs typeface="Arial" pitchFamily="34" charset="0"/>
                        </a:rPr>
                        <a:t>Features</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err="1" smtClean="0">
                          <a:ln>
                            <a:noFill/>
                          </a:ln>
                          <a:solidFill>
                            <a:schemeClr val="tx1"/>
                          </a:solidFill>
                          <a:effectLst/>
                          <a:latin typeface="Arial" pitchFamily="34" charset="0"/>
                          <a:cs typeface="Arial" pitchFamily="34" charset="0"/>
                        </a:rPr>
                        <a:t>Form</a:t>
                      </a:r>
                      <a:r>
                        <a:rPr kumimoji="0" lang="es-AR" sz="1200" b="1" i="0" u="none" strike="noStrike" cap="none" normalizeH="0" baseline="0" dirty="0" smtClean="0">
                          <a:ln>
                            <a:noFill/>
                          </a:ln>
                          <a:solidFill>
                            <a:schemeClr val="tx1"/>
                          </a:solidFill>
                          <a:effectLst/>
                          <a:latin typeface="Arial" pitchFamily="34" charset="0"/>
                          <a:cs typeface="Arial" pitchFamily="34" charset="0"/>
                        </a:rPr>
                        <a:t> Factor</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err="1" smtClean="0">
                          <a:ln>
                            <a:noFill/>
                          </a:ln>
                          <a:solidFill>
                            <a:schemeClr val="tx1"/>
                          </a:solidFill>
                          <a:effectLst/>
                          <a:latin typeface="Arial" pitchFamily="34" charset="0"/>
                          <a:cs typeface="Arial" pitchFamily="34" charset="0"/>
                        </a:rPr>
                        <a:t>Entry</a:t>
                      </a:r>
                      <a:r>
                        <a:rPr kumimoji="0" lang="es-AR" sz="1200" b="1" i="0" u="none" strike="noStrike" cap="none" normalizeH="0" baseline="0" dirty="0" smtClean="0">
                          <a:ln>
                            <a:noFill/>
                          </a:ln>
                          <a:solidFill>
                            <a:schemeClr val="tx1"/>
                          </a:solidFill>
                          <a:effectLst/>
                          <a:latin typeface="Arial" pitchFamily="34" charset="0"/>
                          <a:cs typeface="Arial" pitchFamily="34" charset="0"/>
                        </a:rPr>
                        <a:t> </a:t>
                      </a:r>
                      <a:r>
                        <a:rPr kumimoji="0" lang="es-AR" sz="1200" b="1" i="0" u="none" strike="noStrike" cap="none" normalizeH="0" baseline="0" dirty="0" err="1" smtClean="0">
                          <a:ln>
                            <a:noFill/>
                          </a:ln>
                          <a:solidFill>
                            <a:schemeClr val="tx1"/>
                          </a:solidFill>
                          <a:effectLst/>
                          <a:latin typeface="Arial" pitchFamily="34" charset="0"/>
                          <a:cs typeface="Arial" pitchFamily="34" charset="0"/>
                        </a:rPr>
                        <a:t>level</a:t>
                      </a: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600" b="1" i="0" u="none" strike="noStrike" cap="none" normalizeH="0" baseline="0" dirty="0" smtClean="0">
                          <a:ln>
                            <a:noFill/>
                          </a:ln>
                          <a:solidFill>
                            <a:schemeClr val="tx1"/>
                          </a:solidFill>
                          <a:effectLst/>
                          <a:latin typeface="Arial" pitchFamily="34" charset="0"/>
                          <a:cs typeface="Arial" pitchFamily="34" charset="0"/>
                        </a:rPr>
                        <a:t>D2000 (2600 y 2700)</a:t>
                      </a:r>
                      <a:endParaRPr kumimoji="0" lang="es-ES" sz="16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N/A</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400" b="1" i="0" u="none" strike="noStrike" cap="none" normalizeH="0" baseline="0" dirty="0" smtClean="0">
                          <a:ln>
                            <a:noFill/>
                          </a:ln>
                          <a:solidFill>
                            <a:schemeClr val="tx1"/>
                          </a:solidFill>
                          <a:effectLst/>
                          <a:latin typeface="Arial" pitchFamily="34" charset="0"/>
                          <a:cs typeface="Arial" pitchFamily="34" charset="0"/>
                        </a:rPr>
                        <a:t>192 Tb</a:t>
                      </a:r>
                      <a:endParaRPr kumimoji="0" lang="es-E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HP UX, Windows Linux, Novell </a:t>
                      </a:r>
                      <a:r>
                        <a:rPr kumimoji="0" lang="es-AR" sz="1200" b="0" i="0" u="none" strike="noStrike" cap="none" normalizeH="0" baseline="0" dirty="0" err="1" smtClean="0">
                          <a:ln>
                            <a:noFill/>
                          </a:ln>
                          <a:solidFill>
                            <a:schemeClr val="tx1"/>
                          </a:solidFill>
                          <a:effectLst/>
                          <a:latin typeface="Arial" pitchFamily="34" charset="0"/>
                          <a:cs typeface="Arial" pitchFamily="34" charset="0"/>
                        </a:rPr>
                        <a:t>VMWare</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SATA, SAS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(200/96 SFF/LFF) *dependiendo modelo</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600" b="1"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600" b="1" i="0" u="none" strike="noStrike" kern="1200" cap="none" normalizeH="0" baseline="0" dirty="0" smtClean="0">
                          <a:ln>
                            <a:noFill/>
                          </a:ln>
                          <a:solidFill>
                            <a:schemeClr val="tx1"/>
                          </a:solidFill>
                          <a:effectLst/>
                          <a:latin typeface="Arial" pitchFamily="34" charset="0"/>
                          <a:ea typeface="+mn-ea"/>
                          <a:cs typeface="Arial" pitchFamily="34" charset="0"/>
                        </a:rPr>
                        <a:t>2U</a:t>
                      </a:r>
                      <a:endParaRPr kumimoji="0" lang="es-ES"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294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600" b="1" i="0" u="none" strike="noStrike" cap="none" normalizeH="0" baseline="0" dirty="0" smtClean="0">
                          <a:ln>
                            <a:noFill/>
                          </a:ln>
                          <a:solidFill>
                            <a:schemeClr val="tx1"/>
                          </a:solidFill>
                          <a:effectLst/>
                          <a:latin typeface="Arial" pitchFamily="34" charset="0"/>
                          <a:cs typeface="Arial" pitchFamily="34" charset="0"/>
                        </a:rPr>
                        <a:t>P2000 G3</a:t>
                      </a:r>
                      <a:endParaRPr kumimoji="0" lang="es-ES" sz="16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err="1" smtClean="0">
                          <a:ln>
                            <a:noFill/>
                          </a:ln>
                          <a:solidFill>
                            <a:schemeClr val="tx1"/>
                          </a:solidFill>
                          <a:effectLst/>
                          <a:latin typeface="Arial" pitchFamily="34" charset="0"/>
                          <a:cs typeface="Arial" pitchFamily="34" charset="0"/>
                        </a:rPr>
                        <a:t>Fibre</a:t>
                      </a:r>
                      <a:r>
                        <a:rPr kumimoji="0" lang="es-AR" sz="1200" b="0" i="0" u="none" strike="noStrike" cap="none" normalizeH="0" baseline="0" dirty="0" smtClean="0">
                          <a:ln>
                            <a:noFill/>
                          </a:ln>
                          <a:solidFill>
                            <a:schemeClr val="tx1"/>
                          </a:solidFill>
                          <a:effectLst/>
                          <a:latin typeface="Arial" pitchFamily="34" charset="0"/>
                          <a:cs typeface="Arial" pitchFamily="34" charset="0"/>
                        </a:rPr>
                        <a:t> </a:t>
                      </a:r>
                      <a:r>
                        <a:rPr kumimoji="0" lang="es-AR" sz="1200" b="0" i="0" u="none" strike="noStrike" cap="none" normalizeH="0" baseline="0" dirty="0" err="1" smtClean="0">
                          <a:ln>
                            <a:noFill/>
                          </a:ln>
                          <a:solidFill>
                            <a:schemeClr val="tx1"/>
                          </a:solidFill>
                          <a:effectLst/>
                          <a:latin typeface="Arial" pitchFamily="34" charset="0"/>
                          <a:cs typeface="Arial" pitchFamily="34" charset="0"/>
                        </a:rPr>
                        <a:t>Channel</a:t>
                      </a:r>
                      <a:r>
                        <a:rPr kumimoji="0" lang="es-AR" sz="1200" b="0" i="0" u="none" strike="noStrike" cap="none" normalizeH="0" baseline="0" dirty="0" smtClean="0">
                          <a:ln>
                            <a:noFill/>
                          </a:ln>
                          <a:solidFill>
                            <a:schemeClr val="tx1"/>
                          </a:solidFill>
                          <a:effectLst/>
                          <a:latin typeface="Arial" pitchFamily="34" charset="0"/>
                          <a:cs typeface="Arial" pitchFamily="34" charset="0"/>
                        </a:rPr>
                        <a:t> – </a:t>
                      </a:r>
                      <a:r>
                        <a:rPr kumimoji="0" lang="es-AR" sz="1200" b="0" i="0" u="none" strike="noStrike" cap="none" normalizeH="0" baseline="0" dirty="0" err="1" smtClean="0">
                          <a:ln>
                            <a:noFill/>
                          </a:ln>
                          <a:solidFill>
                            <a:schemeClr val="tx1"/>
                          </a:solidFill>
                          <a:effectLst/>
                          <a:latin typeface="Arial" pitchFamily="34" charset="0"/>
                          <a:cs typeface="Arial" pitchFamily="34" charset="0"/>
                        </a:rPr>
                        <a:t>iSCSI</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400" b="1" i="0" u="none" strike="noStrike" cap="none" normalizeH="0" baseline="0" dirty="0" smtClean="0">
                          <a:ln>
                            <a:noFill/>
                          </a:ln>
                          <a:solidFill>
                            <a:schemeClr val="tx1"/>
                          </a:solidFill>
                          <a:effectLst/>
                          <a:latin typeface="Arial" pitchFamily="34" charset="0"/>
                          <a:cs typeface="Arial" pitchFamily="34" charset="0"/>
                        </a:rPr>
                        <a:t>288 TB </a:t>
                      </a:r>
                      <a:r>
                        <a:rPr kumimoji="0" lang="es-AR" sz="900" b="1" i="0" u="none" strike="noStrike" cap="none" normalizeH="0" baseline="0" dirty="0" smtClean="0">
                          <a:ln>
                            <a:noFill/>
                          </a:ln>
                          <a:solidFill>
                            <a:schemeClr val="tx1"/>
                          </a:solidFill>
                          <a:effectLst/>
                          <a:latin typeface="Arial" pitchFamily="34" charset="0"/>
                          <a:cs typeface="Arial" pitchFamily="34" charset="0"/>
                        </a:rPr>
                        <a:t>(</a:t>
                      </a:r>
                      <a:r>
                        <a:rPr kumimoji="0" lang="es-AR" sz="900" b="1" i="0" u="none" strike="noStrike" cap="none" normalizeH="0" baseline="0" dirty="0" err="1" smtClean="0">
                          <a:ln>
                            <a:noFill/>
                          </a:ln>
                          <a:solidFill>
                            <a:schemeClr val="tx1"/>
                          </a:solidFill>
                          <a:effectLst/>
                          <a:latin typeface="Arial" pitchFamily="34" charset="0"/>
                          <a:cs typeface="Arial" pitchFamily="34" charset="0"/>
                        </a:rPr>
                        <a:t>max</a:t>
                      </a:r>
                      <a:r>
                        <a:rPr kumimoji="0" lang="es-AR" sz="900" b="1" i="0" u="none" strike="noStrike" cap="none" normalizeH="0" baseline="0" dirty="0" smtClean="0">
                          <a:ln>
                            <a:noFill/>
                          </a:ln>
                          <a:solidFill>
                            <a:schemeClr val="tx1"/>
                          </a:solidFill>
                          <a:effectLst/>
                          <a:latin typeface="Arial" pitchFamily="34" charset="0"/>
                          <a:cs typeface="Arial" pitchFamily="34" charset="0"/>
                        </a:rPr>
                        <a:t>)</a:t>
                      </a:r>
                      <a:endParaRPr kumimoji="0" lang="es-ES" sz="9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err="1" smtClean="0">
                          <a:ln>
                            <a:noFill/>
                          </a:ln>
                          <a:solidFill>
                            <a:schemeClr val="tx1"/>
                          </a:solidFill>
                          <a:effectLst/>
                          <a:latin typeface="Arial" pitchFamily="34" charset="0"/>
                          <a:cs typeface="Arial" pitchFamily="34" charset="0"/>
                        </a:rPr>
                        <a:t>Idem</a:t>
                      </a:r>
                      <a:r>
                        <a:rPr kumimoji="0" lang="es-AR" sz="1200" b="0" i="0" u="none" strike="noStrike" cap="none" normalizeH="0" baseline="0" dirty="0" smtClean="0">
                          <a:ln>
                            <a:noFill/>
                          </a:ln>
                          <a:solidFill>
                            <a:schemeClr val="tx1"/>
                          </a:solidFill>
                          <a:effectLst/>
                          <a:latin typeface="Arial" pitchFamily="34" charset="0"/>
                          <a:cs typeface="Arial" pitchFamily="34" charset="0"/>
                        </a:rPr>
                        <a:t> + OVMS, </a:t>
                      </a:r>
                      <a:r>
                        <a:rPr kumimoji="0" lang="es-AR" sz="1100" b="0" i="0" u="none" strike="noStrike" cap="none" normalizeH="0" baseline="0" dirty="0" err="1" smtClean="0">
                          <a:ln>
                            <a:noFill/>
                          </a:ln>
                          <a:solidFill>
                            <a:schemeClr val="tx1"/>
                          </a:solidFill>
                          <a:effectLst/>
                          <a:latin typeface="Arial" pitchFamily="34" charset="0"/>
                          <a:cs typeface="Arial" pitchFamily="34" charset="0"/>
                        </a:rPr>
                        <a:t>Solaris,Mac</a:t>
                      </a:r>
                      <a:r>
                        <a:rPr kumimoji="0" lang="es-AR" sz="1100" b="0" i="0" u="none" strike="noStrike" cap="none" normalizeH="0" baseline="0" dirty="0" smtClean="0">
                          <a:ln>
                            <a:noFill/>
                          </a:ln>
                          <a:solidFill>
                            <a:schemeClr val="tx1"/>
                          </a:solidFill>
                          <a:effectLst/>
                          <a:latin typeface="Arial" pitchFamily="34" charset="0"/>
                          <a:cs typeface="Arial" pitchFamily="34" charset="0"/>
                        </a:rPr>
                        <a:t> OS X</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SATA, SAS</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(2-149/96 drives SFF/LFF)</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err="1" smtClean="0">
                          <a:ln>
                            <a:noFill/>
                          </a:ln>
                          <a:solidFill>
                            <a:schemeClr val="tx1"/>
                          </a:solidFill>
                          <a:effectLst/>
                          <a:latin typeface="Arial" pitchFamily="34" charset="0"/>
                          <a:cs typeface="Arial" pitchFamily="34" charset="0"/>
                        </a:rPr>
                        <a:t>Mid</a:t>
                      </a:r>
                      <a:r>
                        <a:rPr kumimoji="0" lang="es-AR" sz="1200" b="1" i="0" u="none" strike="noStrike" cap="none" normalizeH="0" baseline="0" dirty="0" smtClean="0">
                          <a:ln>
                            <a:noFill/>
                          </a:ln>
                          <a:solidFill>
                            <a:schemeClr val="tx1"/>
                          </a:solidFill>
                          <a:effectLst/>
                          <a:latin typeface="Arial" pitchFamily="34" charset="0"/>
                          <a:cs typeface="Arial" pitchFamily="34" charset="0"/>
                        </a:rPr>
                        <a:t> </a:t>
                      </a:r>
                      <a:r>
                        <a:rPr kumimoji="0" lang="es-AR" sz="1200" b="1" i="0" u="none" strike="noStrike" cap="none" normalizeH="0" baseline="0" dirty="0" err="1" smtClean="0">
                          <a:ln>
                            <a:noFill/>
                          </a:ln>
                          <a:solidFill>
                            <a:schemeClr val="tx1"/>
                          </a:solidFill>
                          <a:effectLst/>
                          <a:latin typeface="Arial" pitchFamily="34" charset="0"/>
                          <a:cs typeface="Arial" pitchFamily="34" charset="0"/>
                        </a:rPr>
                        <a:t>size</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600" b="1" i="0" u="none" strike="noStrike" cap="none" normalizeH="0" baseline="0" dirty="0" smtClean="0">
                          <a:ln>
                            <a:noFill/>
                          </a:ln>
                          <a:solidFill>
                            <a:schemeClr val="tx1"/>
                          </a:solidFill>
                          <a:effectLst/>
                          <a:latin typeface="Arial" pitchFamily="34" charset="0"/>
                          <a:cs typeface="Arial" pitchFamily="34" charset="0"/>
                        </a:rPr>
                        <a:t>P6300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600" b="1" i="0" u="none" strike="noStrike" cap="none" normalizeH="0" baseline="0" dirty="0" smtClean="0">
                          <a:ln>
                            <a:noFill/>
                          </a:ln>
                          <a:solidFill>
                            <a:schemeClr val="tx1"/>
                          </a:solidFill>
                          <a:effectLst/>
                          <a:latin typeface="Arial" pitchFamily="34" charset="0"/>
                          <a:cs typeface="Arial" pitchFamily="34" charset="0"/>
                        </a:rPr>
                        <a:t>EVA</a:t>
                      </a:r>
                      <a:r>
                        <a:rPr kumimoji="0" lang="es-AR" sz="1200" b="1" i="0" u="none" strike="noStrike" cap="none" normalizeH="0" baseline="0" dirty="0" smtClean="0">
                          <a:ln>
                            <a:noFill/>
                          </a:ln>
                          <a:solidFill>
                            <a:schemeClr val="tx1"/>
                          </a:solidFill>
                          <a:effectLst/>
                          <a:latin typeface="Arial" pitchFamily="34" charset="0"/>
                          <a:cs typeface="Arial" pitchFamily="34" charset="0"/>
                        </a:rPr>
                        <a:t> </a:t>
                      </a:r>
                      <a:r>
                        <a:rPr kumimoji="0" lang="es-AR" sz="1050" b="1" i="0" u="none" strike="noStrike" kern="1200" cap="none" normalizeH="0" baseline="0" dirty="0" smtClean="0">
                          <a:ln>
                            <a:noFill/>
                          </a:ln>
                          <a:solidFill>
                            <a:schemeClr val="tx1"/>
                          </a:solidFill>
                          <a:effectLst/>
                          <a:latin typeface="Arial" pitchFamily="34" charset="0"/>
                          <a:ea typeface="+mn-ea"/>
                          <a:cs typeface="Arial" pitchFamily="34" charset="0"/>
                        </a:rPr>
                        <a:t>Enterprise Virtual </a:t>
                      </a:r>
                      <a:r>
                        <a:rPr kumimoji="0" lang="es-AR" sz="1050" b="1" i="0" u="none" strike="noStrike" kern="1200" cap="none" normalizeH="0" baseline="0" dirty="0" err="1" smtClean="0">
                          <a:ln>
                            <a:noFill/>
                          </a:ln>
                          <a:solidFill>
                            <a:schemeClr val="tx1"/>
                          </a:solidFill>
                          <a:effectLst/>
                          <a:latin typeface="Arial" pitchFamily="34" charset="0"/>
                          <a:ea typeface="+mn-ea"/>
                          <a:cs typeface="Arial" pitchFamily="34" charset="0"/>
                        </a:rPr>
                        <a:t>Array</a:t>
                      </a:r>
                      <a:endParaRPr kumimoji="0" lang="es-ES" sz="105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cs typeface="Arial" pitchFamily="34" charset="0"/>
                        </a:rPr>
                        <a:t>8 puertos de 8 Gb/</a:t>
                      </a:r>
                      <a:r>
                        <a:rPr kumimoji="0" lang="es-ES" sz="1200" b="0" i="0" u="none" strike="noStrike" cap="none" normalizeH="0" baseline="0" dirty="0" err="1" smtClean="0">
                          <a:ln>
                            <a:noFill/>
                          </a:ln>
                          <a:solidFill>
                            <a:schemeClr val="tx1"/>
                          </a:solidFill>
                          <a:effectLst/>
                          <a:latin typeface="Arial" pitchFamily="34" charset="0"/>
                          <a:cs typeface="Arial" pitchFamily="34" charset="0"/>
                        </a:rPr>
                        <a:t>sec</a:t>
                      </a:r>
                      <a:r>
                        <a:rPr kumimoji="0" lang="es-ES" sz="1200" b="0" i="0" u="none" strike="noStrike" cap="none" normalizeH="0" baseline="0" dirty="0" smtClean="0">
                          <a:ln>
                            <a:noFill/>
                          </a:ln>
                          <a:solidFill>
                            <a:schemeClr val="tx1"/>
                          </a:solidFill>
                          <a:effectLst/>
                          <a:latin typeface="Arial" pitchFamily="34" charset="0"/>
                          <a:cs typeface="Arial" pitchFamily="34" charset="0"/>
                        </a:rPr>
                        <a:t> </a:t>
                      </a:r>
                      <a:r>
                        <a:rPr kumimoji="0" lang="es-ES" sz="1200" b="0" i="0" u="none" strike="noStrike" cap="none" normalizeH="0" baseline="0" dirty="0" err="1" smtClean="0">
                          <a:ln>
                            <a:noFill/>
                          </a:ln>
                          <a:solidFill>
                            <a:schemeClr val="tx1"/>
                          </a:solidFill>
                          <a:effectLst/>
                          <a:latin typeface="Arial" pitchFamily="34" charset="0"/>
                          <a:cs typeface="Arial" pitchFamily="34" charset="0"/>
                        </a:rPr>
                        <a:t>FiCon</a:t>
                      </a:r>
                      <a:r>
                        <a:rPr kumimoji="0" lang="es-ES" sz="12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cs typeface="Arial" pitchFamily="34" charset="0"/>
                        </a:rPr>
                        <a:t>         o</a:t>
                      </a:r>
                      <a:br>
                        <a:rPr kumimoji="0" lang="es-ES" sz="1200" b="0" i="0" u="none" strike="noStrike" cap="none" normalizeH="0" baseline="0" dirty="0" smtClean="0">
                          <a:ln>
                            <a:noFill/>
                          </a:ln>
                          <a:solidFill>
                            <a:schemeClr val="tx1"/>
                          </a:solidFill>
                          <a:effectLst/>
                          <a:latin typeface="Arial" pitchFamily="34" charset="0"/>
                          <a:cs typeface="Arial" pitchFamily="34" charset="0"/>
                        </a:rPr>
                      </a:br>
                      <a:r>
                        <a:rPr kumimoji="0" lang="es-ES" sz="1200" b="0" i="0" u="none" strike="noStrike" cap="none" normalizeH="0" baseline="0" dirty="0" smtClean="0">
                          <a:ln>
                            <a:noFill/>
                          </a:ln>
                          <a:solidFill>
                            <a:schemeClr val="tx1"/>
                          </a:solidFill>
                          <a:effectLst/>
                          <a:latin typeface="Arial" pitchFamily="34" charset="0"/>
                          <a:cs typeface="Arial" pitchFamily="34" charset="0"/>
                        </a:rPr>
                        <a:t>8 puertos de 1 Gb/</a:t>
                      </a:r>
                      <a:r>
                        <a:rPr kumimoji="0" lang="es-ES" sz="1200" b="0" i="0" u="none" strike="noStrike" cap="none" normalizeH="0" baseline="0" dirty="0" err="1" smtClean="0">
                          <a:ln>
                            <a:noFill/>
                          </a:ln>
                          <a:solidFill>
                            <a:schemeClr val="tx1"/>
                          </a:solidFill>
                          <a:effectLst/>
                          <a:latin typeface="Arial" pitchFamily="34" charset="0"/>
                          <a:cs typeface="Arial" pitchFamily="34" charset="0"/>
                        </a:rPr>
                        <a:t>sec</a:t>
                      </a:r>
                      <a:r>
                        <a:rPr kumimoji="0" lang="es-ES" sz="1200" b="0" i="0" u="none" strike="noStrike" cap="none" normalizeH="0" baseline="0" dirty="0" smtClean="0">
                          <a:ln>
                            <a:noFill/>
                          </a:ln>
                          <a:solidFill>
                            <a:schemeClr val="tx1"/>
                          </a:solidFill>
                          <a:effectLst/>
                          <a:latin typeface="Arial" pitchFamily="34" charset="0"/>
                          <a:cs typeface="Arial" pitchFamily="34" charset="0"/>
                        </a:rPr>
                        <a:t> </a:t>
                      </a:r>
                      <a:r>
                        <a:rPr kumimoji="0" lang="es-ES" sz="1200" b="0" i="0" u="none" strike="noStrike" cap="none" normalizeH="0" baseline="0" dirty="0" err="1" smtClean="0">
                          <a:ln>
                            <a:noFill/>
                          </a:ln>
                          <a:solidFill>
                            <a:schemeClr val="tx1"/>
                          </a:solidFill>
                          <a:effectLst/>
                          <a:latin typeface="Arial" pitchFamily="34" charset="0"/>
                          <a:cs typeface="Arial" pitchFamily="34" charset="0"/>
                        </a:rPr>
                        <a:t>iSCSI</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          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cs typeface="Arial" pitchFamily="34" charset="0"/>
                        </a:rPr>
                        <a:t>4 puertos de 10 </a:t>
                      </a:r>
                      <a:r>
                        <a:rPr kumimoji="0" lang="es-ES" sz="1200" b="0" i="0" u="none" strike="noStrike" cap="none" normalizeH="0" baseline="0" dirty="0" err="1" smtClean="0">
                          <a:ln>
                            <a:noFill/>
                          </a:ln>
                          <a:solidFill>
                            <a:schemeClr val="tx1"/>
                          </a:solidFill>
                          <a:effectLst/>
                          <a:latin typeface="Arial" pitchFamily="34" charset="0"/>
                          <a:cs typeface="Arial" pitchFamily="34" charset="0"/>
                        </a:rPr>
                        <a:t>GbE</a:t>
                      </a:r>
                      <a:r>
                        <a:rPr kumimoji="0" lang="es-ES" sz="1200" b="0" i="0" u="none" strike="noStrike" cap="none" normalizeH="0" baseline="0" dirty="0" smtClean="0">
                          <a:ln>
                            <a:noFill/>
                          </a:ln>
                          <a:solidFill>
                            <a:schemeClr val="tx1"/>
                          </a:solidFill>
                          <a:effectLst/>
                          <a:latin typeface="Arial" pitchFamily="34" charset="0"/>
                          <a:cs typeface="Arial" pitchFamily="34" charset="0"/>
                        </a:rPr>
                        <a:t> </a:t>
                      </a:r>
                      <a:br>
                        <a:rPr kumimoji="0" lang="es-ES" sz="1200" b="0" i="0" u="none" strike="noStrike" cap="none" normalizeH="0" baseline="0" dirty="0" smtClean="0">
                          <a:ln>
                            <a:noFill/>
                          </a:ln>
                          <a:solidFill>
                            <a:schemeClr val="tx1"/>
                          </a:solidFill>
                          <a:effectLst/>
                          <a:latin typeface="Arial" pitchFamily="34" charset="0"/>
                          <a:cs typeface="Arial" pitchFamily="34" charset="0"/>
                        </a:rPr>
                      </a:br>
                      <a:r>
                        <a:rPr kumimoji="0" lang="es-ES" sz="1100" b="0" i="0" u="none" strike="noStrike" cap="none" normalizeH="0" baseline="0" dirty="0" smtClean="0">
                          <a:ln>
                            <a:noFill/>
                          </a:ln>
                          <a:solidFill>
                            <a:schemeClr val="tx1"/>
                          </a:solidFill>
                          <a:effectLst/>
                          <a:latin typeface="Arial" pitchFamily="34" charset="0"/>
                          <a:cs typeface="Arial" pitchFamily="34" charset="0"/>
                        </a:rPr>
                        <a:t>* (según modelo)</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400" b="1" i="0" u="none" strike="noStrike" cap="none" normalizeH="0" baseline="0" dirty="0" smtClean="0">
                          <a:ln>
                            <a:noFill/>
                          </a:ln>
                          <a:solidFill>
                            <a:schemeClr val="tx1"/>
                          </a:solidFill>
                          <a:effectLst/>
                          <a:latin typeface="Arial" pitchFamily="34" charset="0"/>
                          <a:cs typeface="Arial" pitchFamily="34" charset="0"/>
                        </a:rPr>
                        <a:t>240 TB </a:t>
                      </a:r>
                      <a:r>
                        <a:rPr kumimoji="0" lang="es-AR" sz="1100" b="1" i="0" u="none" strike="noStrike" cap="none" normalizeH="0" baseline="0" dirty="0" err="1" smtClean="0">
                          <a:ln>
                            <a:noFill/>
                          </a:ln>
                          <a:solidFill>
                            <a:schemeClr val="tx1"/>
                          </a:solidFill>
                          <a:effectLst/>
                          <a:latin typeface="Arial" pitchFamily="34" charset="0"/>
                          <a:cs typeface="Arial" pitchFamily="34" charset="0"/>
                        </a:rPr>
                        <a:t>max</a:t>
                      </a:r>
                      <a:endParaRPr kumimoji="0" lang="es-E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smtClean="0">
                          <a:ln>
                            <a:noFill/>
                          </a:ln>
                          <a:solidFill>
                            <a:schemeClr val="tx1"/>
                          </a:solidFill>
                          <a:effectLst/>
                          <a:latin typeface="Arial" pitchFamily="34" charset="0"/>
                          <a:cs typeface="Arial" pitchFamily="34" charset="0"/>
                        </a:rPr>
                        <a:t>Idem + AIX, VMWare</a:t>
                      </a:r>
                      <a:endParaRPr kumimoji="0" lang="es-E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smtClean="0">
                          <a:ln>
                            <a:noFill/>
                          </a:ln>
                          <a:solidFill>
                            <a:schemeClr val="tx1"/>
                          </a:solidFill>
                          <a:effectLst/>
                          <a:latin typeface="Arial" pitchFamily="34" charset="0"/>
                          <a:cs typeface="Arial" pitchFamily="34" charset="0"/>
                        </a:rPr>
                        <a:t>Idem + AIX, VMWare</a:t>
                      </a:r>
                      <a:endParaRPr kumimoji="0" lang="es-E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89535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Discos de 15k, 10k y </a:t>
                      </a:r>
                    </a:p>
                    <a:p>
                      <a:pPr marL="0" marR="0" lvl="0" indent="0" algn="l" defTabSz="89535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7,2k rpm</a:t>
                      </a:r>
                    </a:p>
                    <a:p>
                      <a:pPr marL="0" marR="0" lvl="0" indent="0" algn="l" defTabSz="89535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250/120 SFF/LFF SAS</a:t>
                      </a:r>
                    </a:p>
                    <a:p>
                      <a:pPr marL="0" marR="0" lvl="0" indent="0" algn="l" defTabSz="89535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450/240 SFF/LFF SAS</a:t>
                      </a:r>
                    </a:p>
                    <a:p>
                      <a:pPr marL="0" marR="0" lvl="0" indent="0" algn="l" defTabSz="89535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200/400Gb </a:t>
                      </a:r>
                      <a:r>
                        <a:rPr kumimoji="0" lang="en-US" sz="1200" b="0" i="0" u="none" strike="noStrike" cap="none" normalizeH="0" baseline="0" dirty="0" err="1" smtClean="0">
                          <a:ln>
                            <a:noFill/>
                          </a:ln>
                          <a:solidFill>
                            <a:schemeClr val="tx1"/>
                          </a:solidFill>
                          <a:effectLst/>
                          <a:latin typeface="Arial" pitchFamily="34" charset="0"/>
                          <a:cs typeface="Arial" pitchFamily="34" charset="0"/>
                        </a:rPr>
                        <a:t>utilizando</a:t>
                      </a:r>
                      <a:r>
                        <a:rPr kumimoji="0" lang="en-US" sz="1200" b="0" i="0" u="none" strike="noStrike" cap="none" normalizeH="0" baseline="0" dirty="0" smtClean="0">
                          <a:ln>
                            <a:noFill/>
                          </a:ln>
                          <a:solidFill>
                            <a:schemeClr val="tx1"/>
                          </a:solidFill>
                          <a:effectLst/>
                          <a:latin typeface="Arial" pitchFamily="34" charset="0"/>
                          <a:cs typeface="Arial" pitchFamily="34" charset="0"/>
                        </a:rPr>
                        <a:t> SSDs. </a:t>
                      </a:r>
                    </a:p>
                    <a:p>
                      <a:pPr marL="0" marR="0" lvl="0" indent="0" algn="l" defTabSz="89535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Supports mixed drive types (SSDs, high performance, and midline SAS)</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89535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NSPOF</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rgbClr val="000000"/>
                          </a:solidFill>
                          <a:effectLst/>
                          <a:latin typeface="Arial" pitchFamily="34" charset="0"/>
                          <a:cs typeface="Arial" pitchFamily="34" charset="0"/>
                        </a:rPr>
                        <a:t>Cache 4Gb (P6300) &amp; </a:t>
                      </a:r>
                      <a:r>
                        <a:rPr kumimoji="0" lang="es-AR" sz="1200" b="0" i="0" u="none" strike="noStrike" cap="none" normalizeH="0" baseline="0" dirty="0" smtClean="0">
                          <a:ln>
                            <a:noFill/>
                          </a:ln>
                          <a:solidFill>
                            <a:schemeClr val="tx1"/>
                          </a:solidFill>
                          <a:effectLst/>
                          <a:latin typeface="Arial" pitchFamily="34" charset="0"/>
                          <a:cs typeface="Arial" pitchFamily="34" charset="0"/>
                        </a:rPr>
                        <a:t>8Gb (P6500)</a:t>
                      </a:r>
                      <a:r>
                        <a:rPr kumimoji="0" lang="es-ES" sz="1200" b="0" i="0" u="none" strike="noStrike" cap="none" normalizeH="0" baseline="0" dirty="0" smtClean="0">
                          <a:ln>
                            <a:noFill/>
                          </a:ln>
                          <a:solidFill>
                            <a:srgbClr val="000000"/>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rgbClr val="000000"/>
                          </a:solidFill>
                          <a:effectLst/>
                          <a:latin typeface="Arial" pitchFamily="34" charset="0"/>
                          <a:cs typeface="Arial" pitchFamily="34" charset="0"/>
                        </a:rPr>
                        <a:t>hot</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pluggable</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power</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supplies</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rgbClr val="000000"/>
                          </a:solidFill>
                          <a:effectLst/>
                          <a:latin typeface="Arial" pitchFamily="34" charset="0"/>
                          <a:cs typeface="Arial" pitchFamily="34" charset="0"/>
                        </a:rPr>
                        <a:t>RAID: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Vraid</a:t>
                      </a:r>
                      <a:r>
                        <a:rPr kumimoji="0" lang="es-ES" sz="1200" b="0" i="0" u="none" strike="noStrike" cap="none" normalizeH="0" baseline="0" dirty="0" smtClean="0">
                          <a:ln>
                            <a:noFill/>
                          </a:ln>
                          <a:solidFill>
                            <a:srgbClr val="000000"/>
                          </a:solidFill>
                          <a:effectLst/>
                          <a:latin typeface="Arial" pitchFamily="34" charset="0"/>
                          <a:cs typeface="Arial" pitchFamily="34" charset="0"/>
                        </a:rPr>
                        <a:t> 0,1, 0+1, 5, 0+5, 6, &amp; Cross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Vraid</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Snaps</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rgbClr val="000000"/>
                          </a:solidFill>
                          <a:effectLst/>
                          <a:latin typeface="Arial" pitchFamily="34" charset="0"/>
                          <a:cs typeface="Arial" pitchFamily="34" charset="0"/>
                        </a:rPr>
                        <a:t>(</a:t>
                      </a:r>
                      <a:r>
                        <a:rPr kumimoji="0" lang="es-ES" sz="1200" b="0" i="0" u="none" strike="noStrike" cap="none" normalizeH="0" baseline="0" dirty="0" err="1" smtClean="0">
                          <a:ln>
                            <a:noFill/>
                          </a:ln>
                          <a:solidFill>
                            <a:srgbClr val="000000"/>
                          </a:solidFill>
                          <a:effectLst/>
                          <a:latin typeface="Arial" pitchFamily="34" charset="0"/>
                          <a:cs typeface="Arial" pitchFamily="34" charset="0"/>
                        </a:rPr>
                        <a:t>SSDs</a:t>
                      </a:r>
                      <a:r>
                        <a:rPr kumimoji="0" lang="es-ES" sz="1200" b="0" i="0" u="none" strike="noStrike" cap="none" normalizeH="0" baseline="0" dirty="0" smtClean="0">
                          <a:ln>
                            <a:noFill/>
                          </a:ln>
                          <a:solidFill>
                            <a:srgbClr val="000000"/>
                          </a:solidFill>
                          <a:effectLst/>
                          <a:latin typeface="Arial" pitchFamily="34" charset="0"/>
                          <a:cs typeface="Arial" pitchFamily="34" charset="0"/>
                        </a:rPr>
                        <a:t> do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not</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support</a:t>
                      </a:r>
                      <a:r>
                        <a:rPr kumimoji="0" lang="es-ES" sz="1200" b="0" i="0" u="none" strike="noStrike" cap="none" normalizeH="0" baseline="0" dirty="0" smtClean="0">
                          <a:ln>
                            <a:noFill/>
                          </a:ln>
                          <a:solidFill>
                            <a:srgbClr val="000000"/>
                          </a:solidFill>
                          <a:effectLst/>
                          <a:latin typeface="Arial" pitchFamily="34" charset="0"/>
                          <a:cs typeface="Arial" pitchFamily="34" charset="0"/>
                        </a:rPr>
                        <a:t> </a:t>
                      </a:r>
                      <a:r>
                        <a:rPr kumimoji="0" lang="es-ES" sz="1200" b="0" i="0" u="none" strike="noStrike" cap="none" normalizeH="0" baseline="0" dirty="0" err="1" smtClean="0">
                          <a:ln>
                            <a:noFill/>
                          </a:ln>
                          <a:solidFill>
                            <a:srgbClr val="000000"/>
                          </a:solidFill>
                          <a:effectLst/>
                          <a:latin typeface="Arial" pitchFamily="34" charset="0"/>
                          <a:cs typeface="Arial" pitchFamily="34" charset="0"/>
                        </a:rPr>
                        <a:t>Vraid</a:t>
                      </a:r>
                      <a:r>
                        <a:rPr kumimoji="0" lang="es-ES" sz="1200" b="0" i="0" u="none" strike="noStrike" cap="none" normalizeH="0" baseline="0" dirty="0" smtClean="0">
                          <a:ln>
                            <a:noFill/>
                          </a:ln>
                          <a:solidFill>
                            <a:srgbClr val="000000"/>
                          </a:solidFill>
                          <a:effectLst/>
                          <a:latin typeface="Arial" pitchFamily="34" charset="0"/>
                          <a:cs typeface="Arial" pitchFamily="34" charset="0"/>
                        </a:rPr>
                        <a:t> 0)</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600" b="1" i="0" u="none" strike="noStrike" cap="none" normalizeH="0" baseline="0" dirty="0" smtClean="0">
                          <a:ln>
                            <a:noFill/>
                          </a:ln>
                          <a:solidFill>
                            <a:schemeClr val="tx1"/>
                          </a:solidFill>
                          <a:effectLst/>
                          <a:latin typeface="Arial" pitchFamily="34" charset="0"/>
                          <a:cs typeface="Arial" pitchFamily="34" charset="0"/>
                        </a:rPr>
                        <a:t>2U </a:t>
                      </a:r>
                      <a:r>
                        <a:rPr kumimoji="0" lang="es-AR" sz="1200" b="0" i="0" u="none" strike="noStrike" cap="none" normalizeH="0" baseline="0" dirty="0" smtClean="0">
                          <a:ln>
                            <a:noFill/>
                          </a:ln>
                          <a:solidFill>
                            <a:schemeClr val="tx1"/>
                          </a:solidFill>
                          <a:effectLst/>
                          <a:latin typeface="Arial" pitchFamily="34" charset="0"/>
                          <a:cs typeface="Arial" pitchFamily="34" charset="0"/>
                        </a:rPr>
                        <a:t>(controladoras)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120 LFF y 250 SFF en 12U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95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400" b="1" i="0" u="none" strike="noStrike" cap="none" normalizeH="0" baseline="0" dirty="0" smtClean="0">
                          <a:ln>
                            <a:noFill/>
                          </a:ln>
                          <a:solidFill>
                            <a:schemeClr val="tx1"/>
                          </a:solidFill>
                          <a:effectLst/>
                          <a:latin typeface="Arial" pitchFamily="34" charset="0"/>
                          <a:cs typeface="Arial" pitchFamily="34" charset="0"/>
                        </a:rPr>
                        <a:t>P6500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400" b="1" i="0" u="none" strike="noStrike" cap="none" normalizeH="0" baseline="0" dirty="0" smtClean="0">
                          <a:ln>
                            <a:noFill/>
                          </a:ln>
                          <a:solidFill>
                            <a:schemeClr val="tx1"/>
                          </a:solidFill>
                          <a:effectLst/>
                          <a:latin typeface="Arial" pitchFamily="34" charset="0"/>
                          <a:cs typeface="Arial" pitchFamily="34" charset="0"/>
                        </a:rPr>
                        <a:t>EVA </a:t>
                      </a:r>
                      <a:r>
                        <a:rPr kumimoji="0" lang="es-AR" sz="1050" b="1" i="0" u="none" strike="noStrike" cap="none" normalizeH="0" baseline="0" dirty="0" smtClean="0">
                          <a:ln>
                            <a:noFill/>
                          </a:ln>
                          <a:solidFill>
                            <a:schemeClr val="tx1"/>
                          </a:solidFill>
                          <a:effectLst/>
                          <a:latin typeface="Arial" pitchFamily="34" charset="0"/>
                          <a:cs typeface="Arial" pitchFamily="34" charset="0"/>
                        </a:rPr>
                        <a:t>(Enterprise Virtual </a:t>
                      </a:r>
                      <a:r>
                        <a:rPr kumimoji="0" lang="es-AR" sz="1050" b="1" i="0" u="none" strike="noStrike" cap="none" normalizeH="0" baseline="0" dirty="0" err="1" smtClean="0">
                          <a:ln>
                            <a:noFill/>
                          </a:ln>
                          <a:solidFill>
                            <a:schemeClr val="tx1"/>
                          </a:solidFill>
                          <a:effectLst/>
                          <a:latin typeface="Arial" pitchFamily="34" charset="0"/>
                          <a:cs typeface="Arial" pitchFamily="34" charset="0"/>
                        </a:rPr>
                        <a:t>Array</a:t>
                      </a:r>
                      <a:r>
                        <a:rPr kumimoji="0" lang="es-AR" sz="1050" b="1" i="0" u="none" strike="noStrike" cap="none" normalizeH="0" baseline="0" dirty="0" smtClean="0">
                          <a:ln>
                            <a:noFill/>
                          </a:ln>
                          <a:solidFill>
                            <a:schemeClr val="tx1"/>
                          </a:solidFill>
                          <a:effectLst/>
                          <a:latin typeface="Arial" pitchFamily="34" charset="0"/>
                          <a:cs typeface="Arial" pitchFamily="34" charset="0"/>
                        </a:rPr>
                        <a:t>)</a:t>
                      </a:r>
                      <a:endParaRPr kumimoji="0" lang="es-ES" sz="105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400" b="1" i="0" u="none" strike="noStrike" cap="none" normalizeH="0" baseline="0" dirty="0" smtClean="0">
                          <a:ln>
                            <a:noFill/>
                          </a:ln>
                          <a:solidFill>
                            <a:schemeClr val="tx1"/>
                          </a:solidFill>
                          <a:effectLst/>
                          <a:latin typeface="Arial" pitchFamily="34" charset="0"/>
                          <a:cs typeface="Arial" pitchFamily="34" charset="0"/>
                        </a:rPr>
                        <a:t>480 TB </a:t>
                      </a:r>
                      <a:r>
                        <a:rPr kumimoji="0" lang="es-AR" sz="1200" b="1" i="0" u="none" strike="noStrike" cap="none" normalizeH="0" baseline="0" dirty="0" err="1" smtClean="0">
                          <a:ln>
                            <a:noFill/>
                          </a:ln>
                          <a:solidFill>
                            <a:schemeClr val="tx1"/>
                          </a:solidFill>
                          <a:effectLst/>
                          <a:latin typeface="Arial" pitchFamily="34" charset="0"/>
                          <a:cs typeface="Arial" pitchFamily="34" charset="0"/>
                        </a:rPr>
                        <a:t>max</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600" b="1" i="0" u="none" strike="noStrike" cap="none" normalizeH="0" baseline="0" dirty="0" smtClean="0">
                          <a:ln>
                            <a:noFill/>
                          </a:ln>
                          <a:solidFill>
                            <a:schemeClr val="tx1"/>
                          </a:solidFill>
                          <a:effectLst/>
                          <a:latin typeface="Arial" pitchFamily="34" charset="0"/>
                          <a:cs typeface="Arial" pitchFamily="34" charset="0"/>
                        </a:rPr>
                        <a:t>2U </a:t>
                      </a:r>
                      <a:r>
                        <a:rPr kumimoji="0" lang="es-AR" sz="1200" b="0" i="0" u="none" strike="noStrike" cap="none" normalizeH="0" baseline="0" dirty="0" smtClean="0">
                          <a:ln>
                            <a:noFill/>
                          </a:ln>
                          <a:solidFill>
                            <a:schemeClr val="tx1"/>
                          </a:solidFill>
                          <a:effectLst/>
                          <a:latin typeface="Arial" pitchFamily="34" charset="0"/>
                          <a:cs typeface="Arial" pitchFamily="34" charset="0"/>
                        </a:rPr>
                        <a:t>(controladoras)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240 LFF en 42U y 450 SFF en 38U de espacio en Rack</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pitchFamily="34" charset="0"/>
                          <a:cs typeface="Arial" pitchFamily="34" charset="0"/>
                        </a:rPr>
                        <a:t>High </a:t>
                      </a:r>
                      <a:r>
                        <a:rPr kumimoji="0" lang="es-AR" sz="1200" b="1" i="0" u="none" strike="noStrike" cap="none" normalizeH="0" baseline="0" dirty="0" err="1" smtClean="0">
                          <a:ln>
                            <a:noFill/>
                          </a:ln>
                          <a:solidFill>
                            <a:schemeClr val="tx1"/>
                          </a:solidFill>
                          <a:effectLst/>
                          <a:latin typeface="Arial" pitchFamily="34" charset="0"/>
                          <a:cs typeface="Arial" pitchFamily="34" charset="0"/>
                        </a:rPr>
                        <a:t>end</a:t>
                      </a:r>
                      <a:endParaRPr kumimoji="0" lang="es-AR"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600" b="1" i="0" u="none" strike="noStrike" cap="none" normalizeH="0" baseline="0" dirty="0" smtClean="0">
                          <a:ln>
                            <a:noFill/>
                          </a:ln>
                          <a:solidFill>
                            <a:schemeClr val="tx1"/>
                          </a:solidFill>
                          <a:effectLst/>
                          <a:latin typeface="Arial" pitchFamily="34" charset="0"/>
                          <a:cs typeface="Arial" pitchFamily="34" charset="0"/>
                        </a:rPr>
                        <a:t>P9500 XP  </a:t>
                      </a:r>
                      <a:r>
                        <a:rPr kumimoji="0" lang="es-AR" sz="1200" b="1" i="0" u="none" strike="noStrike" cap="none" normalizeH="0" baseline="0" dirty="0" smtClean="0">
                          <a:ln>
                            <a:noFill/>
                          </a:ln>
                          <a:solidFill>
                            <a:schemeClr val="tx1"/>
                          </a:solidFill>
                          <a:effectLst/>
                          <a:latin typeface="Arial" pitchFamily="34" charset="0"/>
                          <a:cs typeface="Arial" pitchFamily="34" charset="0"/>
                        </a:rPr>
                        <a:t>(</a:t>
                      </a:r>
                      <a:r>
                        <a:rPr kumimoji="0" lang="es-AR" sz="1200" b="1" i="0" u="none" strike="noStrike" cap="none" normalizeH="0" baseline="0" dirty="0" err="1" smtClean="0">
                          <a:ln>
                            <a:noFill/>
                          </a:ln>
                          <a:solidFill>
                            <a:schemeClr val="tx1"/>
                          </a:solidFill>
                          <a:effectLst/>
                          <a:latin typeface="Arial" pitchFamily="34" charset="0"/>
                          <a:cs typeface="Arial" pitchFamily="34" charset="0"/>
                        </a:rPr>
                        <a:t>colab</a:t>
                      </a:r>
                      <a:r>
                        <a:rPr kumimoji="0" lang="es-AR" sz="1200" b="1"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pitchFamily="34" charset="0"/>
                          <a:cs typeface="Arial" pitchFamily="34" charset="0"/>
                        </a:rPr>
                        <a:t>entre Hitachi Japón y HP)</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err="1" smtClean="0">
                          <a:ln>
                            <a:noFill/>
                          </a:ln>
                          <a:solidFill>
                            <a:schemeClr val="tx1"/>
                          </a:solidFill>
                          <a:effectLst/>
                          <a:latin typeface="Arial" pitchFamily="34" charset="0"/>
                          <a:cs typeface="Arial" pitchFamily="34" charset="0"/>
                        </a:rPr>
                        <a:t>Fibre</a:t>
                      </a:r>
                      <a:r>
                        <a:rPr kumimoji="0" lang="es-AR" sz="1200" b="0" i="0" u="none" strike="noStrike" cap="none" normalizeH="0" baseline="0" dirty="0" smtClean="0">
                          <a:ln>
                            <a:noFill/>
                          </a:ln>
                          <a:solidFill>
                            <a:schemeClr val="tx1"/>
                          </a:solidFill>
                          <a:effectLst/>
                          <a:latin typeface="Arial" pitchFamily="34" charset="0"/>
                          <a:cs typeface="Arial" pitchFamily="34" charset="0"/>
                        </a:rPr>
                        <a:t> </a:t>
                      </a:r>
                      <a:r>
                        <a:rPr kumimoji="0" lang="es-AR" sz="1200" b="0" i="0" u="none" strike="noStrike" cap="none" normalizeH="0" baseline="0" dirty="0" err="1" smtClean="0">
                          <a:ln>
                            <a:noFill/>
                          </a:ln>
                          <a:solidFill>
                            <a:schemeClr val="tx1"/>
                          </a:solidFill>
                          <a:effectLst/>
                          <a:latin typeface="Arial" pitchFamily="34" charset="0"/>
                          <a:cs typeface="Arial" pitchFamily="34" charset="0"/>
                        </a:rPr>
                        <a:t>Channel</a:t>
                      </a:r>
                      <a:r>
                        <a:rPr kumimoji="0" lang="es-AR" sz="1200" b="0" i="0" u="none" strike="noStrike" cap="none" normalizeH="0" baseline="0" dirty="0" smtClean="0">
                          <a:ln>
                            <a:noFill/>
                          </a:ln>
                          <a:solidFill>
                            <a:schemeClr val="tx1"/>
                          </a:solidFill>
                          <a:effectLst/>
                          <a:latin typeface="Arial" pitchFamily="34" charset="0"/>
                          <a:cs typeface="Arial" pitchFamily="34" charset="0"/>
                        </a:rPr>
                        <a:t> - FICON</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400" b="1" i="0" u="none" strike="noStrike" cap="none" normalizeH="0" baseline="0" dirty="0" smtClean="0">
                          <a:ln>
                            <a:noFill/>
                          </a:ln>
                          <a:solidFill>
                            <a:schemeClr val="tx1"/>
                          </a:solidFill>
                          <a:effectLst/>
                          <a:latin typeface="Arial" pitchFamily="34" charset="0"/>
                          <a:cs typeface="Arial" pitchFamily="34" charset="0"/>
                        </a:rPr>
                        <a:t>2 PB</a:t>
                      </a:r>
                      <a:endParaRPr kumimoji="0" lang="es-E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err="1" smtClean="0">
                          <a:ln>
                            <a:noFill/>
                          </a:ln>
                          <a:solidFill>
                            <a:schemeClr val="tx1"/>
                          </a:solidFill>
                          <a:effectLst/>
                          <a:latin typeface="Arial" pitchFamily="34" charset="0"/>
                          <a:cs typeface="Arial" pitchFamily="34" charset="0"/>
                        </a:rPr>
                        <a:t>Idem</a:t>
                      </a:r>
                      <a:r>
                        <a:rPr kumimoji="0" lang="es-AR" sz="1200" b="0" i="0" u="none" strike="noStrike" cap="none" normalizeH="0" baseline="0" dirty="0" smtClean="0">
                          <a:ln>
                            <a:noFill/>
                          </a:ln>
                          <a:solidFill>
                            <a:schemeClr val="tx1"/>
                          </a:solidFill>
                          <a:effectLst/>
                          <a:latin typeface="Arial" pitchFamily="34" charset="0"/>
                          <a:cs typeface="Arial" pitchFamily="34" charset="0"/>
                        </a:rPr>
                        <a:t> + HP Non Stop, Mainframe, Tru64 – Mac OS X</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cs typeface="Arial" pitchFamily="34" charset="0"/>
                        </a:rPr>
                        <a:t>(2048) SFF SAS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Arial" pitchFamily="34" charset="0"/>
                          <a:cs typeface="Arial" pitchFamily="34" charset="0"/>
                        </a:rPr>
                        <a:t>Maximum</a:t>
                      </a:r>
                      <a:r>
                        <a:rPr kumimoji="0" lang="es-ES" sz="1200" b="0" i="0" u="none" strike="noStrike" cap="none" normalizeH="0" baseline="0" dirty="0" smtClean="0">
                          <a:ln>
                            <a:noFill/>
                          </a:ln>
                          <a:solidFill>
                            <a:schemeClr val="tx1"/>
                          </a:solidFill>
                          <a:effectLst/>
                          <a:latin typeface="Arial" pitchFamily="34" charset="0"/>
                          <a:cs typeface="Arial" pitchFamily="34" charset="0"/>
                        </a:rPr>
                        <a:t> </a:t>
                      </a:r>
                      <a:r>
                        <a:rPr kumimoji="0" lang="es-ES" sz="1200" b="0" i="0" u="none" strike="noStrike" cap="none" normalizeH="0" baseline="0" dirty="0" err="1" smtClean="0">
                          <a:ln>
                            <a:noFill/>
                          </a:ln>
                          <a:solidFill>
                            <a:schemeClr val="tx1"/>
                          </a:solidFill>
                          <a:effectLst/>
                          <a:latin typeface="Arial" pitchFamily="34" charset="0"/>
                          <a:cs typeface="Arial" pitchFamily="34" charset="0"/>
                        </a:rPr>
                        <a:t>supported</a:t>
                      </a:r>
                      <a:r>
                        <a:rPr kumimoji="0" lang="es-ES" sz="1200" b="0" i="0" u="none" strike="noStrike" cap="none" normalizeH="0" baseline="0" dirty="0" smtClean="0">
                          <a:ln>
                            <a:noFill/>
                          </a:ln>
                          <a:solidFill>
                            <a:schemeClr val="tx1"/>
                          </a:solidFill>
                          <a:effectLst/>
                          <a:latin typeface="Arial" pitchFamily="34"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cs typeface="Arial" pitchFamily="34" charset="0"/>
                        </a:rPr>
                        <a:t>2PB </a:t>
                      </a:r>
                      <a:r>
                        <a:rPr kumimoji="0" lang="es-AR" sz="1200" b="0" i="0" u="none" strike="noStrike" cap="none" normalizeH="0" baseline="0" dirty="0" smtClean="0">
                          <a:ln>
                            <a:noFill/>
                          </a:ln>
                          <a:solidFill>
                            <a:schemeClr val="tx1"/>
                          </a:solidFill>
                          <a:effectLst/>
                          <a:latin typeface="Arial" pitchFamily="34" charset="0"/>
                          <a:cs typeface="Arial" pitchFamily="34" charset="0"/>
                        </a:rPr>
                        <a:t>(</a:t>
                      </a:r>
                      <a:r>
                        <a:rPr kumimoji="0" lang="es-AR" sz="1200" b="0" i="0" u="none" strike="noStrike" cap="none" normalizeH="0" baseline="0" dirty="0" err="1" smtClean="0">
                          <a:ln>
                            <a:noFill/>
                          </a:ln>
                          <a:solidFill>
                            <a:schemeClr val="tx1"/>
                          </a:solidFill>
                          <a:effectLst/>
                          <a:latin typeface="Arial" pitchFamily="34" charset="0"/>
                          <a:cs typeface="Arial" pitchFamily="34" charset="0"/>
                        </a:rPr>
                        <a:t>raw</a:t>
                      </a:r>
                      <a:r>
                        <a:rPr kumimoji="0" lang="es-AR" sz="12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255 PB </a:t>
                      </a:r>
                      <a:r>
                        <a:rPr kumimoji="0" lang="es-AR" sz="1200" b="0" i="0" u="none" strike="noStrike" cap="none" normalizeH="0" baseline="0" dirty="0" err="1" smtClean="0">
                          <a:ln>
                            <a:noFill/>
                          </a:ln>
                          <a:solidFill>
                            <a:schemeClr val="tx1"/>
                          </a:solidFill>
                          <a:effectLst/>
                          <a:latin typeface="Arial" pitchFamily="34" charset="0"/>
                          <a:cs typeface="Arial" pitchFamily="34" charset="0"/>
                        </a:rPr>
                        <a:t>External</a:t>
                      </a:r>
                      <a:r>
                        <a:rPr kumimoji="0" lang="es-AR" sz="1200" b="0" i="0" u="none" strike="noStrike" cap="none" normalizeH="0" baseline="0" dirty="0" smtClean="0">
                          <a:ln>
                            <a:noFill/>
                          </a:ln>
                          <a:solidFill>
                            <a:schemeClr val="tx1"/>
                          </a:solidFill>
                          <a:effectLst/>
                          <a:latin typeface="Arial" pitchFamily="34" charset="0"/>
                          <a:cs typeface="Arial" pitchFamily="34" charset="0"/>
                        </a:rPr>
                        <a:t> Storage</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NSPOF</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smtClean="0">
                          <a:ln>
                            <a:noFill/>
                          </a:ln>
                          <a:solidFill>
                            <a:schemeClr val="tx1"/>
                          </a:solidFill>
                          <a:effectLst/>
                          <a:latin typeface="Arial" pitchFamily="34" charset="0"/>
                          <a:cs typeface="Arial" pitchFamily="34" charset="0"/>
                        </a:rPr>
                        <a:t>Soporta </a:t>
                      </a:r>
                      <a:r>
                        <a:rPr kumimoji="0" lang="es-AR" sz="1200" b="0" i="0" u="none" strike="noStrike" cap="none" normalizeH="0" baseline="0" dirty="0" err="1" smtClean="0">
                          <a:ln>
                            <a:noFill/>
                          </a:ln>
                          <a:solidFill>
                            <a:schemeClr val="tx1"/>
                          </a:solidFill>
                          <a:effectLst/>
                          <a:latin typeface="Arial" pitchFamily="34" charset="0"/>
                          <a:cs typeface="Arial" pitchFamily="34" charset="0"/>
                        </a:rPr>
                        <a:t>clustering</a:t>
                      </a:r>
                      <a:r>
                        <a:rPr kumimoji="0" lang="es-AR" sz="1200" b="0" i="0" u="none" strike="noStrike" cap="none" normalizeH="0" baseline="0" dirty="0" smtClean="0">
                          <a:ln>
                            <a:noFill/>
                          </a:ln>
                          <a:solidFill>
                            <a:schemeClr val="tx1"/>
                          </a:solidFill>
                          <a:effectLst/>
                          <a:latin typeface="Arial" pitchFamily="34" charset="0"/>
                          <a:cs typeface="Arial" pitchFamily="34" charset="0"/>
                        </a:rPr>
                        <a:t> remoto.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200" b="0" i="0" u="none" strike="noStrike" cap="none" normalizeH="0" baseline="0" dirty="0" err="1" smtClean="0">
                          <a:ln>
                            <a:noFill/>
                          </a:ln>
                          <a:solidFill>
                            <a:schemeClr val="tx1"/>
                          </a:solidFill>
                          <a:effectLst/>
                          <a:latin typeface="Arial" pitchFamily="34" charset="0"/>
                          <a:cs typeface="Arial" pitchFamily="34" charset="0"/>
                        </a:rPr>
                        <a:t>Backupea</a:t>
                      </a:r>
                      <a:r>
                        <a:rPr kumimoji="0" lang="es-AR" sz="1200" b="0" i="0" u="none" strike="noStrike" cap="none" normalizeH="0" baseline="0" dirty="0" smtClean="0">
                          <a:ln>
                            <a:noFill/>
                          </a:ln>
                          <a:solidFill>
                            <a:schemeClr val="tx1"/>
                          </a:solidFill>
                          <a:effectLst/>
                          <a:latin typeface="Arial" pitchFamily="34" charset="0"/>
                          <a:cs typeface="Arial" pitchFamily="34" charset="0"/>
                        </a:rPr>
                        <a:t> cache en SSD.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cs typeface="Arial" pitchFamily="34" charset="0"/>
                        </a:rPr>
                        <a:t>Cache 1TB </a:t>
                      </a:r>
                      <a:r>
                        <a:rPr kumimoji="0" lang="es-ES" sz="1200" b="0" i="0" u="none" strike="noStrike" cap="none" normalizeH="0" baseline="0" dirty="0" err="1" smtClean="0">
                          <a:ln>
                            <a:noFill/>
                          </a:ln>
                          <a:solidFill>
                            <a:schemeClr val="tx1"/>
                          </a:solidFill>
                          <a:effectLst/>
                          <a:latin typeface="Arial" pitchFamily="34" charset="0"/>
                          <a:cs typeface="Arial" pitchFamily="34" charset="0"/>
                        </a:rPr>
                        <a:t>maximum</a:t>
                      </a:r>
                      <a:r>
                        <a:rPr kumimoji="0" lang="es-ES" sz="1200" b="0" i="0" u="none" strike="noStrike" cap="none" normalizeH="0" baseline="0" dirty="0" smtClean="0">
                          <a:ln>
                            <a:noFill/>
                          </a:ln>
                          <a:solidFill>
                            <a:schemeClr val="tx1"/>
                          </a:solidFill>
                          <a:effectLst/>
                          <a:latin typeface="Arial" pitchFamily="34" charset="0"/>
                          <a:cs typeface="Arial" pitchFamily="34" charset="0"/>
                        </a:rPr>
                        <a:t>  </a:t>
                      </a:r>
                      <a:r>
                        <a:rPr kumimoji="0" lang="es-ES" sz="1200" b="0" i="0" u="none" strike="noStrike" cap="none" normalizeH="0" baseline="0" dirty="0" err="1" smtClean="0">
                          <a:ln>
                            <a:noFill/>
                          </a:ln>
                          <a:solidFill>
                            <a:schemeClr val="tx1"/>
                          </a:solidFill>
                          <a:effectLst/>
                          <a:latin typeface="Arial" pitchFamily="34" charset="0"/>
                          <a:cs typeface="Arial" pitchFamily="34" charset="0"/>
                        </a:rPr>
                        <a:t>Supported</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cs typeface="Arial" pitchFamily="34" charset="0"/>
                        </a:rPr>
                        <a:t>RAID: RAID 1, 5,6</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22343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6" name="Group 14"/>
          <p:cNvGrpSpPr>
            <a:grpSpLocks/>
          </p:cNvGrpSpPr>
          <p:nvPr/>
        </p:nvGrpSpPr>
        <p:grpSpPr bwMode="auto">
          <a:xfrm>
            <a:off x="4105563" y="382587"/>
            <a:ext cx="4770434" cy="1820863"/>
            <a:chOff x="2390" y="142"/>
            <a:chExt cx="2869" cy="1147"/>
          </a:xfrm>
        </p:grpSpPr>
        <p:grpSp>
          <p:nvGrpSpPr>
            <p:cNvPr id="13323" name="Group 11"/>
            <p:cNvGrpSpPr>
              <a:grpSpLocks/>
            </p:cNvGrpSpPr>
            <p:nvPr/>
          </p:nvGrpSpPr>
          <p:grpSpPr bwMode="auto">
            <a:xfrm>
              <a:off x="2390" y="375"/>
              <a:ext cx="2818" cy="914"/>
              <a:chOff x="2572" y="1871"/>
              <a:chExt cx="2818" cy="914"/>
            </a:xfrm>
          </p:grpSpPr>
          <p:grpSp>
            <p:nvGrpSpPr>
              <p:cNvPr id="13320" name="Group 8"/>
              <p:cNvGrpSpPr>
                <a:grpSpLocks/>
              </p:cNvGrpSpPr>
              <p:nvPr/>
            </p:nvGrpSpPr>
            <p:grpSpPr bwMode="auto">
              <a:xfrm>
                <a:off x="2572" y="2012"/>
                <a:ext cx="1082" cy="642"/>
                <a:chOff x="561" y="1230"/>
                <a:chExt cx="1082" cy="642"/>
              </a:xfrm>
            </p:grpSpPr>
            <p:sp>
              <p:nvSpPr>
                <p:cNvPr id="13318" name="Text Box 6"/>
                <p:cNvSpPr txBox="1">
                  <a:spLocks noChangeArrowheads="1"/>
                </p:cNvSpPr>
                <p:nvPr/>
              </p:nvSpPr>
              <p:spPr bwMode="auto">
                <a:xfrm>
                  <a:off x="561" y="1656"/>
                  <a:ext cx="1039" cy="216"/>
                </a:xfrm>
                <a:prstGeom prst="rect">
                  <a:avLst/>
                </a:prstGeom>
                <a:solidFill>
                  <a:srgbClr val="FFFFFF"/>
                </a:solidFill>
                <a:ln w="9525">
                  <a:solidFill>
                    <a:srgbClr val="000000"/>
                  </a:solidFill>
                  <a:miter lim="800000"/>
                  <a:headEnd/>
                  <a:tailEnd/>
                </a:ln>
              </p:spPr>
              <p:txBody>
                <a:bodyPr/>
                <a:lstStyle/>
                <a:p>
                  <a:r>
                    <a:rPr lang="es-AR" sz="1400">
                      <a:latin typeface="Times New Roman" pitchFamily="18" charset="0"/>
                    </a:rPr>
                    <a:t>Bahías Hot Plug LFF</a:t>
                  </a:r>
                  <a:endParaRPr lang="es-ES" sz="2000"/>
                </a:p>
              </p:txBody>
            </p:sp>
            <p:sp>
              <p:nvSpPr>
                <p:cNvPr id="13317" name="Text Box 5"/>
                <p:cNvSpPr txBox="1">
                  <a:spLocks noChangeArrowheads="1"/>
                </p:cNvSpPr>
                <p:nvPr/>
              </p:nvSpPr>
              <p:spPr bwMode="auto">
                <a:xfrm>
                  <a:off x="561" y="1230"/>
                  <a:ext cx="1082" cy="216"/>
                </a:xfrm>
                <a:prstGeom prst="rect">
                  <a:avLst/>
                </a:prstGeom>
                <a:solidFill>
                  <a:srgbClr val="FFFFFF"/>
                </a:solidFill>
                <a:ln w="9525">
                  <a:solidFill>
                    <a:srgbClr val="000000"/>
                  </a:solidFill>
                  <a:miter lim="800000"/>
                  <a:headEnd/>
                  <a:tailEnd/>
                </a:ln>
              </p:spPr>
              <p:txBody>
                <a:bodyPr/>
                <a:lstStyle/>
                <a:p>
                  <a:r>
                    <a:rPr lang="es-AR" sz="1400" dirty="0">
                      <a:latin typeface="Times New Roman" pitchFamily="18" charset="0"/>
                    </a:rPr>
                    <a:t>Bahías Hot Plug SFF</a:t>
                  </a:r>
                  <a:endParaRPr lang="es-ES" sz="2000" dirty="0"/>
                </a:p>
              </p:txBody>
            </p:sp>
          </p:gr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 y="1871"/>
                <a:ext cx="1819"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5" name="Rectangle 13"/>
            <p:cNvSpPr>
              <a:spLocks noChangeArrowheads="1"/>
            </p:cNvSpPr>
            <p:nvPr/>
          </p:nvSpPr>
          <p:spPr bwMode="auto">
            <a:xfrm>
              <a:off x="2931" y="142"/>
              <a:ext cx="23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1" dirty="0"/>
                <a:t>HP P2000 G3 Modular Smart Array</a:t>
              </a:r>
            </a:p>
          </p:txBody>
        </p:sp>
      </p:grpSp>
      <p:grpSp>
        <p:nvGrpSpPr>
          <p:cNvPr id="13328" name="Group 16"/>
          <p:cNvGrpSpPr>
            <a:grpSpLocks/>
          </p:cNvGrpSpPr>
          <p:nvPr/>
        </p:nvGrpSpPr>
        <p:grpSpPr bwMode="auto">
          <a:xfrm>
            <a:off x="297859" y="369486"/>
            <a:ext cx="4422775" cy="2519364"/>
            <a:chOff x="204" y="73"/>
            <a:chExt cx="2786" cy="1587"/>
          </a:xfrm>
        </p:grpSpPr>
        <p:grpSp>
          <p:nvGrpSpPr>
            <p:cNvPr id="13324" name="Group 12"/>
            <p:cNvGrpSpPr>
              <a:grpSpLocks/>
            </p:cNvGrpSpPr>
            <p:nvPr/>
          </p:nvGrpSpPr>
          <p:grpSpPr bwMode="auto">
            <a:xfrm>
              <a:off x="204" y="338"/>
              <a:ext cx="2308" cy="1322"/>
              <a:chOff x="204" y="338"/>
              <a:chExt cx="2308" cy="1322"/>
            </a:xfrm>
          </p:grpSpPr>
          <p:pic>
            <p:nvPicPr>
              <p:cNvPr id="133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 y="338"/>
                <a:ext cx="1769"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Rectangle 10"/>
              <p:cNvSpPr>
                <a:spLocks noChangeArrowheads="1"/>
              </p:cNvSpPr>
              <p:nvPr/>
            </p:nvSpPr>
            <p:spPr bwMode="auto">
              <a:xfrm>
                <a:off x="204" y="1078"/>
                <a:ext cx="230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dirty="0"/>
                  <a:t>(Direct Attached Storage, not NAS nor SAN. Works directly with the existent infrastructure</a:t>
                </a:r>
              </a:p>
            </p:txBody>
          </p:sp>
        </p:grpSp>
        <p:sp>
          <p:nvSpPr>
            <p:cNvPr id="13327" name="Rectangle 15"/>
            <p:cNvSpPr>
              <a:spLocks noChangeArrowheads="1"/>
            </p:cNvSpPr>
            <p:nvPr/>
          </p:nvSpPr>
          <p:spPr bwMode="auto">
            <a:xfrm>
              <a:off x="204" y="73"/>
              <a:ext cx="27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HP </a:t>
              </a:r>
              <a:r>
                <a:rPr lang="en-US" b="1" dirty="0" err="1"/>
                <a:t>StorageWorks</a:t>
              </a:r>
              <a:r>
                <a:rPr lang="en-US" b="1" dirty="0"/>
                <a:t> D2000 Disk Enclosure</a:t>
              </a:r>
              <a:endParaRPr lang="es-ES" b="1" dirty="0"/>
            </a:p>
          </p:txBody>
        </p:sp>
      </p:grpSp>
      <p:grpSp>
        <p:nvGrpSpPr>
          <p:cNvPr id="13334" name="Group 22"/>
          <p:cNvGrpSpPr>
            <a:grpSpLocks/>
          </p:cNvGrpSpPr>
          <p:nvPr/>
        </p:nvGrpSpPr>
        <p:grpSpPr bwMode="auto">
          <a:xfrm>
            <a:off x="2051050" y="3027363"/>
            <a:ext cx="2557463" cy="3281362"/>
            <a:chOff x="1292" y="1907"/>
            <a:chExt cx="1611" cy="2067"/>
          </a:xfrm>
        </p:grpSpPr>
        <p:pic>
          <p:nvPicPr>
            <p:cNvPr id="1332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4" y="2341"/>
              <a:ext cx="661"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Rectangle 18"/>
            <p:cNvSpPr>
              <a:spLocks noChangeArrowheads="1"/>
            </p:cNvSpPr>
            <p:nvPr/>
          </p:nvSpPr>
          <p:spPr bwMode="auto">
            <a:xfrm>
              <a:off x="1292" y="1907"/>
              <a:ext cx="16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1" dirty="0"/>
                <a:t>HP EVA P6000 Storage</a:t>
              </a:r>
            </a:p>
          </p:txBody>
        </p:sp>
      </p:grpSp>
      <p:grpSp>
        <p:nvGrpSpPr>
          <p:cNvPr id="13335" name="Group 23"/>
          <p:cNvGrpSpPr>
            <a:grpSpLocks/>
          </p:cNvGrpSpPr>
          <p:nvPr/>
        </p:nvGrpSpPr>
        <p:grpSpPr bwMode="auto">
          <a:xfrm>
            <a:off x="5148262" y="3027363"/>
            <a:ext cx="2384424" cy="3281362"/>
            <a:chOff x="3243" y="1907"/>
            <a:chExt cx="1502" cy="2067"/>
          </a:xfrm>
        </p:grpSpPr>
        <p:pic>
          <p:nvPicPr>
            <p:cNvPr id="1333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 y="2239"/>
              <a:ext cx="546" cy="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ChangeArrowheads="1"/>
            </p:cNvSpPr>
            <p:nvPr/>
          </p:nvSpPr>
          <p:spPr bwMode="auto">
            <a:xfrm>
              <a:off x="3243" y="1907"/>
              <a:ext cx="15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1" dirty="0"/>
                <a:t>HP XP P9500 Storage</a:t>
              </a:r>
            </a:p>
          </p:txBody>
        </p:sp>
      </p:grpSp>
    </p:spTree>
    <p:extLst>
      <p:ext uri="{BB962C8B-B14F-4D97-AF65-F5344CB8AC3E}">
        <p14:creationId xmlns:p14="http://schemas.microsoft.com/office/powerpoint/2010/main" val="3788249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33600"/>
            <a:ext cx="7772400" cy="1470025"/>
          </a:xfrm>
        </p:spPr>
        <p:txBody>
          <a:bodyPr/>
          <a:lstStyle/>
          <a:p>
            <a:r>
              <a:rPr lang="es-AR" sz="5400" dirty="0" smtClean="0"/>
              <a:t>Soluciones de </a:t>
            </a:r>
            <a:r>
              <a:rPr lang="es-AR" sz="5400" dirty="0" err="1" smtClean="0"/>
              <a:t>Backup</a:t>
            </a:r>
            <a:r>
              <a:rPr lang="es-AR" dirty="0" smtClean="0"/>
              <a:t/>
            </a:r>
            <a:br>
              <a:rPr lang="es-AR" dirty="0" smtClean="0"/>
            </a:br>
            <a:r>
              <a:rPr lang="es-AR" sz="5400" b="1" dirty="0" smtClean="0"/>
              <a:t>IBM TIVOLI STORAGE MANAGER </a:t>
            </a:r>
            <a:endParaRPr lang="en-US" sz="5400" b="1" dirty="0"/>
          </a:p>
        </p:txBody>
      </p:sp>
      <p:sp>
        <p:nvSpPr>
          <p:cNvPr id="3" name="Subtitle 2"/>
          <p:cNvSpPr>
            <a:spLocks noGrp="1"/>
          </p:cNvSpPr>
          <p:nvPr>
            <p:ph type="subTitle" idx="1"/>
          </p:nvPr>
        </p:nvSpPr>
        <p:spPr>
          <a:xfrm>
            <a:off x="1371600" y="5638800"/>
            <a:ext cx="6400800" cy="533400"/>
          </a:xfrm>
        </p:spPr>
        <p:txBody>
          <a:bodyPr/>
          <a:lstStyle/>
          <a:p>
            <a:pPr algn="r"/>
            <a:r>
              <a:rPr lang="es-AR" dirty="0" smtClean="0"/>
              <a:t>Presentado por Juan Pablo Carro</a:t>
            </a:r>
            <a:endParaRPr lang="en-US" dirty="0"/>
          </a:p>
        </p:txBody>
      </p:sp>
      <p:sp>
        <p:nvSpPr>
          <p:cNvPr id="4" name="AutoShape 2" descr="data:image/jpeg;base64,/9j/4AAQSkZJRgABAQAAAQABAAD/2wCEAAkGBhQRDxUUERQUFRUVFB0ZGRgYGBUVGRgbHxYhGBsWHhcXHiYjIxojGR4WHy8hIyc1OC0wHCo9NjIsNSorLCkBCQoKDgwOGQ8PFywkHyQ1NTUsNTU1NS00KzUtKyo2MyksNCs0NSwpLCw0NTUtNTUpLCwqNCwsLTUuKSwsLTQsLf/AABEIAEEAmwMBIgACEQEDEQH/xAAcAAEAAwEBAQEBAAAAAAAAAAAABQYHBAgDAgH/xAA+EAACAQMBBQQIAwcCBwAAAAABAgMABBESBQYHEyEiMUFhFlFUcZGTodEUMoFSU2JyscHSF6MVM0JzgqLC/8QAGwEBAAIDAQEAAAAAAAAAAAAAAAIEAQUGAwf/xAAtEQABAwIEBAUEAwAAAAAAAAABAAIDBBEFEiExE0FRkRRhcbHBIoGh0TIzUv/aAAwDAQACEQMRAD8A3GlKURKUpRFk3Gi81T28IySqM2P5mCj9eyfj51y/6MXX76D/AHP8K4+Im1cbZLEahCYxpzjIXDlc48ST186vu5fEI7QnePkcvTHrzzNee0BjGgev6VrAI5JXB+/Jdw6Sso6CF1OBlAu46c9eevPkqd/oxdfvoP8Ac/wqMtOGk8l3NbrJFqhVSzZfT2hkAdnOe/w8K0DfDiULC55IhEvYDE8zRgkns40Hwwf1qK3G2hdSyXd3DbI63Eo6NNy9JQHoOwcjtjr07qGKHOGj77rEdfiXh3TyZQCBlvlFySPPpfdZ/vRuxJYTLFKyMWQPlNWMFiuO0B17JqGq/bybLutqbSkQRxpJBGqlOaGAGc9GwM9W9XSqtvDu1NYyKk4UFl1DSdQxkj+oqpJHYktGi6Giqw9jGSvHEIuQLevLyUVSrTa8N7t4BPiNYymvLuEwuM5OR0GOtR+7m6VxfPiFeyPzOeiL0zgn1+QqPDfcC269vG0+VzuILN312UNQVddrcJruFNaaJsDJCZ1D3BgM+4eqq1sKx5t3DEQTrmRSOucFwD9M0dG5psQkVbBMwyRvBA3UrtXh5d20DTSqgRACcOCepAHT3kV/Bw+u/wAL+J0py+UZfzjOkLqzj148K0ji5MfwKRrqLSzKoAyc95xgd/XHSubeO9vINlSRvbRIiwCIuJ9RwQIyQmgd4Pdnxq46nja4jXQLnIMWq5Yo3fTdzrdNNNrnXXp2UBwWtybqZ8dFixn1EuMD4A/CtgrOOCtpi3nkz+aULj+VNX/39K0erdKLRBc/j0meuf5WH4CUpSrK0iUpSiJSlcW2rzk200g70idh4dQpIHxrBNhdSY0ucGjmvPe8t9z72eQYw8rEY7sZwPpitG4KWWIbiXP5nVMY/ZUtnPnrHwrJq3PhdbcrZSMf+tnc+7OP6LWppfqlzFfQ8fIhoBE3mQO2vwsv4hXvN2ncHp2W0DH8IC/2rWOGlly9lw+t8uf1Y4+mKwu9uTLK7noXYsf1Or+9egdRtNlZIw0Np1A/aWLuz/NXpSm8jnlU8daY6WCmb1A7C3yqDuFtfXty4b99zMdenRtQ+gqS4l7Ba7v7KJenMDqWxnSFIYnzwCelUjh1c6NqW5/aYr8VI+1btJYK0ySkdpEZV8gxUn9eyKnAOLEQeqq4pJ4CuZIz/Fh62IHwqvvm4KQbNhOlrjCE9Ty4kxk4HkMeeDX03k23FsexRIUUt+WNCceGS7Y6kA4J9ZPeM1U9g7yCfeIuzZVtcUeDkaQDpwfUcE/+VTPFrd2e5SB4EaTllwyqMt2tODj1dn61POS1z2b7BVxTNjngpag2aRmd5k337Ad+qk+H++jbRjk5iKjxFclScNq1YOD1H5fWarUGyV9KCEGAo5p95iyf/ZqsnDfdprKzPOAWSRtbDp2QBhVJ+J8s1F7kXYu9r3typBUKqKcd4zgH9Qn1pYubGH73WA6OKWrfT/1htvK5IHveykN9V5l/s2EjoZ2kz/2wGxjzr4cYLkLs8L4vMo+ALH+1dF/JzNv26EAiC2eTzDOSvXr6gvx+Fb413vbt4ge5Wcj3kKp+jUlNmPP29koIy6ppY+gzflx/StfDGy5ey4u7Lln+LdPoBVqqO3ctOVZwIBjTCgI89Iz9c1I1ajGVoC0VZJxZ5H9SfdKUpU1WSlKURKqvE275ey5v49KD9WB/oDVqr43Vokq6ZEVxnOGAYZ9eDUHtzNICsU0oimZI4XAIPZeYa0Sz4oJFs8W0cLh1hKBtS41FSNeMes5xWn+jtt7PB8tPtT0dtvZ4Plp9qpMpXsvlcunqsdpaoNEsJNjcarzhbsodS41KCMgHBIz1GfDp41oe8vFVLqzkgSF0aQAaiykDtAnuHqBFaZ6O2vs8Hy0+1PR219ng+Wn2rLKV7AQHbqNRjlLUPY+SEkt219P0vO2yr7kXEUoGeXIr4zjOlgcZ88YrSNo8ZlaF1hhdZGUhWLKQpIxqxjrjvxWg+jtt7PB8tPtT0dtvZ4Plp9qyynkYCGuUarGaOqe18sBJG2q8429w0bq6HSykMpHeCDkH41q2yuM0RjAuYnDgdTHpZT54Ygj3VePR229ng+Wn2p6O23s8Hy0+1I6eSP8Ai5YrcZo6wDiwnTY3sVlO9/FJ7qMw26mKNujMT22Hq6dAD41zbib9x7PikVoWdncHUrAdAuAOvnk/rWv+jtt7PB8tPtT0dtvZ4Plp9qzwJc2fNqoDFaEQeHEBynfXf1O6ymx4kIm0p7swsRLGqBQwyNIUZJx/DUTvHt3/AIptCMhdAblxKO8gFvH1nUzVtno7bezwfLT7V+o9g26sGWCEEHIIjQEEdxBx31g08jhYu0UmYxSRP4kcJDgLDXYAWC7lXAwPCv7SlXlyyUpSiJSlKIlZhvC7xXm0Zfxd5yrS1SblibSvNk5hVANPRNKp08/HurT6irvdi3lE4kj1C5KGXtP29AAXuboAAOgx/WiKnycSmtVeGSIvJa6+bmTU3Kit43EpYj87yyIg6d+T4Ype74XLSJbzBYJo76ASGJ2ZDEYWunXUwB/JGysPPzq3zbq2ryTyNCrNdRiOYnUdaAaQvf0GP2cdw9Qrmi3Fs1QKIiQC5yZJWYmSLlOxctqJMfZBJ6DuxRFBvdXM2woWhZxcTqjhTMqzOrNzXijlYACQxagpx0x5VBpvvLbRwGOSWWFFuppluOlygh0oLVzg5ImcDWT19w66FtDde3nt0t5I8xR6dADOpQoMKVdSGBA6ZBrlXcOyCKogGlYpIsapDqSU6pA2W7RLdrLZOeoOaIoE7+XSv+Ha2hN3+Jjh0rK3KxJA0+ouVzlAp1DHuzmuKbiw6zSxiGKTSh5ZjeXDSCZIAC7xhdDSOeqE409etXDZ+59rAYzHGdUbtIrM8jtrZOWzszsSx0dntZwO7FRO1eGtu0Mq2yIkkihTzDNKhTnCYx6eYNKl8kaCCpORRFCX3FO4i1xm3iM0csqdl5XjbkwpJIQVQtktJGqgjpk5PSujiRvNKlpZvC7wGWRJX66WWJVDSK3kNSgipPZPDW3S1WK4USMJZJSymWMZkOWQEPqMekKpDMdQUZyam9sbsW12ALiIOBG8Y6uuEfTqXskd+hOvl08aIszsOIdxF+MuXcMJZlEEUrShY41hM7EJEjNnltDq6YBbJNWG04lTSTRAW6CJ5baNiZDrDT2/PYBdODyxgkk930sF5uFZSgh4fzM7HDyrkyIsbjKsOyUVBp7uyMDpXTFulaqQREMrLzRlnPbMPI1YLY/5QC47vLPWiKmW3FaSWR444YnZmiWAh5QhMszRrrZoxkaVMmqMEYGASa/E/FqZez+FUyK0pZQ0jakjmEHYKoe20glxqwAFGTk1M7T4aQfhzHaIiEtETzTPKGWLVoTVzA6adR0lCMYx3dK6dj8ObaK2t45VEj24PbBeMMWk5rAqrdY+ZhgjZAwKIurdXeCa8MshiRIFlkjjbWWeTlyFC5XGFXoR35yD4YJsNcuzNmR28QihXSgJIGWPVmLMcsSSSxJ6nxrqoiUpSiJSlKIlKUoiUpSiJSlKIlKUoiUpSiJSlKIlKUoiUpSiJSlKIv/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QRDxUUERQUFRUVFB0ZGRgYGBUVGRgbHxYhGBsWHhcXHiYjIxojGR4WHy8hIyc1OC0wHCo9NjIsNSorLCkBCQoKDgwOGQ8PFywkHyQ1NTUsNTU1NS00KzUtKyo2MyksNCs0NSwpLCw0NTUtNTUpLCwqNCwsLTUuKSwsLTQsLf/AABEIAEEAmwMBIgACEQEDEQH/xAAcAAEAAwEBAQEBAAAAAAAAAAAABQYHBAgDAgH/xAA+EAACAQMBBQQIAwcCBwAAAAABAgMABBESBQYHEyEiMUFhFlFUcZGTodEUMoFSU2JyscHSF6MVM0JzgqLC/8QAGwEBAAIDAQEAAAAAAAAAAAAAAAIEAQUGAwf/xAAtEQABAwIEBAUEAwAAAAAAAAABAAIDBBEFEiExE0FRkRRhcbHBIoGh0TIzUv/aAAwDAQACEQMRAD8A3GlKURKUpRFk3Gi81T28IySqM2P5mCj9eyfj51y/6MXX76D/AHP8K4+Im1cbZLEahCYxpzjIXDlc48ST186vu5fEI7QnePkcvTHrzzNee0BjGgev6VrAI5JXB+/Jdw6Sso6CF1OBlAu46c9eevPkqd/oxdfvoP8Ac/wqMtOGk8l3NbrJFqhVSzZfT2hkAdnOe/w8K0DfDiULC55IhEvYDE8zRgkns40Hwwf1qK3G2hdSyXd3DbI63Eo6NNy9JQHoOwcjtjr07qGKHOGj77rEdfiXh3TyZQCBlvlFySPPpfdZ/vRuxJYTLFKyMWQPlNWMFiuO0B17JqGq/bybLutqbSkQRxpJBGqlOaGAGc9GwM9W9XSqtvDu1NYyKk4UFl1DSdQxkj+oqpJHYktGi6Giqw9jGSvHEIuQLevLyUVSrTa8N7t4BPiNYymvLuEwuM5OR0GOtR+7m6VxfPiFeyPzOeiL0zgn1+QqPDfcC269vG0+VzuILN312UNQVddrcJruFNaaJsDJCZ1D3BgM+4eqq1sKx5t3DEQTrmRSOucFwD9M0dG5psQkVbBMwyRvBA3UrtXh5d20DTSqgRACcOCepAHT3kV/Bw+u/wAL+J0py+UZfzjOkLqzj148K0ji5MfwKRrqLSzKoAyc95xgd/XHSubeO9vINlSRvbRIiwCIuJ9RwQIyQmgd4Pdnxq46nja4jXQLnIMWq5Yo3fTdzrdNNNrnXXp2UBwWtybqZ8dFixn1EuMD4A/CtgrOOCtpi3nkz+aULj+VNX/39K0erdKLRBc/j0meuf5WH4CUpSrK0iUpSiJSlcW2rzk200g70idh4dQpIHxrBNhdSY0ucGjmvPe8t9z72eQYw8rEY7sZwPpitG4KWWIbiXP5nVMY/ZUtnPnrHwrJq3PhdbcrZSMf+tnc+7OP6LWppfqlzFfQ8fIhoBE3mQO2vwsv4hXvN2ncHp2W0DH8IC/2rWOGlly9lw+t8uf1Y4+mKwu9uTLK7noXYsf1Or+9egdRtNlZIw0Np1A/aWLuz/NXpSm8jnlU8daY6WCmb1A7C3yqDuFtfXty4b99zMdenRtQ+gqS4l7Ba7v7KJenMDqWxnSFIYnzwCelUjh1c6NqW5/aYr8VI+1btJYK0ySkdpEZV8gxUn9eyKnAOLEQeqq4pJ4CuZIz/Fh62IHwqvvm4KQbNhOlrjCE9Ty4kxk4HkMeeDX03k23FsexRIUUt+WNCceGS7Y6kA4J9ZPeM1U9g7yCfeIuzZVtcUeDkaQDpwfUcE/+VTPFrd2e5SB4EaTllwyqMt2tODj1dn61POS1z2b7BVxTNjngpag2aRmd5k337Ad+qk+H++jbRjk5iKjxFclScNq1YOD1H5fWarUGyV9KCEGAo5p95iyf/ZqsnDfdprKzPOAWSRtbDp2QBhVJ+J8s1F7kXYu9r3typBUKqKcd4zgH9Qn1pYubGH73WA6OKWrfT/1htvK5IHveykN9V5l/s2EjoZ2kz/2wGxjzr4cYLkLs8L4vMo+ALH+1dF/JzNv26EAiC2eTzDOSvXr6gvx+Fb413vbt4ge5Wcj3kKp+jUlNmPP29koIy6ppY+gzflx/StfDGy5ey4u7Lln+LdPoBVqqO3ctOVZwIBjTCgI89Iz9c1I1ajGVoC0VZJxZ5H9SfdKUpU1WSlKURKqvE275ey5v49KD9WB/oDVqr43Vokq6ZEVxnOGAYZ9eDUHtzNICsU0oimZI4XAIPZeYa0Sz4oJFs8W0cLh1hKBtS41FSNeMes5xWn+jtt7PB8tPtT0dtvZ4Plp9qpMpXsvlcunqsdpaoNEsJNjcarzhbsodS41KCMgHBIz1GfDp41oe8vFVLqzkgSF0aQAaiykDtAnuHqBFaZ6O2vs8Hy0+1PR219ng+Wn2rLKV7AQHbqNRjlLUPY+SEkt219P0vO2yr7kXEUoGeXIr4zjOlgcZ88YrSNo8ZlaF1hhdZGUhWLKQpIxqxjrjvxWg+jtt7PB8tPtT0dtvZ4Plp9qyynkYCGuUarGaOqe18sBJG2q8429w0bq6HSykMpHeCDkH41q2yuM0RjAuYnDgdTHpZT54Ygj3VePR229ng+Wn2p6O23s8Hy0+1I6eSP8Ai5YrcZo6wDiwnTY3sVlO9/FJ7qMw26mKNujMT22Hq6dAD41zbib9x7PikVoWdncHUrAdAuAOvnk/rWv+jtt7PB8tPtT0dtvZ4Plp9qzwJc2fNqoDFaEQeHEBynfXf1O6ymx4kIm0p7swsRLGqBQwyNIUZJx/DUTvHt3/AIptCMhdAblxKO8gFvH1nUzVtno7bezwfLT7V+o9g26sGWCEEHIIjQEEdxBx31g08jhYu0UmYxSRP4kcJDgLDXYAWC7lXAwPCv7SlXlyyUpSiJSlKIlZhvC7xXm0Zfxd5yrS1SblibSvNk5hVANPRNKp08/HurT6irvdi3lE4kj1C5KGXtP29AAXuboAAOgx/WiKnycSmtVeGSIvJa6+bmTU3Kit43EpYj87yyIg6d+T4Ype74XLSJbzBYJo76ASGJ2ZDEYWunXUwB/JGysPPzq3zbq2ryTyNCrNdRiOYnUdaAaQvf0GP2cdw9Qrmi3Fs1QKIiQC5yZJWYmSLlOxctqJMfZBJ6DuxRFBvdXM2woWhZxcTqjhTMqzOrNzXijlYACQxagpx0x5VBpvvLbRwGOSWWFFuppluOlygh0oLVzg5ImcDWT19w66FtDde3nt0t5I8xR6dADOpQoMKVdSGBA6ZBrlXcOyCKogGlYpIsapDqSU6pA2W7RLdrLZOeoOaIoE7+XSv+Ha2hN3+Jjh0rK3KxJA0+ouVzlAp1DHuzmuKbiw6zSxiGKTSh5ZjeXDSCZIAC7xhdDSOeqE409etXDZ+59rAYzHGdUbtIrM8jtrZOWzszsSx0dntZwO7FRO1eGtu0Mq2yIkkihTzDNKhTnCYx6eYNKl8kaCCpORRFCX3FO4i1xm3iM0csqdl5XjbkwpJIQVQtktJGqgjpk5PSujiRvNKlpZvC7wGWRJX66WWJVDSK3kNSgipPZPDW3S1WK4USMJZJSymWMZkOWQEPqMekKpDMdQUZyam9sbsW12ALiIOBG8Y6uuEfTqXskd+hOvl08aIszsOIdxF+MuXcMJZlEEUrShY41hM7EJEjNnltDq6YBbJNWG04lTSTRAW6CJ5baNiZDrDT2/PYBdODyxgkk930sF5uFZSgh4fzM7HDyrkyIsbjKsOyUVBp7uyMDpXTFulaqQREMrLzRlnPbMPI1YLY/5QC47vLPWiKmW3FaSWR444YnZmiWAh5QhMszRrrZoxkaVMmqMEYGASa/E/FqZez+FUyK0pZQ0jakjmEHYKoe20glxqwAFGTk1M7T4aQfhzHaIiEtETzTPKGWLVoTVzA6adR0lCMYx3dK6dj8ObaK2t45VEj24PbBeMMWk5rAqrdY+ZhgjZAwKIurdXeCa8MshiRIFlkjjbWWeTlyFC5XGFXoR35yD4YJsNcuzNmR28QihXSgJIGWPVmLMcsSSSxJ6nxrqoiUpSiJSlKIlKUoiUpSiJSlKIlKUoiUpSiJSlKIlKUoiUpSiJSlKIv/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webobjects2.cdw.com/is/image/CDW/1304387?$product_2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581400"/>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99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618" y="1447800"/>
            <a:ext cx="8229600" cy="5059363"/>
          </a:xfrm>
        </p:spPr>
        <p:txBody>
          <a:bodyPr>
            <a:normAutofit fontScale="77500" lnSpcReduction="20000"/>
          </a:bodyPr>
          <a:lstStyle/>
          <a:p>
            <a:pPr>
              <a:buClr>
                <a:srgbClr val="FF0000"/>
              </a:buClr>
              <a:buSzPct val="135000"/>
              <a:buFont typeface="Wingdings" pitchFamily="2" charset="2"/>
              <a:buChar char="§"/>
            </a:pPr>
            <a:r>
              <a:rPr lang="es-AR" sz="2800" dirty="0" smtClean="0">
                <a:solidFill>
                  <a:schemeClr val="tx1"/>
                </a:solidFill>
              </a:rPr>
              <a:t>Solución centralizada y automatizada de gestión de almacenamiento y protección de datos para un entorno de sistemas </a:t>
            </a:r>
            <a:r>
              <a:rPr lang="es-AR" sz="2800" dirty="0" err="1" smtClean="0">
                <a:solidFill>
                  <a:schemeClr val="tx1"/>
                </a:solidFill>
              </a:rPr>
              <a:t>multiproveedor</a:t>
            </a:r>
            <a:r>
              <a:rPr lang="es-AR" sz="2800" dirty="0" smtClean="0">
                <a:solidFill>
                  <a:schemeClr val="tx1"/>
                </a:solidFill>
              </a:rPr>
              <a:t> y multiplataforma.</a:t>
            </a:r>
          </a:p>
          <a:p>
            <a:pPr>
              <a:buClr>
                <a:srgbClr val="FF0000"/>
              </a:buClr>
              <a:buSzPct val="135000"/>
              <a:buFont typeface="Wingdings" pitchFamily="2" charset="2"/>
              <a:buChar char="§"/>
            </a:pPr>
            <a:endParaRPr lang="es-AR" sz="2800" dirty="0" smtClean="0">
              <a:solidFill>
                <a:schemeClr val="tx1"/>
              </a:solidFill>
            </a:endParaRPr>
          </a:p>
          <a:p>
            <a:pPr>
              <a:buClr>
                <a:srgbClr val="FF0000"/>
              </a:buClr>
              <a:buSzPct val="135000"/>
              <a:buFont typeface="Wingdings" pitchFamily="2" charset="2"/>
              <a:buChar char="§"/>
            </a:pPr>
            <a:r>
              <a:rPr lang="es-AR" sz="2800" dirty="0" smtClean="0">
                <a:solidFill>
                  <a:schemeClr val="tx1"/>
                </a:solidFill>
              </a:rPr>
              <a:t>Provee gestión de espacio, archivado y copia de seguridad a través de políticas definidas, en las que se especifican reglas tales como:</a:t>
            </a:r>
          </a:p>
          <a:p>
            <a:pPr lvl="1">
              <a:buSzPct val="105000"/>
              <a:buFont typeface="Arial" pitchFamily="34" charset="0"/>
              <a:buChar char="•"/>
            </a:pPr>
            <a:r>
              <a:rPr lang="es-AR" sz="2400" dirty="0" smtClean="0">
                <a:solidFill>
                  <a:schemeClr val="tx1"/>
                </a:solidFill>
              </a:rPr>
              <a:t>donde se resguardarán los datos</a:t>
            </a:r>
          </a:p>
          <a:p>
            <a:pPr lvl="1">
              <a:buSzPct val="105000"/>
              <a:buFont typeface="Arial" pitchFamily="34" charset="0"/>
              <a:buChar char="•"/>
            </a:pPr>
            <a:r>
              <a:rPr lang="es-AR" sz="2400" dirty="0" smtClean="0">
                <a:solidFill>
                  <a:schemeClr val="tx1"/>
                </a:solidFill>
              </a:rPr>
              <a:t>cuántas versiones del </a:t>
            </a:r>
            <a:r>
              <a:rPr lang="es-AR" sz="2400" dirty="0" err="1" smtClean="0">
                <a:solidFill>
                  <a:schemeClr val="tx1"/>
                </a:solidFill>
              </a:rPr>
              <a:t>backup</a:t>
            </a:r>
            <a:r>
              <a:rPr lang="es-AR" sz="2400" dirty="0" smtClean="0">
                <a:solidFill>
                  <a:schemeClr val="tx1"/>
                </a:solidFill>
              </a:rPr>
              <a:t> se mantendrán </a:t>
            </a:r>
          </a:p>
          <a:p>
            <a:pPr lvl="1">
              <a:buSzPct val="105000"/>
              <a:buFont typeface="Arial" pitchFamily="34" charset="0"/>
              <a:buChar char="•"/>
            </a:pPr>
            <a:r>
              <a:rPr lang="es-AR" sz="2400" dirty="0" smtClean="0">
                <a:solidFill>
                  <a:schemeClr val="tx1"/>
                </a:solidFill>
              </a:rPr>
              <a:t>cuánto tiempo se mantendrán las copias</a:t>
            </a:r>
          </a:p>
          <a:p>
            <a:pPr lvl="1">
              <a:buSzPct val="105000"/>
              <a:buFont typeface="Arial" pitchFamily="34" charset="0"/>
              <a:buChar char="•"/>
            </a:pPr>
            <a:r>
              <a:rPr lang="es-AR" sz="2400" dirty="0" smtClean="0">
                <a:solidFill>
                  <a:schemeClr val="tx1"/>
                </a:solidFill>
              </a:rPr>
              <a:t>Que tipos de datos se resguardarán, </a:t>
            </a:r>
            <a:r>
              <a:rPr lang="es-AR" sz="2400" dirty="0" err="1" smtClean="0">
                <a:solidFill>
                  <a:schemeClr val="tx1"/>
                </a:solidFill>
              </a:rPr>
              <a:t>etc</a:t>
            </a:r>
            <a:endParaRPr lang="es-AR" sz="2400" dirty="0" smtClean="0">
              <a:solidFill>
                <a:schemeClr val="tx1"/>
              </a:solidFill>
            </a:endParaRPr>
          </a:p>
          <a:p>
            <a:pPr>
              <a:buClr>
                <a:srgbClr val="FF0000"/>
              </a:buClr>
              <a:buSzPct val="135000"/>
              <a:buFont typeface="Wingdings" pitchFamily="2" charset="2"/>
              <a:buChar char="§"/>
            </a:pPr>
            <a:endParaRPr lang="es-AR" sz="2800" dirty="0" smtClean="0">
              <a:solidFill>
                <a:schemeClr val="tx1"/>
              </a:solidFill>
            </a:endParaRPr>
          </a:p>
          <a:p>
            <a:pPr>
              <a:buClr>
                <a:srgbClr val="FF0000"/>
              </a:buClr>
              <a:buSzPct val="135000"/>
              <a:buFont typeface="Wingdings" pitchFamily="2" charset="2"/>
              <a:buChar char="§"/>
            </a:pPr>
            <a:r>
              <a:rPr lang="es-AR" sz="2800" dirty="0" smtClean="0">
                <a:solidFill>
                  <a:schemeClr val="tx1"/>
                </a:solidFill>
              </a:rPr>
              <a:t>Es una aplicación cliente servidor escalable</a:t>
            </a:r>
          </a:p>
          <a:p>
            <a:pPr>
              <a:buClr>
                <a:srgbClr val="FF0000"/>
              </a:buClr>
              <a:buSzPct val="135000"/>
              <a:buFont typeface="Wingdings" pitchFamily="2" charset="2"/>
              <a:buChar char="§"/>
            </a:pPr>
            <a:endParaRPr lang="es-AR" sz="2800" dirty="0" smtClean="0">
              <a:solidFill>
                <a:schemeClr val="tx1"/>
              </a:solidFill>
            </a:endParaRPr>
          </a:p>
          <a:p>
            <a:pPr>
              <a:buClr>
                <a:srgbClr val="FF0000"/>
              </a:buClr>
              <a:buSzPct val="135000"/>
              <a:buFont typeface="Wingdings" pitchFamily="2" charset="2"/>
              <a:buChar char="§"/>
            </a:pPr>
            <a:r>
              <a:rPr lang="es-AR" sz="2800" dirty="0" smtClean="0">
                <a:solidFill>
                  <a:schemeClr val="tx1"/>
                </a:solidFill>
              </a:rPr>
              <a:t>Actualmente se encuentra por la versión 6.3</a:t>
            </a:r>
          </a:p>
        </p:txBody>
      </p:sp>
      <p:pic>
        <p:nvPicPr>
          <p:cNvPr id="4101" name="Picture 5" descr="http://vulnerabilityteam.files.wordpress.com/2009/05/tivoli_ib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5206436" cy="105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20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107735324"/>
              </p:ext>
            </p:extLst>
          </p:nvPr>
        </p:nvGraphicFramePr>
        <p:xfrm>
          <a:off x="304800" y="990600"/>
          <a:ext cx="8610600" cy="55422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833739"/>
                <a:gridCol w="6776861"/>
              </a:tblGrid>
              <a:tr h="447040">
                <a:tc gridSpan="2">
                  <a:txBody>
                    <a:bodyPr/>
                    <a:lstStyle/>
                    <a:p>
                      <a:r>
                        <a:rPr lang="es-AR" sz="2200" kern="1200" dirty="0" smtClean="0">
                          <a:solidFill>
                            <a:schemeClr val="tx1"/>
                          </a:solidFill>
                          <a:latin typeface="+mj-lt"/>
                          <a:ea typeface="+mn-ea"/>
                          <a:cs typeface="+mn-cs"/>
                        </a:rPr>
                        <a:t>Características de la </a:t>
                      </a:r>
                      <a:r>
                        <a:rPr lang="es-AR" sz="2200" kern="1200" dirty="0" err="1" smtClean="0">
                          <a:solidFill>
                            <a:schemeClr val="tx1"/>
                          </a:solidFill>
                          <a:latin typeface="+mj-lt"/>
                          <a:ea typeface="+mn-ea"/>
                          <a:cs typeface="+mn-cs"/>
                        </a:rPr>
                        <a:t>solucion</a:t>
                      </a:r>
                      <a:endParaRPr lang="en-US" sz="2200" kern="1200" dirty="0">
                        <a:solidFill>
                          <a:schemeClr val="tx1"/>
                        </a:solidFill>
                        <a:latin typeface="+mj-lt"/>
                        <a:ea typeface="+mn-ea"/>
                        <a:cs typeface="+mn-cs"/>
                      </a:endParaRPr>
                    </a:p>
                  </a:txBody>
                  <a:tcPr>
                    <a:noFill/>
                  </a:tcPr>
                </a:tc>
                <a:tc hMerge="1">
                  <a:txBody>
                    <a:bodyPr/>
                    <a:lstStyle/>
                    <a:p>
                      <a:endParaRPr lang="en-US" dirty="0"/>
                    </a:p>
                  </a:txBody>
                  <a:tcPr/>
                </a:tc>
              </a:tr>
              <a:tr h="2067560">
                <a:tc>
                  <a:txBody>
                    <a:bodyPr/>
                    <a:lstStyle/>
                    <a:p>
                      <a:r>
                        <a:rPr lang="es-AR" sz="2000" b="1" dirty="0" smtClean="0">
                          <a:solidFill>
                            <a:srgbClr val="FF0000"/>
                          </a:solidFill>
                          <a:latin typeface="+mj-lt"/>
                        </a:rPr>
                        <a:t>Seguridad </a:t>
                      </a:r>
                    </a:p>
                    <a:p>
                      <a:r>
                        <a:rPr lang="es-AR" sz="2000" b="1" dirty="0" smtClean="0">
                          <a:solidFill>
                            <a:srgbClr val="FF0000"/>
                          </a:solidFill>
                          <a:latin typeface="+mj-lt"/>
                        </a:rPr>
                        <a:t>de la</a:t>
                      </a:r>
                      <a:r>
                        <a:rPr lang="es-AR" sz="2000" b="1" baseline="0" dirty="0" smtClean="0">
                          <a:solidFill>
                            <a:srgbClr val="FF0000"/>
                          </a:solidFill>
                          <a:latin typeface="+mj-lt"/>
                        </a:rPr>
                        <a:t> información</a:t>
                      </a:r>
                      <a:endParaRPr lang="en-US" sz="2000" b="1" dirty="0">
                        <a:solidFill>
                          <a:srgbClr val="FF0000"/>
                        </a:solidFill>
                        <a:latin typeface="+mj-lt"/>
                      </a:endParaRPr>
                    </a:p>
                  </a:txBody>
                  <a:tcPr>
                    <a:noFill/>
                  </a:tcPr>
                </a:tc>
                <a:tc>
                  <a:txBody>
                    <a:bodyPr/>
                    <a:lstStyle/>
                    <a:p>
                      <a:pPr marL="285750" indent="-285750">
                        <a:buFont typeface="Wingdings" pitchFamily="2" charset="2"/>
                        <a:buChar char="§"/>
                      </a:pPr>
                      <a:r>
                        <a:rPr lang="en-US" sz="1800" kern="1200" dirty="0" smtClean="0">
                          <a:solidFill>
                            <a:schemeClr val="dk1"/>
                          </a:solidFill>
                          <a:effectLst/>
                          <a:latin typeface="+mn-lt"/>
                          <a:ea typeface="+mn-ea"/>
                          <a:cs typeface="+mn-cs"/>
                        </a:rPr>
                        <a:t>Data shedding de </a:t>
                      </a:r>
                      <a:r>
                        <a:rPr lang="en-US" sz="1800" kern="1200" dirty="0" err="1" smtClean="0">
                          <a:solidFill>
                            <a:schemeClr val="dk1"/>
                          </a:solidFill>
                          <a:effectLst/>
                          <a:latin typeface="+mn-lt"/>
                          <a:ea typeface="+mn-ea"/>
                          <a:cs typeface="+mn-cs"/>
                        </a:rPr>
                        <a:t>objetos</a:t>
                      </a:r>
                      <a:r>
                        <a:rPr lang="en-US" sz="1800" kern="1200" baseline="0" dirty="0" smtClean="0">
                          <a:solidFill>
                            <a:schemeClr val="dk1"/>
                          </a:solidFill>
                          <a:effectLst/>
                          <a:latin typeface="+mn-lt"/>
                          <a:ea typeface="+mn-ea"/>
                          <a:cs typeface="+mn-cs"/>
                        </a:rPr>
                        <a:t> de information sensible</a:t>
                      </a:r>
                    </a:p>
                    <a:p>
                      <a:pPr marL="285750" indent="-285750">
                        <a:buFont typeface="Wingdings" pitchFamily="2" charset="2"/>
                        <a:buChar char="§"/>
                      </a:pPr>
                      <a:r>
                        <a:rPr lang="en-US" sz="1800" kern="1200" dirty="0" smtClean="0">
                          <a:solidFill>
                            <a:schemeClr val="dk1"/>
                          </a:solidFill>
                          <a:effectLst/>
                          <a:latin typeface="+mn-lt"/>
                          <a:ea typeface="+mn-ea"/>
                          <a:cs typeface="+mn-cs"/>
                        </a:rPr>
                        <a:t>Disaster Recovery Manager (DRM) </a:t>
                      </a:r>
                      <a:r>
                        <a:rPr lang="en-US" sz="1800" kern="1200" dirty="0" err="1" smtClean="0">
                          <a:solidFill>
                            <a:schemeClr val="dk1"/>
                          </a:solidFill>
                          <a:effectLst/>
                          <a:latin typeface="+mn-lt"/>
                          <a:ea typeface="+mn-ea"/>
                          <a:cs typeface="+mn-cs"/>
                        </a:rPr>
                        <a:t>permite</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crear</a:t>
                      </a:r>
                      <a:r>
                        <a:rPr lang="en-US" sz="1800" kern="1200" dirty="0" smtClean="0">
                          <a:solidFill>
                            <a:schemeClr val="dk1"/>
                          </a:solidFill>
                          <a:effectLst/>
                          <a:latin typeface="+mn-lt"/>
                          <a:ea typeface="+mn-ea"/>
                          <a:cs typeface="+mn-cs"/>
                        </a:rPr>
                        <a:t> un plan de </a:t>
                      </a:r>
                      <a:r>
                        <a:rPr lang="en-US" sz="1800" kern="1200" dirty="0" err="1" smtClean="0">
                          <a:solidFill>
                            <a:schemeClr val="dk1"/>
                          </a:solidFill>
                          <a:effectLst/>
                          <a:latin typeface="+mn-lt"/>
                          <a:ea typeface="+mn-ea"/>
                          <a:cs typeface="+mn-cs"/>
                        </a:rPr>
                        <a:t>recuperacion</a:t>
                      </a:r>
                      <a:r>
                        <a:rPr lang="en-US" sz="1800" kern="1200" dirty="0" smtClean="0">
                          <a:solidFill>
                            <a:schemeClr val="dk1"/>
                          </a:solidFill>
                          <a:effectLst/>
                          <a:latin typeface="+mn-lt"/>
                          <a:ea typeface="+mn-ea"/>
                          <a:cs typeface="+mn-cs"/>
                        </a:rPr>
                        <a:t> de </a:t>
                      </a:r>
                      <a:r>
                        <a:rPr lang="en-US" sz="1800" kern="1200" dirty="0" err="1" smtClean="0">
                          <a:solidFill>
                            <a:schemeClr val="dk1"/>
                          </a:solidFill>
                          <a:effectLst/>
                          <a:latin typeface="+mn-lt"/>
                          <a:ea typeface="+mn-ea"/>
                          <a:cs typeface="+mn-cs"/>
                        </a:rPr>
                        <a:t>desastres</a:t>
                      </a:r>
                      <a:r>
                        <a:rPr lang="en-US" sz="1800" kern="1200" baseline="0" dirty="0" smtClean="0">
                          <a:solidFill>
                            <a:schemeClr val="dk1"/>
                          </a:solidFill>
                          <a:effectLst/>
                          <a:latin typeface="+mn-lt"/>
                          <a:ea typeface="+mn-ea"/>
                          <a:cs typeface="+mn-cs"/>
                        </a:rPr>
                        <a:t>.</a:t>
                      </a:r>
                      <a:endParaRPr lang="en-US" sz="1800" kern="1200" dirty="0" smtClean="0">
                        <a:solidFill>
                          <a:schemeClr val="dk1"/>
                        </a:solidFill>
                        <a:effectLst/>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s-AR" sz="1800" kern="1200" dirty="0" smtClean="0">
                          <a:solidFill>
                            <a:schemeClr val="dk1"/>
                          </a:solidFill>
                          <a:effectLst/>
                          <a:latin typeface="+mn-lt"/>
                          <a:ea typeface="+mn-ea"/>
                          <a:cs typeface="+mn-cs"/>
                        </a:rPr>
                        <a:t>Bóveda </a:t>
                      </a:r>
                      <a:r>
                        <a:rPr lang="es-AR" sz="1800" kern="1200" dirty="0" err="1" smtClean="0">
                          <a:solidFill>
                            <a:schemeClr val="dk1"/>
                          </a:solidFill>
                          <a:effectLst/>
                          <a:latin typeface="+mn-lt"/>
                          <a:ea typeface="+mn-ea"/>
                          <a:cs typeface="+mn-cs"/>
                        </a:rPr>
                        <a:t>electronica</a:t>
                      </a:r>
                      <a:endParaRPr lang="es-AR" sz="1800" kern="1200" dirty="0" smtClean="0">
                        <a:solidFill>
                          <a:schemeClr val="dk1"/>
                        </a:solidFill>
                        <a:effectLst/>
                        <a:latin typeface="+mn-lt"/>
                        <a:ea typeface="+mn-ea"/>
                        <a:cs typeface="+mn-cs"/>
                      </a:endParaRPr>
                    </a:p>
                    <a:p>
                      <a:pPr marL="285750" indent="-285750">
                        <a:buFont typeface="Wingdings" pitchFamily="2" charset="2"/>
                        <a:buChar char="§"/>
                      </a:pPr>
                      <a:r>
                        <a:rPr lang="en-US" sz="1800" kern="1200" dirty="0" err="1" smtClean="0">
                          <a:solidFill>
                            <a:schemeClr val="dk1"/>
                          </a:solidFill>
                          <a:effectLst/>
                          <a:latin typeface="+mn-lt"/>
                          <a:ea typeface="+mn-ea"/>
                          <a:cs typeface="+mn-cs"/>
                        </a:rPr>
                        <a:t>Permite</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crear</a:t>
                      </a:r>
                      <a:r>
                        <a:rPr lang="en-US" sz="1800" kern="1200" baseline="0" dirty="0" smtClean="0">
                          <a:solidFill>
                            <a:schemeClr val="dk1"/>
                          </a:solidFill>
                          <a:effectLst/>
                          <a:latin typeface="+mn-lt"/>
                          <a:ea typeface="+mn-ea"/>
                          <a:cs typeface="+mn-cs"/>
                        </a:rPr>
                        <a:t> backup “off site” al </a:t>
                      </a:r>
                      <a:r>
                        <a:rPr lang="en-US" sz="1800" kern="1200" baseline="0" dirty="0" err="1" smtClean="0">
                          <a:solidFill>
                            <a:schemeClr val="dk1"/>
                          </a:solidFill>
                          <a:effectLst/>
                          <a:latin typeface="+mn-lt"/>
                          <a:ea typeface="+mn-ea"/>
                          <a:cs typeface="+mn-cs"/>
                        </a:rPr>
                        <a:t>mismo</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tiempo</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que</a:t>
                      </a:r>
                      <a:r>
                        <a:rPr lang="en-US" sz="1800" kern="1200" baseline="0" dirty="0" smtClean="0">
                          <a:solidFill>
                            <a:schemeClr val="dk1"/>
                          </a:solidFill>
                          <a:effectLst/>
                          <a:latin typeface="+mn-lt"/>
                          <a:ea typeface="+mn-ea"/>
                          <a:cs typeface="+mn-cs"/>
                        </a:rPr>
                        <a:t> se </a:t>
                      </a:r>
                      <a:r>
                        <a:rPr lang="en-US" sz="1800" kern="1200" baseline="0" dirty="0" err="1" smtClean="0">
                          <a:solidFill>
                            <a:schemeClr val="dk1"/>
                          </a:solidFill>
                          <a:effectLst/>
                          <a:latin typeface="+mn-lt"/>
                          <a:ea typeface="+mn-ea"/>
                          <a:cs typeface="+mn-cs"/>
                        </a:rPr>
                        <a:t>realiza</a:t>
                      </a:r>
                      <a:r>
                        <a:rPr lang="en-US" sz="1800" kern="1200" baseline="0" dirty="0" smtClean="0">
                          <a:solidFill>
                            <a:schemeClr val="dk1"/>
                          </a:solidFill>
                          <a:effectLst/>
                          <a:latin typeface="+mn-lt"/>
                          <a:ea typeface="+mn-ea"/>
                          <a:cs typeface="+mn-cs"/>
                        </a:rPr>
                        <a:t> el backup </a:t>
                      </a:r>
                      <a:r>
                        <a:rPr lang="en-US" sz="1800" kern="1200" baseline="0" dirty="0" err="1" smtClean="0">
                          <a:solidFill>
                            <a:schemeClr val="dk1"/>
                          </a:solidFill>
                          <a:effectLst/>
                          <a:latin typeface="+mn-lt"/>
                          <a:ea typeface="+mn-ea"/>
                          <a:cs typeface="+mn-cs"/>
                        </a:rPr>
                        <a:t>primario</a:t>
                      </a:r>
                      <a:endParaRPr lang="en-US" sz="1800" kern="1200" dirty="0" smtClean="0">
                        <a:solidFill>
                          <a:schemeClr val="dk1"/>
                        </a:solidFill>
                        <a:effectLst/>
                        <a:latin typeface="+mn-lt"/>
                        <a:ea typeface="+mn-ea"/>
                        <a:cs typeface="+mn-cs"/>
                      </a:endParaRPr>
                    </a:p>
                    <a:p>
                      <a:pPr marL="285750" indent="-285750">
                        <a:buFont typeface="Wingdings" pitchFamily="2" charset="2"/>
                        <a:buChar char="§"/>
                      </a:pPr>
                      <a:r>
                        <a:rPr lang="es-AR" sz="1800" kern="1200" dirty="0" err="1" smtClean="0">
                          <a:solidFill>
                            <a:schemeClr val="dk1"/>
                          </a:solidFill>
                          <a:effectLst/>
                          <a:latin typeface="+mn-lt"/>
                          <a:ea typeface="+mn-ea"/>
                          <a:cs typeface="+mn-cs"/>
                        </a:rPr>
                        <a:t>Encriptacion</a:t>
                      </a:r>
                      <a:endParaRPr lang="en-US" sz="1600" dirty="0"/>
                    </a:p>
                  </a:txBody>
                  <a:tcPr>
                    <a:noFill/>
                  </a:tcPr>
                </a:tc>
              </a:tr>
              <a:tr h="2326640">
                <a:tc>
                  <a:txBody>
                    <a:bodyPr/>
                    <a:lstStyle/>
                    <a:p>
                      <a:r>
                        <a:rPr lang="es-AR" sz="2000" b="1" dirty="0" smtClean="0">
                          <a:solidFill>
                            <a:srgbClr val="FF0000"/>
                          </a:solidFill>
                          <a:latin typeface="+mj-lt"/>
                        </a:rPr>
                        <a:t>Resguardo de la información</a:t>
                      </a:r>
                      <a:endParaRPr lang="en-US" sz="2000" b="1" dirty="0">
                        <a:solidFill>
                          <a:srgbClr val="FF0000"/>
                        </a:solidFill>
                        <a:latin typeface="+mj-lt"/>
                      </a:endParaRPr>
                    </a:p>
                  </a:txBody>
                  <a:tcPr>
                    <a:noFill/>
                  </a:tcPr>
                </a:tc>
                <a:tc>
                  <a:txBody>
                    <a:bodyPr/>
                    <a:lstStyle/>
                    <a:p>
                      <a:pPr marL="342900" indent="-342900">
                        <a:buFont typeface="Wingdings" pitchFamily="2" charset="2"/>
                        <a:buChar char="§"/>
                      </a:pPr>
                      <a:r>
                        <a:rPr lang="es-AR" sz="2000" dirty="0" smtClean="0"/>
                        <a:t>El </a:t>
                      </a:r>
                      <a:r>
                        <a:rPr lang="es-AR" sz="2000" dirty="0" err="1" smtClean="0"/>
                        <a:t>backup</a:t>
                      </a:r>
                      <a:r>
                        <a:rPr lang="es-AR" sz="2000" dirty="0" smtClean="0"/>
                        <a:t> por</a:t>
                      </a:r>
                      <a:r>
                        <a:rPr lang="es-AR" sz="2000" baseline="0" dirty="0" smtClean="0"/>
                        <a:t> default es progresivo incremental</a:t>
                      </a:r>
                      <a:endParaRPr lang="es-AR" sz="2000" dirty="0" smtClean="0"/>
                    </a:p>
                    <a:p>
                      <a:pPr marL="342900" indent="-342900">
                        <a:buFont typeface="Wingdings" pitchFamily="2" charset="2"/>
                        <a:buChar char="§"/>
                      </a:pPr>
                      <a:r>
                        <a:rPr lang="es-AR" sz="2000" dirty="0" smtClean="0"/>
                        <a:t>Soporta </a:t>
                      </a:r>
                      <a:r>
                        <a:rPr lang="es-AR" sz="2000" dirty="0" err="1" smtClean="0"/>
                        <a:t>backup</a:t>
                      </a:r>
                      <a:r>
                        <a:rPr lang="es-AR" sz="2000" dirty="0" smtClean="0"/>
                        <a:t> en</a:t>
                      </a:r>
                      <a:r>
                        <a:rPr lang="en-US" sz="2000" kern="1200" baseline="0" dirty="0" smtClean="0">
                          <a:solidFill>
                            <a:schemeClr val="dk1"/>
                          </a:solidFill>
                          <a:effectLst/>
                          <a:latin typeface="+mn-lt"/>
                          <a:ea typeface="+mn-ea"/>
                          <a:cs typeface="+mn-cs"/>
                        </a:rPr>
                        <a:t> NAS, a </a:t>
                      </a:r>
                      <a:r>
                        <a:rPr lang="en-US" sz="2000" kern="1200" baseline="0" dirty="0" err="1" smtClean="0">
                          <a:solidFill>
                            <a:schemeClr val="dk1"/>
                          </a:solidFill>
                          <a:effectLst/>
                          <a:latin typeface="+mn-lt"/>
                          <a:ea typeface="+mn-ea"/>
                          <a:cs typeface="+mn-cs"/>
                        </a:rPr>
                        <a:t>través</a:t>
                      </a:r>
                      <a:r>
                        <a:rPr lang="en-US" sz="2000" kern="1200" baseline="0" dirty="0" smtClean="0">
                          <a:solidFill>
                            <a:schemeClr val="dk1"/>
                          </a:solidFill>
                          <a:effectLst/>
                          <a:latin typeface="+mn-lt"/>
                          <a:ea typeface="+mn-ea"/>
                          <a:cs typeface="+mn-cs"/>
                        </a:rPr>
                        <a:t> del </a:t>
                      </a:r>
                      <a:r>
                        <a:rPr lang="en-US" sz="2000" kern="1200" baseline="0" dirty="0" err="1" smtClean="0">
                          <a:solidFill>
                            <a:schemeClr val="dk1"/>
                          </a:solidFill>
                          <a:effectLst/>
                          <a:latin typeface="+mn-lt"/>
                          <a:ea typeface="+mn-ea"/>
                          <a:cs typeface="+mn-cs"/>
                        </a:rPr>
                        <a:t>protocolo</a:t>
                      </a:r>
                      <a:r>
                        <a:rPr lang="en-US" sz="2000" kern="1200" baseline="0" dirty="0" smtClean="0">
                          <a:solidFill>
                            <a:schemeClr val="dk1"/>
                          </a:solidFill>
                          <a:effectLst/>
                          <a:latin typeface="+mn-lt"/>
                          <a:ea typeface="+mn-ea"/>
                          <a:cs typeface="+mn-cs"/>
                        </a:rPr>
                        <a:t> </a:t>
                      </a:r>
                      <a:r>
                        <a:rPr lang="en-US" sz="2000" b="1" i="0" kern="1200" dirty="0" smtClean="0">
                          <a:solidFill>
                            <a:schemeClr val="dk1"/>
                          </a:solidFill>
                          <a:effectLst/>
                          <a:latin typeface="+mn-lt"/>
                          <a:ea typeface="+mn-ea"/>
                          <a:cs typeface="+mn-cs"/>
                        </a:rPr>
                        <a:t>Network Data Management Protocol</a:t>
                      </a:r>
                      <a:r>
                        <a:rPr lang="en-US" sz="2000" b="0" i="0" kern="1200" dirty="0" smtClean="0">
                          <a:solidFill>
                            <a:schemeClr val="dk1"/>
                          </a:solidFill>
                          <a:effectLst/>
                          <a:latin typeface="+mn-lt"/>
                          <a:ea typeface="+mn-ea"/>
                          <a:cs typeface="+mn-cs"/>
                        </a:rPr>
                        <a:t>,</a:t>
                      </a:r>
                    </a:p>
                    <a:p>
                      <a:pPr marL="342900" indent="-342900">
                        <a:buFont typeface="Wingdings" pitchFamily="2" charset="2"/>
                        <a:buChar char="§"/>
                      </a:pPr>
                      <a:r>
                        <a:rPr lang="es-AR" sz="2000" kern="1200" baseline="0" dirty="0" smtClean="0">
                          <a:solidFill>
                            <a:schemeClr val="dk1"/>
                          </a:solidFill>
                          <a:effectLst/>
                          <a:latin typeface="+mn-lt"/>
                          <a:ea typeface="+mn-ea"/>
                          <a:cs typeface="+mn-cs"/>
                        </a:rPr>
                        <a:t>Soporta </a:t>
                      </a:r>
                      <a:r>
                        <a:rPr lang="es-AR" sz="2000" kern="1200" baseline="0" dirty="0" err="1" smtClean="0">
                          <a:solidFill>
                            <a:schemeClr val="dk1"/>
                          </a:solidFill>
                          <a:effectLst/>
                          <a:latin typeface="+mn-lt"/>
                          <a:ea typeface="+mn-ea"/>
                          <a:cs typeface="+mn-cs"/>
                        </a:rPr>
                        <a:t>backup</a:t>
                      </a:r>
                      <a:r>
                        <a:rPr lang="es-AR" sz="2000" kern="1200" baseline="0" dirty="0" smtClean="0">
                          <a:solidFill>
                            <a:schemeClr val="dk1"/>
                          </a:solidFill>
                          <a:effectLst/>
                          <a:latin typeface="+mn-lt"/>
                          <a:ea typeface="+mn-ea"/>
                          <a:cs typeface="+mn-cs"/>
                        </a:rPr>
                        <a:t> de archivos abiertos</a:t>
                      </a:r>
                    </a:p>
                    <a:p>
                      <a:pPr marL="342900" indent="-342900">
                        <a:buFont typeface="Wingdings" pitchFamily="2" charset="2"/>
                        <a:buChar char="§"/>
                      </a:pPr>
                      <a:r>
                        <a:rPr lang="es-AR" sz="2000" kern="1200" baseline="0" dirty="0" smtClean="0">
                          <a:solidFill>
                            <a:schemeClr val="dk1"/>
                          </a:solidFill>
                          <a:effectLst/>
                          <a:latin typeface="+mn-lt"/>
                          <a:ea typeface="+mn-ea"/>
                          <a:cs typeface="+mn-cs"/>
                        </a:rPr>
                        <a:t>Posee APIS, para que aplicaciones puedan usar sus servicios</a:t>
                      </a:r>
                      <a:endParaRPr lang="en-US" sz="2000" kern="1200" baseline="0" dirty="0" smtClean="0">
                        <a:solidFill>
                          <a:schemeClr val="dk1"/>
                        </a:solidFill>
                        <a:effectLst/>
                        <a:latin typeface="+mn-lt"/>
                        <a:ea typeface="+mn-ea"/>
                        <a:cs typeface="+mn-cs"/>
                      </a:endParaRPr>
                    </a:p>
                    <a:p>
                      <a:pPr marL="342900" indent="-342900">
                        <a:buFont typeface="Wingdings" pitchFamily="2" charset="2"/>
                        <a:buChar char="§"/>
                      </a:pPr>
                      <a:r>
                        <a:rPr lang="es-AR" sz="2000" dirty="0" smtClean="0"/>
                        <a:t>Soporta compresión</a:t>
                      </a:r>
                      <a:r>
                        <a:rPr lang="es-AR" sz="2000" baseline="0" dirty="0" smtClean="0"/>
                        <a:t> y data </a:t>
                      </a:r>
                      <a:r>
                        <a:rPr lang="es-AR" sz="2000" baseline="0" dirty="0" err="1" smtClean="0"/>
                        <a:t>deduplication</a:t>
                      </a:r>
                      <a:r>
                        <a:rPr lang="es-AR" sz="2000" baseline="0" dirty="0" smtClean="0"/>
                        <a:t>.</a:t>
                      </a:r>
                      <a:endParaRPr lang="en-US" dirty="0"/>
                    </a:p>
                  </a:txBody>
                  <a:tcPr>
                    <a:noFill/>
                  </a:tcPr>
                </a:tc>
              </a:tr>
              <a:tr h="370840">
                <a:tc>
                  <a:txBody>
                    <a:bodyPr/>
                    <a:lstStyle/>
                    <a:p>
                      <a:r>
                        <a:rPr lang="es-AR" sz="2000" b="1" dirty="0" smtClean="0">
                          <a:solidFill>
                            <a:srgbClr val="FF0000"/>
                          </a:solidFill>
                          <a:latin typeface="+mj-lt"/>
                        </a:rPr>
                        <a:t>Otras</a:t>
                      </a:r>
                      <a:endParaRPr lang="en-US" sz="2000" b="1" dirty="0">
                        <a:solidFill>
                          <a:srgbClr val="FF0000"/>
                        </a:solidFill>
                        <a:latin typeface="+mj-lt"/>
                      </a:endParaRPr>
                    </a:p>
                  </a:txBody>
                  <a:tcPr>
                    <a:noFill/>
                  </a:tcPr>
                </a:tc>
                <a:tc>
                  <a:txBody>
                    <a:bodyPr/>
                    <a:lstStyle/>
                    <a:p>
                      <a:pPr marL="285750" indent="-285750">
                        <a:buFont typeface="Wingdings" pitchFamily="2" charset="2"/>
                        <a:buChar char="§"/>
                      </a:pPr>
                      <a:r>
                        <a:rPr lang="es-AR" sz="1800" dirty="0" smtClean="0"/>
                        <a:t>M</a:t>
                      </a:r>
                      <a:r>
                        <a:rPr lang="es-AR" sz="2000" dirty="0" smtClean="0"/>
                        <a:t>anejo</a:t>
                      </a:r>
                      <a:r>
                        <a:rPr lang="es-AR" sz="2000" baseline="0" dirty="0" smtClean="0"/>
                        <a:t> de </a:t>
                      </a:r>
                      <a:r>
                        <a:rPr lang="es-AR" sz="2000" baseline="0" dirty="0" err="1" smtClean="0"/>
                        <a:t>archiving</a:t>
                      </a:r>
                      <a:endParaRPr lang="es-AR" sz="2000" baseline="0" dirty="0" smtClean="0"/>
                    </a:p>
                    <a:p>
                      <a:pPr marL="342900" indent="-342900">
                        <a:buFont typeface="Wingdings" pitchFamily="2" charset="2"/>
                        <a:buChar char="§"/>
                      </a:pPr>
                      <a:r>
                        <a:rPr lang="es-AR" sz="2000" baseline="0" dirty="0" smtClean="0"/>
                        <a:t>Provee herramientas de reportes y monitoreo</a:t>
                      </a:r>
                      <a:endParaRPr lang="en-US" sz="2000" dirty="0"/>
                    </a:p>
                  </a:txBody>
                  <a:tcPr>
                    <a:noFill/>
                  </a:tcPr>
                </a:tc>
              </a:tr>
            </a:tbl>
          </a:graphicData>
        </a:graphic>
      </p:graphicFrame>
      <p:pic>
        <p:nvPicPr>
          <p:cNvPr id="5" name="Picture 5" descr="http://vulnerabilityteam.files.wordpress.com/2009/05/tivoli_ib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5206436" cy="105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4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60" y="7088"/>
            <a:ext cx="8229600" cy="1143000"/>
          </a:xfrm>
        </p:spPr>
        <p:txBody>
          <a:bodyPr>
            <a:noAutofit/>
          </a:bodyPr>
          <a:lstStyle/>
          <a:p>
            <a:r>
              <a:rPr lang="es-AR" sz="4400" dirty="0">
                <a:solidFill>
                  <a:schemeClr val="tx1"/>
                </a:solidFill>
              </a:rPr>
              <a:t>¿</a:t>
            </a:r>
            <a:r>
              <a:rPr lang="es-AR" sz="4400" dirty="0" smtClean="0">
                <a:solidFill>
                  <a:schemeClr val="tx1"/>
                </a:solidFill>
              </a:rPr>
              <a:t>Que es data de-</a:t>
            </a:r>
            <a:r>
              <a:rPr lang="es-AR" sz="4400" dirty="0" err="1" smtClean="0">
                <a:solidFill>
                  <a:schemeClr val="tx1"/>
                </a:solidFill>
              </a:rPr>
              <a:t>duplication</a:t>
            </a:r>
            <a:r>
              <a:rPr lang="es-AR" sz="4400" dirty="0" smtClean="0">
                <a:solidFill>
                  <a:schemeClr val="tx1"/>
                </a:solidFill>
              </a:rPr>
              <a:t>?</a:t>
            </a:r>
            <a:endParaRPr lang="en-US" sz="4400" dirty="0">
              <a:solidFill>
                <a:schemeClr val="tx1"/>
              </a:solidFill>
            </a:endParaRPr>
          </a:p>
        </p:txBody>
      </p:sp>
      <p:sp>
        <p:nvSpPr>
          <p:cNvPr id="3" name="Content Placeholder 2"/>
          <p:cNvSpPr>
            <a:spLocks noGrp="1"/>
          </p:cNvSpPr>
          <p:nvPr>
            <p:ph idx="1"/>
          </p:nvPr>
        </p:nvSpPr>
        <p:spPr>
          <a:xfrm>
            <a:off x="535439" y="1222135"/>
            <a:ext cx="8229600" cy="1492676"/>
          </a:xfrm>
        </p:spPr>
        <p:txBody>
          <a:bodyPr>
            <a:normAutofit/>
          </a:bodyPr>
          <a:lstStyle/>
          <a:p>
            <a:pPr>
              <a:buClr>
                <a:srgbClr val="FF0000"/>
              </a:buClr>
              <a:buSzPct val="120000"/>
              <a:buFont typeface="Wingdings" pitchFamily="2" charset="2"/>
              <a:buChar char="§"/>
            </a:pPr>
            <a:r>
              <a:rPr lang="es-AR" sz="2200" dirty="0">
                <a:solidFill>
                  <a:schemeClr val="tx1"/>
                </a:solidFill>
              </a:rPr>
              <a:t>A través de algoritmos especiales, se detecta información duplicada, dejando solo una copia de la </a:t>
            </a:r>
            <a:r>
              <a:rPr lang="es-AR" sz="2200" dirty="0">
                <a:solidFill>
                  <a:schemeClr val="tx1"/>
                </a:solidFill>
              </a:rPr>
              <a:t>información </a:t>
            </a:r>
            <a:r>
              <a:rPr lang="es-AR" sz="2200" dirty="0">
                <a:solidFill>
                  <a:schemeClr val="tx1"/>
                </a:solidFill>
              </a:rPr>
              <a:t>que se debe almacenar.</a:t>
            </a:r>
            <a:endParaRPr lang="en-US" sz="2200" dirty="0">
              <a:solidFill>
                <a:schemeClr val="tx1"/>
              </a:solidFill>
            </a:endParaRPr>
          </a:p>
          <a:p>
            <a:endParaRPr lang="en-US" sz="2200"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625" y="2901336"/>
            <a:ext cx="6792764" cy="18173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a:glow rad="101600">
              <a:schemeClr val="accent1">
                <a:satMod val="175000"/>
                <a:alpha val="40000"/>
              </a:schemeClr>
            </a:glow>
            <a:softEdge rad="0"/>
          </a:effectLst>
        </p:spPr>
      </p:pic>
      <p:sp>
        <p:nvSpPr>
          <p:cNvPr id="5" name="Multiply 4"/>
          <p:cNvSpPr/>
          <p:nvPr/>
        </p:nvSpPr>
        <p:spPr>
          <a:xfrm>
            <a:off x="4114800" y="41910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Multiply 6"/>
          <p:cNvSpPr/>
          <p:nvPr/>
        </p:nvSpPr>
        <p:spPr>
          <a:xfrm>
            <a:off x="3765698" y="41910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Multiply 7"/>
          <p:cNvSpPr/>
          <p:nvPr/>
        </p:nvSpPr>
        <p:spPr>
          <a:xfrm>
            <a:off x="2991087" y="41910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Multiply 8"/>
          <p:cNvSpPr/>
          <p:nvPr/>
        </p:nvSpPr>
        <p:spPr>
          <a:xfrm>
            <a:off x="2610087" y="41910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Multiply 9"/>
          <p:cNvSpPr/>
          <p:nvPr/>
        </p:nvSpPr>
        <p:spPr>
          <a:xfrm>
            <a:off x="3886200" y="3550443"/>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Multiply 10"/>
          <p:cNvSpPr/>
          <p:nvPr/>
        </p:nvSpPr>
        <p:spPr>
          <a:xfrm>
            <a:off x="3505200" y="3550443"/>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Multiply 11"/>
          <p:cNvSpPr/>
          <p:nvPr/>
        </p:nvSpPr>
        <p:spPr>
          <a:xfrm>
            <a:off x="2362200" y="3550443"/>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Multiply 12"/>
          <p:cNvSpPr/>
          <p:nvPr/>
        </p:nvSpPr>
        <p:spPr>
          <a:xfrm>
            <a:off x="1981200" y="3550442"/>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Multiply 13"/>
          <p:cNvSpPr/>
          <p:nvPr/>
        </p:nvSpPr>
        <p:spPr>
          <a:xfrm>
            <a:off x="997624" y="3558749"/>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Multiply 14"/>
          <p:cNvSpPr/>
          <p:nvPr/>
        </p:nvSpPr>
        <p:spPr>
          <a:xfrm>
            <a:off x="3048000" y="2895601"/>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Multiply 15"/>
          <p:cNvSpPr/>
          <p:nvPr/>
        </p:nvSpPr>
        <p:spPr>
          <a:xfrm>
            <a:off x="2590800" y="2895601"/>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Multiply 16"/>
          <p:cNvSpPr/>
          <p:nvPr/>
        </p:nvSpPr>
        <p:spPr>
          <a:xfrm>
            <a:off x="1543287" y="2895601"/>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Multiply 17"/>
          <p:cNvSpPr/>
          <p:nvPr/>
        </p:nvSpPr>
        <p:spPr>
          <a:xfrm>
            <a:off x="4953000" y="3550441"/>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Multiply 18"/>
          <p:cNvSpPr/>
          <p:nvPr/>
        </p:nvSpPr>
        <p:spPr>
          <a:xfrm>
            <a:off x="4572000" y="3550443"/>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Multiply 19"/>
          <p:cNvSpPr/>
          <p:nvPr/>
        </p:nvSpPr>
        <p:spPr>
          <a:xfrm>
            <a:off x="4419600" y="2895601"/>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Multiply 20"/>
          <p:cNvSpPr/>
          <p:nvPr/>
        </p:nvSpPr>
        <p:spPr>
          <a:xfrm>
            <a:off x="4038600" y="28956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Multiply 21"/>
          <p:cNvSpPr/>
          <p:nvPr/>
        </p:nvSpPr>
        <p:spPr>
          <a:xfrm>
            <a:off x="5562600" y="41910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Multiply 22"/>
          <p:cNvSpPr/>
          <p:nvPr/>
        </p:nvSpPr>
        <p:spPr>
          <a:xfrm>
            <a:off x="5181600" y="41910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Multiply 23"/>
          <p:cNvSpPr/>
          <p:nvPr/>
        </p:nvSpPr>
        <p:spPr>
          <a:xfrm>
            <a:off x="4800600" y="4191000"/>
            <a:ext cx="285513" cy="479851"/>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101600">
              <a:schemeClr val="accent1">
                <a:satMod val="175000"/>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Content Placeholder 2"/>
          <p:cNvSpPr txBox="1">
            <a:spLocks/>
          </p:cNvSpPr>
          <p:nvPr/>
        </p:nvSpPr>
        <p:spPr>
          <a:xfrm>
            <a:off x="599956" y="4876800"/>
            <a:ext cx="8229600" cy="14926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120000"/>
              <a:buFont typeface="Wingdings" pitchFamily="2" charset="2"/>
              <a:buChar char="§"/>
            </a:pPr>
            <a:r>
              <a:rPr lang="es-AR" sz="2200" dirty="0">
                <a:latin typeface="+mj-lt"/>
              </a:rPr>
              <a:t>Pude aplicarse antes de transmitirse por la red (in line) ó luego que fue escrita en el almacenamiento destino (post-</a:t>
            </a:r>
            <a:r>
              <a:rPr lang="es-AR" sz="2200" dirty="0" err="1">
                <a:latin typeface="+mj-lt"/>
              </a:rPr>
              <a:t>written</a:t>
            </a:r>
            <a:r>
              <a:rPr lang="es-AR" sz="2200" dirty="0">
                <a:latin typeface="+mj-lt"/>
              </a:rPr>
              <a:t>).</a:t>
            </a:r>
            <a:endParaRPr lang="en-US" sz="2200" dirty="0">
              <a:latin typeface="+mj-lt"/>
            </a:endParaRPr>
          </a:p>
        </p:txBody>
      </p:sp>
    </p:spTree>
    <p:extLst>
      <p:ext uri="{BB962C8B-B14F-4D97-AF65-F5344CB8AC3E}">
        <p14:creationId xmlns:p14="http://schemas.microsoft.com/office/powerpoint/2010/main" val="180964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0" presetClass="entr" presetSubtype="0" fill="hold" grpId="0" nodeType="withEffect">
                                  <p:stCondLst>
                                    <p:cond delay="10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100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AN-Free Data Movement: Client and server communicate over the LAN. The server controls the device on the SAN. Client data moves over the SAN to the device."/>
          <p:cNvPicPr/>
          <p:nvPr/>
        </p:nvPicPr>
        <p:blipFill>
          <a:blip r:embed="rId3">
            <a:extLst>
              <a:ext uri="{28A0092B-C50C-407E-A947-70E740481C1C}">
                <a14:useLocalDpi xmlns:a14="http://schemas.microsoft.com/office/drawing/2010/main" val="0"/>
              </a:ext>
            </a:extLst>
          </a:blip>
          <a:srcRect/>
          <a:stretch>
            <a:fillRect/>
          </a:stretch>
        </p:blipFill>
        <p:spPr bwMode="auto">
          <a:xfrm>
            <a:off x="1489224" y="2438400"/>
            <a:ext cx="6142513" cy="4343400"/>
          </a:xfrm>
          <a:prstGeom prst="rect">
            <a:avLst/>
          </a:prstGeom>
          <a:noFill/>
          <a:ln>
            <a:noFill/>
          </a:ln>
        </p:spPr>
      </p:pic>
      <p:sp>
        <p:nvSpPr>
          <p:cNvPr id="2" name="Title 1"/>
          <p:cNvSpPr>
            <a:spLocks noGrp="1"/>
          </p:cNvSpPr>
          <p:nvPr>
            <p:ph type="title"/>
          </p:nvPr>
        </p:nvSpPr>
        <p:spPr>
          <a:xfrm>
            <a:off x="445680" y="-52865"/>
            <a:ext cx="8229600" cy="834081"/>
          </a:xfrm>
        </p:spPr>
        <p:txBody>
          <a:bodyPr>
            <a:noAutofit/>
          </a:bodyPr>
          <a:lstStyle/>
          <a:p>
            <a:r>
              <a:rPr lang="es-AR" sz="3600" dirty="0" smtClean="0">
                <a:solidFill>
                  <a:schemeClr val="tx1"/>
                </a:solidFill>
              </a:rPr>
              <a:t>Funcionamiento</a:t>
            </a:r>
            <a:r>
              <a:rPr lang="es-AR" sz="3600" b="1" dirty="0" smtClean="0">
                <a:solidFill>
                  <a:schemeClr val="tx1"/>
                </a:solidFill>
              </a:rPr>
              <a:t> </a:t>
            </a:r>
            <a:r>
              <a:rPr lang="es-AR" sz="3600" dirty="0" smtClean="0">
                <a:solidFill>
                  <a:schemeClr val="tx1"/>
                </a:solidFill>
              </a:rPr>
              <a:t>del </a:t>
            </a:r>
            <a:r>
              <a:rPr lang="es-AR" sz="3600" dirty="0" err="1" smtClean="0">
                <a:solidFill>
                  <a:schemeClr val="tx1"/>
                </a:solidFill>
              </a:rPr>
              <a:t>Lan</a:t>
            </a:r>
            <a:r>
              <a:rPr lang="es-AR" sz="3600" dirty="0" smtClean="0">
                <a:solidFill>
                  <a:schemeClr val="tx1"/>
                </a:solidFill>
              </a:rPr>
              <a:t>-free </a:t>
            </a:r>
            <a:r>
              <a:rPr lang="es-AR" sz="3600" dirty="0" err="1" smtClean="0">
                <a:solidFill>
                  <a:schemeClr val="tx1"/>
                </a:solidFill>
              </a:rPr>
              <a:t>backup</a:t>
            </a:r>
            <a:endParaRPr lang="en-US" sz="3600" dirty="0">
              <a:solidFill>
                <a:schemeClr val="tx1"/>
              </a:solidFill>
            </a:endParaRPr>
          </a:p>
        </p:txBody>
      </p:sp>
      <p:sp>
        <p:nvSpPr>
          <p:cNvPr id="6" name="Rectangle 5"/>
          <p:cNvSpPr/>
          <p:nvPr/>
        </p:nvSpPr>
        <p:spPr>
          <a:xfrm>
            <a:off x="233915" y="903609"/>
            <a:ext cx="8653130" cy="1938992"/>
          </a:xfrm>
          <a:prstGeom prst="rect">
            <a:avLst/>
          </a:prstGeom>
        </p:spPr>
        <p:txBody>
          <a:bodyPr wrap="square">
            <a:spAutoFit/>
          </a:bodyPr>
          <a:lstStyle/>
          <a:p>
            <a:pPr marL="342900" indent="-342900">
              <a:spcBef>
                <a:spcPts val="600"/>
              </a:spcBef>
              <a:buClr>
                <a:srgbClr val="FF0000"/>
              </a:buClr>
              <a:buSzPct val="120000"/>
              <a:buFont typeface="Wingdings" pitchFamily="2" charset="2"/>
              <a:buChar char="§"/>
            </a:pPr>
            <a:r>
              <a:rPr lang="es-AR" dirty="0" smtClean="0"/>
              <a:t>Varios servidores</a:t>
            </a:r>
            <a:r>
              <a:rPr lang="es-AR" baseline="0" dirty="0" smtClean="0"/>
              <a:t> comparten una librería de tapes conectada</a:t>
            </a:r>
            <a:r>
              <a:rPr lang="es-AR" dirty="0" smtClean="0"/>
              <a:t> a la SAN.</a:t>
            </a:r>
          </a:p>
          <a:p>
            <a:pPr marL="285750" indent="-285750">
              <a:spcBef>
                <a:spcPts val="600"/>
              </a:spcBef>
              <a:buClr>
                <a:srgbClr val="FF0000"/>
              </a:buClr>
              <a:buSzPct val="120000"/>
              <a:buFont typeface="Wingdings" pitchFamily="2" charset="2"/>
              <a:buChar char="§"/>
            </a:pPr>
            <a:r>
              <a:rPr lang="es-AR" dirty="0" smtClean="0"/>
              <a:t>Se requiere que en la maquina Cliente haya un agente de almacenamiento, que manejará la transferencia de datos hacia el dispositivo SAN</a:t>
            </a:r>
          </a:p>
          <a:p>
            <a:pPr marL="285750" indent="-285750">
              <a:spcBef>
                <a:spcPts val="600"/>
              </a:spcBef>
              <a:buClr>
                <a:srgbClr val="FF0000"/>
              </a:buClr>
              <a:buSzPct val="120000"/>
              <a:buFont typeface="Wingdings" pitchFamily="2" charset="2"/>
              <a:buChar char="§"/>
            </a:pPr>
            <a:r>
              <a:rPr lang="es-AR" dirty="0" smtClean="0"/>
              <a:t>Se evita consumir ancho de banda de la LAN y se transmite información a mayor velocidad</a:t>
            </a:r>
          </a:p>
          <a:p>
            <a:endParaRPr lang="en-US" dirty="0"/>
          </a:p>
        </p:txBody>
      </p:sp>
      <p:sp>
        <p:nvSpPr>
          <p:cNvPr id="9" name="Line Callout 1 8"/>
          <p:cNvSpPr/>
          <p:nvPr/>
        </p:nvSpPr>
        <p:spPr>
          <a:xfrm>
            <a:off x="6553200" y="3759572"/>
            <a:ext cx="2333846" cy="1726828"/>
          </a:xfrm>
          <a:prstGeom prst="borderCallout1">
            <a:avLst>
              <a:gd name="adj1" fmla="val -166"/>
              <a:gd name="adj2" fmla="val -852"/>
              <a:gd name="adj3" fmla="val -9250"/>
              <a:gd name="adj4" fmla="val -15468"/>
            </a:avLst>
          </a:prstGeom>
          <a:noFill/>
          <a:ln>
            <a:solidFill>
              <a:srgbClr val="FF00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El </a:t>
            </a:r>
            <a:r>
              <a:rPr lang="en-US" sz="1400" b="1" dirty="0" err="1" smtClean="0">
                <a:solidFill>
                  <a:schemeClr val="tx1"/>
                </a:solidFill>
              </a:rPr>
              <a:t>servidor</a:t>
            </a:r>
            <a:r>
              <a:rPr lang="en-US" sz="1400" b="1" dirty="0" smtClean="0">
                <a:solidFill>
                  <a:schemeClr val="tx1"/>
                </a:solidFill>
              </a:rPr>
              <a:t> </a:t>
            </a:r>
            <a:r>
              <a:rPr lang="en-US" sz="1400" b="1" dirty="0" err="1" smtClean="0">
                <a:solidFill>
                  <a:schemeClr val="tx1"/>
                </a:solidFill>
              </a:rPr>
              <a:t>mantiene</a:t>
            </a:r>
            <a:r>
              <a:rPr lang="en-US" sz="1400" b="1" dirty="0" smtClean="0">
                <a:solidFill>
                  <a:schemeClr val="tx1"/>
                </a:solidFill>
              </a:rPr>
              <a:t> la DB y el log de </a:t>
            </a:r>
            <a:r>
              <a:rPr lang="en-US" sz="1400" b="1" dirty="0" err="1" smtClean="0">
                <a:solidFill>
                  <a:schemeClr val="tx1"/>
                </a:solidFill>
              </a:rPr>
              <a:t>transacciones</a:t>
            </a:r>
            <a:r>
              <a:rPr lang="en-US" sz="1400" b="1" dirty="0" smtClean="0">
                <a:solidFill>
                  <a:schemeClr val="tx1"/>
                </a:solidFill>
              </a:rPr>
              <a:t> y </a:t>
            </a:r>
            <a:r>
              <a:rPr lang="en-US" sz="1400" b="1" dirty="0" err="1" smtClean="0">
                <a:solidFill>
                  <a:schemeClr val="tx1"/>
                </a:solidFill>
              </a:rPr>
              <a:t>actua</a:t>
            </a:r>
            <a:r>
              <a:rPr lang="en-US" sz="1400" b="1" dirty="0" smtClean="0">
                <a:solidFill>
                  <a:schemeClr val="tx1"/>
                </a:solidFill>
              </a:rPr>
              <a:t> </a:t>
            </a:r>
            <a:r>
              <a:rPr lang="en-US" sz="1400" b="1" dirty="0" err="1" smtClean="0">
                <a:solidFill>
                  <a:schemeClr val="tx1"/>
                </a:solidFill>
              </a:rPr>
              <a:t>como</a:t>
            </a:r>
            <a:r>
              <a:rPr lang="en-US" sz="1400" b="1" dirty="0" smtClean="0">
                <a:solidFill>
                  <a:schemeClr val="tx1"/>
                </a:solidFill>
              </a:rPr>
              <a:t> el </a:t>
            </a:r>
            <a:r>
              <a:rPr lang="en-US" sz="1400" b="1" dirty="0" err="1" smtClean="0">
                <a:solidFill>
                  <a:schemeClr val="tx1"/>
                </a:solidFill>
              </a:rPr>
              <a:t>administrador</a:t>
            </a:r>
            <a:r>
              <a:rPr lang="en-US" sz="1400" b="1" dirty="0" smtClean="0">
                <a:solidFill>
                  <a:schemeClr val="tx1"/>
                </a:solidFill>
              </a:rPr>
              <a:t> de la </a:t>
            </a:r>
            <a:r>
              <a:rPr lang="en-US" sz="1400" b="1" dirty="0" err="1" smtClean="0">
                <a:solidFill>
                  <a:schemeClr val="tx1"/>
                </a:solidFill>
              </a:rPr>
              <a:t>libreria</a:t>
            </a:r>
            <a:r>
              <a:rPr lang="en-US" sz="1400" b="1" dirty="0" smtClean="0">
                <a:solidFill>
                  <a:schemeClr val="tx1"/>
                </a:solidFill>
              </a:rPr>
              <a:t> de tapes </a:t>
            </a:r>
            <a:r>
              <a:rPr lang="en-US" sz="1400" b="1" dirty="0" err="1" smtClean="0">
                <a:solidFill>
                  <a:schemeClr val="tx1"/>
                </a:solidFill>
              </a:rPr>
              <a:t>para</a:t>
            </a:r>
            <a:r>
              <a:rPr lang="en-US" sz="1400" b="1" dirty="0" smtClean="0">
                <a:solidFill>
                  <a:schemeClr val="tx1"/>
                </a:solidFill>
              </a:rPr>
              <a:t> </a:t>
            </a:r>
            <a:r>
              <a:rPr lang="en-US" sz="1400" b="1" dirty="0" err="1" smtClean="0">
                <a:solidFill>
                  <a:schemeClr val="tx1"/>
                </a:solidFill>
              </a:rPr>
              <a:t>controlar</a:t>
            </a:r>
            <a:r>
              <a:rPr lang="en-US" sz="1400" b="1" dirty="0" smtClean="0">
                <a:solidFill>
                  <a:schemeClr val="tx1"/>
                </a:solidFill>
              </a:rPr>
              <a:t>  </a:t>
            </a:r>
            <a:r>
              <a:rPr lang="en-US" sz="1400" b="1" dirty="0" err="1" smtClean="0">
                <a:solidFill>
                  <a:schemeClr val="tx1"/>
                </a:solidFill>
              </a:rPr>
              <a:t>las</a:t>
            </a:r>
            <a:r>
              <a:rPr lang="en-US" sz="1400" b="1" dirty="0" smtClean="0">
                <a:solidFill>
                  <a:schemeClr val="tx1"/>
                </a:solidFill>
              </a:rPr>
              <a:t> </a:t>
            </a:r>
            <a:r>
              <a:rPr lang="en-US" sz="1400" b="1" dirty="0" err="1" smtClean="0">
                <a:solidFill>
                  <a:schemeClr val="tx1"/>
                </a:solidFill>
              </a:rPr>
              <a:t>operaciones</a:t>
            </a:r>
            <a:r>
              <a:rPr lang="en-US" sz="1400" b="1" dirty="0" smtClean="0">
                <a:solidFill>
                  <a:schemeClr val="tx1"/>
                </a:solidFill>
              </a:rPr>
              <a:t> de los </a:t>
            </a:r>
            <a:r>
              <a:rPr lang="en-US" sz="1400" b="1" dirty="0" err="1" smtClean="0">
                <a:solidFill>
                  <a:schemeClr val="tx1"/>
                </a:solidFill>
              </a:rPr>
              <a:t>dispositivos</a:t>
            </a:r>
            <a:endParaRPr lang="en-US" sz="1400" b="1" dirty="0">
              <a:solidFill>
                <a:schemeClr val="tx1"/>
              </a:solidFill>
            </a:endParaRPr>
          </a:p>
        </p:txBody>
      </p:sp>
      <p:sp>
        <p:nvSpPr>
          <p:cNvPr id="13" name="Line Callout 1 (Border and Accent Bar) 12"/>
          <p:cNvSpPr/>
          <p:nvPr/>
        </p:nvSpPr>
        <p:spPr>
          <a:xfrm>
            <a:off x="152400" y="2971800"/>
            <a:ext cx="1529316" cy="2057400"/>
          </a:xfrm>
          <a:prstGeom prst="accentBorderCallout1">
            <a:avLst>
              <a:gd name="adj1" fmla="val 4806"/>
              <a:gd name="adj2" fmla="val 104039"/>
              <a:gd name="adj3" fmla="val 16533"/>
              <a:gd name="adj4" fmla="val 15524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rPr>
              <a:t>El agente de </a:t>
            </a:r>
            <a:r>
              <a:rPr lang="es-AR" sz="1600" b="1" dirty="0" err="1" smtClean="0">
                <a:solidFill>
                  <a:schemeClr val="tx1"/>
                </a:solidFill>
              </a:rPr>
              <a:t>storage</a:t>
            </a:r>
            <a:r>
              <a:rPr lang="es-AR" sz="1600" b="1" dirty="0" smtClean="0">
                <a:solidFill>
                  <a:schemeClr val="tx1"/>
                </a:solidFill>
              </a:rPr>
              <a:t> maneja la transferencia de datos hacia el dispositivo en la SAN</a:t>
            </a:r>
            <a:endParaRPr lang="en-US" sz="1600" b="1" dirty="0"/>
          </a:p>
        </p:txBody>
      </p:sp>
    </p:spTree>
    <p:extLst>
      <p:ext uri="{BB962C8B-B14F-4D97-AF65-F5344CB8AC3E}">
        <p14:creationId xmlns:p14="http://schemas.microsoft.com/office/powerpoint/2010/main" val="159383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500"/>
                            </p:stCondLst>
                            <p:childTnLst>
                              <p:par>
                                <p:cTn id="20" presetID="10" presetClass="entr" presetSubtype="0"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953000" cy="405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8229600" cy="818799"/>
          </a:xfrm>
        </p:spPr>
        <p:txBody>
          <a:bodyPr>
            <a:noAutofit/>
          </a:bodyPr>
          <a:lstStyle/>
          <a:p>
            <a:r>
              <a:rPr lang="es-AR" sz="3600" dirty="0" smtClean="0">
                <a:solidFill>
                  <a:schemeClr val="tx1"/>
                </a:solidFill>
              </a:rPr>
              <a:t>Funcionamiento del Server-</a:t>
            </a:r>
            <a:r>
              <a:rPr lang="es-AR" sz="3600" dirty="0" err="1" smtClean="0">
                <a:solidFill>
                  <a:schemeClr val="tx1"/>
                </a:solidFill>
              </a:rPr>
              <a:t>less</a:t>
            </a:r>
            <a:r>
              <a:rPr lang="es-AR" sz="3600" dirty="0" smtClean="0">
                <a:solidFill>
                  <a:schemeClr val="tx1"/>
                </a:solidFill>
              </a:rPr>
              <a:t> </a:t>
            </a:r>
            <a:r>
              <a:rPr lang="es-AR" sz="3600" dirty="0" err="1" smtClean="0">
                <a:solidFill>
                  <a:schemeClr val="tx1"/>
                </a:solidFill>
              </a:rPr>
              <a:t>backup</a:t>
            </a:r>
            <a:endParaRPr lang="en-US" sz="3600" dirty="0">
              <a:solidFill>
                <a:schemeClr val="tx1"/>
              </a:solidFill>
            </a:endParaRPr>
          </a:p>
        </p:txBody>
      </p:sp>
      <p:sp>
        <p:nvSpPr>
          <p:cNvPr id="9" name="Rectangle 8"/>
          <p:cNvSpPr/>
          <p:nvPr/>
        </p:nvSpPr>
        <p:spPr>
          <a:xfrm>
            <a:off x="4988140" y="2951153"/>
            <a:ext cx="4114800" cy="1200329"/>
          </a:xfrm>
          <a:prstGeom prst="rect">
            <a:avLst/>
          </a:prstGeom>
        </p:spPr>
        <p:txBody>
          <a:bodyPr wrap="square">
            <a:spAutoFit/>
          </a:bodyPr>
          <a:lstStyle/>
          <a:p>
            <a:pPr lvl="0"/>
            <a:r>
              <a:rPr lang="es-ES" dirty="0" smtClean="0"/>
              <a:t>1. El </a:t>
            </a:r>
            <a:r>
              <a:rPr lang="es-ES" dirty="0"/>
              <a:t>cliente inicia una petición de copia de seguridad y restauración de </a:t>
            </a:r>
            <a:r>
              <a:rPr lang="es-ES" dirty="0" smtClean="0"/>
              <a:t>imágenes </a:t>
            </a:r>
            <a:endParaRPr lang="en-US" dirty="0" smtClean="0"/>
          </a:p>
          <a:p>
            <a:pPr lvl="0"/>
            <a:endParaRPr lang="en-US" dirty="0"/>
          </a:p>
        </p:txBody>
      </p:sp>
      <p:sp>
        <p:nvSpPr>
          <p:cNvPr id="10" name="TextBox 9"/>
          <p:cNvSpPr txBox="1"/>
          <p:nvPr/>
        </p:nvSpPr>
        <p:spPr>
          <a:xfrm>
            <a:off x="225902" y="762000"/>
            <a:ext cx="8840548" cy="2095445"/>
          </a:xfrm>
          <a:prstGeom prst="rect">
            <a:avLst/>
          </a:prstGeom>
          <a:noFill/>
        </p:spPr>
        <p:txBody>
          <a:bodyPr wrap="square" rtlCol="0">
            <a:spAutoFit/>
          </a:bodyPr>
          <a:lstStyle/>
          <a:p>
            <a:pPr marL="285750" indent="-285750">
              <a:spcBef>
                <a:spcPts val="100"/>
              </a:spcBef>
              <a:buClr>
                <a:srgbClr val="FF0000"/>
              </a:buClr>
              <a:buSzPct val="120000"/>
              <a:buFont typeface="Wingdings" pitchFamily="2" charset="2"/>
              <a:buChar char="§"/>
            </a:pPr>
            <a:r>
              <a:rPr lang="es-AR" dirty="0" smtClean="0"/>
              <a:t>El cliente puede hacer </a:t>
            </a:r>
            <a:r>
              <a:rPr lang="es-AR" dirty="0" err="1" smtClean="0"/>
              <a:t>backup</a:t>
            </a:r>
            <a:r>
              <a:rPr lang="es-AR" dirty="0" smtClean="0"/>
              <a:t> / </a:t>
            </a:r>
            <a:r>
              <a:rPr lang="es-AR" dirty="0" err="1" smtClean="0"/>
              <a:t>restore</a:t>
            </a:r>
            <a:r>
              <a:rPr lang="es-AR" dirty="0" smtClean="0"/>
              <a:t> directamente entre el almacenamiento de </a:t>
            </a:r>
          </a:p>
          <a:p>
            <a:pPr>
              <a:spcBef>
                <a:spcPts val="100"/>
              </a:spcBef>
              <a:buClr>
                <a:srgbClr val="FF0000"/>
              </a:buClr>
              <a:buSzPct val="120000"/>
            </a:pPr>
            <a:r>
              <a:rPr lang="es-AR" dirty="0" smtClean="0"/>
              <a:t>    disco y los dispositivos de tape a través de la SAN</a:t>
            </a:r>
          </a:p>
          <a:p>
            <a:pPr marL="285750" indent="-285750">
              <a:spcBef>
                <a:spcPts val="100"/>
              </a:spcBef>
              <a:buClr>
                <a:srgbClr val="FF0000"/>
              </a:buClr>
              <a:buSzPct val="120000"/>
              <a:buFont typeface="Wingdings" pitchFamily="2" charset="2"/>
              <a:buChar char="§"/>
            </a:pPr>
            <a:r>
              <a:rPr lang="es-AR" dirty="0" smtClean="0"/>
              <a:t>Esta operación se implementa </a:t>
            </a:r>
            <a:r>
              <a:rPr lang="es-AR" dirty="0" err="1" smtClean="0"/>
              <a:t>atraves</a:t>
            </a:r>
            <a:r>
              <a:rPr lang="es-AR" dirty="0" smtClean="0"/>
              <a:t> de un “data mover”, evitando ocupar recursos del  Cliente, el servidor o la </a:t>
            </a:r>
            <a:r>
              <a:rPr lang="es-AR" dirty="0" err="1" smtClean="0"/>
              <a:t>Lan</a:t>
            </a:r>
            <a:r>
              <a:rPr lang="es-AR" dirty="0" smtClean="0"/>
              <a:t>.</a:t>
            </a:r>
          </a:p>
          <a:p>
            <a:pPr marL="285750" indent="-285750">
              <a:spcBef>
                <a:spcPts val="100"/>
              </a:spcBef>
              <a:buClr>
                <a:srgbClr val="FF0000"/>
              </a:buClr>
              <a:buSzPct val="120000"/>
              <a:buFont typeface="Wingdings" pitchFamily="2" charset="2"/>
              <a:buChar char="§"/>
            </a:pPr>
            <a:r>
              <a:rPr lang="es-AR" dirty="0" smtClean="0"/>
              <a:t>Mejora un poco más la performance, comparado contra </a:t>
            </a:r>
            <a:r>
              <a:rPr lang="es-AR" dirty="0" err="1" smtClean="0"/>
              <a:t>LANFree</a:t>
            </a:r>
            <a:r>
              <a:rPr lang="es-AR" dirty="0" smtClean="0"/>
              <a:t> </a:t>
            </a:r>
            <a:r>
              <a:rPr lang="es-AR" dirty="0" err="1" smtClean="0"/>
              <a:t>backup</a:t>
            </a:r>
            <a:endParaRPr lang="es-AR" dirty="0" smtClean="0"/>
          </a:p>
          <a:p>
            <a:pPr marL="285750" indent="-285750">
              <a:spcBef>
                <a:spcPts val="100"/>
              </a:spcBef>
              <a:buClr>
                <a:srgbClr val="FF0000"/>
              </a:buClr>
              <a:buSzPct val="120000"/>
              <a:buFont typeface="Wingdings" pitchFamily="2" charset="2"/>
              <a:buChar char="§"/>
            </a:pPr>
            <a:r>
              <a:rPr lang="es-AR" dirty="0" smtClean="0"/>
              <a:t>Es más complejo y más caro</a:t>
            </a:r>
          </a:p>
          <a:p>
            <a:pPr marL="285750" indent="-285750">
              <a:spcBef>
                <a:spcPts val="100"/>
              </a:spcBef>
              <a:buClr>
                <a:srgbClr val="FF0000"/>
              </a:buClr>
              <a:buSzPct val="120000"/>
              <a:buFont typeface="Wingdings" pitchFamily="2" charset="2"/>
              <a:buChar char="§"/>
            </a:pPr>
            <a:r>
              <a:rPr lang="en-US" dirty="0" smtClean="0"/>
              <a:t>Se </a:t>
            </a:r>
            <a:r>
              <a:rPr lang="en-US" dirty="0" err="1" smtClean="0"/>
              <a:t>transfieren</a:t>
            </a:r>
            <a:r>
              <a:rPr lang="en-US" dirty="0" smtClean="0"/>
              <a:t> </a:t>
            </a:r>
            <a:r>
              <a:rPr lang="en-US" dirty="0" err="1" smtClean="0"/>
              <a:t>volumenes</a:t>
            </a:r>
            <a:r>
              <a:rPr lang="en-US" dirty="0" smtClean="0"/>
              <a:t> de </a:t>
            </a:r>
            <a:r>
              <a:rPr lang="en-US" dirty="0" err="1" smtClean="0"/>
              <a:t>imagenes</a:t>
            </a:r>
            <a:r>
              <a:rPr lang="en-US" dirty="0" smtClean="0"/>
              <a:t>, no </a:t>
            </a:r>
            <a:r>
              <a:rPr lang="en-US" dirty="0" err="1" smtClean="0"/>
              <a:t>archivos</a:t>
            </a:r>
            <a:r>
              <a:rPr lang="en-US" dirty="0" smtClean="0"/>
              <a:t>. </a:t>
            </a:r>
            <a:endParaRPr lang="es-AR" dirty="0" smtClean="0"/>
          </a:p>
        </p:txBody>
      </p:sp>
      <p:cxnSp>
        <p:nvCxnSpPr>
          <p:cNvPr id="12" name="Elbow Connector 11"/>
          <p:cNvCxnSpPr/>
          <p:nvPr/>
        </p:nvCxnSpPr>
        <p:spPr>
          <a:xfrm>
            <a:off x="1348344" y="3327221"/>
            <a:ext cx="2438400" cy="12700"/>
          </a:xfrm>
          <a:prstGeom prst="bentConnector3">
            <a:avLst>
              <a:gd name="adj1" fmla="val 94318"/>
            </a:avLst>
          </a:prstGeom>
          <a:ln w="476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954350" y="5329511"/>
            <a:ext cx="4112100" cy="1200329"/>
          </a:xfrm>
          <a:prstGeom prst="rect">
            <a:avLst/>
          </a:prstGeom>
        </p:spPr>
        <p:txBody>
          <a:bodyPr wrap="square">
            <a:spAutoFit/>
          </a:bodyPr>
          <a:lstStyle/>
          <a:p>
            <a:pPr lvl="0"/>
            <a:endParaRPr lang="en-US" dirty="0" smtClean="0"/>
          </a:p>
          <a:p>
            <a:pPr lvl="0"/>
            <a:r>
              <a:rPr lang="es-ES" b="1" dirty="0" smtClean="0"/>
              <a:t>4</a:t>
            </a:r>
            <a:r>
              <a:rPr lang="es-ES" dirty="0" smtClean="0"/>
              <a:t> Los </a:t>
            </a:r>
            <a:r>
              <a:rPr lang="es-ES" dirty="0"/>
              <a:t>datos se copia entre el disco y la biblioteca de </a:t>
            </a:r>
            <a:r>
              <a:rPr lang="es-ES" dirty="0" smtClean="0"/>
              <a:t>cintas</a:t>
            </a:r>
          </a:p>
          <a:p>
            <a:pPr lvl="0"/>
            <a:r>
              <a:rPr lang="es-ES" dirty="0" smtClean="0"/>
              <a:t>En este ejemplo, para un </a:t>
            </a:r>
            <a:r>
              <a:rPr lang="es-ES" dirty="0" err="1" smtClean="0"/>
              <a:t>backup</a:t>
            </a:r>
            <a:endParaRPr lang="en-US" dirty="0"/>
          </a:p>
        </p:txBody>
      </p:sp>
      <p:sp>
        <p:nvSpPr>
          <p:cNvPr id="17" name="Rectangle 16"/>
          <p:cNvSpPr/>
          <p:nvPr/>
        </p:nvSpPr>
        <p:spPr>
          <a:xfrm>
            <a:off x="4954350" y="3849169"/>
            <a:ext cx="4114798" cy="923330"/>
          </a:xfrm>
          <a:prstGeom prst="rect">
            <a:avLst/>
          </a:prstGeom>
        </p:spPr>
        <p:txBody>
          <a:bodyPr wrap="square">
            <a:spAutoFit/>
          </a:bodyPr>
          <a:lstStyle/>
          <a:p>
            <a:pPr lvl="0"/>
            <a:r>
              <a:rPr lang="es-ES" dirty="0" smtClean="0"/>
              <a:t>2. El </a:t>
            </a:r>
            <a:r>
              <a:rPr lang="es-ES" dirty="0"/>
              <a:t>servidor de </a:t>
            </a:r>
            <a:r>
              <a:rPr lang="es-ES" dirty="0" err="1"/>
              <a:t>Tivoli</a:t>
            </a:r>
            <a:r>
              <a:rPr lang="es-ES" dirty="0"/>
              <a:t> Storage Manager emite una petición de montaje a la </a:t>
            </a:r>
            <a:r>
              <a:rPr lang="es-ES" dirty="0" smtClean="0"/>
              <a:t>biblioteca</a:t>
            </a:r>
            <a:endParaRPr lang="en-US" dirty="0" smtClean="0"/>
          </a:p>
        </p:txBody>
      </p:sp>
      <p:sp>
        <p:nvSpPr>
          <p:cNvPr id="18" name="Rectangle 17"/>
          <p:cNvSpPr/>
          <p:nvPr/>
        </p:nvSpPr>
        <p:spPr>
          <a:xfrm>
            <a:off x="4954350" y="4908684"/>
            <a:ext cx="3761776" cy="646331"/>
          </a:xfrm>
          <a:prstGeom prst="rect">
            <a:avLst/>
          </a:prstGeom>
        </p:spPr>
        <p:txBody>
          <a:bodyPr wrap="square">
            <a:spAutoFit/>
          </a:bodyPr>
          <a:lstStyle/>
          <a:p>
            <a:pPr lvl="0"/>
            <a:r>
              <a:rPr lang="es-ES" dirty="0" smtClean="0"/>
              <a:t>3. El </a:t>
            </a:r>
            <a:r>
              <a:rPr lang="es-ES" dirty="0"/>
              <a:t>transportador de datos inicia una operación de </a:t>
            </a:r>
            <a:r>
              <a:rPr lang="es-ES" dirty="0" smtClean="0"/>
              <a:t>copia</a:t>
            </a:r>
            <a:endParaRPr lang="en-US" dirty="0" smtClean="0"/>
          </a:p>
        </p:txBody>
      </p:sp>
      <p:cxnSp>
        <p:nvCxnSpPr>
          <p:cNvPr id="20" name="Straight Arrow Connector 19"/>
          <p:cNvCxnSpPr/>
          <p:nvPr/>
        </p:nvCxnSpPr>
        <p:spPr>
          <a:xfrm>
            <a:off x="4648200" y="3429000"/>
            <a:ext cx="0" cy="2286000"/>
          </a:xfrm>
          <a:prstGeom prst="straightConnector1">
            <a:avLst/>
          </a:prstGeom>
          <a:ln w="41275">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072244" y="5929675"/>
            <a:ext cx="990600" cy="457200"/>
          </a:xfrm>
          <a:prstGeom prst="rect">
            <a:avLst/>
          </a:prstGeom>
          <a:solidFill>
            <a:srgbClr val="00B05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4" name="Curved Down Arrow 6143"/>
          <p:cNvSpPr/>
          <p:nvPr/>
        </p:nvSpPr>
        <p:spPr>
          <a:xfrm>
            <a:off x="1295400" y="4509701"/>
            <a:ext cx="3048000" cy="1205299"/>
          </a:xfrm>
          <a:prstGeom prst="curvedDownArrow">
            <a:avLst>
              <a:gd name="adj1" fmla="val 25244"/>
              <a:gd name="adj2" fmla="val 67672"/>
              <a:gd name="adj3"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01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fade">
                                      <p:cBhvr>
                                        <p:cTn id="10" dur="500"/>
                                        <p:tgtEl>
                                          <p:spTgt spid="61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6144"/>
                                        </p:tgtEl>
                                        <p:attrNameLst>
                                          <p:attrName>style.visibility</p:attrName>
                                        </p:attrNameLst>
                                      </p:cBhvr>
                                      <p:to>
                                        <p:strVal val="visible"/>
                                      </p:to>
                                    </p:set>
                                    <p:animEffect transition="in" filter="fade">
                                      <p:cBhvr>
                                        <p:cTn id="49" dur="500"/>
                                        <p:tgtEl>
                                          <p:spTgt spid="6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6" grpId="0"/>
      <p:bldP spid="17" grpId="0"/>
      <p:bldP spid="18" grpId="0"/>
      <p:bldP spid="22" grpId="0" animBg="1"/>
      <p:bldP spid="61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javiergodoy.com/wp-content/uploads/2011/12/pregunt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7848600" cy="563195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
        <p:nvSpPr>
          <p:cNvPr id="7" name="Rectangle 2"/>
          <p:cNvSpPr>
            <a:spLocks noGrp="1" noChangeArrowheads="1"/>
          </p:cNvSpPr>
          <p:nvPr>
            <p:ph type="title"/>
            <p:custDataLst>
              <p:tags r:id="rId1"/>
            </p:custDataLst>
          </p:nvPr>
        </p:nvSpPr>
        <p:spPr>
          <a:xfrm>
            <a:off x="800100" y="2188259"/>
            <a:ext cx="7467600" cy="1362075"/>
          </a:xfrm>
        </p:spPr>
        <p:txBody>
          <a:bodyPr>
            <a:noAutofit/>
          </a:bodyPr>
          <a:lstStyle/>
          <a:p>
            <a:pPr>
              <a:defRPr/>
            </a:pPr>
            <a:r>
              <a:rPr lang="en-US" sz="9600" b="1" dirty="0" smtClean="0">
                <a:solidFill>
                  <a:schemeClr val="bg1"/>
                </a:solidFill>
              </a:rPr>
              <a:t>¿Preguntas</a:t>
            </a:r>
            <a:r>
              <a:rPr lang="en-US" sz="9600" b="1" dirty="0" smtClean="0">
                <a:solidFill>
                  <a:schemeClr val="bg1"/>
                </a:solidFill>
              </a:rPr>
              <a:t>?</a:t>
            </a:r>
          </a:p>
        </p:txBody>
      </p:sp>
    </p:spTree>
    <p:extLst>
      <p:ext uri="{BB962C8B-B14F-4D97-AF65-F5344CB8AC3E}">
        <p14:creationId xmlns:p14="http://schemas.microsoft.com/office/powerpoint/2010/main" val="197982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srcRect/>
          <a:stretch>
            <a:fillRect/>
          </a:stretch>
        </p:blipFill>
        <p:spPr bwMode="auto">
          <a:xfrm>
            <a:off x="3131840" y="1268760"/>
            <a:ext cx="2880320" cy="1728192"/>
          </a:xfrm>
          <a:prstGeom prst="rect">
            <a:avLst/>
          </a:prstGeom>
          <a:noFill/>
          <a:ln w="9525">
            <a:noFill/>
            <a:miter lim="800000"/>
            <a:headEnd/>
            <a:tailEnd/>
          </a:ln>
        </p:spPr>
      </p:pic>
      <p:sp>
        <p:nvSpPr>
          <p:cNvPr id="7" name="Title 1"/>
          <p:cNvSpPr>
            <a:spLocks noGrp="1"/>
          </p:cNvSpPr>
          <p:nvPr>
            <p:ph type="ctrTitle"/>
          </p:nvPr>
        </p:nvSpPr>
        <p:spPr>
          <a:xfrm>
            <a:off x="685800" y="609601"/>
            <a:ext cx="7772400" cy="4267200"/>
          </a:xfrm>
        </p:spPr>
        <p:txBody>
          <a:bodyPr/>
          <a:lstStyle/>
          <a:p>
            <a:r>
              <a:rPr lang="es-AR" sz="6000" dirty="0" smtClean="0"/>
              <a:t>IBM TAPE LIBRARY</a:t>
            </a:r>
            <a:endParaRPr lang="en-US" sz="6000" dirty="0"/>
          </a:p>
        </p:txBody>
      </p:sp>
      <p:sp>
        <p:nvSpPr>
          <p:cNvPr id="8" name="Subtitle 2"/>
          <p:cNvSpPr>
            <a:spLocks noGrp="1"/>
          </p:cNvSpPr>
          <p:nvPr>
            <p:ph type="subTitle" idx="1"/>
          </p:nvPr>
        </p:nvSpPr>
        <p:spPr>
          <a:xfrm>
            <a:off x="1524000" y="4953000"/>
            <a:ext cx="6400800" cy="1219200"/>
          </a:xfrm>
        </p:spPr>
        <p:txBody>
          <a:bodyPr/>
          <a:lstStyle/>
          <a:p>
            <a:pPr algn="r"/>
            <a:r>
              <a:rPr lang="es-AR" dirty="0" smtClean="0"/>
              <a:t>Presentado por Alejandro Abraham</a:t>
            </a:r>
            <a:endParaRPr lang="en-US" dirty="0"/>
          </a:p>
        </p:txBody>
      </p:sp>
    </p:spTree>
    <p:extLst>
      <p:ext uri="{BB962C8B-B14F-4D97-AF65-F5344CB8AC3E}">
        <p14:creationId xmlns:p14="http://schemas.microsoft.com/office/powerpoint/2010/main" val="3459740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2743200"/>
            <a:ext cx="6364243" cy="1107996"/>
          </a:xfrm>
          <a:prstGeom prst="rect">
            <a:avLst/>
          </a:prstGeom>
          <a:noFill/>
        </p:spPr>
        <p:txBody>
          <a:bodyPr wrap="none" rtlCol="0">
            <a:spAutoFit/>
          </a:bodyPr>
          <a:lstStyle/>
          <a:p>
            <a:r>
              <a:rPr lang="es-AR" sz="6600" b="1" dirty="0" smtClean="0"/>
              <a:t>Muchas gracias!</a:t>
            </a:r>
            <a:endParaRPr lang="en-US" sz="6600" b="1" dirty="0"/>
          </a:p>
        </p:txBody>
      </p:sp>
    </p:spTree>
    <p:extLst>
      <p:ext uri="{BB962C8B-B14F-4D97-AF65-F5344CB8AC3E}">
        <p14:creationId xmlns:p14="http://schemas.microsoft.com/office/powerpoint/2010/main" val="2854137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AR" b="1" dirty="0">
                <a:solidFill>
                  <a:schemeClr val="tx1"/>
                </a:solidFill>
              </a:rPr>
              <a:t>Referencias</a:t>
            </a:r>
            <a:endParaRPr lang="es-ES" b="1" dirty="0">
              <a:solidFill>
                <a:schemeClr val="tx1"/>
              </a:solidFill>
            </a:endParaRPr>
          </a:p>
        </p:txBody>
      </p:sp>
      <p:sp>
        <p:nvSpPr>
          <p:cNvPr id="11267" name="Rectangle 3"/>
          <p:cNvSpPr>
            <a:spLocks noGrp="1" noChangeArrowheads="1"/>
          </p:cNvSpPr>
          <p:nvPr>
            <p:ph type="body" idx="1"/>
          </p:nvPr>
        </p:nvSpPr>
        <p:spPr/>
        <p:txBody>
          <a:bodyPr>
            <a:normAutofit/>
          </a:bodyPr>
          <a:lstStyle/>
          <a:p>
            <a:pPr>
              <a:buClr>
                <a:srgbClr val="FF0000"/>
              </a:buClr>
              <a:buFont typeface="Wingdings" pitchFamily="2" charset="2"/>
              <a:buChar char="§"/>
            </a:pPr>
            <a:r>
              <a:rPr lang="es-ES" sz="1600" dirty="0">
                <a:solidFill>
                  <a:schemeClr val="tx1"/>
                </a:solidFill>
                <a:hlinkClick r:id="rId3"/>
              </a:rPr>
              <a:t>http://en.wikipedia.org/wiki/Standard_RAID_levels</a:t>
            </a:r>
            <a:endParaRPr lang="es-ES" sz="1600" dirty="0">
              <a:solidFill>
                <a:schemeClr val="tx1"/>
              </a:solidFill>
            </a:endParaRPr>
          </a:p>
          <a:p>
            <a:pPr>
              <a:buClr>
                <a:srgbClr val="FF0000"/>
              </a:buClr>
              <a:buFont typeface="Wingdings" pitchFamily="2" charset="2"/>
              <a:buChar char="§"/>
            </a:pPr>
            <a:r>
              <a:rPr lang="es-ES" sz="1600" dirty="0">
                <a:solidFill>
                  <a:schemeClr val="tx1"/>
                </a:solidFill>
                <a:hlinkClick r:id="rId4"/>
              </a:rPr>
              <a:t>http://www.thegeekstuff.com/2011/10/raid10-vs-raid01/</a:t>
            </a:r>
            <a:endParaRPr lang="es-ES" sz="1600" dirty="0">
              <a:solidFill>
                <a:schemeClr val="tx1"/>
              </a:solidFill>
            </a:endParaRPr>
          </a:p>
          <a:p>
            <a:pPr>
              <a:buClr>
                <a:srgbClr val="FF0000"/>
              </a:buClr>
              <a:buFont typeface="Wingdings" pitchFamily="2" charset="2"/>
              <a:buChar char="§"/>
            </a:pPr>
            <a:r>
              <a:rPr lang="es-ES" sz="1600" dirty="0">
                <a:solidFill>
                  <a:schemeClr val="tx1"/>
                </a:solidFill>
                <a:hlinkClick r:id="rId5"/>
              </a:rPr>
              <a:t>http://www.thegeekstuff.com/2011/11/raid2-raid3-raid4-raid6/</a:t>
            </a:r>
            <a:endParaRPr lang="es-ES" sz="1600" dirty="0">
              <a:solidFill>
                <a:schemeClr val="tx1"/>
              </a:solidFill>
            </a:endParaRPr>
          </a:p>
          <a:p>
            <a:pPr>
              <a:buClr>
                <a:srgbClr val="FF0000"/>
              </a:buClr>
              <a:buFont typeface="Wingdings" pitchFamily="2" charset="2"/>
              <a:buChar char="§"/>
            </a:pPr>
            <a:r>
              <a:rPr lang="es-AR" sz="1600" u="sng" dirty="0">
                <a:solidFill>
                  <a:schemeClr val="tx1"/>
                </a:solidFill>
                <a:hlinkClick r:id="rId6"/>
              </a:rPr>
              <a:t>http://www.youtube.com/watch?v=lHiQdKb_3fo&amp;feature=related</a:t>
            </a:r>
            <a:endParaRPr lang="en-US" sz="1600" dirty="0">
              <a:solidFill>
                <a:schemeClr val="tx1"/>
              </a:solidFill>
            </a:endParaRPr>
          </a:p>
          <a:p>
            <a:pPr>
              <a:buClr>
                <a:srgbClr val="FF0000"/>
              </a:buClr>
              <a:buFont typeface="Wingdings" pitchFamily="2" charset="2"/>
              <a:buChar char="§"/>
            </a:pPr>
            <a:r>
              <a:rPr lang="es-AR" sz="1600" u="sng" dirty="0">
                <a:solidFill>
                  <a:schemeClr val="tx1"/>
                </a:solidFill>
                <a:hlinkClick r:id="rId7"/>
              </a:rPr>
              <a:t>http://www-304.ibm.com/support/docview.wss?uid=swg27022951&amp;aid=17</a:t>
            </a:r>
            <a:endParaRPr lang="en-US" sz="1600" dirty="0">
              <a:solidFill>
                <a:schemeClr val="tx1"/>
              </a:solidFill>
            </a:endParaRPr>
          </a:p>
          <a:p>
            <a:pPr>
              <a:buClr>
                <a:srgbClr val="FF0000"/>
              </a:buClr>
              <a:buFont typeface="Wingdings" pitchFamily="2" charset="2"/>
              <a:buChar char="§"/>
            </a:pPr>
            <a:r>
              <a:rPr lang="en-US" sz="1600" u="sng" dirty="0">
                <a:solidFill>
                  <a:schemeClr val="tx1"/>
                </a:solidFill>
                <a:hlinkClick r:id="rId8"/>
              </a:rPr>
              <a:t>http://www-304.ibm.com/support/docview.wss?uid=swg21243309</a:t>
            </a:r>
            <a:endParaRPr lang="en-US" sz="1600" dirty="0">
              <a:solidFill>
                <a:schemeClr val="tx1"/>
              </a:solidFill>
            </a:endParaRPr>
          </a:p>
          <a:p>
            <a:pPr>
              <a:buClr>
                <a:srgbClr val="FF0000"/>
              </a:buClr>
              <a:buFont typeface="Wingdings" pitchFamily="2" charset="2"/>
              <a:buChar char="§"/>
            </a:pPr>
            <a:r>
              <a:rPr lang="en-US" sz="1600" u="sng" dirty="0">
                <a:solidFill>
                  <a:schemeClr val="tx1"/>
                </a:solidFill>
                <a:hlinkClick r:id="rId9"/>
              </a:rPr>
              <a:t>http://www-01.ibm.com/software/tivoli/products/storage-mgr/product-features.html?S_CMP=wspace</a:t>
            </a:r>
            <a:endParaRPr lang="en-US" sz="1600" dirty="0">
              <a:solidFill>
                <a:schemeClr val="tx1"/>
              </a:solidFill>
            </a:endParaRPr>
          </a:p>
          <a:p>
            <a:pPr>
              <a:buClr>
                <a:srgbClr val="FF0000"/>
              </a:buClr>
              <a:buFont typeface="Wingdings" pitchFamily="2" charset="2"/>
              <a:buChar char="§"/>
            </a:pPr>
            <a:r>
              <a:rPr lang="en-US" sz="1600" u="sng" dirty="0">
                <a:solidFill>
                  <a:schemeClr val="tx1"/>
                </a:solidFill>
                <a:hlinkClick r:id="rId10"/>
              </a:rPr>
              <a:t>http://pic.dhe.ibm.com/infocenter/tsminfo/v6r3/index.jsp?topic=%2Fcom.ibm.itsm.relnotes.doc%2Frelnote_reporting630.html</a:t>
            </a:r>
            <a:endParaRPr lang="en-US" sz="1600" dirty="0">
              <a:solidFill>
                <a:schemeClr val="tx1"/>
              </a:solidFill>
            </a:endParaRPr>
          </a:p>
          <a:p>
            <a:pPr>
              <a:buClr>
                <a:srgbClr val="FF0000"/>
              </a:buClr>
              <a:buFont typeface="Wingdings" pitchFamily="2" charset="2"/>
              <a:buChar char="§"/>
            </a:pPr>
            <a:r>
              <a:rPr lang="en-US" sz="1600" u="sng" dirty="0">
                <a:solidFill>
                  <a:schemeClr val="tx1"/>
                </a:solidFill>
                <a:hlinkClick r:id="rId11"/>
              </a:rPr>
              <a:t>http://www-01.ibm.com/software/tivoli/products/storage-mgr/productline/compare.html</a:t>
            </a:r>
            <a:endParaRPr lang="en-US" sz="1600" dirty="0">
              <a:solidFill>
                <a:schemeClr val="tx1"/>
              </a:solidFill>
            </a:endParaRPr>
          </a:p>
          <a:p>
            <a:pPr>
              <a:buClr>
                <a:srgbClr val="FF0000"/>
              </a:buClr>
              <a:buFont typeface="Wingdings" pitchFamily="2" charset="2"/>
              <a:buChar char="§"/>
            </a:pPr>
            <a:r>
              <a:rPr lang="en-US" sz="1600" u="sng" dirty="0">
                <a:solidFill>
                  <a:schemeClr val="tx1"/>
                </a:solidFill>
                <a:hlinkClick r:id="rId12"/>
              </a:rPr>
              <a:t>http://www.redbooks.ibm.com/redbooks/pdfs/sg247718.pdf</a:t>
            </a:r>
            <a:endParaRPr lang="en-US" sz="1600" dirty="0">
              <a:solidFill>
                <a:schemeClr val="tx1"/>
              </a:solidFill>
            </a:endParaRPr>
          </a:p>
          <a:p>
            <a:endParaRPr lang="es-ES" sz="1600" dirty="0"/>
          </a:p>
          <a:p>
            <a:endParaRPr lang="es-ES" sz="1600" dirty="0"/>
          </a:p>
        </p:txBody>
      </p:sp>
    </p:spTree>
    <p:extLst>
      <p:ext uri="{BB962C8B-B14F-4D97-AF65-F5344CB8AC3E}">
        <p14:creationId xmlns:p14="http://schemas.microsoft.com/office/powerpoint/2010/main" val="188374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err="1" smtClean="0"/>
              <a:t>Backup</a:t>
            </a:r>
            <a:endParaRPr lang="es-AR" b="1" dirty="0"/>
          </a:p>
        </p:txBody>
      </p:sp>
      <p:sp>
        <p:nvSpPr>
          <p:cNvPr id="3" name="2 Marcador de contenido"/>
          <p:cNvSpPr>
            <a:spLocks noGrp="1"/>
          </p:cNvSpPr>
          <p:nvPr>
            <p:ph idx="1"/>
          </p:nvPr>
        </p:nvSpPr>
        <p:spPr/>
        <p:txBody>
          <a:bodyPr>
            <a:normAutofit/>
          </a:bodyPr>
          <a:lstStyle/>
          <a:p>
            <a:pPr marL="63500" indent="0">
              <a:lnSpc>
                <a:spcPct val="200000"/>
              </a:lnSpc>
              <a:buClr>
                <a:srgbClr val="FF0000"/>
              </a:buClr>
              <a:buFont typeface="Wingdings" pitchFamily="2" charset="2"/>
              <a:buChar char="§"/>
              <a:defRPr/>
            </a:pPr>
            <a:r>
              <a:rPr lang="es-AR" sz="3000" dirty="0" smtClean="0">
                <a:solidFill>
                  <a:schemeClr val="tx1"/>
                </a:solidFill>
              </a:rPr>
              <a:t>Tape Drive</a:t>
            </a:r>
          </a:p>
          <a:p>
            <a:pPr marL="63500" indent="0">
              <a:lnSpc>
                <a:spcPct val="200000"/>
              </a:lnSpc>
              <a:buClr>
                <a:srgbClr val="FF0000"/>
              </a:buClr>
              <a:buFont typeface="Wingdings" pitchFamily="2" charset="2"/>
              <a:buChar char="§"/>
              <a:defRPr/>
            </a:pPr>
            <a:r>
              <a:rPr lang="es-AR" sz="3000" dirty="0">
                <a:solidFill>
                  <a:schemeClr val="tx1"/>
                </a:solidFill>
              </a:rPr>
              <a:t>Cartuchos IBM LTO </a:t>
            </a:r>
            <a:r>
              <a:rPr lang="es-AR" sz="3000" dirty="0" err="1">
                <a:solidFill>
                  <a:schemeClr val="tx1"/>
                </a:solidFill>
              </a:rPr>
              <a:t>Ultrium</a:t>
            </a:r>
            <a:r>
              <a:rPr lang="es-AR" sz="3000" dirty="0">
                <a:solidFill>
                  <a:schemeClr val="tx1"/>
                </a:solidFill>
              </a:rPr>
              <a:t> 5</a:t>
            </a:r>
          </a:p>
          <a:p>
            <a:pPr marL="63500" indent="0">
              <a:lnSpc>
                <a:spcPct val="200000"/>
              </a:lnSpc>
              <a:buClr>
                <a:srgbClr val="FF0000"/>
              </a:buClr>
              <a:buFont typeface="Wingdings" pitchFamily="2" charset="2"/>
              <a:buChar char="§"/>
              <a:defRPr/>
            </a:pPr>
            <a:r>
              <a:rPr lang="es-AR" sz="3000" dirty="0" smtClean="0">
                <a:solidFill>
                  <a:schemeClr val="tx1"/>
                </a:solidFill>
              </a:rPr>
              <a:t>IBM </a:t>
            </a:r>
            <a:r>
              <a:rPr lang="es-AR" sz="3000" dirty="0">
                <a:solidFill>
                  <a:schemeClr val="tx1"/>
                </a:solidFill>
              </a:rPr>
              <a:t>Tape </a:t>
            </a:r>
            <a:r>
              <a:rPr lang="es-AR" sz="3000" dirty="0" err="1">
                <a:solidFill>
                  <a:schemeClr val="tx1"/>
                </a:solidFill>
              </a:rPr>
              <a:t>Libraries</a:t>
            </a:r>
            <a:endParaRPr lang="es-AR" sz="3000" dirty="0">
              <a:solidFill>
                <a:schemeClr val="tx1"/>
              </a:solidFill>
            </a:endParaRPr>
          </a:p>
        </p:txBody>
      </p:sp>
    </p:spTree>
    <p:extLst>
      <p:ext uri="{BB962C8B-B14F-4D97-AF65-F5344CB8AC3E}">
        <p14:creationId xmlns:p14="http://schemas.microsoft.com/office/powerpoint/2010/main" val="695965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219200"/>
          </a:xfrm>
        </p:spPr>
        <p:txBody>
          <a:bodyPr/>
          <a:lstStyle/>
          <a:p>
            <a:r>
              <a:rPr lang="es-AR" b="1" dirty="0" smtClean="0"/>
              <a:t>Tape Drive</a:t>
            </a:r>
            <a:endParaRPr lang="es-AR" b="1" dirty="0"/>
          </a:p>
        </p:txBody>
      </p:sp>
      <p:sp>
        <p:nvSpPr>
          <p:cNvPr id="3" name="2 Marcador de contenido"/>
          <p:cNvSpPr>
            <a:spLocks noGrp="1"/>
          </p:cNvSpPr>
          <p:nvPr>
            <p:ph idx="1"/>
          </p:nvPr>
        </p:nvSpPr>
        <p:spPr>
          <a:xfrm>
            <a:off x="457200" y="1600200"/>
            <a:ext cx="8229600" cy="4876800"/>
          </a:xfrm>
        </p:spPr>
        <p:txBody>
          <a:bodyPr>
            <a:normAutofit fontScale="62500" lnSpcReduction="20000"/>
          </a:bodyPr>
          <a:lstStyle/>
          <a:p>
            <a:pPr marL="63500" indent="0">
              <a:buFont typeface="Wingdings 2" pitchFamily="18" charset="2"/>
              <a:buNone/>
              <a:defRPr/>
            </a:pPr>
            <a:r>
              <a:rPr lang="es-ES_tradnl" sz="4000" b="1" dirty="0">
                <a:solidFill>
                  <a:schemeClr val="tx1"/>
                </a:solidFill>
              </a:rPr>
              <a:t>Que es un Tape Drive ?</a:t>
            </a:r>
          </a:p>
          <a:p>
            <a:pPr marL="63500" indent="0">
              <a:buFont typeface="Wingdings 2" pitchFamily="18" charset="2"/>
              <a:buNone/>
              <a:defRPr/>
            </a:pPr>
            <a:endParaRPr lang="es-ES_tradnl" sz="2100" dirty="0"/>
          </a:p>
          <a:p>
            <a:pPr marL="63500" indent="0">
              <a:buClr>
                <a:srgbClr val="FF0000"/>
              </a:buClr>
              <a:buFont typeface="Wingdings" pitchFamily="2" charset="2"/>
              <a:buChar char="§"/>
              <a:defRPr/>
            </a:pPr>
            <a:r>
              <a:rPr lang="es-MX" sz="3800" dirty="0"/>
              <a:t> </a:t>
            </a:r>
            <a:r>
              <a:rPr lang="es-MX" sz="3800" dirty="0">
                <a:solidFill>
                  <a:schemeClr val="tx1"/>
                </a:solidFill>
              </a:rPr>
              <a:t>Dispositivo destinado a almacenar datos en cintas magnéticas</a:t>
            </a:r>
          </a:p>
          <a:p>
            <a:pPr marL="63500" indent="0">
              <a:buClr>
                <a:srgbClr val="FF0000"/>
              </a:buClr>
              <a:buFont typeface="Wingdings" pitchFamily="2" charset="2"/>
              <a:buChar char="§"/>
              <a:defRPr/>
            </a:pPr>
            <a:endParaRPr lang="es-MX" sz="3800" dirty="0">
              <a:solidFill>
                <a:schemeClr val="tx1"/>
              </a:solidFill>
            </a:endParaRPr>
          </a:p>
          <a:p>
            <a:pPr marL="63500" indent="0">
              <a:buClr>
                <a:srgbClr val="FF0000"/>
              </a:buClr>
              <a:buFont typeface="Wingdings" pitchFamily="2" charset="2"/>
              <a:buChar char="§"/>
              <a:defRPr/>
            </a:pPr>
            <a:r>
              <a:rPr lang="es-MX" sz="3800" dirty="0">
                <a:solidFill>
                  <a:schemeClr val="tx1"/>
                </a:solidFill>
              </a:rPr>
              <a:t> Los formatos de cartuchos que podemos encontrar son DAT/DDS, DLT y LTO</a:t>
            </a:r>
          </a:p>
          <a:p>
            <a:pPr marL="63500" indent="0">
              <a:buClr>
                <a:srgbClr val="FF0000"/>
              </a:buClr>
              <a:buFont typeface="Wingdings" pitchFamily="2" charset="2"/>
              <a:buChar char="§"/>
              <a:defRPr/>
            </a:pPr>
            <a:endParaRPr lang="es-MX" sz="3800" dirty="0">
              <a:solidFill>
                <a:schemeClr val="tx1"/>
              </a:solidFill>
            </a:endParaRPr>
          </a:p>
          <a:p>
            <a:pPr marL="63500" indent="0">
              <a:buClr>
                <a:srgbClr val="FF0000"/>
              </a:buClr>
              <a:buFont typeface="Wingdings" pitchFamily="2" charset="2"/>
              <a:buChar char="§"/>
              <a:defRPr/>
            </a:pPr>
            <a:r>
              <a:rPr lang="es-MX" sz="3800" dirty="0">
                <a:solidFill>
                  <a:schemeClr val="tx1"/>
                </a:solidFill>
              </a:rPr>
              <a:t> </a:t>
            </a:r>
            <a:r>
              <a:rPr lang="es-MX" sz="3800" dirty="0" smtClean="0">
                <a:solidFill>
                  <a:schemeClr val="tx1"/>
                </a:solidFill>
              </a:rPr>
              <a:t>LTO es una tecnología de almacenamiento en cintas magnéticas que se desarrolló en 1990 como un estándar abierto. El factor de forma estándar es llamado </a:t>
            </a:r>
            <a:r>
              <a:rPr lang="es-MX" sz="3800" dirty="0" err="1" smtClean="0">
                <a:solidFill>
                  <a:schemeClr val="tx1"/>
                </a:solidFill>
              </a:rPr>
              <a:t>Ultrium</a:t>
            </a:r>
            <a:endParaRPr lang="es-MX" sz="3800" dirty="0" smtClean="0">
              <a:solidFill>
                <a:schemeClr val="tx1"/>
              </a:solidFill>
            </a:endParaRPr>
          </a:p>
          <a:p>
            <a:pPr marL="63500" indent="0">
              <a:buClr>
                <a:srgbClr val="FF0000"/>
              </a:buClr>
              <a:buNone/>
              <a:defRPr/>
            </a:pPr>
            <a:endParaRPr lang="es-MX" sz="3800" dirty="0">
              <a:solidFill>
                <a:schemeClr val="tx1"/>
              </a:solidFill>
            </a:endParaRPr>
          </a:p>
          <a:p>
            <a:pPr marL="63500" indent="0">
              <a:buClr>
                <a:srgbClr val="FF0000"/>
              </a:buClr>
              <a:buFont typeface="Wingdings" pitchFamily="2" charset="2"/>
              <a:buChar char="§"/>
              <a:defRPr/>
            </a:pPr>
            <a:r>
              <a:rPr lang="es-MX" sz="3800" dirty="0" smtClean="0">
                <a:solidFill>
                  <a:schemeClr val="tx1"/>
                </a:solidFill>
              </a:rPr>
              <a:t> </a:t>
            </a:r>
            <a:r>
              <a:rPr lang="es-MX" sz="3800" dirty="0">
                <a:solidFill>
                  <a:schemeClr val="tx1"/>
                </a:solidFill>
              </a:rPr>
              <a:t>La 5ta generación salió a mediados de </a:t>
            </a:r>
            <a:r>
              <a:rPr lang="es-MX" sz="3800" dirty="0" smtClean="0">
                <a:solidFill>
                  <a:schemeClr val="tx1"/>
                </a:solidFill>
              </a:rPr>
              <a:t>2010</a:t>
            </a:r>
            <a:endParaRPr lang="es-MX" sz="3800" dirty="0">
              <a:solidFill>
                <a:schemeClr val="tx1"/>
              </a:solidFill>
            </a:endParaRPr>
          </a:p>
        </p:txBody>
      </p:sp>
    </p:spTree>
    <p:extLst>
      <p:ext uri="{BB962C8B-B14F-4D97-AF65-F5344CB8AC3E}">
        <p14:creationId xmlns:p14="http://schemas.microsoft.com/office/powerpoint/2010/main" val="3783341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a:stretch>
            <a:fillRect/>
          </a:stretch>
        </p:blipFill>
        <p:spPr bwMode="auto">
          <a:xfrm>
            <a:off x="5847806" y="4648200"/>
            <a:ext cx="3296194" cy="2003569"/>
          </a:xfrm>
          <a:prstGeom prst="rect">
            <a:avLst/>
          </a:prstGeom>
          <a:noFill/>
          <a:ln w="9525">
            <a:noFill/>
            <a:miter lim="800000"/>
            <a:headEnd/>
            <a:tailEnd/>
          </a:ln>
        </p:spPr>
      </p:pic>
      <p:sp>
        <p:nvSpPr>
          <p:cNvPr id="2" name="1 Título"/>
          <p:cNvSpPr>
            <a:spLocks noGrp="1"/>
          </p:cNvSpPr>
          <p:nvPr>
            <p:ph type="title"/>
          </p:nvPr>
        </p:nvSpPr>
        <p:spPr>
          <a:xfrm>
            <a:off x="374848" y="685800"/>
            <a:ext cx="8229600" cy="838200"/>
          </a:xfrm>
        </p:spPr>
        <p:txBody>
          <a:bodyPr>
            <a:normAutofit fontScale="90000"/>
          </a:bodyPr>
          <a:lstStyle/>
          <a:p>
            <a:r>
              <a:rPr lang="it-IT" b="1" dirty="0" smtClean="0"/>
              <a:t>Cartuchos IBM LTO Ultrium </a:t>
            </a:r>
            <a:r>
              <a:rPr lang="it-IT" b="1" dirty="0" smtClean="0"/>
              <a:t>5</a:t>
            </a:r>
            <a:endParaRPr lang="es-AR" dirty="0"/>
          </a:p>
        </p:txBody>
      </p:sp>
      <p:sp>
        <p:nvSpPr>
          <p:cNvPr id="6" name="5 CuadroTexto"/>
          <p:cNvSpPr txBox="1"/>
          <p:nvPr/>
        </p:nvSpPr>
        <p:spPr>
          <a:xfrm>
            <a:off x="381000" y="1349125"/>
            <a:ext cx="8229600" cy="4154984"/>
          </a:xfrm>
          <a:prstGeom prst="rect">
            <a:avLst/>
          </a:prstGeom>
          <a:noFill/>
        </p:spPr>
        <p:txBody>
          <a:bodyPr wrap="square" rtlCol="0">
            <a:spAutoFit/>
          </a:bodyPr>
          <a:lstStyle/>
          <a:p>
            <a:pPr marL="342900" indent="-342900">
              <a:lnSpc>
                <a:spcPct val="200000"/>
              </a:lnSpc>
              <a:buClr>
                <a:srgbClr val="FF0000"/>
              </a:buClr>
              <a:buFont typeface="Wingdings" pitchFamily="2" charset="2"/>
              <a:buChar char="§"/>
            </a:pPr>
            <a:r>
              <a:rPr lang="es-AR" sz="2200" dirty="0" smtClean="0"/>
              <a:t> Capacidad: 1.5 TB / 3 TB con compresión 2:1</a:t>
            </a:r>
          </a:p>
          <a:p>
            <a:pPr marL="342900" indent="-342900">
              <a:lnSpc>
                <a:spcPct val="200000"/>
              </a:lnSpc>
              <a:buClr>
                <a:srgbClr val="FF0000"/>
              </a:buClr>
              <a:buFont typeface="Wingdings" pitchFamily="2" charset="2"/>
              <a:buChar char="§"/>
            </a:pPr>
            <a:r>
              <a:rPr lang="es-AR" sz="2200" dirty="0" smtClean="0"/>
              <a:t> Modelos disponibles: Regrabable y WORM</a:t>
            </a:r>
          </a:p>
          <a:p>
            <a:pPr marL="342900" indent="-342900">
              <a:lnSpc>
                <a:spcPct val="200000"/>
              </a:lnSpc>
              <a:buClr>
                <a:srgbClr val="FF0000"/>
              </a:buClr>
              <a:buFont typeface="Wingdings" pitchFamily="2" charset="2"/>
              <a:buChar char="§"/>
            </a:pPr>
            <a:r>
              <a:rPr lang="es-AR" sz="2200" dirty="0" smtClean="0"/>
              <a:t> Velocidad de transferencia de datos nativo: Hasta 140 </a:t>
            </a:r>
            <a:r>
              <a:rPr lang="es-AR" sz="2200" dirty="0" err="1" smtClean="0"/>
              <a:t>MBps</a:t>
            </a:r>
            <a:endParaRPr lang="es-AR" sz="2200" dirty="0" smtClean="0"/>
          </a:p>
          <a:p>
            <a:pPr marL="342900" indent="-342900">
              <a:lnSpc>
                <a:spcPct val="200000"/>
              </a:lnSpc>
              <a:buClr>
                <a:srgbClr val="FF0000"/>
              </a:buClr>
              <a:buFont typeface="Wingdings" pitchFamily="2" charset="2"/>
              <a:buChar char="§"/>
            </a:pPr>
            <a:r>
              <a:rPr lang="es-AR" sz="2200" dirty="0" smtClean="0"/>
              <a:t> Interfaces </a:t>
            </a:r>
            <a:r>
              <a:rPr lang="es-AR" sz="2200" dirty="0" err="1" smtClean="0"/>
              <a:t>Fibre</a:t>
            </a:r>
            <a:r>
              <a:rPr lang="es-AR" sz="2200" dirty="0" smtClean="0"/>
              <a:t> </a:t>
            </a:r>
            <a:r>
              <a:rPr lang="es-AR" sz="2200" dirty="0" err="1" smtClean="0"/>
              <a:t>Channel</a:t>
            </a:r>
            <a:r>
              <a:rPr lang="es-AR" sz="2200" dirty="0" smtClean="0"/>
              <a:t> </a:t>
            </a:r>
            <a:r>
              <a:rPr lang="es-AR" sz="2200" dirty="0"/>
              <a:t>de 8 </a:t>
            </a:r>
            <a:r>
              <a:rPr lang="es-AR" sz="2200" dirty="0" err="1"/>
              <a:t>Gbps</a:t>
            </a:r>
            <a:r>
              <a:rPr lang="es-AR" sz="2200" dirty="0"/>
              <a:t> y SAS de 6 </a:t>
            </a:r>
            <a:r>
              <a:rPr lang="es-AR" sz="2200" dirty="0" err="1"/>
              <a:t>Gbps</a:t>
            </a:r>
            <a:endParaRPr lang="es-AR" sz="2200" dirty="0"/>
          </a:p>
          <a:p>
            <a:pPr marL="342900" indent="-342900">
              <a:lnSpc>
                <a:spcPct val="200000"/>
              </a:lnSpc>
              <a:buClr>
                <a:srgbClr val="FF0000"/>
              </a:buClr>
              <a:buFont typeface="Wingdings" pitchFamily="2" charset="2"/>
              <a:buChar char="§"/>
            </a:pPr>
            <a:r>
              <a:rPr lang="es-AR" sz="2200" dirty="0" smtClean="0"/>
              <a:t> Compatibilidad con bibliotecas y unidades de cinta LTO 5</a:t>
            </a:r>
          </a:p>
          <a:p>
            <a:pPr marL="342900" indent="-342900">
              <a:lnSpc>
                <a:spcPct val="200000"/>
              </a:lnSpc>
              <a:buClr>
                <a:srgbClr val="FF0000"/>
              </a:buClr>
              <a:buFont typeface="Wingdings" pitchFamily="2" charset="2"/>
              <a:buChar char="§"/>
            </a:pPr>
            <a:r>
              <a:rPr lang="es-AR" sz="2200" dirty="0" smtClean="0"/>
              <a:t> Permite encriptación y </a:t>
            </a:r>
            <a:r>
              <a:rPr lang="es-AR" sz="2200" dirty="0" err="1" smtClean="0"/>
              <a:t>particionamiento</a:t>
            </a:r>
            <a:endParaRPr lang="es-AR" sz="2200" dirty="0"/>
          </a:p>
        </p:txBody>
      </p:sp>
    </p:spTree>
    <p:extLst>
      <p:ext uri="{BB962C8B-B14F-4D97-AF65-F5344CB8AC3E}">
        <p14:creationId xmlns:p14="http://schemas.microsoft.com/office/powerpoint/2010/main" val="174217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762000"/>
          </a:xfrm>
        </p:spPr>
        <p:txBody>
          <a:bodyPr anchor="t"/>
          <a:lstStyle/>
          <a:p>
            <a:r>
              <a:rPr lang="es-AR" b="1" dirty="0" smtClean="0"/>
              <a:t>IBM Tape </a:t>
            </a:r>
            <a:r>
              <a:rPr lang="es-AR" b="1" dirty="0" err="1" smtClean="0"/>
              <a:t>Libraries</a:t>
            </a:r>
            <a:endParaRPr lang="es-AR" b="1" dirty="0"/>
          </a:p>
        </p:txBody>
      </p:sp>
      <p:graphicFrame>
        <p:nvGraphicFramePr>
          <p:cNvPr id="4" name="Group 76"/>
          <p:cNvGraphicFramePr>
            <a:graphicFrameLocks noGrp="1"/>
          </p:cNvGraphicFramePr>
          <p:nvPr>
            <p:extLst>
              <p:ext uri="{D42A27DB-BD31-4B8C-83A1-F6EECF244321}">
                <p14:modId xmlns:p14="http://schemas.microsoft.com/office/powerpoint/2010/main" val="3932858777"/>
              </p:ext>
            </p:extLst>
          </p:nvPr>
        </p:nvGraphicFramePr>
        <p:xfrm>
          <a:off x="228602" y="762000"/>
          <a:ext cx="8534397" cy="5982685"/>
        </p:xfrm>
        <a:graphic>
          <a:graphicData uri="http://schemas.openxmlformats.org/drawingml/2006/table">
            <a:tbl>
              <a:tblPr>
                <a:tableStyleId>{3C2FFA5D-87B4-456A-9821-1D502468CF0F}</a:tableStyleId>
              </a:tblPr>
              <a:tblGrid>
                <a:gridCol w="993309"/>
                <a:gridCol w="1141331"/>
                <a:gridCol w="2204361"/>
                <a:gridCol w="1493278"/>
                <a:gridCol w="1426530"/>
                <a:gridCol w="1275588"/>
              </a:tblGrid>
              <a:tr h="9362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solidFill>
                            <a:schemeClr val="dk1"/>
                          </a:solidFill>
                          <a:effectLst/>
                          <a:latin typeface="+mn-lt"/>
                          <a:ea typeface="+mn-ea"/>
                          <a:cs typeface="+mn-cs"/>
                        </a:rPr>
                        <a:t>Categoría</a:t>
                      </a: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err="1" smtClean="0">
                          <a:ln>
                            <a:noFill/>
                          </a:ln>
                          <a:effectLst/>
                        </a:rPr>
                        <a:t>Modelo</a:t>
                      </a:r>
                      <a:endParaRPr kumimoji="0" lang="es-AR" sz="1500" b="1"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err="1" smtClean="0">
                          <a:ln>
                            <a:noFill/>
                          </a:ln>
                          <a:effectLst/>
                        </a:rPr>
                        <a:t>Foto</a:t>
                      </a:r>
                      <a:endParaRPr kumimoji="0" lang="es-AR" sz="1500" b="1"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500" u="none" strike="noStrike" cap="none" normalizeH="0" baseline="0" dirty="0" smtClean="0">
                          <a:ln>
                            <a:noFill/>
                          </a:ln>
                          <a:effectLst/>
                        </a:rPr>
                        <a:t>Cantidad de Tape Drives</a:t>
                      </a:r>
                      <a:endParaRPr kumimoji="0" lang="es-AR" sz="1500" b="1"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500" u="none" strike="noStrike" cap="none" normalizeH="0" baseline="0" dirty="0" smtClean="0">
                          <a:ln>
                            <a:noFill/>
                          </a:ln>
                          <a:effectLst/>
                        </a:rPr>
                        <a:t>Capacidad Máxima</a:t>
                      </a:r>
                      <a:br>
                        <a:rPr kumimoji="0" lang="es-ES_tradnl" sz="1500" u="none" strike="noStrike" cap="none" normalizeH="0" baseline="0" dirty="0" smtClean="0">
                          <a:ln>
                            <a:noFill/>
                          </a:ln>
                          <a:effectLst/>
                        </a:rPr>
                      </a:br>
                      <a:r>
                        <a:rPr kumimoji="0" lang="es-ES_tradnl" sz="1400" u="none" strike="noStrike" cap="none" normalizeH="0" baseline="0" dirty="0" smtClean="0">
                          <a:ln>
                            <a:noFill/>
                          </a:ln>
                          <a:effectLst/>
                        </a:rPr>
                        <a:t>(LTO </a:t>
                      </a:r>
                      <a:r>
                        <a:rPr kumimoji="0" lang="es-ES_tradnl" sz="1400" u="none" strike="noStrike" cap="none" normalizeH="0" baseline="0" dirty="0" err="1" smtClean="0">
                          <a:ln>
                            <a:noFill/>
                          </a:ln>
                          <a:effectLst/>
                        </a:rPr>
                        <a:t>Ultrium</a:t>
                      </a:r>
                      <a:r>
                        <a:rPr kumimoji="0" lang="es-ES_tradnl" sz="1400" u="none" strike="noStrike" cap="none" normalizeH="0" baseline="0" dirty="0" smtClean="0">
                          <a:ln>
                            <a:noFill/>
                          </a:ln>
                          <a:effectLst/>
                        </a:rPr>
                        <a:t> 5)</a:t>
                      </a:r>
                      <a:endParaRPr kumimoji="0" lang="es-AR" sz="1400" b="1"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500" u="none" strike="noStrike" cap="none" normalizeH="0" baseline="0" dirty="0" smtClean="0">
                          <a:ln>
                            <a:noFill/>
                          </a:ln>
                          <a:effectLst/>
                        </a:rPr>
                        <a:t>Cantidad de Cartuchos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500" u="none" strike="noStrike" cap="none" normalizeH="0" baseline="0" dirty="0" smtClean="0">
                          <a:ln>
                            <a:noFill/>
                          </a:ln>
                          <a:effectLst/>
                        </a:rPr>
                        <a:t>(Máximo)</a:t>
                      </a:r>
                      <a:endParaRPr kumimoji="0" lang="es-ES_tradnl" sz="1500" b="1"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r>
              <a:tr h="120492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500" kern="1200" dirty="0" err="1" smtClean="0">
                          <a:solidFill>
                            <a:schemeClr val="dk1"/>
                          </a:solidFill>
                          <a:effectLst/>
                          <a:latin typeface="+mn-lt"/>
                          <a:ea typeface="+mn-ea"/>
                          <a:cs typeface="+mn-cs"/>
                        </a:rPr>
                        <a:t>Entry</a:t>
                      </a:r>
                      <a:r>
                        <a:rPr kumimoji="0" lang="es-AR" sz="1500" kern="1200" baseline="0" dirty="0" smtClean="0">
                          <a:solidFill>
                            <a:schemeClr val="dk1"/>
                          </a:solidFill>
                          <a:effectLst/>
                          <a:latin typeface="+mn-lt"/>
                          <a:ea typeface="+mn-ea"/>
                          <a:cs typeface="+mn-cs"/>
                        </a:rPr>
                        <a:t> </a:t>
                      </a:r>
                      <a:r>
                        <a:rPr kumimoji="0" lang="es-AR" sz="1500" kern="1200" baseline="0" dirty="0" err="1" smtClean="0">
                          <a:solidFill>
                            <a:schemeClr val="dk1"/>
                          </a:solidFill>
                          <a:effectLst/>
                          <a:latin typeface="+mn-lt"/>
                          <a:ea typeface="+mn-ea"/>
                          <a:cs typeface="+mn-cs"/>
                        </a:rPr>
                        <a:t>Level</a:t>
                      </a:r>
                      <a:endParaRPr kumimoji="0" lang="es-AR" sz="1500" kern="1200" dirty="0" smtClean="0">
                        <a:solidFill>
                          <a:schemeClr val="dk1"/>
                        </a:solidFill>
                        <a:effectLst/>
                        <a:latin typeface="+mn-lt"/>
                        <a:ea typeface="+mn-ea"/>
                        <a:cs typeface="+mn-cs"/>
                      </a:endParaRPr>
                    </a:p>
                  </a:txBody>
                  <a:tcPr marL="91442" marR="91442" marT="45717" marB="45717" vert="vert27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500" kern="1200" dirty="0" smtClean="0">
                          <a:effectLst/>
                        </a:rPr>
                        <a:t>TS3100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500" kern="1200" dirty="0" smtClean="0">
                          <a:effectLst/>
                        </a:rPr>
                        <a:t>Express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500" kern="1200" dirty="0" smtClean="0">
                          <a:solidFill>
                            <a:schemeClr val="dk1"/>
                          </a:solidFill>
                          <a:effectLst/>
                          <a:latin typeface="+mn-lt"/>
                          <a:ea typeface="+mn-ea"/>
                          <a:cs typeface="+mn-cs"/>
                        </a:rPr>
                        <a:t>(2U)</a:t>
                      </a: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1 LTO estándar</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2  LTO media</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36 TB nativos</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72 TB </a:t>
                      </a:r>
                      <a:r>
                        <a:rPr kumimoji="0" lang="es-ES_tradnl" sz="1600" u="none" strike="noStrike" cap="none" normalizeH="0" baseline="0" dirty="0" err="1" smtClean="0">
                          <a:ln>
                            <a:noFill/>
                          </a:ln>
                          <a:effectLst/>
                        </a:rPr>
                        <a:t>comp</a:t>
                      </a:r>
                      <a:r>
                        <a:rPr kumimoji="0" lang="es-ES_tradnl" sz="1600" u="none" strike="noStrike" cap="none" normalizeH="0" baseline="0" dirty="0" smtClean="0">
                          <a:ln>
                            <a:noFill/>
                          </a:ln>
                          <a:effectLst/>
                        </a:rPr>
                        <a:t>.</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24</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r>
              <a:tr h="120492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AR"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500" kern="1200" dirty="0" smtClean="0">
                          <a:effectLst/>
                        </a:rPr>
                        <a:t>TS3200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500" kern="1200" dirty="0" smtClean="0">
                          <a:effectLst/>
                        </a:rPr>
                        <a:t>Express</a:t>
                      </a:r>
                      <a:br>
                        <a:rPr kumimoji="0" lang="es-AR" sz="1500" kern="1200" dirty="0" smtClean="0">
                          <a:effectLst/>
                        </a:rPr>
                      </a:br>
                      <a:r>
                        <a:rPr kumimoji="0" lang="es-AR" sz="1500" kern="1200" dirty="0" smtClean="0">
                          <a:effectLst/>
                        </a:rPr>
                        <a:t>(4U)</a:t>
                      </a:r>
                      <a:endParaRPr kumimoji="0" lang="es-AR"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2 LTO estándar</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4 LTO media</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72 TB nativos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_tradnl" sz="16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144 TB </a:t>
                      </a:r>
                      <a:r>
                        <a:rPr kumimoji="0" lang="es-ES_tradnl" sz="1600" u="none" strike="noStrike" cap="none" normalizeH="0" baseline="0" dirty="0" err="1" smtClean="0">
                          <a:ln>
                            <a:noFill/>
                          </a:ln>
                          <a:effectLst/>
                        </a:rPr>
                        <a:t>comp</a:t>
                      </a:r>
                      <a:r>
                        <a:rPr kumimoji="0" lang="es-ES_tradnl" sz="1600" u="none" strike="noStrike" cap="none" normalizeH="0" baseline="0" dirty="0" smtClean="0">
                          <a:ln>
                            <a:noFill/>
                          </a:ln>
                          <a:effectLst/>
                        </a:rPr>
                        <a:t>.</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48</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r>
              <a:tr h="120492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500" kern="1200" dirty="0" err="1" smtClean="0">
                          <a:solidFill>
                            <a:schemeClr val="dk1"/>
                          </a:solidFill>
                          <a:effectLst/>
                          <a:latin typeface="+mn-lt"/>
                          <a:ea typeface="+mn-ea"/>
                          <a:cs typeface="+mn-cs"/>
                        </a:rPr>
                        <a:t>Mid</a:t>
                      </a:r>
                      <a:r>
                        <a:rPr kumimoji="0" lang="es-AR" sz="1500" kern="1200" dirty="0" smtClean="0">
                          <a:solidFill>
                            <a:schemeClr val="dk1"/>
                          </a:solidFill>
                          <a:effectLst/>
                          <a:latin typeface="+mn-lt"/>
                          <a:ea typeface="+mn-ea"/>
                          <a:cs typeface="+mn-cs"/>
                        </a:rPr>
                        <a:t> </a:t>
                      </a:r>
                      <a:r>
                        <a:rPr kumimoji="0" lang="es-AR" sz="1500" kern="1200" dirty="0" err="1" smtClean="0">
                          <a:solidFill>
                            <a:schemeClr val="dk1"/>
                          </a:solidFill>
                          <a:effectLst/>
                          <a:latin typeface="+mn-lt"/>
                          <a:ea typeface="+mn-ea"/>
                          <a:cs typeface="+mn-cs"/>
                        </a:rPr>
                        <a:t>Range</a:t>
                      </a:r>
                      <a:endParaRPr kumimoji="0" lang="es-AR" sz="1500" kern="1200" dirty="0" smtClean="0">
                        <a:solidFill>
                          <a:schemeClr val="dk1"/>
                        </a:solidFill>
                        <a:effectLst/>
                        <a:latin typeface="+mn-lt"/>
                        <a:ea typeface="+mn-ea"/>
                        <a:cs typeface="+mn-cs"/>
                      </a:endParaRPr>
                    </a:p>
                  </a:txBody>
                  <a:tcPr marL="91442" marR="91442" marT="45717" marB="45717" vert="vert27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500" kern="1200" dirty="0" smtClean="0">
                          <a:effectLst/>
                        </a:rPr>
                        <a:t>TS3310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500" kern="1200" dirty="0" smtClean="0">
                          <a:effectLst/>
                        </a:rPr>
                        <a:t>L5B</a:t>
                      </a:r>
                      <a:br>
                        <a:rPr kumimoji="0" lang="es-AR" sz="1500" kern="1200" dirty="0" smtClean="0">
                          <a:effectLst/>
                        </a:rPr>
                      </a:br>
                      <a:r>
                        <a:rPr kumimoji="0" lang="es-AR" sz="1500" kern="1200" dirty="0" smtClean="0">
                          <a:effectLst/>
                        </a:rPr>
                        <a:t>(5U)</a:t>
                      </a:r>
                      <a:endParaRPr kumimoji="0" lang="es-AR"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600" kern="1200" dirty="0" smtClean="0">
                          <a:effectLst/>
                        </a:rPr>
                        <a:t>2</a:t>
                      </a:r>
                      <a:r>
                        <a:rPr kumimoji="0" lang="es-AR" sz="1600" kern="1200" baseline="0" dirty="0" smtClean="0">
                          <a:effectLst/>
                        </a:rPr>
                        <a:t> </a:t>
                      </a:r>
                      <a:r>
                        <a:rPr kumimoji="0" lang="es-AR" sz="1600" kern="1200" dirty="0" smtClean="0">
                          <a:effectLst/>
                        </a:rPr>
                        <a:t>LTO</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61.5 TB nativos</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
                      </a:r>
                      <a:br>
                        <a:rPr kumimoji="0" lang="es-ES_tradnl" sz="1600" u="none" strike="noStrike" cap="none" normalizeH="0" baseline="0" dirty="0" smtClean="0">
                          <a:ln>
                            <a:noFill/>
                          </a:ln>
                          <a:effectLst/>
                        </a:rPr>
                      </a:br>
                      <a:r>
                        <a:rPr kumimoji="0" lang="es-ES_tradnl" sz="1600" u="none" strike="noStrike" cap="none" normalizeH="0" baseline="0" dirty="0" smtClean="0">
                          <a:ln>
                            <a:noFill/>
                          </a:ln>
                          <a:effectLst/>
                        </a:rPr>
                        <a:t>123 TB </a:t>
                      </a:r>
                      <a:r>
                        <a:rPr kumimoji="0" lang="es-ES_tradnl" sz="1600" u="none" strike="noStrike" cap="none" normalizeH="0" baseline="0" dirty="0" err="1" smtClean="0">
                          <a:ln>
                            <a:noFill/>
                          </a:ln>
                          <a:effectLst/>
                        </a:rPr>
                        <a:t>comp</a:t>
                      </a:r>
                      <a:r>
                        <a:rPr kumimoji="0" lang="es-ES_tradnl" sz="1600" u="none" strike="noStrike" cap="none" normalizeH="0" baseline="0" dirty="0" smtClean="0">
                          <a:ln>
                            <a:noFill/>
                          </a:ln>
                          <a:effectLst/>
                        </a:rPr>
                        <a:t>.</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algn="ctr"/>
                      <a:r>
                        <a:rPr lang="es-ES_tradnl" sz="1600" dirty="0" smtClean="0">
                          <a:effectLst/>
                        </a:rPr>
                        <a:t>41</a:t>
                      </a:r>
                      <a:endParaRPr lang="es-AR" sz="1600" b="0" dirty="0">
                        <a:solidFill>
                          <a:schemeClr val="bg1"/>
                        </a:solidFill>
                        <a:effectLst/>
                        <a:latin typeface="+mj-lt"/>
                        <a:ea typeface="Verdana" pitchFamily="34" charset="0"/>
                        <a:cs typeface="Verdana" pitchFamily="34" charset="0"/>
                      </a:endParaRPr>
                    </a:p>
                  </a:txBody>
                  <a:tcPr marL="0" marR="0" marT="0" marB="0"/>
                </a:tc>
              </a:tr>
              <a:tr h="1392571">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500" kern="1200" dirty="0" smtClean="0">
                          <a:effectLst/>
                        </a:rPr>
                        <a:t>TS3310</a:t>
                      </a:r>
                      <a:br>
                        <a:rPr kumimoji="0" lang="es-AR" sz="1500" kern="1200" dirty="0" smtClean="0">
                          <a:effectLst/>
                        </a:rPr>
                      </a:br>
                      <a:r>
                        <a:rPr kumimoji="0" lang="es-AR" sz="1500" kern="1200" dirty="0" smtClean="0">
                          <a:effectLst/>
                        </a:rPr>
                        <a:t>L5B </a:t>
                      </a:r>
                      <a:r>
                        <a:rPr kumimoji="0" lang="es-AR" sz="1500" kern="1200" dirty="0" smtClean="0">
                          <a:effectLst/>
                        </a:rPr>
                        <a:t>+ 4 x E9U</a:t>
                      </a:r>
                      <a:endParaRPr kumimoji="0" lang="es-AR" sz="1500" b="0" i="0" u="none" strike="noStrike" kern="1200" cap="none" normalizeH="0" baseline="0" dirty="0" smtClean="0">
                        <a:ln>
                          <a:noFill/>
                        </a:ln>
                        <a:solidFill>
                          <a:schemeClr val="bg1"/>
                        </a:solidFill>
                        <a:effectLst/>
                        <a:latin typeface="+mj-lt"/>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500" kern="1200" dirty="0" smtClean="0">
                          <a:solidFill>
                            <a:schemeClr val="dk1"/>
                          </a:solidFill>
                          <a:effectLst/>
                          <a:latin typeface="+mn-lt"/>
                          <a:ea typeface="+mn-ea"/>
                          <a:cs typeface="+mn-cs"/>
                        </a:rPr>
                        <a:t>(41U)</a:t>
                      </a: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5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600" u="none" strike="noStrike" cap="none" normalizeH="0" baseline="0" dirty="0" smtClean="0">
                          <a:ln>
                            <a:noFill/>
                          </a:ln>
                          <a:effectLst/>
                        </a:rPr>
                        <a:t>18 LTO</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600" u="none" strike="noStrike" cap="none" normalizeH="0" baseline="0" dirty="0" smtClean="0">
                          <a:ln>
                            <a:noFill/>
                          </a:ln>
                          <a:effectLst/>
                        </a:rPr>
                        <a:t>613,5 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600" u="none" strike="noStrike" cap="none" normalizeH="0" baseline="0" dirty="0" smtClean="0">
                          <a:ln>
                            <a:noFill/>
                          </a:ln>
                          <a:effectLst/>
                        </a:rPr>
                        <a:t>1.2 </a:t>
                      </a:r>
                      <a:r>
                        <a:rPr kumimoji="0" lang="es-AR" sz="1600" u="none" strike="noStrike" cap="none" normalizeH="0" baseline="0" dirty="0" smtClean="0">
                          <a:ln>
                            <a:noFill/>
                          </a:ln>
                          <a:effectLst/>
                        </a:rPr>
                        <a:t>PB </a:t>
                      </a:r>
                      <a:r>
                        <a:rPr kumimoji="0" lang="es-AR" sz="1600" u="none" strike="noStrike" cap="none" normalizeH="0" baseline="0" dirty="0" err="1" smtClean="0">
                          <a:ln>
                            <a:noFill/>
                          </a:ln>
                          <a:effectLst/>
                        </a:rPr>
                        <a:t>comp.</a:t>
                      </a:r>
                      <a:endParaRPr kumimoji="0" lang="es-AR" sz="1600" b="0" i="0" u="none" strike="noStrike" cap="none" normalizeH="0" baseline="0" dirty="0" smtClean="0">
                        <a:ln>
                          <a:noFill/>
                        </a:ln>
                        <a:solidFill>
                          <a:schemeClr val="bg1"/>
                        </a:solidFill>
                        <a:effectLst/>
                        <a:latin typeface="+mj-lt"/>
                        <a:ea typeface="Verdana" pitchFamily="34" charset="0"/>
                        <a:cs typeface="Verdana" pitchFamily="34" charset="0"/>
                      </a:endParaRPr>
                    </a:p>
                  </a:txBody>
                  <a:tcPr marL="91442" marR="91442" marT="45717" marB="45717" horzOverflow="overflow"/>
                </a:tc>
                <a:tc>
                  <a:txBody>
                    <a:bodyPr/>
                    <a:lstStyle/>
                    <a:p>
                      <a:pPr algn="ctr"/>
                      <a:r>
                        <a:rPr lang="es-AR" sz="1600" dirty="0" smtClean="0">
                          <a:effectLst/>
                        </a:rPr>
                        <a:t>409</a:t>
                      </a:r>
                      <a:endParaRPr lang="es-AR" sz="1600" b="0" dirty="0">
                        <a:solidFill>
                          <a:schemeClr val="bg1"/>
                        </a:solidFill>
                        <a:effectLst/>
                        <a:latin typeface="+mj-lt"/>
                        <a:ea typeface="Verdana" pitchFamily="34" charset="0"/>
                        <a:cs typeface="Verdana" pitchFamily="34" charset="0"/>
                      </a:endParaRPr>
                    </a:p>
                  </a:txBody>
                  <a:tcPr marL="0" marR="0" marT="0" marB="0"/>
                </a:tc>
              </a:tr>
            </a:tbl>
          </a:graphicData>
        </a:graphic>
      </p:graphicFrame>
      <p:pic>
        <p:nvPicPr>
          <p:cNvPr id="5" name="Picture 2"/>
          <p:cNvPicPr>
            <a:picLocks noChangeAspect="1" noChangeArrowheads="1"/>
          </p:cNvPicPr>
          <p:nvPr/>
        </p:nvPicPr>
        <p:blipFill>
          <a:blip r:embed="rId3" cstate="print"/>
          <a:srcRect/>
          <a:stretch>
            <a:fillRect/>
          </a:stretch>
        </p:blipFill>
        <p:spPr bwMode="auto">
          <a:xfrm>
            <a:off x="2544038" y="2204864"/>
            <a:ext cx="1764703" cy="56470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2544038" y="3200400"/>
            <a:ext cx="1764703" cy="708721"/>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2433745" y="4419600"/>
            <a:ext cx="1985291" cy="1905879"/>
          </a:xfrm>
          <a:prstGeom prst="rect">
            <a:avLst/>
          </a:prstGeom>
          <a:noFill/>
          <a:ln w="9525">
            <a:noFill/>
            <a:miter lim="800000"/>
            <a:headEnd/>
            <a:tailEnd/>
          </a:ln>
        </p:spPr>
      </p:pic>
    </p:spTree>
    <p:extLst>
      <p:ext uri="{BB962C8B-B14F-4D97-AF65-F5344CB8AC3E}">
        <p14:creationId xmlns:p14="http://schemas.microsoft.com/office/powerpoint/2010/main" val="1499081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63500" indent="0">
              <a:lnSpc>
                <a:spcPct val="80000"/>
              </a:lnSpc>
              <a:buClr>
                <a:srgbClr val="FF0000"/>
              </a:buClr>
              <a:buFont typeface="Wingdings" pitchFamily="2" charset="2"/>
              <a:buChar char="§"/>
              <a:defRPr/>
            </a:pPr>
            <a:r>
              <a:rPr lang="es-AR" sz="2700" dirty="0" smtClean="0"/>
              <a:t> </a:t>
            </a:r>
            <a:r>
              <a:rPr lang="es-AR" sz="2800" dirty="0" smtClean="0">
                <a:solidFill>
                  <a:schemeClr val="tx1"/>
                </a:solidFill>
              </a:rPr>
              <a:t>Existe </a:t>
            </a:r>
            <a:r>
              <a:rPr lang="es-AR" sz="2800" dirty="0">
                <a:solidFill>
                  <a:schemeClr val="tx1"/>
                </a:solidFill>
              </a:rPr>
              <a:t>otro modelo de categoría High </a:t>
            </a:r>
            <a:r>
              <a:rPr lang="es-AR" sz="2800" dirty="0" err="1">
                <a:solidFill>
                  <a:schemeClr val="tx1"/>
                </a:solidFill>
              </a:rPr>
              <a:t>End</a:t>
            </a:r>
            <a:r>
              <a:rPr lang="es-AR" sz="2800" dirty="0">
                <a:solidFill>
                  <a:schemeClr val="tx1"/>
                </a:solidFill>
              </a:rPr>
              <a:t> </a:t>
            </a:r>
            <a:r>
              <a:rPr lang="es-AR" sz="2800" dirty="0" smtClean="0">
                <a:solidFill>
                  <a:schemeClr val="tx1"/>
                </a:solidFill>
              </a:rPr>
              <a:t>  </a:t>
            </a:r>
          </a:p>
          <a:p>
            <a:pPr marL="63500" indent="0">
              <a:lnSpc>
                <a:spcPct val="80000"/>
              </a:lnSpc>
              <a:buClr>
                <a:srgbClr val="FF0000"/>
              </a:buClr>
              <a:buNone/>
              <a:defRPr/>
            </a:pPr>
            <a:r>
              <a:rPr lang="es-AR" sz="2800" dirty="0">
                <a:solidFill>
                  <a:schemeClr val="tx1"/>
                </a:solidFill>
              </a:rPr>
              <a:t> </a:t>
            </a:r>
            <a:r>
              <a:rPr lang="es-AR" sz="2800" dirty="0" smtClean="0">
                <a:solidFill>
                  <a:schemeClr val="tx1"/>
                </a:solidFill>
              </a:rPr>
              <a:t>  </a:t>
            </a:r>
            <a:r>
              <a:rPr lang="es-AR" sz="2800" dirty="0" smtClean="0">
                <a:solidFill>
                  <a:schemeClr val="tx1"/>
                </a:solidFill>
              </a:rPr>
              <a:t>llamado TS3500</a:t>
            </a:r>
          </a:p>
          <a:p>
            <a:pPr marL="63500" indent="0">
              <a:lnSpc>
                <a:spcPct val="80000"/>
              </a:lnSpc>
              <a:buClr>
                <a:srgbClr val="FF0000"/>
              </a:buClr>
              <a:buNone/>
              <a:defRPr/>
            </a:pPr>
            <a:endParaRPr lang="es-AR" sz="2700" dirty="0">
              <a:solidFill>
                <a:schemeClr val="tx1"/>
              </a:solidFill>
            </a:endParaRPr>
          </a:p>
          <a:p>
            <a:pPr marL="63500" indent="0">
              <a:lnSpc>
                <a:spcPct val="80000"/>
              </a:lnSpc>
              <a:buClr>
                <a:srgbClr val="FF0000"/>
              </a:buClr>
              <a:buFont typeface="Wingdings" pitchFamily="2" charset="2"/>
              <a:buChar char="§"/>
              <a:defRPr/>
            </a:pPr>
            <a:r>
              <a:rPr lang="es-AR" sz="2800" dirty="0">
                <a:solidFill>
                  <a:schemeClr val="tx1"/>
                </a:solidFill>
              </a:rPr>
              <a:t>Características principales:</a:t>
            </a:r>
          </a:p>
          <a:p>
            <a:pPr marL="463550" lvl="2" indent="0">
              <a:lnSpc>
                <a:spcPct val="80000"/>
              </a:lnSpc>
              <a:buClr>
                <a:srgbClr val="FF0000"/>
              </a:buClr>
              <a:defRPr/>
            </a:pPr>
            <a:r>
              <a:rPr lang="es-AR" sz="2300" dirty="0" smtClean="0">
                <a:solidFill>
                  <a:schemeClr val="tx1"/>
                </a:solidFill>
              </a:rPr>
              <a:t> </a:t>
            </a:r>
            <a:r>
              <a:rPr lang="es-AR" sz="2400" dirty="0" smtClean="0">
                <a:solidFill>
                  <a:schemeClr val="tx1"/>
                </a:solidFill>
              </a:rPr>
              <a:t>192 </a:t>
            </a:r>
            <a:r>
              <a:rPr lang="es-AR" sz="2400" dirty="0">
                <a:solidFill>
                  <a:schemeClr val="tx1"/>
                </a:solidFill>
              </a:rPr>
              <a:t>Tape Drives </a:t>
            </a:r>
            <a:r>
              <a:rPr lang="es-AR" sz="2400" dirty="0" smtClean="0">
                <a:solidFill>
                  <a:schemeClr val="tx1"/>
                </a:solidFill>
              </a:rPr>
              <a:t>LTO-5</a:t>
            </a:r>
          </a:p>
          <a:p>
            <a:pPr marL="463550" lvl="2" indent="0">
              <a:lnSpc>
                <a:spcPct val="80000"/>
              </a:lnSpc>
              <a:buClr>
                <a:srgbClr val="FF0000"/>
              </a:buClr>
              <a:buNone/>
              <a:defRPr/>
            </a:pPr>
            <a:endParaRPr lang="es-AR" sz="2400" dirty="0" smtClean="0">
              <a:solidFill>
                <a:schemeClr val="tx1"/>
              </a:solidFill>
            </a:endParaRPr>
          </a:p>
          <a:p>
            <a:pPr marL="463550" lvl="2" indent="0">
              <a:lnSpc>
                <a:spcPct val="80000"/>
              </a:lnSpc>
              <a:buClr>
                <a:srgbClr val="FF0000"/>
              </a:buClr>
              <a:defRPr/>
            </a:pPr>
            <a:r>
              <a:rPr lang="es-AR" sz="2400" dirty="0" smtClean="0">
                <a:solidFill>
                  <a:schemeClr val="tx1"/>
                </a:solidFill>
              </a:rPr>
              <a:t> 15000 </a:t>
            </a:r>
            <a:r>
              <a:rPr lang="es-AR" sz="2400" dirty="0">
                <a:solidFill>
                  <a:schemeClr val="tx1"/>
                </a:solidFill>
              </a:rPr>
              <a:t>cartuchos </a:t>
            </a:r>
            <a:r>
              <a:rPr lang="es-AR" sz="2400" dirty="0" smtClean="0">
                <a:solidFill>
                  <a:schemeClr val="tx1"/>
                </a:solidFill>
              </a:rPr>
              <a:t>LTO-5</a:t>
            </a:r>
          </a:p>
          <a:p>
            <a:pPr marL="463550" lvl="2" indent="0">
              <a:lnSpc>
                <a:spcPct val="80000"/>
              </a:lnSpc>
              <a:buClr>
                <a:srgbClr val="FF0000"/>
              </a:buClr>
              <a:buNone/>
              <a:defRPr/>
            </a:pPr>
            <a:endParaRPr lang="es-AR" sz="2400" dirty="0" smtClean="0">
              <a:solidFill>
                <a:schemeClr val="tx1"/>
              </a:solidFill>
            </a:endParaRPr>
          </a:p>
          <a:p>
            <a:pPr marL="463550" lvl="2" indent="0">
              <a:lnSpc>
                <a:spcPct val="80000"/>
              </a:lnSpc>
              <a:buClr>
                <a:srgbClr val="FF0000"/>
              </a:buClr>
              <a:defRPr/>
            </a:pPr>
            <a:r>
              <a:rPr lang="es-AR" sz="2400" dirty="0" smtClean="0">
                <a:solidFill>
                  <a:schemeClr val="tx1"/>
                </a:solidFill>
              </a:rPr>
              <a:t> Capacidad </a:t>
            </a:r>
            <a:r>
              <a:rPr lang="es-AR" sz="2400" dirty="0">
                <a:solidFill>
                  <a:schemeClr val="tx1"/>
                </a:solidFill>
              </a:rPr>
              <a:t>para 30 PB o 60 PB (</a:t>
            </a:r>
            <a:r>
              <a:rPr lang="es-AR" sz="2400" dirty="0" smtClean="0">
                <a:solidFill>
                  <a:schemeClr val="tx1"/>
                </a:solidFill>
              </a:rPr>
              <a:t>con</a:t>
            </a:r>
          </a:p>
          <a:p>
            <a:pPr marL="463550" lvl="2" indent="0">
              <a:lnSpc>
                <a:spcPct val="80000"/>
              </a:lnSpc>
              <a:buClr>
                <a:srgbClr val="FF0000"/>
              </a:buClr>
              <a:buNone/>
              <a:defRPr/>
            </a:pPr>
            <a:r>
              <a:rPr lang="es-AR" sz="2400" dirty="0" smtClean="0">
                <a:solidFill>
                  <a:schemeClr val="tx1"/>
                </a:solidFill>
              </a:rPr>
              <a:t>  compresión 2:1) con cartuchos LTO</a:t>
            </a:r>
          </a:p>
          <a:p>
            <a:pPr marL="463550" lvl="2" indent="0">
              <a:lnSpc>
                <a:spcPct val="80000"/>
              </a:lnSpc>
              <a:buClr>
                <a:srgbClr val="FF0000"/>
              </a:buClr>
              <a:buNone/>
              <a:defRPr/>
            </a:pPr>
            <a:r>
              <a:rPr lang="es-AR" sz="2400" dirty="0" smtClean="0">
                <a:solidFill>
                  <a:schemeClr val="tx1"/>
                </a:solidFill>
              </a:rPr>
              <a:t>  </a:t>
            </a:r>
            <a:r>
              <a:rPr lang="es-AR" sz="2400" dirty="0" err="1" smtClean="0">
                <a:solidFill>
                  <a:schemeClr val="tx1"/>
                </a:solidFill>
              </a:rPr>
              <a:t>Ultrium</a:t>
            </a:r>
            <a:r>
              <a:rPr lang="es-AR" sz="2400" dirty="0" smtClean="0">
                <a:solidFill>
                  <a:schemeClr val="tx1"/>
                </a:solidFill>
              </a:rPr>
              <a:t> </a:t>
            </a:r>
            <a:r>
              <a:rPr lang="es-AR" sz="2400" dirty="0">
                <a:solidFill>
                  <a:schemeClr val="tx1"/>
                </a:solidFill>
              </a:rPr>
              <a:t>5</a:t>
            </a:r>
          </a:p>
          <a:p>
            <a:pPr lvl="1"/>
            <a:endParaRPr lang="es-AR" dirty="0" smtClean="0">
              <a:solidFill>
                <a:schemeClr val="tx1"/>
              </a:solidFill>
            </a:endParaRPr>
          </a:p>
          <a:p>
            <a:pPr lvl="1"/>
            <a:endParaRPr lang="es-AR" dirty="0" smtClean="0">
              <a:solidFill>
                <a:schemeClr val="tx1"/>
              </a:solidFill>
            </a:endParaRPr>
          </a:p>
          <a:p>
            <a:endParaRPr lang="es-AR" dirty="0" smtClean="0"/>
          </a:p>
        </p:txBody>
      </p:sp>
      <p:sp>
        <p:nvSpPr>
          <p:cNvPr id="4" name="1 Título"/>
          <p:cNvSpPr>
            <a:spLocks noGrp="1"/>
          </p:cNvSpPr>
          <p:nvPr>
            <p:ph type="title"/>
          </p:nvPr>
        </p:nvSpPr>
        <p:spPr>
          <a:xfrm>
            <a:off x="457200" y="274638"/>
            <a:ext cx="8229600" cy="1143000"/>
          </a:xfrm>
        </p:spPr>
        <p:txBody>
          <a:bodyPr anchor="t"/>
          <a:lstStyle/>
          <a:p>
            <a:r>
              <a:rPr lang="es-AR" b="1" dirty="0" smtClean="0"/>
              <a:t>IBM Tape </a:t>
            </a:r>
            <a:r>
              <a:rPr lang="es-AR" b="1" dirty="0" err="1" smtClean="0"/>
              <a:t>Libraries</a:t>
            </a:r>
            <a:endParaRPr lang="es-AR" b="1" dirty="0"/>
          </a:p>
        </p:txBody>
      </p:sp>
      <p:pic>
        <p:nvPicPr>
          <p:cNvPr id="2050" name="Picture 2"/>
          <p:cNvPicPr>
            <a:picLocks noChangeAspect="1" noChangeArrowheads="1"/>
          </p:cNvPicPr>
          <p:nvPr/>
        </p:nvPicPr>
        <p:blipFill>
          <a:blip r:embed="rId3" cstate="print"/>
          <a:srcRect/>
          <a:stretch>
            <a:fillRect/>
          </a:stretch>
        </p:blipFill>
        <p:spPr bwMode="auto">
          <a:xfrm>
            <a:off x="5796136" y="2204864"/>
            <a:ext cx="2656637" cy="3723531"/>
          </a:xfrm>
          <a:prstGeom prst="rect">
            <a:avLst/>
          </a:prstGeom>
          <a:noFill/>
          <a:ln w="9525">
            <a:noFill/>
            <a:miter lim="800000"/>
            <a:headEnd/>
            <a:tailEnd/>
          </a:ln>
        </p:spPr>
      </p:pic>
    </p:spTree>
    <p:extLst>
      <p:ext uri="{BB962C8B-B14F-4D97-AF65-F5344CB8AC3E}">
        <p14:creationId xmlns:p14="http://schemas.microsoft.com/office/powerpoint/2010/main" val="2941759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HP Storage</a:t>
            </a:r>
            <a:endParaRPr lang="en-US" dirty="0"/>
          </a:p>
        </p:txBody>
      </p:sp>
      <p:sp>
        <p:nvSpPr>
          <p:cNvPr id="3" name="Subtitle 2"/>
          <p:cNvSpPr>
            <a:spLocks noGrp="1"/>
          </p:cNvSpPr>
          <p:nvPr>
            <p:ph type="subTitle" idx="1"/>
          </p:nvPr>
        </p:nvSpPr>
        <p:spPr/>
        <p:txBody>
          <a:bodyPr/>
          <a:lstStyle/>
          <a:p>
            <a:pPr algn="r"/>
            <a:r>
              <a:rPr lang="es-AR" dirty="0" smtClean="0"/>
              <a:t>Presentado por Esteban Ventura</a:t>
            </a:r>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8</a:t>
            </a:fld>
            <a:endParaRPr lang="en-US" dirty="0"/>
          </a:p>
        </p:txBody>
      </p:sp>
    </p:spTree>
    <p:extLst>
      <p:ext uri="{BB962C8B-B14F-4D97-AF65-F5344CB8AC3E}">
        <p14:creationId xmlns:p14="http://schemas.microsoft.com/office/powerpoint/2010/main" val="3015737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endParaRPr lang="en-US"/>
          </a:p>
        </p:txBody>
      </p:sp>
      <p:sp>
        <p:nvSpPr>
          <p:cNvPr id="2051" name="Rectangle 3"/>
          <p:cNvSpPr>
            <a:spLocks noGrp="1" noChangeArrowheads="1"/>
          </p:cNvSpPr>
          <p:nvPr>
            <p:ph type="subTitle" idx="1"/>
          </p:nvPr>
        </p:nvSpPr>
        <p:spPr/>
        <p:txBody>
          <a:bodyPr/>
          <a:lstStyle/>
          <a:p>
            <a:endParaRPr lang="en-US"/>
          </a:p>
        </p:txBody>
      </p:sp>
      <p:graphicFrame>
        <p:nvGraphicFramePr>
          <p:cNvPr id="2252" name="Group 204"/>
          <p:cNvGraphicFramePr>
            <a:graphicFrameLocks noGrp="1"/>
          </p:cNvGraphicFramePr>
          <p:nvPr>
            <p:extLst>
              <p:ext uri="{D42A27DB-BD31-4B8C-83A1-F6EECF244321}">
                <p14:modId xmlns:p14="http://schemas.microsoft.com/office/powerpoint/2010/main" val="991348171"/>
              </p:ext>
            </p:extLst>
          </p:nvPr>
        </p:nvGraphicFramePr>
        <p:xfrm>
          <a:off x="395287" y="1268413"/>
          <a:ext cx="8497887" cy="5496974"/>
        </p:xfrm>
        <a:graphic>
          <a:graphicData uri="http://schemas.openxmlformats.org/drawingml/2006/table">
            <a:tbl>
              <a:tblPr/>
              <a:tblGrid>
                <a:gridCol w="1204913"/>
                <a:gridCol w="7292974"/>
              </a:tblGrid>
              <a:tr h="853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Raid 0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000000"/>
                          </a:solidFill>
                          <a:effectLst/>
                          <a:latin typeface="Arial" pitchFamily="34" charset="0"/>
                          <a:cs typeface="Arial" pitchFamily="34" charset="0"/>
                        </a:rPr>
                        <a:t>(Redundant Array of Independent Disks)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No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redundancia</a:t>
                      </a:r>
                      <a:r>
                        <a:rPr kumimoji="0" lang="en-US" sz="1600" b="0" i="0" u="none" strike="noStrike" cap="none" normalizeH="0" baseline="0" dirty="0" smtClean="0">
                          <a:ln>
                            <a:noFill/>
                          </a:ln>
                          <a:solidFill>
                            <a:srgbClr val="000000"/>
                          </a:solidFill>
                          <a:effectLst/>
                          <a:latin typeface="Arial" pitchFamily="34" charset="0"/>
                          <a:cs typeface="Arial" pitchFamily="34" charset="0"/>
                        </a:rPr>
                        <a:t>. Divide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carga</a:t>
                      </a:r>
                      <a:r>
                        <a:rPr kumimoji="0" lang="en-US" sz="1600" b="0" i="0" u="none" strike="noStrike" cap="none" normalizeH="0" baseline="0" dirty="0" smtClean="0">
                          <a:ln>
                            <a:noFill/>
                          </a:ln>
                          <a:solidFill>
                            <a:srgbClr val="000000"/>
                          </a:solidFill>
                          <a:effectLst/>
                          <a:latin typeface="Arial" pitchFamily="34" charset="0"/>
                          <a:cs typeface="Arial" pitchFamily="34" charset="0"/>
                        </a:rPr>
                        <a:t> en 2 o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más</a:t>
                      </a:r>
                      <a:r>
                        <a:rPr kumimoji="0" lang="en-US" sz="1600" b="0" i="0" u="none" strike="noStrike" cap="none" normalizeH="0" baseline="0" dirty="0" smtClean="0">
                          <a:ln>
                            <a:noFill/>
                          </a:ln>
                          <a:solidFill>
                            <a:srgbClr val="000000"/>
                          </a:solidFill>
                          <a:effectLst/>
                          <a:latin typeface="Arial" pitchFamily="34" charset="0"/>
                          <a:cs typeface="Arial" pitchFamily="34" charset="0"/>
                        </a:rPr>
                        <a:t> discos sin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paridad</a:t>
                      </a:r>
                      <a:r>
                        <a:rPr kumimoji="0" lang="en-US" sz="16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r>
              <a:tr h="10435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Raid 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Arial" pitchFamily="34" charset="0"/>
                          <a:cs typeface="Arial" pitchFamily="34" charset="0"/>
                        </a:rPr>
                        <a:t>Copia</a:t>
                      </a:r>
                      <a:r>
                        <a:rPr kumimoji="0" lang="en-US" sz="1600" b="0" i="0" u="none" strike="noStrike" cap="none" normalizeH="0" baseline="0" dirty="0" smtClean="0">
                          <a:ln>
                            <a:noFill/>
                          </a:ln>
                          <a:solidFill>
                            <a:srgbClr val="000000"/>
                          </a:solidFill>
                          <a:effectLst/>
                          <a:latin typeface="Arial" pitchFamily="34" charset="0"/>
                          <a:cs typeface="Arial" pitchFamily="34" charset="0"/>
                        </a:rPr>
                        <a:t> exacta en discos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espejo</a:t>
                      </a:r>
                      <a:r>
                        <a:rPr kumimoji="0" lang="en-US" sz="1600" b="0" i="0" u="none" strike="noStrike" cap="none" normalizeH="0" baseline="0" dirty="0" smtClean="0">
                          <a:ln>
                            <a:noFill/>
                          </a:ln>
                          <a:solidFill>
                            <a:srgbClr val="000000"/>
                          </a:solidFill>
                          <a:effectLst/>
                          <a:latin typeface="Arial" pitchFamily="34" charset="0"/>
                          <a:cs typeface="Arial" pitchFamily="34" charset="0"/>
                        </a:rPr>
                        <a:t>) ; sin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paridad</a:t>
                      </a:r>
                      <a:r>
                        <a:rPr kumimoji="0" lang="en-US" sz="1600" b="0" i="0" u="none" strike="noStrike" cap="none" normalizeH="0" baseline="0" dirty="0" smtClean="0">
                          <a:ln>
                            <a:noFill/>
                          </a:ln>
                          <a:solidFill>
                            <a:srgbClr val="000000"/>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r>
              <a:tr h="13300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2000" b="1" i="0" u="none" strike="noStrike" cap="none" normalizeH="0" baseline="0" dirty="0" smtClean="0">
                          <a:ln>
                            <a:noFill/>
                          </a:ln>
                          <a:solidFill>
                            <a:srgbClr val="000000"/>
                          </a:solidFill>
                          <a:effectLst/>
                          <a:latin typeface="Arial" pitchFamily="34" charset="0"/>
                          <a:cs typeface="Arial" pitchFamily="34" charset="0"/>
                        </a:rPr>
                        <a:t>Raid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Mínimo 3 discos; paridad distribuida;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buena relación performance/redundancia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Aunque presenta mayores tiempos de escritura.</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El disco utilizado por bloques de paridad es escalonado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de una división a la siguiente.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r>
              <a:tr h="853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Raid 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Ampliación de Raid 5. Mínimo 3 discos; 2 paridades;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ineficiente con grupos pequeños de discos,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protege contra fallos dobles de disco.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r>
              <a:tr h="12332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Raid 10; 1+0;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Mínimo 4 discos; excelente redundancia y performance;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Arial" pitchFamily="34" charset="0"/>
                          <a:cs typeface="Arial" pitchFamily="34" charset="0"/>
                        </a:rPr>
                        <a:t>mejor opción para sistemas críticos, pero cara.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r>
            </a:tbl>
          </a:graphicData>
        </a:graphic>
      </p:graphicFrame>
      <p:pic>
        <p:nvPicPr>
          <p:cNvPr id="2145"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175" y="8901113"/>
            <a:ext cx="330041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7"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8713" y="7316788"/>
            <a:ext cx="2973387"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0" name="Picture 142" descr="256px-Raid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1500" y="1306582"/>
            <a:ext cx="701675" cy="768350"/>
          </a:xfrm>
          <a:prstGeom prst="rect">
            <a:avLst/>
          </a:prstGeom>
          <a:noFill/>
          <a:extLst>
            <a:ext uri="{909E8E84-426E-40DD-AFC4-6F175D3DCCD1}">
              <a14:hiddenFill xmlns:a14="http://schemas.microsoft.com/office/drawing/2010/main">
                <a:solidFill>
                  <a:srgbClr val="FFFFFF"/>
                </a:solidFill>
              </a14:hiddenFill>
            </a:ext>
          </a:extLst>
        </p:spPr>
      </p:pic>
      <p:pic>
        <p:nvPicPr>
          <p:cNvPr id="2197" name="Picture 149" descr="256px-Raid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2125" y="2190302"/>
            <a:ext cx="781050" cy="839787"/>
          </a:xfrm>
          <a:prstGeom prst="rect">
            <a:avLst/>
          </a:prstGeom>
          <a:noFill/>
          <a:extLst>
            <a:ext uri="{909E8E84-426E-40DD-AFC4-6F175D3DCCD1}">
              <a14:hiddenFill xmlns:a14="http://schemas.microsoft.com/office/drawing/2010/main">
                <a:solidFill>
                  <a:srgbClr val="FFFFFF"/>
                </a:solidFill>
              </a14:hiddenFill>
            </a:ext>
          </a:extLst>
        </p:spPr>
      </p:pic>
      <p:pic>
        <p:nvPicPr>
          <p:cNvPr id="2209" name="Picture 161" descr="256px-Raid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50" y="3228973"/>
            <a:ext cx="13684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240" name="Picture 192" descr="256px-Raid0mas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6235" y="5645150"/>
            <a:ext cx="1223962" cy="1060450"/>
          </a:xfrm>
          <a:prstGeom prst="rect">
            <a:avLst/>
          </a:prstGeom>
          <a:noFill/>
          <a:extLst>
            <a:ext uri="{909E8E84-426E-40DD-AFC4-6F175D3DCCD1}">
              <a14:hiddenFill xmlns:a14="http://schemas.microsoft.com/office/drawing/2010/main">
                <a:solidFill>
                  <a:srgbClr val="FFFFFF"/>
                </a:solidFill>
              </a14:hiddenFill>
            </a:ext>
          </a:extLst>
        </p:spPr>
      </p:pic>
      <p:pic>
        <p:nvPicPr>
          <p:cNvPr id="2227" name="Picture 179" descr="256px-Raid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7413" y="4495800"/>
            <a:ext cx="1655762" cy="892175"/>
          </a:xfrm>
          <a:prstGeom prst="rect">
            <a:avLst/>
          </a:prstGeom>
          <a:noFill/>
          <a:extLst>
            <a:ext uri="{909E8E84-426E-40DD-AFC4-6F175D3DCCD1}">
              <a14:hiddenFill xmlns:a14="http://schemas.microsoft.com/office/drawing/2010/main">
                <a:solidFill>
                  <a:srgbClr val="FFFFFF"/>
                </a:solidFill>
              </a14:hiddenFill>
            </a:ext>
          </a:extLst>
        </p:spPr>
      </p:pic>
      <p:pic>
        <p:nvPicPr>
          <p:cNvPr id="2241" name="Picture 193" descr="256px-Raid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9212" y="5637213"/>
            <a:ext cx="1223963" cy="1068387"/>
          </a:xfrm>
          <a:prstGeom prst="rect">
            <a:avLst/>
          </a:prstGeom>
          <a:noFill/>
          <a:extLst>
            <a:ext uri="{909E8E84-426E-40DD-AFC4-6F175D3DCCD1}">
              <a14:hiddenFill xmlns:a14="http://schemas.microsoft.com/office/drawing/2010/main">
                <a:solidFill>
                  <a:srgbClr val="FFFFFF"/>
                </a:solidFill>
              </a14:hiddenFill>
            </a:ext>
          </a:extLst>
        </p:spPr>
      </p:pic>
      <p:sp>
        <p:nvSpPr>
          <p:cNvPr id="14" name="1 Título"/>
          <p:cNvSpPr txBox="1">
            <a:spLocks/>
          </p:cNvSpPr>
          <p:nvPr/>
        </p:nvSpPr>
        <p:spPr>
          <a:xfrm>
            <a:off x="663575" y="381000"/>
            <a:ext cx="8229600" cy="76200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AR" sz="4800" b="1" smtClean="0">
                <a:solidFill>
                  <a:schemeClr val="tx1"/>
                </a:solidFill>
              </a:rPr>
              <a:t>CONCEPTOS </a:t>
            </a:r>
            <a:r>
              <a:rPr lang="es-AR" sz="4400" b="1" smtClean="0">
                <a:solidFill>
                  <a:schemeClr val="tx1"/>
                </a:solidFill>
              </a:rPr>
              <a:t>GENERALES</a:t>
            </a:r>
            <a:endParaRPr lang="es-AR" sz="4800" b="1" dirty="0">
              <a:solidFill>
                <a:schemeClr val="tx1"/>
              </a:solidFill>
            </a:endParaRPr>
          </a:p>
        </p:txBody>
      </p:sp>
    </p:spTree>
    <p:extLst>
      <p:ext uri="{BB962C8B-B14F-4D97-AF65-F5344CB8AC3E}">
        <p14:creationId xmlns:p14="http://schemas.microsoft.com/office/powerpoint/2010/main" val="31558091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103</TotalTime>
  <Words>2697</Words>
  <Application>Microsoft Office PowerPoint</Application>
  <PresentationFormat>On-screen Show (4:3)</PresentationFormat>
  <Paragraphs>422</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SEMINARIO DE TECNOLOGIA</vt:lpstr>
      <vt:lpstr>IBM TAPE LIBRARY</vt:lpstr>
      <vt:lpstr>Backup</vt:lpstr>
      <vt:lpstr>Tape Drive</vt:lpstr>
      <vt:lpstr>Cartuchos IBM LTO Ultrium 5</vt:lpstr>
      <vt:lpstr>IBM Tape Libraries</vt:lpstr>
      <vt:lpstr>IBM Tape Libraries</vt:lpstr>
      <vt:lpstr>HP Storage</vt:lpstr>
      <vt:lpstr>PowerPoint Presentation</vt:lpstr>
      <vt:lpstr>CONCEPTOS GENERALES</vt:lpstr>
      <vt:lpstr>PowerPoint Presentation</vt:lpstr>
      <vt:lpstr>PowerPoint Presentation</vt:lpstr>
      <vt:lpstr>Soluciones de Backup IBM TIVOLI STORAGE MANAGER </vt:lpstr>
      <vt:lpstr>PowerPoint Presentation</vt:lpstr>
      <vt:lpstr>PowerPoint Presentation</vt:lpstr>
      <vt:lpstr>¿Que es data de-duplication?</vt:lpstr>
      <vt:lpstr>Funcionamiento del Lan-free backup</vt:lpstr>
      <vt:lpstr>Funcionamiento del Server-less backup</vt:lpstr>
      <vt:lpstr>¿Preguntas?</vt:lpstr>
      <vt:lpstr>PowerPoint Presentation</vt:lpstr>
      <vt:lpstr>Referencias</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BACKUP</dc:title>
  <dc:creator>Carro, Juan Pablo</dc:creator>
  <cp:lastModifiedBy>Carro, Juan Pablo</cp:lastModifiedBy>
  <cp:revision>12</cp:revision>
  <dcterms:created xsi:type="dcterms:W3CDTF">2012-05-29T19:07:14Z</dcterms:created>
  <dcterms:modified xsi:type="dcterms:W3CDTF">2012-05-29T20:50:17Z</dcterms:modified>
</cp:coreProperties>
</file>