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66" r:id="rId4"/>
    <p:sldId id="262"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0504" autoAdjust="0"/>
  </p:normalViewPr>
  <p:slideViewPr>
    <p:cSldViewPr>
      <p:cViewPr>
        <p:scale>
          <a:sx n="80" d="100"/>
          <a:sy n="80" d="100"/>
        </p:scale>
        <p:origin x="-306" y="13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51B24-EE48-46FD-B45F-14ED36B12BAA}" type="datetimeFigureOut">
              <a:rPr lang="en-US" smtClean="0"/>
              <a:t>5/28/2012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9D8A83-7677-404A-90AE-968526C4EC17}" type="slidenum">
              <a:rPr lang="en-US" smtClean="0"/>
              <a:t>‹#›</a:t>
            </a:fld>
            <a:endParaRPr lang="en-US"/>
          </a:p>
        </p:txBody>
      </p:sp>
    </p:spTree>
    <p:extLst>
      <p:ext uri="{BB962C8B-B14F-4D97-AF65-F5344CB8AC3E}">
        <p14:creationId xmlns:p14="http://schemas.microsoft.com/office/powerpoint/2010/main" val="3156940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LAN-free_backup"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en.wikipedia.org/wiki/Network-attached_storage" TargetMode="External"/><Relationship Id="rId4" Type="http://schemas.openxmlformats.org/officeDocument/2006/relationships/hyperlink" Target="http://en.wikipedia.org/wiki/Server-free_backup"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01.ibm.com/software/tivoli/products/storage/storage-mgr-fastback/" TargetMode="External"/><Relationship Id="rId3" Type="http://schemas.openxmlformats.org/officeDocument/2006/relationships/hyperlink" Target="http://www-01.ibm.com/software/tivoli/solutions/backup/" TargetMode="External"/><Relationship Id="rId7" Type="http://schemas.openxmlformats.org/officeDocument/2006/relationships/hyperlink" Target="http://www-01.ibm.com/software/tivoli/products/storage-mgr/network-data-mgt-protocol.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01.ibm.com/software/tivoli/solutions/disaster/" TargetMode="External"/><Relationship Id="rId5" Type="http://schemas.openxmlformats.org/officeDocument/2006/relationships/hyperlink" Target="http://www-01.ibm.com/software/tivoli/products/storage-mgr-extended/" TargetMode="External"/><Relationship Id="rId10" Type="http://schemas.openxmlformats.org/officeDocument/2006/relationships/hyperlink" Target="http://www-01.ibm.com/software/tivoli/products/continuous-data-protection/" TargetMode="External"/><Relationship Id="rId4" Type="http://schemas.openxmlformats.org/officeDocument/2006/relationships/hyperlink" Target="http://www-01.ibm.com/software/tivoli/solutions/archive/" TargetMode="External"/><Relationship Id="rId9" Type="http://schemas.openxmlformats.org/officeDocument/2006/relationships/hyperlink" Target="http://www-01.ibm.com/software/tivoli/products/storage-mgr-data-rete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urz.uni-heidelberg.de/ADSM/ibmdoc.tsm52/win/html/guide/anrwgd5102.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IBM® </a:t>
            </a:r>
            <a:r>
              <a:rPr lang="es-AR" sz="1200" kern="1200" dirty="0" err="1" smtClean="0">
                <a:solidFill>
                  <a:schemeClr val="tx1"/>
                </a:solidFill>
                <a:effectLst/>
                <a:latin typeface="+mn-lt"/>
                <a:ea typeface="+mn-ea"/>
                <a:cs typeface="+mn-cs"/>
              </a:rPr>
              <a:t>Tivoli</a:t>
            </a:r>
            <a:r>
              <a:rPr lang="es-AR" sz="1200" kern="1200" dirty="0" smtClean="0">
                <a:solidFill>
                  <a:schemeClr val="tx1"/>
                </a:solidFill>
                <a:effectLst/>
                <a:latin typeface="+mn-lt"/>
                <a:ea typeface="+mn-ea"/>
                <a:cs typeface="+mn-cs"/>
              </a:rPr>
              <a:t> Storage Manager es un programa de cliente y servidor que proporciona a los clientes unas soluciones centralizadas y automatizadas de gestión de almacenamiento y de protección de datos en un entorno de sistemas de varios proveedores. </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err="1" smtClean="0">
                <a:solidFill>
                  <a:schemeClr val="tx1"/>
                </a:solidFill>
                <a:effectLst/>
                <a:latin typeface="+mn-lt"/>
                <a:ea typeface="+mn-ea"/>
                <a:cs typeface="+mn-cs"/>
              </a:rPr>
              <a:t>Tivoli</a:t>
            </a:r>
            <a:r>
              <a:rPr lang="es-AR" sz="1200" kern="1200" dirty="0" smtClean="0">
                <a:solidFill>
                  <a:schemeClr val="tx1"/>
                </a:solidFill>
                <a:effectLst/>
                <a:latin typeface="+mn-lt"/>
                <a:ea typeface="+mn-ea"/>
                <a:cs typeface="+mn-cs"/>
              </a:rPr>
              <a:t> Storage Manager proporciona un recurso de gestión del espacio, del archivado y de copia de seguridad gestionado por políticas para los servidores de archivos, estaciones de trabajo, aplicaciones y servidores de aplicaciones.</a:t>
            </a:r>
            <a:endParaRPr lang="en-US"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Es una  </a:t>
            </a:r>
            <a:r>
              <a:rPr lang="es-AR" sz="1200" kern="1200" dirty="0" err="1" smtClean="0">
                <a:solidFill>
                  <a:schemeClr val="tx1"/>
                </a:solidFill>
                <a:effectLst/>
                <a:latin typeface="+mn-lt"/>
                <a:ea typeface="+mn-ea"/>
                <a:cs typeface="+mn-cs"/>
              </a:rPr>
              <a:t>solucion</a:t>
            </a:r>
            <a:r>
              <a:rPr lang="es-AR" sz="1200" kern="1200" dirty="0" smtClean="0">
                <a:solidFill>
                  <a:schemeClr val="tx1"/>
                </a:solidFill>
                <a:effectLst/>
                <a:latin typeface="+mn-lt"/>
                <a:ea typeface="+mn-ea"/>
                <a:cs typeface="+mn-cs"/>
              </a:rPr>
              <a:t> compuesta</a:t>
            </a:r>
            <a:r>
              <a:rPr lang="es-AR" sz="1200" kern="1200" baseline="0" dirty="0" smtClean="0">
                <a:solidFill>
                  <a:schemeClr val="tx1"/>
                </a:solidFill>
                <a:effectLst/>
                <a:latin typeface="+mn-lt"/>
                <a:ea typeface="+mn-ea"/>
                <a:cs typeface="+mn-cs"/>
              </a:rPr>
              <a:t> de 4 componentes principales, </a:t>
            </a:r>
            <a:endParaRPr lang="es-AR"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major components of TSM include: TSM Server, TSM Client, TSM Storage Agent, and TSM Administration Center. Each of these provides important functionality to a Tivoli Storage Manager system.</a:t>
            </a:r>
          </a:p>
          <a:p>
            <a:endParaRPr lang="es-A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TSM maintains a relational database (limit 534GB through TSM v5.5, 2TB with TSM v6.2+) and recovery log (aka transaction log, limit 13 GB through TSM v5.5, 128GB with TSM v6.1+) for logging, configuration, statistical information, and object metadata.</a:t>
            </a:r>
          </a:p>
          <a:p>
            <a:endParaRPr lang="es-A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Sistemas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operativos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soportados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6.1 release of the TSM Server is supported on AIX, HP-UX, Linux, Solaris, and Windows Server. </a:t>
            </a:r>
          </a:p>
          <a:p>
            <a:endParaRPr lang="es-A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most common data source for TSM is the TSM Backup/Archive Client, which allows backup and restore of data "selectively," and "incrementally". This is generally known as "Progressive Incremental" or "Incremental Forever" as each unique </a:t>
            </a:r>
            <a:r>
              <a:rPr lang="en-US" sz="1200" b="0" i="0" kern="1200" dirty="0" err="1" smtClean="0">
                <a:solidFill>
                  <a:schemeClr val="tx1"/>
                </a:solidFill>
                <a:effectLst/>
                <a:latin typeface="+mn-lt"/>
                <a:ea typeface="+mn-ea"/>
                <a:cs typeface="+mn-cs"/>
              </a:rPr>
              <a:t>client+filespace+path+file</a:t>
            </a:r>
            <a:r>
              <a:rPr lang="en-US" sz="1200" b="0" i="0" kern="1200" dirty="0" smtClean="0">
                <a:solidFill>
                  <a:schemeClr val="tx1"/>
                </a:solidFill>
                <a:effectLst/>
                <a:latin typeface="+mn-lt"/>
                <a:ea typeface="+mn-ea"/>
                <a:cs typeface="+mn-cs"/>
              </a:rPr>
              <a:t> combination is separately tracked for retention.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Archiving</a:t>
            </a:r>
          </a:p>
          <a:p>
            <a:r>
              <a:rPr lang="en-US" sz="1200" b="0" i="0" kern="1200" dirty="0" smtClean="0">
                <a:solidFill>
                  <a:schemeClr val="tx1"/>
                </a:solidFill>
                <a:effectLst/>
                <a:latin typeface="+mn-lt"/>
                <a:ea typeface="+mn-ea"/>
                <a:cs typeface="+mn-cs"/>
              </a:rPr>
              <a:t>Further, a separate method is provided by the B/A client which is known as archive (and retrieve). This method generates groupings of objects to be retained as a single unit. This still differs from traditional full/incremental style backup products in that the files are stored separately or in smaller aggregates rather than as a monolithic image. Additionally, there is no provision for an incremental archive.</a:t>
            </a:r>
          </a:p>
          <a:p>
            <a:endParaRPr lang="es-AR" dirty="0" smtClean="0"/>
          </a:p>
          <a:p>
            <a:r>
              <a:rPr lang="en-US" sz="1200" b="0" i="0" kern="1200" dirty="0" smtClean="0">
                <a:solidFill>
                  <a:schemeClr val="tx1"/>
                </a:solidFill>
                <a:effectLst/>
                <a:latin typeface="+mn-lt"/>
                <a:ea typeface="+mn-ea"/>
                <a:cs typeface="+mn-cs"/>
              </a:rPr>
              <a:t>ITSM utilizes two special-purpose agents:</a:t>
            </a:r>
          </a:p>
          <a:p>
            <a:r>
              <a:rPr lang="en-US" sz="1200" b="0" i="0" kern="1200" dirty="0" smtClean="0">
                <a:solidFill>
                  <a:schemeClr val="tx1"/>
                </a:solidFill>
                <a:effectLst/>
                <a:latin typeface="+mn-lt"/>
                <a:ea typeface="+mn-ea"/>
                <a:cs typeface="+mn-cs"/>
              </a:rPr>
              <a:t> First is the LAN-Free Storage Agent. This is a limited function TSM server which is configured as a library client and uses server-to-server communication to coordinate the use of storage resources which are configured to TSM but which are also presented to the storage agent. </a:t>
            </a:r>
          </a:p>
          <a:p>
            <a:r>
              <a:rPr lang="en-US" sz="1200" b="0" i="0" kern="1200" dirty="0" smtClean="0">
                <a:solidFill>
                  <a:schemeClr val="tx1"/>
                </a:solidFill>
                <a:effectLst/>
                <a:latin typeface="+mn-lt"/>
                <a:ea typeface="+mn-ea"/>
                <a:cs typeface="+mn-cs"/>
              </a:rPr>
              <a:t>Usually this </a:t>
            </a:r>
            <a:r>
              <a:rPr lang="en-US" sz="1200" b="0" i="0" u="none" strike="noStrike" kern="1200" dirty="0" smtClean="0">
                <a:solidFill>
                  <a:schemeClr val="tx1"/>
                </a:solidFill>
                <a:effectLst/>
                <a:latin typeface="+mn-lt"/>
                <a:ea typeface="+mn-ea"/>
                <a:cs typeface="+mn-cs"/>
                <a:hlinkClick r:id="rId3" tooltip="LAN-free backup"/>
              </a:rPr>
              <a:t>LAN-free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tooltip="Server-free backup"/>
              </a:rPr>
              <a:t>server-free backup</a:t>
            </a:r>
            <a:r>
              <a:rPr lang="en-US" sz="1200" b="0" i="0" kern="1200" dirty="0" smtClean="0">
                <a:solidFill>
                  <a:schemeClr val="tx1"/>
                </a:solidFill>
                <a:effectLst/>
                <a:latin typeface="+mn-lt"/>
                <a:ea typeface="+mn-ea"/>
                <a:cs typeface="+mn-cs"/>
              </a:rPr>
              <a:t> agent is installed on the specific client; however, it is network accessible and could be utilized to bypass network bottlenecks</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second is the NDMP API. NDMP is used by </a:t>
            </a:r>
            <a:r>
              <a:rPr lang="en-US" sz="1200" b="0" i="0" kern="1200" dirty="0" err="1" smtClean="0">
                <a:solidFill>
                  <a:schemeClr val="tx1"/>
                </a:solidFill>
                <a:effectLst/>
                <a:latin typeface="+mn-lt"/>
                <a:ea typeface="+mn-ea"/>
                <a:cs typeface="+mn-cs"/>
              </a:rPr>
              <a:t>NetApp</a:t>
            </a:r>
            <a:r>
              <a:rPr lang="en-US" sz="1200" b="0" i="0" kern="1200" dirty="0" smtClean="0">
                <a:solidFill>
                  <a:schemeClr val="tx1"/>
                </a:solidFill>
                <a:effectLst/>
                <a:latin typeface="+mn-lt"/>
                <a:ea typeface="+mn-ea"/>
                <a:cs typeface="+mn-cs"/>
              </a:rPr>
              <a:t> and other network attached storage (</a:t>
            </a:r>
            <a:r>
              <a:rPr lang="en-US" sz="1200" b="0" i="0" u="none" strike="noStrike" kern="1200" dirty="0" smtClean="0">
                <a:solidFill>
                  <a:schemeClr val="tx1"/>
                </a:solidFill>
                <a:effectLst/>
                <a:latin typeface="+mn-lt"/>
                <a:ea typeface="+mn-ea"/>
                <a:cs typeface="+mn-cs"/>
                <a:hlinkClick r:id="rId5" tooltip="Network-attached storage"/>
              </a:rPr>
              <a:t>NAS</a:t>
            </a:r>
            <a:r>
              <a:rPr lang="en-US" sz="1200" b="0" i="0" kern="1200" dirty="0" smtClean="0">
                <a:solidFill>
                  <a:schemeClr val="tx1"/>
                </a:solidFill>
                <a:effectLst/>
                <a:latin typeface="+mn-lt"/>
                <a:ea typeface="+mn-ea"/>
                <a:cs typeface="+mn-cs"/>
              </a:rPr>
              <a:t>) to allow tape access to the appliance itself rather than having to back it up via an attached NAS client. TSM supports NDMP v3 and v4, with data transiting the LAN or allowing the appliance direct access to shared tape.</a:t>
            </a:r>
          </a:p>
          <a:p>
            <a:endParaRPr lang="en-US" dirty="0"/>
          </a:p>
        </p:txBody>
      </p:sp>
      <p:sp>
        <p:nvSpPr>
          <p:cNvPr id="4" name="Slide Number Placeholder 3"/>
          <p:cNvSpPr>
            <a:spLocks noGrp="1"/>
          </p:cNvSpPr>
          <p:nvPr>
            <p:ph type="sldNum" sz="quarter" idx="10"/>
          </p:nvPr>
        </p:nvSpPr>
        <p:spPr/>
        <p:txBody>
          <a:bodyPr/>
          <a:lstStyle/>
          <a:p>
            <a:fld id="{539D8A83-7677-404A-90AE-968526C4EC17}" type="slidenum">
              <a:rPr lang="en-US" smtClean="0"/>
              <a:t>2</a:t>
            </a:fld>
            <a:endParaRPr lang="en-US"/>
          </a:p>
        </p:txBody>
      </p:sp>
    </p:spTree>
    <p:extLst>
      <p:ext uri="{BB962C8B-B14F-4D97-AF65-F5344CB8AC3E}">
        <p14:creationId xmlns:p14="http://schemas.microsoft.com/office/powerpoint/2010/main" val="38524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err="1" smtClean="0">
                <a:solidFill>
                  <a:schemeClr val="dk1"/>
                </a:solidFill>
                <a:effectLst/>
                <a:latin typeface="+mn-lt"/>
                <a:ea typeface="+mn-ea"/>
                <a:cs typeface="+mn-cs"/>
              </a:rPr>
              <a:t>Explicacion</a:t>
            </a:r>
            <a:r>
              <a:rPr lang="es-AR" sz="1200" kern="1200" dirty="0" smtClean="0">
                <a:solidFill>
                  <a:schemeClr val="dk1"/>
                </a:solidFill>
                <a:effectLst/>
                <a:latin typeface="+mn-lt"/>
                <a:ea typeface="+mn-ea"/>
                <a:cs typeface="+mn-cs"/>
              </a:rPr>
              <a:t> de las </a:t>
            </a:r>
            <a:r>
              <a:rPr lang="es-AR" sz="1200" kern="1200" dirty="0" err="1" smtClean="0">
                <a:solidFill>
                  <a:schemeClr val="dk1"/>
                </a:solidFill>
                <a:effectLst/>
                <a:latin typeface="+mn-lt"/>
                <a:ea typeface="+mn-ea"/>
                <a:cs typeface="+mn-cs"/>
              </a:rPr>
              <a:t>caraceristicas</a:t>
            </a:r>
            <a:r>
              <a:rPr lang="es-AR" sz="1200" kern="1200" dirty="0" smtClean="0">
                <a:solidFill>
                  <a:schemeClr val="dk1"/>
                </a:solidFill>
                <a:effectLst/>
                <a:latin typeface="+mn-lt"/>
                <a:ea typeface="+mn-ea"/>
                <a:cs typeface="+mn-cs"/>
              </a:rPr>
              <a:t>:</a:t>
            </a:r>
          </a:p>
          <a:p>
            <a:endParaRPr lang="en-US" sz="1200" kern="1200" dirty="0" smtClean="0">
              <a:solidFill>
                <a:schemeClr val="dk1"/>
              </a:solidFill>
              <a:effectLst/>
              <a:latin typeface="+mn-lt"/>
              <a:ea typeface="+mn-ea"/>
              <a:cs typeface="+mn-cs"/>
            </a:endParaRPr>
          </a:p>
          <a:p>
            <a:r>
              <a:rPr lang="en-US" sz="1200" kern="1200" dirty="0" smtClean="0">
                <a:solidFill>
                  <a:schemeClr val="dk1"/>
                </a:solidFill>
                <a:effectLst/>
                <a:latin typeface="+mn-lt"/>
                <a:ea typeface="+mn-ea"/>
                <a:cs typeface="+mn-cs"/>
              </a:rPr>
              <a:t>- Data shedding</a:t>
            </a:r>
          </a:p>
          <a:p>
            <a:r>
              <a:rPr lang="en-US" sz="1200" kern="1200" dirty="0" smtClean="0">
                <a:solidFill>
                  <a:schemeClr val="dk1"/>
                </a:solidFill>
                <a:effectLst/>
                <a:latin typeface="+mn-lt"/>
                <a:ea typeface="+mn-ea"/>
                <a:cs typeface="+mn-cs"/>
              </a:rPr>
              <a:t>Destroys sensitive data objects when deleted or moved, preventing undesirable data discovery. Data that resided in random access disk storage pools can be overwritten up to 10 times.</a:t>
            </a:r>
          </a:p>
          <a:p>
            <a:r>
              <a:rPr lang="es-AR" sz="1200" kern="1200" dirty="0" smtClean="0">
                <a:solidFill>
                  <a:schemeClr val="dk1"/>
                </a:solidFill>
                <a:effectLst/>
                <a:latin typeface="+mn-lt"/>
                <a:ea typeface="+mn-ea"/>
                <a:cs typeface="+mn-cs"/>
              </a:rPr>
              <a:t>-</a:t>
            </a:r>
            <a:r>
              <a:rPr lang="en-US" sz="1200" kern="1200" dirty="0" smtClean="0">
                <a:solidFill>
                  <a:schemeClr val="dk1"/>
                </a:solidFill>
                <a:effectLst/>
                <a:latin typeface="+mn-lt"/>
                <a:ea typeface="+mn-ea"/>
                <a:cs typeface="+mn-cs"/>
              </a:rPr>
              <a:t>Disaster Recovery Manager (DRM)</a:t>
            </a:r>
          </a:p>
          <a:p>
            <a:r>
              <a:rPr lang="en-US" sz="1200" kern="1200" dirty="0" smtClean="0">
                <a:solidFill>
                  <a:schemeClr val="dk1"/>
                </a:solidFill>
                <a:effectLst/>
                <a:latin typeface="+mn-lt"/>
                <a:ea typeface="+mn-ea"/>
                <a:cs typeface="+mn-cs"/>
              </a:rPr>
              <a:t>Creates a disaster recovery plan and facilitates the tracking of off-site volumes. The plan contains detailed recovery steps and automated computer scripts</a:t>
            </a:r>
          </a:p>
          <a:p>
            <a:r>
              <a:rPr lang="en-US" sz="1200" kern="1200" dirty="0" smtClean="0">
                <a:solidFill>
                  <a:schemeClr val="dk1"/>
                </a:solidFill>
                <a:effectLst/>
                <a:latin typeface="+mn-lt"/>
                <a:ea typeface="+mn-ea"/>
                <a:cs typeface="+mn-cs"/>
              </a:rPr>
              <a:t>- </a:t>
            </a:r>
            <a:r>
              <a:rPr lang="en-US" sz="1200" kern="1200" dirty="0" err="1" smtClean="0">
                <a:solidFill>
                  <a:schemeClr val="dk1"/>
                </a:solidFill>
                <a:effectLst/>
                <a:latin typeface="+mn-lt"/>
                <a:ea typeface="+mn-ea"/>
                <a:cs typeface="+mn-cs"/>
              </a:rPr>
              <a:t>Permite</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crear</a:t>
            </a:r>
            <a:r>
              <a:rPr lang="en-US" sz="1200" kern="1200" baseline="0" dirty="0" smtClean="0">
                <a:solidFill>
                  <a:schemeClr val="dk1"/>
                </a:solidFill>
                <a:effectLst/>
                <a:latin typeface="+mn-lt"/>
                <a:ea typeface="+mn-ea"/>
                <a:cs typeface="+mn-cs"/>
              </a:rPr>
              <a:t> backup “off site” al </a:t>
            </a:r>
            <a:r>
              <a:rPr lang="en-US" sz="1200" kern="1200" baseline="0" dirty="0" err="1" smtClean="0">
                <a:solidFill>
                  <a:schemeClr val="dk1"/>
                </a:solidFill>
                <a:effectLst/>
                <a:latin typeface="+mn-lt"/>
                <a:ea typeface="+mn-ea"/>
                <a:cs typeface="+mn-cs"/>
              </a:rPr>
              <a:t>mismo</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tiempo</a:t>
            </a:r>
            <a:r>
              <a:rPr lang="en-US" sz="1200" kern="1200" baseline="0" dirty="0" smtClean="0">
                <a:solidFill>
                  <a:schemeClr val="dk1"/>
                </a:solidFill>
                <a:effectLst/>
                <a:latin typeface="+mn-lt"/>
                <a:ea typeface="+mn-ea"/>
                <a:cs typeface="+mn-cs"/>
              </a:rPr>
              <a:t> </a:t>
            </a:r>
            <a:r>
              <a:rPr lang="en-US" sz="1200" kern="1200" baseline="0" dirty="0" err="1" smtClean="0">
                <a:solidFill>
                  <a:schemeClr val="dk1"/>
                </a:solidFill>
                <a:effectLst/>
                <a:latin typeface="+mn-lt"/>
                <a:ea typeface="+mn-ea"/>
                <a:cs typeface="+mn-cs"/>
              </a:rPr>
              <a:t>que</a:t>
            </a:r>
            <a:r>
              <a:rPr lang="en-US" sz="1200" kern="1200" baseline="0" dirty="0" smtClean="0">
                <a:solidFill>
                  <a:schemeClr val="dk1"/>
                </a:solidFill>
                <a:effectLst/>
                <a:latin typeface="+mn-lt"/>
                <a:ea typeface="+mn-ea"/>
                <a:cs typeface="+mn-cs"/>
              </a:rPr>
              <a:t> se </a:t>
            </a:r>
            <a:r>
              <a:rPr lang="en-US" sz="1200" kern="1200" baseline="0" dirty="0" err="1" smtClean="0">
                <a:solidFill>
                  <a:schemeClr val="dk1"/>
                </a:solidFill>
                <a:effectLst/>
                <a:latin typeface="+mn-lt"/>
                <a:ea typeface="+mn-ea"/>
                <a:cs typeface="+mn-cs"/>
              </a:rPr>
              <a:t>realiza</a:t>
            </a:r>
            <a:r>
              <a:rPr lang="en-US" sz="1200" kern="1200" baseline="0" dirty="0" smtClean="0">
                <a:solidFill>
                  <a:schemeClr val="dk1"/>
                </a:solidFill>
                <a:effectLst/>
                <a:latin typeface="+mn-lt"/>
                <a:ea typeface="+mn-ea"/>
                <a:cs typeface="+mn-cs"/>
              </a:rPr>
              <a:t> el backup </a:t>
            </a:r>
            <a:r>
              <a:rPr lang="en-US" sz="1200" kern="1200" baseline="0" dirty="0" err="1" smtClean="0">
                <a:solidFill>
                  <a:schemeClr val="dk1"/>
                </a:solidFill>
                <a:effectLst/>
                <a:latin typeface="+mn-lt"/>
                <a:ea typeface="+mn-ea"/>
                <a:cs typeface="+mn-cs"/>
              </a:rPr>
              <a:t>primario</a:t>
            </a:r>
            <a:endParaRPr lang="en-US" sz="1200" kern="1200" dirty="0" smtClean="0">
              <a:solidFill>
                <a:schemeClr val="dk1"/>
              </a:solidFill>
              <a:effectLst/>
              <a:latin typeface="+mn-lt"/>
              <a:ea typeface="+mn-ea"/>
              <a:cs typeface="+mn-cs"/>
            </a:endParaRPr>
          </a:p>
          <a:p>
            <a:r>
              <a:rPr lang="es-AR" sz="1200" kern="1200" dirty="0" smtClean="0">
                <a:solidFill>
                  <a:schemeClr val="dk1"/>
                </a:solidFill>
                <a:effectLst/>
                <a:latin typeface="+mn-lt"/>
                <a:ea typeface="+mn-ea"/>
                <a:cs typeface="+mn-cs"/>
              </a:rPr>
              <a:t>-Bóveda </a:t>
            </a:r>
            <a:r>
              <a:rPr lang="es-AR" sz="1200" kern="1200" dirty="0" err="1" smtClean="0">
                <a:solidFill>
                  <a:schemeClr val="dk1"/>
                </a:solidFill>
                <a:effectLst/>
                <a:latin typeface="+mn-lt"/>
                <a:ea typeface="+mn-ea"/>
                <a:cs typeface="+mn-cs"/>
              </a:rPr>
              <a:t>electronica</a:t>
            </a:r>
            <a:endParaRPr lang="es-AR" sz="1200" kern="1200" dirty="0" smtClean="0">
              <a:solidFill>
                <a:schemeClr val="dk1"/>
              </a:solidFill>
              <a:effectLst/>
              <a:latin typeface="+mn-lt"/>
              <a:ea typeface="+mn-ea"/>
              <a:cs typeface="+mn-cs"/>
            </a:endParaRPr>
          </a:p>
          <a:p>
            <a:r>
              <a:rPr lang="en-US" sz="1200" kern="1200" dirty="0" smtClean="0">
                <a:solidFill>
                  <a:schemeClr val="dk1"/>
                </a:solidFill>
                <a:effectLst/>
                <a:latin typeface="+mn-lt"/>
                <a:ea typeface="+mn-ea"/>
                <a:cs typeface="+mn-cs"/>
              </a:rPr>
              <a:t>  Sends one TSM server's off-site backups or database backups to another TSM server via the network</a:t>
            </a:r>
          </a:p>
          <a:p>
            <a:r>
              <a:rPr lang="es-AR" sz="1200" kern="1200" dirty="0" smtClean="0">
                <a:solidFill>
                  <a:schemeClr val="dk1"/>
                </a:solidFill>
                <a:effectLst/>
                <a:latin typeface="+mn-lt"/>
                <a:ea typeface="+mn-ea"/>
                <a:cs typeface="+mn-cs"/>
              </a:rPr>
              <a:t>-</a:t>
            </a:r>
            <a:r>
              <a:rPr lang="es-AR" sz="1200" kern="1200" dirty="0" err="1" smtClean="0">
                <a:solidFill>
                  <a:schemeClr val="dk1"/>
                </a:solidFill>
                <a:effectLst/>
                <a:latin typeface="+mn-lt"/>
                <a:ea typeface="+mn-ea"/>
                <a:cs typeface="+mn-cs"/>
              </a:rPr>
              <a:t>encriptacion</a:t>
            </a:r>
            <a:r>
              <a:rPr lang="es-AR" sz="1200" kern="1200" dirty="0" smtClean="0">
                <a:solidFill>
                  <a:schemeClr val="dk1"/>
                </a:solidFill>
                <a:effectLst/>
                <a:latin typeface="+mn-lt"/>
                <a:ea typeface="+mn-ea"/>
                <a:cs typeface="+mn-cs"/>
              </a:rPr>
              <a:t>:</a:t>
            </a:r>
          </a:p>
          <a:p>
            <a:r>
              <a:rPr lang="en-US" sz="1200" kern="1200" dirty="0" smtClean="0">
                <a:solidFill>
                  <a:schemeClr val="dk1"/>
                </a:solidFill>
                <a:effectLst/>
                <a:latin typeface="+mn-lt"/>
                <a:ea typeface="+mn-ea"/>
                <a:cs typeface="+mn-cs"/>
              </a:rPr>
              <a:t>Allows for the files that will be backed up or archived to be encrypted before being sent to the TSM server Offers device-level encryption managed by TSM</a:t>
            </a:r>
          </a:p>
          <a:p>
            <a:endParaRPr lang="es-AR" sz="1200" kern="1200" dirty="0" smtClean="0">
              <a:solidFill>
                <a:schemeClr val="dk1"/>
              </a:solidFill>
              <a:effectLst/>
              <a:latin typeface="+mn-lt"/>
              <a:ea typeface="+mn-ea"/>
              <a:cs typeface="+mn-cs"/>
            </a:endParaRPr>
          </a:p>
          <a:p>
            <a:r>
              <a:rPr lang="es-AR" sz="1200" kern="1200" dirty="0" smtClean="0">
                <a:solidFill>
                  <a:schemeClr val="dk1"/>
                </a:solidFill>
                <a:effectLst/>
                <a:latin typeface="+mn-lt"/>
                <a:ea typeface="+mn-ea"/>
                <a:cs typeface="+mn-cs"/>
              </a:rPr>
              <a:t>Resguardo de la </a:t>
            </a:r>
            <a:r>
              <a:rPr lang="es-AR" sz="1200" kern="1200" dirty="0" err="1" smtClean="0">
                <a:solidFill>
                  <a:schemeClr val="dk1"/>
                </a:solidFill>
                <a:effectLst/>
                <a:latin typeface="+mn-lt"/>
                <a:ea typeface="+mn-ea"/>
                <a:cs typeface="+mn-cs"/>
              </a:rPr>
              <a:t>informacion</a:t>
            </a:r>
            <a:r>
              <a:rPr lang="es-AR" sz="1200" kern="1200" dirty="0" smtClean="0">
                <a:solidFill>
                  <a:schemeClr val="dk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-Soporta </a:t>
            </a:r>
            <a:r>
              <a:rPr lang="es-AR" dirty="0" err="1" smtClean="0"/>
              <a:t>backup</a:t>
            </a:r>
            <a:r>
              <a:rPr lang="es-AR" dirty="0" smtClean="0"/>
              <a:t> (</a:t>
            </a:r>
            <a:r>
              <a:rPr lang="en-US" sz="1200" kern="1200" dirty="0" smtClean="0">
                <a:solidFill>
                  <a:schemeClr val="dk1"/>
                </a:solidFill>
                <a:effectLst/>
                <a:latin typeface="+mn-lt"/>
                <a:ea typeface="+mn-ea"/>
                <a:cs typeface="+mn-cs"/>
              </a:rPr>
              <a:t>NDMP) de </a:t>
            </a:r>
            <a:r>
              <a:rPr lang="en-US" sz="1200" kern="1200" dirty="0" err="1" smtClean="0">
                <a:solidFill>
                  <a:schemeClr val="dk1"/>
                </a:solidFill>
                <a:effectLst/>
                <a:latin typeface="+mn-lt"/>
                <a:ea typeface="+mn-ea"/>
                <a:cs typeface="+mn-cs"/>
              </a:rPr>
              <a:t>servicios</a:t>
            </a:r>
            <a:r>
              <a:rPr lang="en-US" sz="1200" kern="1200" baseline="0" dirty="0" smtClean="0">
                <a:solidFill>
                  <a:schemeClr val="dk1"/>
                </a:solidFill>
                <a:effectLst/>
                <a:latin typeface="+mn-lt"/>
                <a:ea typeface="+mn-ea"/>
                <a:cs typeface="+mn-cs"/>
              </a:rPr>
              <a:t> NAS</a:t>
            </a:r>
          </a:p>
          <a:p>
            <a:r>
              <a:rPr lang="en-US" sz="1200" kern="1200" dirty="0" smtClean="0">
                <a:solidFill>
                  <a:schemeClr val="tx1"/>
                </a:solidFill>
                <a:effectLst/>
                <a:latin typeface="+mn-lt"/>
                <a:ea typeface="+mn-ea"/>
                <a:cs typeface="+mn-cs"/>
              </a:rPr>
              <a:t>Full, differential and image level backup of NAS devices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-free and server free utilizing NDMP.</a:t>
            </a:r>
            <a:endParaRPr lang="en-US" sz="1200" kern="1200" dirty="0" smtClean="0">
              <a:solidFill>
                <a:schemeClr val="dk1"/>
              </a:solidFill>
              <a:effectLst/>
              <a:latin typeface="+mn-lt"/>
              <a:ea typeface="+mn-ea"/>
              <a:cs typeface="+mn-cs"/>
            </a:endParaRP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Backs up only files that have changed or that are new, eliminating unnecessary data transfers that rob your network and CPUs of vital power and productivity</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Otros</a:t>
            </a:r>
          </a:p>
          <a:p>
            <a:r>
              <a:rPr lang="es-AR" sz="1200" b="0" i="0" kern="1200" dirty="0" smtClean="0">
                <a:solidFill>
                  <a:schemeClr val="tx1"/>
                </a:solidFill>
                <a:effectLst/>
                <a:latin typeface="+mn-lt"/>
                <a:ea typeface="+mn-ea"/>
                <a:cs typeface="+mn-cs"/>
              </a:rPr>
              <a:t>Servicio de </a:t>
            </a:r>
            <a:r>
              <a:rPr lang="es-AR" sz="1200" b="0" i="0" kern="1200" dirty="0" err="1" smtClean="0">
                <a:solidFill>
                  <a:schemeClr val="tx1"/>
                </a:solidFill>
                <a:effectLst/>
                <a:latin typeface="+mn-lt"/>
                <a:ea typeface="+mn-ea"/>
                <a:cs typeface="+mn-cs"/>
              </a:rPr>
              <a:t>archiving</a:t>
            </a:r>
            <a:r>
              <a:rPr lang="es-AR" sz="1200" b="0" i="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Helps quickly and easily retrieve archived data, helping effectively extend your data storage capabilities without the need for more expensive online storage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highly scalable, Tivoli Storage Manager can help protect computers running a variety of different operating systems, on hardware ranging from notebooks to mainframe computers and connected together through the Internet, wide area networks (WANs), local area networks (LANs) or storage area networks (SANs).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progressive incremental methodology used by Tivoli Storage Manager only backs up new or changed versions of files, thereby greatly reducing data redundancy, network bandwidth and storage pool consumption as compared to traditional methodologies based on periodic full backups. </a:t>
            </a:r>
          </a:p>
          <a:p>
            <a:endParaRPr lang="es-AR" dirty="0" smtClean="0"/>
          </a:p>
          <a:p>
            <a:r>
              <a:rPr lang="en-US" sz="1200" b="0" i="0" kern="1200" dirty="0" smtClean="0">
                <a:solidFill>
                  <a:schemeClr val="tx1"/>
                </a:solidFill>
                <a:effectLst/>
                <a:latin typeface="+mn-lt"/>
                <a:ea typeface="+mn-ea"/>
                <a:cs typeface="+mn-cs"/>
              </a:rPr>
              <a:t>BM Tivoli Storage Manager’s core functions include:</a:t>
            </a:r>
          </a:p>
          <a:p>
            <a:r>
              <a:rPr lang="en-US" sz="1200" b="0" i="0" kern="1200" dirty="0" smtClean="0">
                <a:solidFill>
                  <a:schemeClr val="tx1"/>
                </a:solidFill>
                <a:effectLst/>
                <a:latin typeface="+mn-lt"/>
                <a:ea typeface="+mn-ea"/>
                <a:cs typeface="+mn-cs"/>
              </a:rPr>
              <a:t>Core functions include: </a:t>
            </a:r>
            <a:r>
              <a:rPr lang="en-US" sz="1200" b="0" i="0" kern="1200" dirty="0" smtClean="0">
                <a:solidFill>
                  <a:schemeClr val="tx1"/>
                </a:solidFill>
                <a:effectLst/>
                <a:latin typeface="+mn-lt"/>
                <a:ea typeface="+mn-ea"/>
                <a:cs typeface="+mn-cs"/>
                <a:hlinkClick r:id="rId3"/>
              </a:rPr>
              <a:t>Backup and Recovery Management</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4"/>
              </a:rPr>
              <a:t>Archive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IBM Tivoli Storage Manager Extended Edition</a:t>
            </a:r>
            <a:r>
              <a:rPr lang="en-US" sz="1200" b="0" i="0" kern="1200" dirty="0" smtClean="0">
                <a:solidFill>
                  <a:schemeClr val="tx1"/>
                </a:solidFill>
                <a:effectLst/>
                <a:latin typeface="+mn-lt"/>
                <a:ea typeface="+mn-ea"/>
                <a:cs typeface="+mn-cs"/>
              </a:rPr>
              <a:t> adds additional support through:</a:t>
            </a:r>
          </a:p>
          <a:p>
            <a:r>
              <a:rPr lang="en-US" sz="1200" b="0" i="0" u="sng" kern="1200" dirty="0" smtClean="0">
                <a:solidFill>
                  <a:schemeClr val="tx1"/>
                </a:solidFill>
                <a:effectLst/>
                <a:latin typeface="+mn-lt"/>
                <a:ea typeface="+mn-ea"/>
                <a:cs typeface="+mn-cs"/>
                <a:hlinkClick r:id="rId6"/>
              </a:rPr>
              <a:t>Disaster Preparation Planning and Recovery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NDMP Backup for Network Attached Storage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Small and Large Tape Libraries</a:t>
            </a:r>
          </a:p>
          <a:p>
            <a:r>
              <a:rPr lang="en-US" sz="1200" b="0" i="0" kern="1200" dirty="0" smtClean="0">
                <a:solidFill>
                  <a:schemeClr val="tx1"/>
                </a:solidFill>
                <a:effectLst/>
                <a:latin typeface="+mn-lt"/>
                <a:ea typeface="+mn-ea"/>
                <a:cs typeface="+mn-cs"/>
                <a:hlinkClick r:id="rId8"/>
              </a:rPr>
              <a:t>IBM Tivoli Storage Manager </a:t>
            </a:r>
            <a:r>
              <a:rPr lang="en-US" sz="1200" b="0" i="0" kern="1200" dirty="0" err="1" smtClean="0">
                <a:solidFill>
                  <a:schemeClr val="tx1"/>
                </a:solidFill>
                <a:effectLst/>
                <a:latin typeface="+mn-lt"/>
                <a:ea typeface="+mn-ea"/>
                <a:cs typeface="+mn-cs"/>
                <a:hlinkClick r:id="rId8"/>
              </a:rPr>
              <a:t>FastBack</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Provides next-generation data protection for business critical Windows servers in data centers, remote/branch offices and small/medium-sized businesses</a:t>
            </a:r>
          </a:p>
          <a:p>
            <a:r>
              <a:rPr lang="en-US" sz="1200" b="0" i="0" kern="1200" dirty="0" smtClean="0">
                <a:solidFill>
                  <a:schemeClr val="tx1"/>
                </a:solidFill>
                <a:effectLst/>
                <a:latin typeface="+mn-lt"/>
                <a:ea typeface="+mn-ea"/>
                <a:cs typeface="+mn-cs"/>
                <a:hlinkClick r:id="rId9"/>
              </a:rPr>
              <a:t>IBM System Storage Archive Manager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Compliance with the most stringent regulatory requirements</a:t>
            </a:r>
          </a:p>
          <a:p>
            <a:r>
              <a:rPr lang="en-US" sz="1200" b="0" i="0" kern="1200" dirty="0" smtClean="0">
                <a:solidFill>
                  <a:schemeClr val="tx1"/>
                </a:solidFill>
                <a:effectLst/>
                <a:latin typeface="+mn-lt"/>
                <a:ea typeface="+mn-ea"/>
                <a:cs typeface="+mn-cs"/>
                <a:hlinkClick r:id="rId10"/>
              </a:rPr>
              <a:t>IBM Tivoli Continuous Data Protection for Files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Automated, continuous protection of desktop and laptop computers</a:t>
            </a:r>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3</a:t>
            </a:fld>
            <a:endParaRPr lang="en-US"/>
          </a:p>
        </p:txBody>
      </p:sp>
    </p:spTree>
    <p:extLst>
      <p:ext uri="{BB962C8B-B14F-4D97-AF65-F5344CB8AC3E}">
        <p14:creationId xmlns:p14="http://schemas.microsoft.com/office/powerpoint/2010/main" val="38524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smtClean="0">
                <a:solidFill>
                  <a:schemeClr val="tx1"/>
                </a:solidFill>
                <a:effectLst/>
                <a:latin typeface="+mn-lt"/>
                <a:ea typeface="+mn-ea"/>
                <a:cs typeface="+mn-cs"/>
              </a:rPr>
              <a:t>-Es un una</a:t>
            </a:r>
            <a:r>
              <a:rPr lang="es-AR" sz="1200" b="0" i="0" kern="1200" baseline="0" dirty="0" smtClean="0">
                <a:solidFill>
                  <a:schemeClr val="tx1"/>
                </a:solidFill>
                <a:effectLst/>
                <a:latin typeface="+mn-lt"/>
                <a:ea typeface="+mn-ea"/>
                <a:cs typeface="+mn-cs"/>
              </a:rPr>
              <a:t> técnica de compresión especial para eliminar datos redundantes.</a:t>
            </a:r>
          </a:p>
          <a:p>
            <a:r>
              <a:rPr lang="es-AR" sz="1200" b="0" i="0" kern="1200" baseline="0" dirty="0" smtClean="0">
                <a:solidFill>
                  <a:schemeClr val="tx1"/>
                </a:solidFill>
                <a:effectLst/>
                <a:latin typeface="+mn-lt"/>
                <a:ea typeface="+mn-ea"/>
                <a:cs typeface="+mn-cs"/>
              </a:rPr>
              <a:t>-Se puede aplicar para mejorar la utilización del espacio del almacenamiento como para reducir el tamaño de la información transmitida por la red</a:t>
            </a:r>
          </a:p>
          <a:p>
            <a:r>
              <a:rPr lang="es-AR" sz="1200" b="0" i="0" kern="1200" baseline="0" dirty="0" smtClean="0">
                <a:solidFill>
                  <a:schemeClr val="tx1"/>
                </a:solidFill>
                <a:effectLst/>
                <a:latin typeface="+mn-lt"/>
                <a:ea typeface="+mn-ea"/>
                <a:cs typeface="+mn-cs"/>
              </a:rPr>
              <a:t>-Durante el proceso, patrones de bites o partes de información son identificadas y almacenadas temporariamente y comparados contra otros datos. Cuando ocurre una coincidencia, la información redundante  es remplazada con una pequeña referencia que apunta al dato original.</a:t>
            </a:r>
          </a:p>
          <a:p>
            <a:r>
              <a:rPr lang="es-AR" sz="1200" b="0" i="0" kern="1200" baseline="0" dirty="0" smtClean="0">
                <a:solidFill>
                  <a:schemeClr val="tx1"/>
                </a:solidFill>
                <a:effectLst/>
                <a:latin typeface="+mn-lt"/>
                <a:ea typeface="+mn-ea"/>
                <a:cs typeface="+mn-cs"/>
              </a:rPr>
              <a:t>-Ojo, esto es diferente al proceso </a:t>
            </a:r>
            <a:r>
              <a:rPr lang="es-AR" sz="1200" b="0" i="0" kern="1200" baseline="0" dirty="0" err="1" smtClean="0">
                <a:solidFill>
                  <a:schemeClr val="tx1"/>
                </a:solidFill>
                <a:effectLst/>
                <a:latin typeface="+mn-lt"/>
                <a:ea typeface="+mn-ea"/>
                <a:cs typeface="+mn-cs"/>
              </a:rPr>
              <a:t>standard</a:t>
            </a:r>
            <a:r>
              <a:rPr lang="es-AR" sz="1200" b="0" i="0" kern="1200" baseline="0" dirty="0" smtClean="0">
                <a:solidFill>
                  <a:schemeClr val="tx1"/>
                </a:solidFill>
                <a:effectLst/>
                <a:latin typeface="+mn-lt"/>
                <a:ea typeface="+mn-ea"/>
                <a:cs typeface="+mn-cs"/>
              </a:rPr>
              <a:t> de compresión. La compresión normal (como LZ77 y LZ78) lo hace dentro de archivos individuales mientras que esta se hace en grandes volúmenes de información, por ejemplo archivos enteros que son iguales.</a:t>
            </a:r>
          </a:p>
          <a:p>
            <a:r>
              <a:rPr lang="es-AR" sz="1200" b="0" i="0" kern="1200" baseline="0" dirty="0" smtClean="0">
                <a:solidFill>
                  <a:schemeClr val="tx1"/>
                </a:solidFill>
                <a:effectLst/>
                <a:latin typeface="+mn-lt"/>
                <a:ea typeface="+mn-ea"/>
                <a:cs typeface="+mn-cs"/>
              </a:rPr>
              <a:t>Un ejemplo típico es con un almacenamiento de mail, donde varios mails tienen un mismo archivo adjunto. Cada vez que se hace un </a:t>
            </a:r>
            <a:r>
              <a:rPr lang="es-AR" sz="1200" b="0" i="0" kern="1200" baseline="0" dirty="0" err="1" smtClean="0">
                <a:solidFill>
                  <a:schemeClr val="tx1"/>
                </a:solidFill>
                <a:effectLst/>
                <a:latin typeface="+mn-lt"/>
                <a:ea typeface="+mn-ea"/>
                <a:cs typeface="+mn-cs"/>
              </a:rPr>
              <a:t>backup</a:t>
            </a:r>
            <a:r>
              <a:rPr lang="es-AR" sz="1200" b="0" i="0" kern="1200" baseline="0" dirty="0" smtClean="0">
                <a:solidFill>
                  <a:schemeClr val="tx1"/>
                </a:solidFill>
                <a:effectLst/>
                <a:latin typeface="+mn-lt"/>
                <a:ea typeface="+mn-ea"/>
                <a:cs typeface="+mn-cs"/>
              </a:rPr>
              <a:t> de la plataforma de mail, si ese adjunto se aparece 100 veces, se gastan 100 </a:t>
            </a:r>
            <a:r>
              <a:rPr lang="es-AR" sz="1200" b="0" i="0" kern="1200" baseline="0" dirty="0" err="1" smtClean="0">
                <a:solidFill>
                  <a:schemeClr val="tx1"/>
                </a:solidFill>
                <a:effectLst/>
                <a:latin typeface="+mn-lt"/>
                <a:ea typeface="+mn-ea"/>
                <a:cs typeface="+mn-cs"/>
              </a:rPr>
              <a:t>mb</a:t>
            </a:r>
            <a:r>
              <a:rPr lang="es-AR" sz="1200" b="0" i="0" kern="1200" baseline="0" dirty="0" smtClean="0">
                <a:solidFill>
                  <a:schemeClr val="tx1"/>
                </a:solidFill>
                <a:effectLst/>
                <a:latin typeface="+mn-lt"/>
                <a:ea typeface="+mn-ea"/>
                <a:cs typeface="+mn-cs"/>
              </a:rPr>
              <a:t> de espacio mientras que si se usa </a:t>
            </a:r>
            <a:r>
              <a:rPr lang="es-AR" sz="1200" b="0" i="0" kern="1200" baseline="0" dirty="0" err="1" smtClean="0">
                <a:solidFill>
                  <a:schemeClr val="tx1"/>
                </a:solidFill>
                <a:effectLst/>
                <a:latin typeface="+mn-lt"/>
                <a:ea typeface="+mn-ea"/>
                <a:cs typeface="+mn-cs"/>
              </a:rPr>
              <a:t>deduplication</a:t>
            </a:r>
            <a:r>
              <a:rPr lang="es-AR" sz="1200" b="0" i="0" kern="1200" baseline="0" dirty="0" smtClean="0">
                <a:solidFill>
                  <a:schemeClr val="tx1"/>
                </a:solidFill>
                <a:effectLst/>
                <a:latin typeface="+mn-lt"/>
                <a:ea typeface="+mn-ea"/>
                <a:cs typeface="+mn-cs"/>
              </a:rPr>
              <a:t>, se guarda solo 1 y para los posteriores 99 se hace una referencia.</a:t>
            </a:r>
          </a:p>
          <a:p>
            <a:endParaRPr lang="en-US" dirty="0"/>
          </a:p>
        </p:txBody>
      </p:sp>
      <p:sp>
        <p:nvSpPr>
          <p:cNvPr id="4" name="Slide Number Placeholder 3"/>
          <p:cNvSpPr>
            <a:spLocks noGrp="1"/>
          </p:cNvSpPr>
          <p:nvPr>
            <p:ph type="sldNum" sz="quarter" idx="10"/>
          </p:nvPr>
        </p:nvSpPr>
        <p:spPr/>
        <p:txBody>
          <a:bodyPr/>
          <a:lstStyle/>
          <a:p>
            <a:fld id="{539D8A83-7677-404A-90AE-968526C4EC17}" type="slidenum">
              <a:rPr lang="en-US" smtClean="0"/>
              <a:t>4</a:t>
            </a:fld>
            <a:endParaRPr lang="en-US"/>
          </a:p>
        </p:txBody>
      </p:sp>
    </p:spTree>
    <p:extLst>
      <p:ext uri="{BB962C8B-B14F-4D97-AF65-F5344CB8AC3E}">
        <p14:creationId xmlns:p14="http://schemas.microsoft.com/office/powerpoint/2010/main" val="98456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Ocurre cuando varios servidores</a:t>
            </a:r>
            <a:r>
              <a:rPr lang="es-AR" baseline="0" dirty="0" smtClean="0"/>
              <a:t> comparten una librería de tapes.</a:t>
            </a:r>
          </a:p>
          <a:p>
            <a:r>
              <a:rPr lang="es-AR" baseline="0" dirty="0" smtClean="0"/>
              <a:t>Cada servidor conectador a la SAN puede hacer el </a:t>
            </a:r>
            <a:r>
              <a:rPr lang="es-AR" baseline="0" dirty="0" err="1" smtClean="0"/>
              <a:t>backup</a:t>
            </a:r>
            <a:r>
              <a:rPr lang="es-AR" baseline="0" dirty="0" smtClean="0"/>
              <a:t> hacia el </a:t>
            </a:r>
            <a:r>
              <a:rPr lang="es-AR" baseline="0" dirty="0" err="1" smtClean="0"/>
              <a:t>shared</a:t>
            </a:r>
            <a:r>
              <a:rPr lang="es-AR" baseline="0" dirty="0" smtClean="0"/>
              <a:t> tape drive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high-speed connection can transfer data at much greater than LAN speeds. LAN-free backup is usually the less expensive approach, especially when existing hardware such as tape drives can be reused.</a:t>
            </a:r>
          </a:p>
          <a:p>
            <a:pPr marL="0" indent="0">
              <a:buFontTx/>
              <a:buNone/>
            </a:pP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Escenario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tipico</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1 El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solicita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operacion</a:t>
            </a:r>
            <a:r>
              <a:rPr lang="en-US" sz="1200" kern="1200" dirty="0" smtClean="0">
                <a:solidFill>
                  <a:schemeClr val="tx1"/>
                </a:solidFill>
                <a:effectLst/>
                <a:latin typeface="+mn-lt"/>
                <a:ea typeface="+mn-ea"/>
                <a:cs typeface="+mn-cs"/>
              </a:rPr>
              <a:t> de backup.</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servidor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intercambian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politicas</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informacion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sobre</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lan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metadana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determinar</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destino</a:t>
            </a:r>
            <a:r>
              <a:rPr lang="en-US" sz="1200" kern="1200" baseline="0" dirty="0" smtClean="0">
                <a:solidFill>
                  <a:schemeClr val="tx1"/>
                </a:solidFill>
                <a:effectLst/>
                <a:latin typeface="+mn-lt"/>
                <a:ea typeface="+mn-ea"/>
                <a:cs typeface="+mn-cs"/>
              </a:rPr>
              <a:t> de la </a:t>
            </a:r>
            <a:r>
              <a:rPr lang="en-US" sz="1200" kern="1200" baseline="0" dirty="0" err="1" smtClean="0">
                <a:solidFill>
                  <a:schemeClr val="tx1"/>
                </a:solidFill>
                <a:effectLst/>
                <a:latin typeface="+mn-lt"/>
                <a:ea typeface="+mn-ea"/>
                <a:cs typeface="+mn-cs"/>
              </a:rPr>
              <a:t>informacion</a:t>
            </a:r>
            <a:r>
              <a:rPr lang="en-US" sz="1200" kern="1200" baseline="0" dirty="0" smtClean="0">
                <a:solidFill>
                  <a:schemeClr val="tx1"/>
                </a:solidFill>
                <a:effectLst/>
                <a:latin typeface="+mn-lt"/>
                <a:ea typeface="+mn-ea"/>
                <a:cs typeface="+mn-cs"/>
              </a:rPr>
              <a:t> a </a:t>
            </a:r>
            <a:r>
              <a:rPr lang="en-US" sz="1200" kern="1200" baseline="0" dirty="0" err="1" smtClean="0">
                <a:solidFill>
                  <a:schemeClr val="tx1"/>
                </a:solidFill>
                <a:effectLst/>
                <a:latin typeface="+mn-lt"/>
                <a:ea typeface="+mn-ea"/>
                <a:cs typeface="+mn-cs"/>
              </a:rPr>
              <a:t>resguardar</a:t>
            </a:r>
            <a:r>
              <a:rPr lang="en-US" sz="1200" kern="1200" baseline="0" dirty="0" smtClean="0">
                <a:solidFill>
                  <a:schemeClr val="tx1"/>
                </a:solidFill>
                <a:effectLst/>
                <a:latin typeface="+mn-lt"/>
                <a:ea typeface="+mn-ea"/>
                <a:cs typeface="+mn-cs"/>
              </a:rPr>
              <a:t> (en </a:t>
            </a:r>
            <a:r>
              <a:rPr lang="en-US" sz="1200" kern="1200" baseline="0" dirty="0" err="1" smtClean="0">
                <a:solidFill>
                  <a:schemeClr val="tx1"/>
                </a:solidFill>
                <a:effectLst/>
                <a:latin typeface="+mn-lt"/>
                <a:ea typeface="+mn-ea"/>
                <a:cs typeface="+mn-cs"/>
              </a:rPr>
              <a:t>este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caso</a:t>
            </a:r>
            <a:r>
              <a:rPr lang="en-US" sz="1200" kern="1200" baseline="0" dirty="0" smtClean="0">
                <a:solidFill>
                  <a:schemeClr val="tx1"/>
                </a:solidFill>
                <a:effectLst/>
                <a:latin typeface="+mn-lt"/>
                <a:ea typeface="+mn-ea"/>
                <a:cs typeface="+mn-cs"/>
              </a:rPr>
              <a:t>, un pool de </a:t>
            </a:r>
            <a:r>
              <a:rPr lang="en-US" sz="1200" kern="1200" baseline="0" dirty="0" err="1" smtClean="0">
                <a:solidFill>
                  <a:schemeClr val="tx1"/>
                </a:solidFill>
                <a:effectLst/>
                <a:latin typeface="+mn-lt"/>
                <a:ea typeface="+mn-ea"/>
                <a:cs typeface="+mn-cs"/>
              </a:rPr>
              <a:t>almacenamiento</a:t>
            </a:r>
            <a:r>
              <a:rPr lang="en-US" sz="1200" kern="1200" baseline="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3 Como el </a:t>
            </a:r>
            <a:r>
              <a:rPr lang="en-US" sz="1200" kern="1200" dirty="0" err="1" smtClean="0">
                <a:solidFill>
                  <a:schemeClr val="tx1"/>
                </a:solidFill>
                <a:effectLst/>
                <a:latin typeface="+mn-lt"/>
                <a:ea typeface="+mn-ea"/>
                <a:cs typeface="+mn-cs"/>
              </a:rPr>
              <a:t>destino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a:t>
            </a:r>
            <a:r>
              <a:rPr lang="en-US" sz="1200" kern="1200" baseline="0" dirty="0" smtClean="0">
                <a:solidFill>
                  <a:schemeClr val="tx1"/>
                </a:solidFill>
                <a:effectLst/>
                <a:latin typeface="+mn-lt"/>
                <a:ea typeface="+mn-ea"/>
                <a:cs typeface="+mn-cs"/>
              </a:rPr>
              <a:t> en la SAN, el CLIENT </a:t>
            </a:r>
            <a:r>
              <a:rPr lang="en-US" sz="1200" kern="1200" baseline="0" dirty="0" err="1" smtClean="0">
                <a:solidFill>
                  <a:schemeClr val="tx1"/>
                </a:solidFill>
                <a:effectLst/>
                <a:latin typeface="+mn-lt"/>
                <a:ea typeface="+mn-ea"/>
                <a:cs typeface="+mn-cs"/>
              </a:rPr>
              <a:t>contacta</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agente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almacenamiento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quien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maneja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transferencia</a:t>
            </a:r>
            <a:r>
              <a:rPr lang="en-US" sz="1200" kern="1200" baseline="0" dirty="0" smtClean="0">
                <a:solidFill>
                  <a:schemeClr val="tx1"/>
                </a:solidFill>
                <a:effectLst/>
                <a:latin typeface="+mn-lt"/>
                <a:ea typeface="+mn-ea"/>
                <a:cs typeface="+mn-cs"/>
              </a:rPr>
              <a:t>.</a:t>
            </a:r>
          </a:p>
          <a:p>
            <a:pPr lvl="0"/>
            <a:r>
              <a:rPr lang="en-US" sz="1200" kern="1200" baseline="0" dirty="0" err="1" smtClean="0">
                <a:solidFill>
                  <a:schemeClr val="tx1"/>
                </a:solidFill>
                <a:effectLst/>
                <a:latin typeface="+mn-lt"/>
                <a:ea typeface="+mn-ea"/>
                <a:cs typeface="+mn-cs"/>
              </a:rPr>
              <a:t>Éste</a:t>
            </a:r>
            <a:r>
              <a:rPr lang="en-US" sz="1200" kern="1200" baseline="0" dirty="0" smtClean="0">
                <a:solidFill>
                  <a:schemeClr val="tx1"/>
                </a:solidFill>
                <a:effectLst/>
                <a:latin typeface="+mn-lt"/>
                <a:ea typeface="+mn-ea"/>
                <a:cs typeface="+mn-cs"/>
              </a:rPr>
              <a:t> le </a:t>
            </a:r>
            <a:r>
              <a:rPr lang="en-US" sz="1200" kern="1200" baseline="0" dirty="0" err="1" smtClean="0">
                <a:solidFill>
                  <a:schemeClr val="tx1"/>
                </a:solidFill>
                <a:effectLst/>
                <a:latin typeface="+mn-lt"/>
                <a:ea typeface="+mn-ea"/>
                <a:cs typeface="+mn-cs"/>
              </a:rPr>
              <a:t>envia</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pedido</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servidor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monte</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dispositivo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apropiado</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4. El </a:t>
            </a:r>
            <a:r>
              <a:rPr lang="en-US" sz="1200" kern="1200" dirty="0" err="1" smtClean="0">
                <a:solidFill>
                  <a:schemeClr val="tx1"/>
                </a:solidFill>
                <a:effectLst/>
                <a:latin typeface="+mn-lt"/>
                <a:ea typeface="+mn-ea"/>
                <a:cs typeface="+mn-cs"/>
              </a:rPr>
              <a:t>servidor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contacta</a:t>
            </a:r>
            <a:r>
              <a:rPr lang="en-US" sz="1200" kern="1200" dirty="0" smtClean="0">
                <a:solidFill>
                  <a:schemeClr val="tx1"/>
                </a:solidFill>
                <a:effectLst/>
                <a:latin typeface="+mn-lt"/>
                <a:ea typeface="+mn-ea"/>
                <a:cs typeface="+mn-cs"/>
              </a:rPr>
              <a:t> al </a:t>
            </a:r>
            <a:r>
              <a:rPr lang="en-US" sz="1200" kern="1200" dirty="0" err="1" smtClean="0">
                <a:solidFill>
                  <a:schemeClr val="tx1"/>
                </a:solidFill>
                <a:effectLst/>
                <a:latin typeface="+mn-lt"/>
                <a:ea typeface="+mn-ea"/>
                <a:cs typeface="+mn-cs"/>
              </a:rPr>
              <a:t>dispositivo</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almacenamiento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montar</a:t>
            </a:r>
            <a:r>
              <a:rPr lang="en-US" sz="1200" kern="1200" dirty="0" smtClean="0">
                <a:solidFill>
                  <a:schemeClr val="tx1"/>
                </a:solidFill>
                <a:effectLst/>
                <a:latin typeface="+mn-lt"/>
                <a:ea typeface="+mn-ea"/>
                <a:cs typeface="+mn-cs"/>
              </a:rPr>
              <a:t> el tape</a:t>
            </a:r>
            <a:r>
              <a:rPr lang="en-US" sz="1200" kern="1200" baseline="0" dirty="0" smtClean="0">
                <a:solidFill>
                  <a:schemeClr val="tx1"/>
                </a:solidFill>
                <a:effectLst/>
                <a:latin typeface="+mn-lt"/>
                <a:ea typeface="+mn-ea"/>
                <a:cs typeface="+mn-cs"/>
              </a:rPr>
              <a:t> o media a </a:t>
            </a:r>
            <a:r>
              <a:rPr lang="en-US" sz="1200" kern="1200" baseline="0" dirty="0" err="1" smtClean="0">
                <a:solidFill>
                  <a:schemeClr val="tx1"/>
                </a:solidFill>
                <a:effectLst/>
                <a:latin typeface="+mn-lt"/>
                <a:ea typeface="+mn-ea"/>
                <a:cs typeface="+mn-cs"/>
              </a:rPr>
              <a:t>usar</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5. 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servidor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confirma</a:t>
            </a:r>
            <a:r>
              <a:rPr lang="en-US" sz="1200" kern="1200" baseline="0" dirty="0" smtClean="0">
                <a:solidFill>
                  <a:schemeClr val="tx1"/>
                </a:solidFill>
                <a:effectLst/>
                <a:latin typeface="+mn-lt"/>
                <a:ea typeface="+mn-ea"/>
                <a:cs typeface="+mn-cs"/>
              </a:rPr>
              <a:t> al </a:t>
            </a:r>
            <a:r>
              <a:rPr lang="en-US" sz="1200" kern="1200" baseline="0" dirty="0" err="1" smtClean="0">
                <a:solidFill>
                  <a:schemeClr val="tx1"/>
                </a:solidFill>
                <a:effectLst/>
                <a:latin typeface="+mn-lt"/>
                <a:ea typeface="+mn-ea"/>
                <a:cs typeface="+mn-cs"/>
              </a:rPr>
              <a:t>cliente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que</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realizo</a:t>
            </a:r>
            <a:r>
              <a:rPr lang="en-US" sz="1200" kern="1200" baseline="0" dirty="0" smtClean="0">
                <a:solidFill>
                  <a:schemeClr val="tx1"/>
                </a:solidFill>
                <a:effectLst/>
                <a:latin typeface="+mn-lt"/>
                <a:ea typeface="+mn-ea"/>
                <a:cs typeface="+mn-cs"/>
              </a:rPr>
              <a:t> el </a:t>
            </a:r>
            <a:r>
              <a:rPr lang="en-US" sz="1200" kern="1200" baseline="0" dirty="0" err="1" smtClean="0">
                <a:solidFill>
                  <a:schemeClr val="tx1"/>
                </a:solidFill>
                <a:effectLst/>
                <a:latin typeface="+mn-lt"/>
                <a:ea typeface="+mn-ea"/>
                <a:cs typeface="+mn-cs"/>
              </a:rPr>
              <a:t>montaje</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6. El </a:t>
            </a:r>
            <a:r>
              <a:rPr lang="en-US" sz="1200" kern="1200" dirty="0" err="1" smtClean="0">
                <a:solidFill>
                  <a:schemeClr val="tx1"/>
                </a:solidFill>
                <a:effectLst/>
                <a:latin typeface="+mn-lt"/>
                <a:ea typeface="+mn-ea"/>
                <a:cs typeface="+mn-cs"/>
              </a:rPr>
              <a:t>cliente</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traves</a:t>
            </a:r>
            <a:r>
              <a:rPr lang="en-US" sz="1200" kern="1200" dirty="0" smtClean="0">
                <a:solidFill>
                  <a:schemeClr val="tx1"/>
                </a:solidFill>
                <a:effectLst/>
                <a:latin typeface="+mn-lt"/>
                <a:ea typeface="+mn-ea"/>
                <a:cs typeface="+mn-cs"/>
              </a:rPr>
              <a:t> del </a:t>
            </a:r>
            <a:r>
              <a:rPr lang="en-US" sz="1200" kern="1200" dirty="0" err="1" smtClean="0">
                <a:solidFill>
                  <a:schemeClr val="tx1"/>
                </a:solidFill>
                <a:effectLst/>
                <a:latin typeface="+mn-lt"/>
                <a:ea typeface="+mn-ea"/>
                <a:cs typeface="+mn-cs"/>
              </a:rPr>
              <a:t>agente</a:t>
            </a:r>
            <a:r>
              <a:rPr lang="en-US" sz="1200" kern="1200" dirty="0" smtClean="0">
                <a:solidFill>
                  <a:schemeClr val="tx1"/>
                </a:solidFill>
                <a:effectLst/>
                <a:latin typeface="+mn-lt"/>
                <a:ea typeface="+mn-ea"/>
                <a:cs typeface="+mn-cs"/>
              </a:rPr>
              <a:t> de storage, </a:t>
            </a:r>
            <a:r>
              <a:rPr lang="en-US" sz="1200" kern="1200" dirty="0" err="1" smtClean="0">
                <a:solidFill>
                  <a:schemeClr val="tx1"/>
                </a:solidFill>
                <a:effectLst/>
                <a:latin typeface="+mn-lt"/>
                <a:ea typeface="+mn-ea"/>
                <a:cs typeface="+mn-cs"/>
              </a:rPr>
              <a:t>escribe</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informacion</a:t>
            </a:r>
            <a:r>
              <a:rPr lang="en-US" sz="1200" kern="1200" dirty="0" smtClean="0">
                <a:solidFill>
                  <a:schemeClr val="tx1"/>
                </a:solidFill>
                <a:effectLst/>
                <a:latin typeface="+mn-lt"/>
                <a:ea typeface="+mn-ea"/>
                <a:cs typeface="+mn-cs"/>
              </a:rPr>
              <a:t> de backup </a:t>
            </a:r>
            <a:r>
              <a:rPr lang="en-US" sz="1200" kern="1200" dirty="0" err="1" smtClean="0">
                <a:solidFill>
                  <a:schemeClr val="tx1"/>
                </a:solidFill>
                <a:effectLst/>
                <a:latin typeface="+mn-lt"/>
                <a:ea typeface="+mn-ea"/>
                <a:cs typeface="+mn-cs"/>
              </a:rPr>
              <a:t>directamente</a:t>
            </a:r>
            <a:r>
              <a:rPr lang="en-US" sz="1200" kern="1200" dirty="0" smtClean="0">
                <a:solidFill>
                  <a:schemeClr val="tx1"/>
                </a:solidFill>
                <a:effectLst/>
                <a:latin typeface="+mn-lt"/>
                <a:ea typeface="+mn-ea"/>
                <a:cs typeface="+mn-cs"/>
              </a:rPr>
              <a:t> en</a:t>
            </a:r>
            <a:r>
              <a:rPr lang="en-US" sz="1200" kern="1200" baseline="0" dirty="0" smtClean="0">
                <a:solidFill>
                  <a:schemeClr val="tx1"/>
                </a:solidFill>
                <a:effectLst/>
                <a:latin typeface="+mn-lt"/>
                <a:ea typeface="+mn-ea"/>
                <a:cs typeface="+mn-cs"/>
              </a:rPr>
              <a:t> la SAN</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 failure occurs on the SAN path, failover occurs. The client uses its LAN connection to the Tivoli Storage Manager server and moves the client data over the LAN.</a:t>
            </a:r>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5</a:t>
            </a:fld>
            <a:endParaRPr lang="en-US"/>
          </a:p>
        </p:txBody>
      </p:sp>
    </p:spTree>
    <p:extLst>
      <p:ext uri="{BB962C8B-B14F-4D97-AF65-F5344CB8AC3E}">
        <p14:creationId xmlns:p14="http://schemas.microsoft.com/office/powerpoint/2010/main" val="418390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hlinkClick r:id="rId3"/>
              </a:rPr>
              <a:t>Server-Free Data Movement</a:t>
            </a:r>
            <a:endParaRPr lang="en-US" sz="1200" b="1" u="sng"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permite a los clientes realizar copias de seguridad y restaurar imágenes de sistema de archivos directamente entre el almacenamiento de disco y los dispositivos de cintas accesibles en una SAN.</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Este traspaso de datos fuera del servidor se manipula en nombre del servidor de </a:t>
            </a:r>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mediante un transportador de datos externos, como por ejemplo IBM SAN Data Gateway. </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-El transportador de datos debe poder ejecutar el comando de copia ampliado SCSI-3. Los transportadores de datos fuera del servidor deben tener capacidad de direccionamiento a todos los dispositivos involucrados, que incluyen unidades de disco y de cintas. </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-Los dispositivos pueden conectarse a la SAN a través de dispositivos de conexión directa a fibra o SCSI conectados a un transportador de datos.</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-A diferencia de las operaciones tradicionales de restauración y copia de seguridad dentro y fuera de la LAN, los datos no pasan por el cliente ni por el servidor. En su lugar, el transportador de datos maneja los datos. </a:t>
            </a:r>
          </a:p>
          <a:p>
            <a:r>
              <a:rPr lang="es-ES" sz="1200" b="0" i="0" kern="1200" dirty="0" smtClean="0">
                <a:solidFill>
                  <a:schemeClr val="tx1"/>
                </a:solidFill>
                <a:effectLst/>
                <a:latin typeface="+mn-lt"/>
                <a:ea typeface="+mn-ea"/>
                <a:cs typeface="+mn-cs"/>
              </a:rPr>
              <a:t>De este modo, las operaciones de copia de seguridad y restauración no necesitan recursos del cliente, de procesadores del servidor ni de la LAN. Puesto que ya no copiará datos, el servidor de </a:t>
            </a:r>
            <a:r>
              <a:rPr lang="es-ES" sz="1200" b="0" i="0" kern="1200" dirty="0" err="1" smtClean="0">
                <a:solidFill>
                  <a:schemeClr val="tx1"/>
                </a:solidFill>
                <a:effectLst/>
                <a:latin typeface="+mn-lt"/>
                <a:ea typeface="+mn-ea"/>
                <a:cs typeface="+mn-cs"/>
              </a:rPr>
              <a:t>Tivoli</a:t>
            </a:r>
            <a:r>
              <a:rPr lang="es-ES" sz="1200" b="0" i="0" kern="1200" dirty="0" smtClean="0">
                <a:solidFill>
                  <a:schemeClr val="tx1"/>
                </a:solidFill>
                <a:effectLst/>
                <a:latin typeface="+mn-lt"/>
                <a:ea typeface="+mn-ea"/>
                <a:cs typeface="+mn-cs"/>
              </a:rPr>
              <a:t> Storage Manager puede manejar más conexiones de cliente y más operaciones de servidor al mismo tiempo. </a:t>
            </a:r>
          </a:p>
          <a:p>
            <a:endParaRPr lang="es-E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Server-less backup provides a performance improvement over LAN-free backup, but the incremental improvement is less than what is gained by going from conventional to LAN-free backup. Server-less backup is also more expensive and complex than LAN-free backup, although this can be mitigated by using a lower performance server, or even eliminating the tape server altogether by moving its remaining functions onto another server.</a:t>
            </a:r>
          </a:p>
          <a:p>
            <a:r>
              <a:rPr lang="en-US" sz="1200" kern="1200" dirty="0" smtClean="0">
                <a:solidFill>
                  <a:schemeClr val="tx1"/>
                </a:solidFill>
                <a:effectLst/>
                <a:latin typeface="+mn-lt"/>
                <a:ea typeface="+mn-ea"/>
                <a:cs typeface="+mn-cs"/>
              </a:rPr>
              <a:t>The big advantage of server-less backup over LAN-free backup is that the appliances (called 'data movers' generically) that handle the control function can stream data to multiple tape drives to increase backup speed greatly in large or complex installations.</a:t>
            </a:r>
          </a:p>
          <a:p>
            <a:endParaRPr lang="es-AR" dirty="0" smtClean="0"/>
          </a:p>
          <a:p>
            <a:endParaRPr lang="es-AR" dirty="0" smtClean="0"/>
          </a:p>
          <a:p>
            <a:r>
              <a:rPr lang="en-US" sz="1200" kern="1200" dirty="0" smtClean="0">
                <a:solidFill>
                  <a:schemeClr val="tx1"/>
                </a:solidFill>
                <a:effectLst/>
                <a:latin typeface="+mn-lt"/>
                <a:ea typeface="+mn-ea"/>
                <a:cs typeface="+mn-cs"/>
              </a:rPr>
              <a:t>Server-less (somewhat of a misnomer in the context of dedicated storage </a:t>
            </a:r>
            <a:r>
              <a:rPr lang="en-US" sz="1200" kern="1200" dirty="0" err="1" smtClean="0">
                <a:solidFill>
                  <a:schemeClr val="tx1"/>
                </a:solidFill>
                <a:effectLst/>
                <a:latin typeface="+mn-lt"/>
                <a:ea typeface="+mn-ea"/>
                <a:cs typeface="+mn-cs"/>
              </a:rPr>
              <a:t>ser-vers</a:t>
            </a:r>
            <a:r>
              <a:rPr lang="en-US" sz="1200" kern="1200" dirty="0" smtClean="0">
                <a:solidFill>
                  <a:schemeClr val="tx1"/>
                </a:solidFill>
                <a:effectLst/>
                <a:latin typeface="+mn-lt"/>
                <a:ea typeface="+mn-ea"/>
                <a:cs typeface="+mn-cs"/>
              </a:rPr>
              <a:t>) backup offers several advantages:</a:t>
            </a:r>
          </a:p>
          <a:p>
            <a:pPr lvl="0"/>
            <a:r>
              <a:rPr lang="en-US" sz="1200" kern="1200" dirty="0" smtClean="0">
                <a:solidFill>
                  <a:schemeClr val="tx1"/>
                </a:solidFill>
                <a:effectLst/>
                <a:latin typeface="+mn-lt"/>
                <a:ea typeface="+mn-ea"/>
                <a:cs typeface="+mn-cs"/>
              </a:rPr>
              <a:t>The storage server is independent of the operating systems used for the general-purpose application and file servers, providing a cost-effective "thin server" dedicated to the management of data in the SAN.</a:t>
            </a:r>
          </a:p>
          <a:p>
            <a:pPr lvl="0"/>
            <a:r>
              <a:rPr lang="en-US" sz="1200" kern="1200" dirty="0" smtClean="0">
                <a:solidFill>
                  <a:schemeClr val="tx1"/>
                </a:solidFill>
                <a:effectLst/>
                <a:latin typeface="+mn-lt"/>
                <a:ea typeface="+mn-ea"/>
                <a:cs typeface="+mn-cs"/>
              </a:rPr>
              <a:t>Disaster recovery is more efficient because data protection is independent of the general-purpose servers.</a:t>
            </a:r>
          </a:p>
          <a:p>
            <a:pPr lvl="0"/>
            <a:r>
              <a:rPr lang="en-US" sz="1200" kern="1200" dirty="0" smtClean="0">
                <a:solidFill>
                  <a:schemeClr val="tx1"/>
                </a:solidFill>
                <a:effectLst/>
                <a:latin typeface="+mn-lt"/>
                <a:ea typeface="+mn-ea"/>
                <a:cs typeface="+mn-cs"/>
              </a:rPr>
              <a:t>The storage server centralizes data management.</a:t>
            </a:r>
          </a:p>
          <a:p>
            <a:pPr lvl="0"/>
            <a:r>
              <a:rPr lang="en-US" sz="1200" kern="1200" dirty="0" smtClean="0">
                <a:solidFill>
                  <a:schemeClr val="tx1"/>
                </a:solidFill>
                <a:effectLst/>
                <a:latin typeface="+mn-lt"/>
                <a:ea typeface="+mn-ea"/>
                <a:cs typeface="+mn-cs"/>
              </a:rPr>
              <a:t>It will be possible to size the application and file servers for application functions, because they are free of backup and data protection tasks.</a:t>
            </a:r>
          </a:p>
          <a:p>
            <a:pPr lvl="0"/>
            <a:r>
              <a:rPr lang="en-US" sz="1200" kern="1200" dirty="0" smtClean="0">
                <a:solidFill>
                  <a:schemeClr val="tx1"/>
                </a:solidFill>
                <a:effectLst/>
                <a:latin typeface="+mn-lt"/>
                <a:ea typeface="+mn-ea"/>
                <a:cs typeface="+mn-cs"/>
              </a:rPr>
              <a:t>Backups can be applied more broadly because data is now protected on the SAN. With server-free backup, it is much easier to consolidate and manage data.</a:t>
            </a:r>
          </a:p>
          <a:p>
            <a:endParaRPr lang="es-AR" dirty="0" smtClean="0"/>
          </a:p>
          <a:p>
            <a:r>
              <a:rPr lang="en-US" sz="1200" b="1" i="0" kern="1200" dirty="0" smtClean="0">
                <a:solidFill>
                  <a:schemeClr val="tx1"/>
                </a:solidFill>
                <a:effectLst/>
                <a:latin typeface="+mn-lt"/>
                <a:ea typeface="+mn-ea"/>
                <a:cs typeface="+mn-cs"/>
              </a:rPr>
              <a:t>Data movers</a:t>
            </a:r>
          </a:p>
          <a:p>
            <a:r>
              <a:rPr lang="en-US" sz="1200" b="0" i="0" kern="1200" dirty="0" smtClean="0">
                <a:solidFill>
                  <a:schemeClr val="tx1"/>
                </a:solidFill>
                <a:effectLst/>
                <a:latin typeface="+mn-lt"/>
                <a:ea typeface="+mn-ea"/>
                <a:cs typeface="+mn-cs"/>
              </a:rPr>
              <a:t>Data movers are devices that accept requests from Tivoli® Storage Manager to transfer data on behalf of the server. Data movers transfer data between storage devices without using significant server, client, or network resources.</a:t>
            </a:r>
          </a:p>
          <a:p>
            <a:r>
              <a:rPr lang="en-US" sz="1200" b="0" i="0" kern="1200" dirty="0" smtClean="0">
                <a:solidFill>
                  <a:schemeClr val="tx1"/>
                </a:solidFill>
                <a:effectLst/>
                <a:latin typeface="+mn-lt"/>
                <a:ea typeface="+mn-ea"/>
                <a:cs typeface="+mn-cs"/>
              </a:rPr>
              <a:t>For NDMP operations, data movers are NAS file servers. The definition for a NAS data mover contains the network address, authorization, and data formats required for NDMP operations. A data mover enables communication and ensures authority for NDMP operations between </a:t>
            </a:r>
            <a:r>
              <a:rPr lang="en-US" sz="1200" b="0" i="0" kern="1200" dirty="0" err="1" smtClean="0">
                <a:solidFill>
                  <a:schemeClr val="tx1"/>
                </a:solidFill>
                <a:effectLst/>
                <a:latin typeface="+mn-lt"/>
                <a:ea typeface="+mn-ea"/>
                <a:cs typeface="+mn-cs"/>
              </a:rPr>
              <a:t>theTivoli</a:t>
            </a:r>
            <a:r>
              <a:rPr lang="en-US" sz="1200" b="0" i="0" kern="1200" dirty="0" smtClean="0">
                <a:solidFill>
                  <a:schemeClr val="tx1"/>
                </a:solidFill>
                <a:effectLst/>
                <a:latin typeface="+mn-lt"/>
                <a:ea typeface="+mn-ea"/>
                <a:cs typeface="+mn-cs"/>
              </a:rPr>
              <a:t> Storage Manager server and the NAS file server.</a:t>
            </a:r>
          </a:p>
          <a:p>
            <a:r>
              <a:rPr lang="en-US" sz="1200" b="0" i="0" kern="1200" dirty="0" smtClean="0">
                <a:solidFill>
                  <a:schemeClr val="tx1"/>
                </a:solidFill>
                <a:effectLst/>
                <a:latin typeface="+mn-lt"/>
                <a:ea typeface="+mn-ea"/>
                <a:cs typeface="+mn-cs"/>
              </a:rPr>
              <a:t>Tivoli Storage Manager supports two types of data </a:t>
            </a:r>
            <a:r>
              <a:rPr lang="en-US" sz="1200" b="0" i="0" kern="1200" dirty="0" err="1" smtClean="0">
                <a:solidFill>
                  <a:schemeClr val="tx1"/>
                </a:solidFill>
                <a:effectLst/>
                <a:latin typeface="+mn-lt"/>
                <a:ea typeface="+mn-ea"/>
                <a:cs typeface="+mn-cs"/>
              </a:rPr>
              <a:t>movers:For</a:t>
            </a:r>
            <a:r>
              <a:rPr lang="en-US" sz="1200" b="0" i="0" kern="1200" dirty="0" smtClean="0">
                <a:solidFill>
                  <a:schemeClr val="tx1"/>
                </a:solidFill>
                <a:effectLst/>
                <a:latin typeface="+mn-lt"/>
                <a:ea typeface="+mn-ea"/>
                <a:cs typeface="+mn-cs"/>
              </a:rPr>
              <a:t> NDMP operations, data movers are NAS file servers. The definition for a NAS data mover contains the network address, authorization, and data formats required for NDMP operations. A data mover enables communication and ensures authority for NDMP operations between the Tivoli Storage Manager server and the NAS file server.</a:t>
            </a:r>
          </a:p>
          <a:p>
            <a:r>
              <a:rPr lang="en-US" sz="1200" b="0" i="0" kern="1200" dirty="0" smtClean="0">
                <a:solidFill>
                  <a:schemeClr val="tx1"/>
                </a:solidFill>
                <a:effectLst/>
                <a:latin typeface="+mn-lt"/>
                <a:ea typeface="+mn-ea"/>
                <a:cs typeface="+mn-cs"/>
              </a:rPr>
              <a:t>For server-free data movement, data movers are devices such as the IBM® SAN Data Gateway, that move data between disk devices and tape devices on the SAN.</a:t>
            </a:r>
          </a:p>
          <a:p>
            <a:endParaRPr lang="es-AR" dirty="0" smtClean="0"/>
          </a:p>
          <a:p>
            <a:endParaRPr lang="es-AR" dirty="0" smtClean="0"/>
          </a:p>
        </p:txBody>
      </p:sp>
      <p:sp>
        <p:nvSpPr>
          <p:cNvPr id="4" name="Slide Number Placeholder 3"/>
          <p:cNvSpPr>
            <a:spLocks noGrp="1"/>
          </p:cNvSpPr>
          <p:nvPr>
            <p:ph type="sldNum" sz="quarter" idx="10"/>
          </p:nvPr>
        </p:nvSpPr>
        <p:spPr/>
        <p:txBody>
          <a:bodyPr/>
          <a:lstStyle/>
          <a:p>
            <a:fld id="{539D8A83-7677-404A-90AE-968526C4EC17}" type="slidenum">
              <a:rPr lang="en-US" smtClean="0"/>
              <a:t>6</a:t>
            </a:fld>
            <a:endParaRPr lang="en-US"/>
          </a:p>
        </p:txBody>
      </p:sp>
    </p:spTree>
    <p:extLst>
      <p:ext uri="{BB962C8B-B14F-4D97-AF65-F5344CB8AC3E}">
        <p14:creationId xmlns:p14="http://schemas.microsoft.com/office/powerpoint/2010/main" val="379935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DA9BB9-01D6-4CC9-BA4E-5D86D1A9ED85}" type="datetimeFigureOut">
              <a:rPr lang="en-US" smtClean="0"/>
              <a:t>5/28/2012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376539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A9BB9-01D6-4CC9-BA4E-5D86D1A9ED85}" type="datetimeFigureOut">
              <a:rPr lang="en-US" smtClean="0"/>
              <a:t>5/28/2012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241608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A9BB9-01D6-4CC9-BA4E-5D86D1A9ED85}" type="datetimeFigureOut">
              <a:rPr lang="en-US" smtClean="0"/>
              <a:t>5/28/2012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358133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A9BB9-01D6-4CC9-BA4E-5D86D1A9ED85}" type="datetimeFigureOut">
              <a:rPr lang="en-US" smtClean="0"/>
              <a:t>5/28/2012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293773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9BB9-01D6-4CC9-BA4E-5D86D1A9ED85}" type="datetimeFigureOut">
              <a:rPr lang="en-US" smtClean="0"/>
              <a:t>5/28/2012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38361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DA9BB9-01D6-4CC9-BA4E-5D86D1A9ED85}" type="datetimeFigureOut">
              <a:rPr lang="en-US" smtClean="0"/>
              <a:t>5/28/2012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332664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DA9BB9-01D6-4CC9-BA4E-5D86D1A9ED85}" type="datetimeFigureOut">
              <a:rPr lang="en-US" smtClean="0"/>
              <a:t>5/28/2012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71834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DA9BB9-01D6-4CC9-BA4E-5D86D1A9ED85}" type="datetimeFigureOut">
              <a:rPr lang="en-US" smtClean="0"/>
              <a:t>5/28/2012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308613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9BB9-01D6-4CC9-BA4E-5D86D1A9ED85}" type="datetimeFigureOut">
              <a:rPr lang="en-US" smtClean="0"/>
              <a:t>5/28/2012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29124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9BB9-01D6-4CC9-BA4E-5D86D1A9ED85}" type="datetimeFigureOut">
              <a:rPr lang="en-US" smtClean="0"/>
              <a:t>5/28/2012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54758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9BB9-01D6-4CC9-BA4E-5D86D1A9ED85}" type="datetimeFigureOut">
              <a:rPr lang="en-US" smtClean="0"/>
              <a:t>5/28/2012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C73D-BBA2-4F0C-B571-BA0EEE4CF318}" type="slidenum">
              <a:rPr lang="en-US" smtClean="0"/>
              <a:t>‹#›</a:t>
            </a:fld>
            <a:endParaRPr lang="en-US"/>
          </a:p>
        </p:txBody>
      </p:sp>
    </p:spTree>
    <p:extLst>
      <p:ext uri="{BB962C8B-B14F-4D97-AF65-F5344CB8AC3E}">
        <p14:creationId xmlns:p14="http://schemas.microsoft.com/office/powerpoint/2010/main" val="192360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A9BB9-01D6-4CC9-BA4E-5D86D1A9ED85}" type="datetimeFigureOut">
              <a:rPr lang="en-US" smtClean="0"/>
              <a:t>5/28/2012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0C73D-BBA2-4F0C-B571-BA0EEE4CF318}" type="slidenum">
              <a:rPr lang="en-US" smtClean="0"/>
              <a:t>‹#›</a:t>
            </a:fld>
            <a:endParaRPr lang="en-US"/>
          </a:p>
        </p:txBody>
      </p:sp>
    </p:spTree>
    <p:extLst>
      <p:ext uri="{BB962C8B-B14F-4D97-AF65-F5344CB8AC3E}">
        <p14:creationId xmlns:p14="http://schemas.microsoft.com/office/powerpoint/2010/main" val="2026900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1470025"/>
          </a:xfrm>
        </p:spPr>
        <p:txBody>
          <a:bodyPr/>
          <a:lstStyle/>
          <a:p>
            <a:r>
              <a:rPr lang="es-AR" dirty="0" smtClean="0"/>
              <a:t>Soluciones de </a:t>
            </a:r>
            <a:r>
              <a:rPr lang="es-AR" dirty="0" err="1" smtClean="0"/>
              <a:t>Backup</a:t>
            </a:r>
            <a:endParaRPr lang="en-US" dirty="0"/>
          </a:p>
        </p:txBody>
      </p:sp>
      <p:sp>
        <p:nvSpPr>
          <p:cNvPr id="3" name="Subtitle 2"/>
          <p:cNvSpPr>
            <a:spLocks noGrp="1"/>
          </p:cNvSpPr>
          <p:nvPr>
            <p:ph type="subTitle" idx="1"/>
          </p:nvPr>
        </p:nvSpPr>
        <p:spPr/>
        <p:txBody>
          <a:bodyPr/>
          <a:lstStyle/>
          <a:p>
            <a:pPr algn="l"/>
            <a:r>
              <a:rPr lang="es-AR" dirty="0" smtClean="0"/>
              <a:t>IBM </a:t>
            </a:r>
            <a:r>
              <a:rPr lang="es-AR" dirty="0" err="1" smtClean="0"/>
              <a:t>tivoli</a:t>
            </a:r>
            <a:r>
              <a:rPr lang="es-AR" dirty="0" smtClean="0"/>
              <a:t> </a:t>
            </a:r>
            <a:r>
              <a:rPr lang="es-AR" dirty="0" err="1" smtClean="0"/>
              <a:t>storage</a:t>
            </a:r>
            <a:r>
              <a:rPr lang="es-AR" dirty="0" smtClean="0"/>
              <a:t> manager</a:t>
            </a:r>
            <a:endParaRPr lang="en-US" dirty="0"/>
          </a:p>
        </p:txBody>
      </p:sp>
    </p:spTree>
    <p:extLst>
      <p:ext uri="{BB962C8B-B14F-4D97-AF65-F5344CB8AC3E}">
        <p14:creationId xmlns:p14="http://schemas.microsoft.com/office/powerpoint/2010/main" val="54696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s-AR" sz="2800" dirty="0" smtClean="0"/>
              <a:t>Solución centralizada y automatizada de gestión de almacenamiento y protección de datos para un entorno de sistemas </a:t>
            </a:r>
            <a:r>
              <a:rPr lang="es-AR" sz="2800" dirty="0" err="1" smtClean="0"/>
              <a:t>multiproveedor</a:t>
            </a:r>
            <a:r>
              <a:rPr lang="es-AR" sz="2800" dirty="0" smtClean="0"/>
              <a:t> y multiplataforma.</a:t>
            </a:r>
          </a:p>
          <a:p>
            <a:endParaRPr lang="es-AR" sz="2800" dirty="0" smtClean="0"/>
          </a:p>
          <a:p>
            <a:r>
              <a:rPr lang="es-AR" sz="2800" dirty="0" smtClean="0"/>
              <a:t>Provee gestión de espacio, archivado y copia de seguridad a través de políticas definidas, en las que se especifican reglas tales como:</a:t>
            </a:r>
          </a:p>
          <a:p>
            <a:pPr lvl="1"/>
            <a:r>
              <a:rPr lang="es-AR" sz="2400" dirty="0" smtClean="0"/>
              <a:t>donde se resguardarán los datos</a:t>
            </a:r>
          </a:p>
          <a:p>
            <a:pPr lvl="1"/>
            <a:r>
              <a:rPr lang="es-AR" sz="2400" dirty="0" smtClean="0"/>
              <a:t>cuántas versiones del </a:t>
            </a:r>
            <a:r>
              <a:rPr lang="es-AR" sz="2400" dirty="0" err="1" smtClean="0"/>
              <a:t>backup</a:t>
            </a:r>
            <a:r>
              <a:rPr lang="es-AR" sz="2400" dirty="0" smtClean="0"/>
              <a:t> se mantendrán </a:t>
            </a:r>
          </a:p>
          <a:p>
            <a:pPr lvl="1"/>
            <a:r>
              <a:rPr lang="es-AR" sz="2400" dirty="0" smtClean="0"/>
              <a:t>cuánto tiempo se </a:t>
            </a:r>
            <a:r>
              <a:rPr lang="es-AR" sz="2400" dirty="0" err="1" smtClean="0"/>
              <a:t>mantiendrán</a:t>
            </a:r>
            <a:r>
              <a:rPr lang="es-AR" sz="2400" dirty="0" smtClean="0"/>
              <a:t> las copias</a:t>
            </a:r>
          </a:p>
          <a:p>
            <a:pPr lvl="1"/>
            <a:r>
              <a:rPr lang="es-AR" sz="2400" dirty="0" smtClean="0"/>
              <a:t>Que tipos de datos se resguardarán, </a:t>
            </a:r>
            <a:r>
              <a:rPr lang="es-AR" sz="2400" dirty="0" err="1" smtClean="0"/>
              <a:t>etc</a:t>
            </a:r>
            <a:endParaRPr lang="es-AR" sz="2400" dirty="0" smtClean="0"/>
          </a:p>
          <a:p>
            <a:endParaRPr lang="es-AR" sz="2800" dirty="0" smtClean="0"/>
          </a:p>
          <a:p>
            <a:r>
              <a:rPr lang="es-AR" sz="2800" dirty="0" smtClean="0"/>
              <a:t>Es una aplicación cliente servidor escalable</a:t>
            </a:r>
          </a:p>
          <a:p>
            <a:endParaRPr lang="es-AR" sz="2800" dirty="0" smtClean="0"/>
          </a:p>
          <a:p>
            <a:r>
              <a:rPr lang="es-AR" sz="2800" dirty="0" smtClean="0"/>
              <a:t>Actualmente se encuentra por la versión 6.3</a:t>
            </a:r>
          </a:p>
        </p:txBody>
      </p:sp>
      <p:pic>
        <p:nvPicPr>
          <p:cNvPr id="4101" name="Picture 5" descr="http://vulnerabilityteam.files.wordpress.com/2009/05/tivoli_ib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865"/>
            <a:ext cx="4191000" cy="84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8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868362"/>
          </a:xfrm>
        </p:spPr>
        <p:txBody>
          <a:bodyPr/>
          <a:lstStyle/>
          <a:p>
            <a:r>
              <a:rPr lang="es-AR" dirty="0" err="1" smtClean="0"/>
              <a:t>Tivoli</a:t>
            </a:r>
            <a:r>
              <a:rPr lang="es-AR" dirty="0" smtClean="0"/>
              <a:t> TSM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3778683"/>
              </p:ext>
            </p:extLst>
          </p:nvPr>
        </p:nvGraphicFramePr>
        <p:xfrm>
          <a:off x="533400" y="914400"/>
          <a:ext cx="8229600" cy="4759960"/>
        </p:xfrm>
        <a:graphic>
          <a:graphicData uri="http://schemas.openxmlformats.org/drawingml/2006/table">
            <a:tbl>
              <a:tblPr firstRow="1" bandRow="1">
                <a:tableStyleId>{5C22544A-7EE6-4342-B048-85BDC9FD1C3A}</a:tableStyleId>
              </a:tblPr>
              <a:tblGrid>
                <a:gridCol w="1600200"/>
                <a:gridCol w="6629400"/>
              </a:tblGrid>
              <a:tr h="370840">
                <a:tc gridSpan="2">
                  <a:txBody>
                    <a:bodyPr/>
                    <a:lstStyle/>
                    <a:p>
                      <a:r>
                        <a:rPr lang="es-AR" dirty="0" smtClean="0"/>
                        <a:t>Características de la </a:t>
                      </a:r>
                      <a:r>
                        <a:rPr lang="es-AR" dirty="0" err="1" smtClean="0"/>
                        <a:t>solucion</a:t>
                      </a:r>
                      <a:endParaRPr lang="en-US" dirty="0"/>
                    </a:p>
                  </a:txBody>
                  <a:tcPr/>
                </a:tc>
                <a:tc hMerge="1">
                  <a:txBody>
                    <a:bodyPr/>
                    <a:lstStyle/>
                    <a:p>
                      <a:endParaRPr lang="en-US" dirty="0"/>
                    </a:p>
                  </a:txBody>
                  <a:tcPr/>
                </a:tc>
              </a:tr>
              <a:tr h="370840">
                <a:tc>
                  <a:txBody>
                    <a:bodyPr/>
                    <a:lstStyle/>
                    <a:p>
                      <a:r>
                        <a:rPr lang="es-AR" dirty="0" smtClean="0"/>
                        <a:t>Seguridad de la</a:t>
                      </a:r>
                      <a:r>
                        <a:rPr lang="es-AR" baseline="0" dirty="0" smtClean="0"/>
                        <a:t> información</a:t>
                      </a:r>
                      <a:endParaRPr lang="en-US" dirty="0"/>
                    </a:p>
                  </a:txBody>
                  <a:tcPr/>
                </a:tc>
                <a:tc>
                  <a:txBody>
                    <a:bodyPr/>
                    <a:lstStyle/>
                    <a:p>
                      <a:pPr marL="0" indent="0">
                        <a:buFontTx/>
                        <a:buNone/>
                      </a:pP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Data shedding de </a:t>
                      </a:r>
                      <a:r>
                        <a:rPr lang="en-US" sz="1800" kern="1200" dirty="0" err="1" smtClean="0">
                          <a:solidFill>
                            <a:schemeClr val="dk1"/>
                          </a:solidFill>
                          <a:effectLst/>
                          <a:latin typeface="+mn-lt"/>
                          <a:ea typeface="+mn-ea"/>
                          <a:cs typeface="+mn-cs"/>
                        </a:rPr>
                        <a:t>objetos</a:t>
                      </a:r>
                      <a:r>
                        <a:rPr lang="en-US" sz="1800" kern="1200" baseline="0" dirty="0" smtClean="0">
                          <a:solidFill>
                            <a:schemeClr val="dk1"/>
                          </a:solidFill>
                          <a:effectLst/>
                          <a:latin typeface="+mn-lt"/>
                          <a:ea typeface="+mn-ea"/>
                          <a:cs typeface="+mn-cs"/>
                        </a:rPr>
                        <a:t> de </a:t>
                      </a:r>
                      <a:r>
                        <a:rPr lang="en-US" sz="1800" kern="1200" baseline="0" dirty="0" err="1" smtClean="0">
                          <a:solidFill>
                            <a:schemeClr val="dk1"/>
                          </a:solidFill>
                          <a:effectLst/>
                          <a:latin typeface="+mn-lt"/>
                          <a:ea typeface="+mn-ea"/>
                          <a:cs typeface="+mn-cs"/>
                        </a:rPr>
                        <a:t>informacion</a:t>
                      </a:r>
                      <a:r>
                        <a:rPr lang="en-US" sz="1800" kern="1200" baseline="0" dirty="0" smtClean="0">
                          <a:solidFill>
                            <a:schemeClr val="dk1"/>
                          </a:solidFill>
                          <a:effectLst/>
                          <a:latin typeface="+mn-lt"/>
                          <a:ea typeface="+mn-ea"/>
                          <a:cs typeface="+mn-cs"/>
                        </a:rPr>
                        <a:t> sensible</a:t>
                      </a:r>
                    </a:p>
                    <a:p>
                      <a:pPr marL="0" indent="0">
                        <a:buFontTx/>
                        <a:buNone/>
                      </a:pPr>
                      <a:r>
                        <a:rPr lang="en-US" sz="1800" kern="1200" dirty="0" smtClean="0">
                          <a:solidFill>
                            <a:schemeClr val="dk1"/>
                          </a:solidFill>
                          <a:effectLst/>
                          <a:latin typeface="+mn-lt"/>
                          <a:ea typeface="+mn-ea"/>
                          <a:cs typeface="+mn-cs"/>
                        </a:rPr>
                        <a:t>- Disaster Recovery Manager (DRM) </a:t>
                      </a:r>
                      <a:r>
                        <a:rPr lang="en-US" sz="1800" kern="1200" dirty="0" err="1" smtClean="0">
                          <a:solidFill>
                            <a:schemeClr val="dk1"/>
                          </a:solidFill>
                          <a:effectLst/>
                          <a:latin typeface="+mn-lt"/>
                          <a:ea typeface="+mn-ea"/>
                          <a:cs typeface="+mn-cs"/>
                        </a:rPr>
                        <a:t>permite</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crear</a:t>
                      </a:r>
                      <a:r>
                        <a:rPr lang="en-US" sz="1800" kern="1200" dirty="0" smtClean="0">
                          <a:solidFill>
                            <a:schemeClr val="dk1"/>
                          </a:solidFill>
                          <a:effectLst/>
                          <a:latin typeface="+mn-lt"/>
                          <a:ea typeface="+mn-ea"/>
                          <a:cs typeface="+mn-cs"/>
                        </a:rPr>
                        <a:t> un plan de </a:t>
                      </a:r>
                      <a:r>
                        <a:rPr lang="en-US" sz="1800" kern="1200" dirty="0" err="1" smtClean="0">
                          <a:solidFill>
                            <a:schemeClr val="dk1"/>
                          </a:solidFill>
                          <a:effectLst/>
                          <a:latin typeface="+mn-lt"/>
                          <a:ea typeface="+mn-ea"/>
                          <a:cs typeface="+mn-cs"/>
                        </a:rPr>
                        <a:t>recuperacion</a:t>
                      </a:r>
                      <a:r>
                        <a:rPr lang="en-US" sz="1800" kern="1200" dirty="0" smtClean="0">
                          <a:solidFill>
                            <a:schemeClr val="dk1"/>
                          </a:solidFill>
                          <a:effectLst/>
                          <a:latin typeface="+mn-lt"/>
                          <a:ea typeface="+mn-ea"/>
                          <a:cs typeface="+mn-cs"/>
                        </a:rPr>
                        <a:t> de </a:t>
                      </a:r>
                      <a:r>
                        <a:rPr lang="en-US" sz="1800" kern="1200" dirty="0" err="1" smtClean="0">
                          <a:solidFill>
                            <a:schemeClr val="dk1"/>
                          </a:solidFill>
                          <a:effectLst/>
                          <a:latin typeface="+mn-lt"/>
                          <a:ea typeface="+mn-ea"/>
                          <a:cs typeface="+mn-cs"/>
                        </a:rPr>
                        <a:t>desastres</a:t>
                      </a:r>
                      <a:r>
                        <a:rPr lang="en-US" sz="1800" kern="1200" baseline="0" dirty="0" smtClean="0">
                          <a:solidFill>
                            <a:schemeClr val="dk1"/>
                          </a:solidFill>
                          <a:effectLst/>
                          <a:latin typeface="+mn-lt"/>
                          <a:ea typeface="+mn-ea"/>
                          <a:cs typeface="+mn-cs"/>
                        </a:rPr>
                        <a:t>.</a:t>
                      </a:r>
                      <a:endParaRPr lang="en-US"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800" kern="1200" dirty="0" smtClean="0">
                          <a:solidFill>
                            <a:schemeClr val="dk1"/>
                          </a:solidFill>
                          <a:effectLst/>
                          <a:latin typeface="+mn-lt"/>
                          <a:ea typeface="+mn-ea"/>
                          <a:cs typeface="+mn-cs"/>
                        </a:rPr>
                        <a:t>- Bóveda </a:t>
                      </a:r>
                      <a:r>
                        <a:rPr lang="es-AR" sz="1800" kern="1200" dirty="0" err="1" smtClean="0">
                          <a:solidFill>
                            <a:schemeClr val="dk1"/>
                          </a:solidFill>
                          <a:effectLst/>
                          <a:latin typeface="+mn-lt"/>
                          <a:ea typeface="+mn-ea"/>
                          <a:cs typeface="+mn-cs"/>
                        </a:rPr>
                        <a:t>electronica</a:t>
                      </a:r>
                      <a:endParaRPr lang="es-AR"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Permite</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crear</a:t>
                      </a:r>
                      <a:r>
                        <a:rPr lang="en-US" sz="1800" kern="1200" baseline="0" dirty="0" smtClean="0">
                          <a:solidFill>
                            <a:schemeClr val="dk1"/>
                          </a:solidFill>
                          <a:effectLst/>
                          <a:latin typeface="+mn-lt"/>
                          <a:ea typeface="+mn-ea"/>
                          <a:cs typeface="+mn-cs"/>
                        </a:rPr>
                        <a:t> backup “off site” al </a:t>
                      </a:r>
                      <a:r>
                        <a:rPr lang="en-US" sz="1800" kern="1200" baseline="0" dirty="0" err="1" smtClean="0">
                          <a:solidFill>
                            <a:schemeClr val="dk1"/>
                          </a:solidFill>
                          <a:effectLst/>
                          <a:latin typeface="+mn-lt"/>
                          <a:ea typeface="+mn-ea"/>
                          <a:cs typeface="+mn-cs"/>
                        </a:rPr>
                        <a:t>mismo</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tiempo</a:t>
                      </a:r>
                      <a:r>
                        <a:rPr lang="en-US" sz="1800" kern="1200" baseline="0" dirty="0" smtClean="0">
                          <a:solidFill>
                            <a:schemeClr val="dk1"/>
                          </a:solidFill>
                          <a:effectLst/>
                          <a:latin typeface="+mn-lt"/>
                          <a:ea typeface="+mn-ea"/>
                          <a:cs typeface="+mn-cs"/>
                        </a:rPr>
                        <a:t> </a:t>
                      </a:r>
                      <a:r>
                        <a:rPr lang="en-US" sz="1800" kern="1200" baseline="0" dirty="0" err="1" smtClean="0">
                          <a:solidFill>
                            <a:schemeClr val="dk1"/>
                          </a:solidFill>
                          <a:effectLst/>
                          <a:latin typeface="+mn-lt"/>
                          <a:ea typeface="+mn-ea"/>
                          <a:cs typeface="+mn-cs"/>
                        </a:rPr>
                        <a:t>que</a:t>
                      </a:r>
                      <a:r>
                        <a:rPr lang="en-US" sz="1800" kern="1200" baseline="0" dirty="0" smtClean="0">
                          <a:solidFill>
                            <a:schemeClr val="dk1"/>
                          </a:solidFill>
                          <a:effectLst/>
                          <a:latin typeface="+mn-lt"/>
                          <a:ea typeface="+mn-ea"/>
                          <a:cs typeface="+mn-cs"/>
                        </a:rPr>
                        <a:t> se </a:t>
                      </a:r>
                      <a:r>
                        <a:rPr lang="en-US" sz="1800" kern="1200" baseline="0" dirty="0" err="1" smtClean="0">
                          <a:solidFill>
                            <a:schemeClr val="dk1"/>
                          </a:solidFill>
                          <a:effectLst/>
                          <a:latin typeface="+mn-lt"/>
                          <a:ea typeface="+mn-ea"/>
                          <a:cs typeface="+mn-cs"/>
                        </a:rPr>
                        <a:t>realiza</a:t>
                      </a:r>
                      <a:r>
                        <a:rPr lang="en-US" sz="1800" kern="1200" baseline="0" dirty="0" smtClean="0">
                          <a:solidFill>
                            <a:schemeClr val="dk1"/>
                          </a:solidFill>
                          <a:effectLst/>
                          <a:latin typeface="+mn-lt"/>
                          <a:ea typeface="+mn-ea"/>
                          <a:cs typeface="+mn-cs"/>
                        </a:rPr>
                        <a:t> el backup </a:t>
                      </a:r>
                      <a:r>
                        <a:rPr lang="en-US" sz="1800" kern="1200" baseline="0" dirty="0" err="1" smtClean="0">
                          <a:solidFill>
                            <a:schemeClr val="dk1"/>
                          </a:solidFill>
                          <a:effectLst/>
                          <a:latin typeface="+mn-lt"/>
                          <a:ea typeface="+mn-ea"/>
                          <a:cs typeface="+mn-cs"/>
                        </a:rPr>
                        <a:t>primario</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a:t>
                      </a:r>
                      <a:r>
                        <a:rPr lang="es-AR" sz="1800" kern="1200" dirty="0" err="1" smtClean="0">
                          <a:solidFill>
                            <a:schemeClr val="dk1"/>
                          </a:solidFill>
                          <a:effectLst/>
                          <a:latin typeface="+mn-lt"/>
                          <a:ea typeface="+mn-ea"/>
                          <a:cs typeface="+mn-cs"/>
                        </a:rPr>
                        <a:t>Encriptacion</a:t>
                      </a:r>
                      <a:endParaRPr lang="en-US" dirty="0"/>
                    </a:p>
                  </a:txBody>
                  <a:tcPr/>
                </a:tc>
              </a:tr>
              <a:tr h="370840">
                <a:tc>
                  <a:txBody>
                    <a:bodyPr/>
                    <a:lstStyle/>
                    <a:p>
                      <a:r>
                        <a:rPr lang="es-AR" dirty="0" smtClean="0"/>
                        <a:t>Resguardo de la </a:t>
                      </a:r>
                      <a:r>
                        <a:rPr lang="es-AR" dirty="0" err="1" smtClean="0"/>
                        <a:t>informacion</a:t>
                      </a:r>
                      <a:endParaRPr lang="en-US" dirty="0"/>
                    </a:p>
                  </a:txBody>
                  <a:tcPr/>
                </a:tc>
                <a:tc>
                  <a:txBody>
                    <a:bodyPr/>
                    <a:lstStyle/>
                    <a:p>
                      <a:r>
                        <a:rPr lang="es-AR" dirty="0" smtClean="0"/>
                        <a:t>-El </a:t>
                      </a:r>
                      <a:r>
                        <a:rPr lang="es-AR" dirty="0" err="1" smtClean="0"/>
                        <a:t>backup</a:t>
                      </a:r>
                      <a:r>
                        <a:rPr lang="es-AR" dirty="0" smtClean="0"/>
                        <a:t> por</a:t>
                      </a:r>
                      <a:r>
                        <a:rPr lang="es-AR" baseline="0" dirty="0" smtClean="0"/>
                        <a:t> default es progresivo incremental</a:t>
                      </a:r>
                      <a:endParaRPr lang="es-AR" dirty="0" smtClean="0"/>
                    </a:p>
                    <a:p>
                      <a:r>
                        <a:rPr lang="es-AR" dirty="0" smtClean="0"/>
                        <a:t>-Soporta </a:t>
                      </a:r>
                      <a:r>
                        <a:rPr lang="es-AR" dirty="0" err="1" smtClean="0"/>
                        <a:t>backup</a:t>
                      </a:r>
                      <a:r>
                        <a:rPr lang="es-AR" dirty="0" smtClean="0"/>
                        <a:t> en</a:t>
                      </a:r>
                      <a:r>
                        <a:rPr lang="en-US" sz="1800" kern="1200" baseline="0" dirty="0" smtClean="0">
                          <a:solidFill>
                            <a:schemeClr val="dk1"/>
                          </a:solidFill>
                          <a:effectLst/>
                          <a:latin typeface="+mn-lt"/>
                          <a:ea typeface="+mn-ea"/>
                          <a:cs typeface="+mn-cs"/>
                        </a:rPr>
                        <a:t> NAS, a </a:t>
                      </a:r>
                      <a:r>
                        <a:rPr lang="en-US" sz="1800" kern="1200" baseline="0" dirty="0" err="1" smtClean="0">
                          <a:solidFill>
                            <a:schemeClr val="dk1"/>
                          </a:solidFill>
                          <a:effectLst/>
                          <a:latin typeface="+mn-lt"/>
                          <a:ea typeface="+mn-ea"/>
                          <a:cs typeface="+mn-cs"/>
                        </a:rPr>
                        <a:t>través</a:t>
                      </a:r>
                      <a:r>
                        <a:rPr lang="en-US" sz="1800" kern="1200" baseline="0" dirty="0" smtClean="0">
                          <a:solidFill>
                            <a:schemeClr val="dk1"/>
                          </a:solidFill>
                          <a:effectLst/>
                          <a:latin typeface="+mn-lt"/>
                          <a:ea typeface="+mn-ea"/>
                          <a:cs typeface="+mn-cs"/>
                        </a:rPr>
                        <a:t> del </a:t>
                      </a:r>
                      <a:r>
                        <a:rPr lang="en-US" sz="1800" kern="1200" baseline="0" dirty="0" err="1" smtClean="0">
                          <a:solidFill>
                            <a:schemeClr val="dk1"/>
                          </a:solidFill>
                          <a:effectLst/>
                          <a:latin typeface="+mn-lt"/>
                          <a:ea typeface="+mn-ea"/>
                          <a:cs typeface="+mn-cs"/>
                        </a:rPr>
                        <a:t>protocolo</a:t>
                      </a:r>
                      <a:r>
                        <a:rPr lang="en-US" sz="1800" kern="1200" baseline="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Network Data Management Protocol</a:t>
                      </a:r>
                      <a:r>
                        <a:rPr lang="en-US" sz="1800" b="0" i="0" kern="1200" dirty="0" smtClean="0">
                          <a:solidFill>
                            <a:schemeClr val="dk1"/>
                          </a:solidFill>
                          <a:effectLst/>
                          <a:latin typeface="+mn-lt"/>
                          <a:ea typeface="+mn-ea"/>
                          <a:cs typeface="+mn-cs"/>
                        </a:rPr>
                        <a:t>,</a:t>
                      </a:r>
                    </a:p>
                    <a:p>
                      <a:r>
                        <a:rPr lang="es-AR" sz="1800" kern="1200" baseline="0" dirty="0" smtClean="0">
                          <a:solidFill>
                            <a:schemeClr val="dk1"/>
                          </a:solidFill>
                          <a:effectLst/>
                          <a:latin typeface="+mn-lt"/>
                          <a:ea typeface="+mn-ea"/>
                          <a:cs typeface="+mn-cs"/>
                        </a:rPr>
                        <a:t>-Soporta </a:t>
                      </a:r>
                      <a:r>
                        <a:rPr lang="es-AR" sz="1800" kern="1200" baseline="0" dirty="0" err="1" smtClean="0">
                          <a:solidFill>
                            <a:schemeClr val="dk1"/>
                          </a:solidFill>
                          <a:effectLst/>
                          <a:latin typeface="+mn-lt"/>
                          <a:ea typeface="+mn-ea"/>
                          <a:cs typeface="+mn-cs"/>
                        </a:rPr>
                        <a:t>backup</a:t>
                      </a:r>
                      <a:r>
                        <a:rPr lang="es-AR" sz="1800" kern="1200" baseline="0" dirty="0" smtClean="0">
                          <a:solidFill>
                            <a:schemeClr val="dk1"/>
                          </a:solidFill>
                          <a:effectLst/>
                          <a:latin typeface="+mn-lt"/>
                          <a:ea typeface="+mn-ea"/>
                          <a:cs typeface="+mn-cs"/>
                        </a:rPr>
                        <a:t> de archivos abiertos</a:t>
                      </a:r>
                    </a:p>
                    <a:p>
                      <a:r>
                        <a:rPr lang="es-AR" sz="1800" kern="1200" baseline="0" dirty="0" smtClean="0">
                          <a:solidFill>
                            <a:schemeClr val="dk1"/>
                          </a:solidFill>
                          <a:effectLst/>
                          <a:latin typeface="+mn-lt"/>
                          <a:ea typeface="+mn-ea"/>
                          <a:cs typeface="+mn-cs"/>
                        </a:rPr>
                        <a:t>-Posee APIS, para que aplicaciones puedan usar sus servicios</a:t>
                      </a:r>
                      <a:endParaRPr lang="en-US" sz="1800" kern="1200" baseline="0" dirty="0" smtClean="0">
                        <a:solidFill>
                          <a:schemeClr val="dk1"/>
                        </a:solidFill>
                        <a:effectLst/>
                        <a:latin typeface="+mn-lt"/>
                        <a:ea typeface="+mn-ea"/>
                        <a:cs typeface="+mn-cs"/>
                      </a:endParaRPr>
                    </a:p>
                    <a:p>
                      <a:r>
                        <a:rPr lang="es-AR" dirty="0" smtClean="0"/>
                        <a:t>-Soporta compresión</a:t>
                      </a:r>
                      <a:r>
                        <a:rPr lang="es-AR" baseline="0" dirty="0" smtClean="0"/>
                        <a:t> y data </a:t>
                      </a:r>
                      <a:r>
                        <a:rPr lang="es-AR" baseline="0" dirty="0" err="1" smtClean="0"/>
                        <a:t>deduplication</a:t>
                      </a:r>
                      <a:r>
                        <a:rPr lang="es-AR" baseline="0" dirty="0" smtClean="0"/>
                        <a:t>.</a:t>
                      </a:r>
                      <a:endParaRPr lang="en-US" dirty="0"/>
                    </a:p>
                  </a:txBody>
                  <a:tcPr/>
                </a:tc>
              </a:tr>
              <a:tr h="370840">
                <a:tc>
                  <a:txBody>
                    <a:bodyPr/>
                    <a:lstStyle/>
                    <a:p>
                      <a:r>
                        <a:rPr lang="es-AR" dirty="0" smtClean="0"/>
                        <a:t>Otros</a:t>
                      </a:r>
                      <a:endParaRPr lang="en-US" dirty="0"/>
                    </a:p>
                  </a:txBody>
                  <a:tcPr/>
                </a:tc>
                <a:tc>
                  <a:txBody>
                    <a:bodyPr/>
                    <a:lstStyle/>
                    <a:p>
                      <a:r>
                        <a:rPr lang="es-AR" dirty="0" smtClean="0"/>
                        <a:t>-Manejo</a:t>
                      </a:r>
                      <a:r>
                        <a:rPr lang="es-AR" baseline="0" dirty="0" smtClean="0"/>
                        <a:t> de </a:t>
                      </a:r>
                      <a:r>
                        <a:rPr lang="es-AR" baseline="0" dirty="0" err="1" smtClean="0"/>
                        <a:t>archiving</a:t>
                      </a:r>
                      <a:endParaRPr lang="es-AR" baseline="0" dirty="0" smtClean="0"/>
                    </a:p>
                    <a:p>
                      <a:r>
                        <a:rPr lang="es-AR" baseline="0" dirty="0" smtClean="0"/>
                        <a:t>- Provee herramientas de reportes y monitoreo</a:t>
                      </a:r>
                      <a:endParaRPr lang="en-US" dirty="0"/>
                    </a:p>
                  </a:txBody>
                  <a:tcPr/>
                </a:tc>
              </a:tr>
            </a:tbl>
          </a:graphicData>
        </a:graphic>
      </p:graphicFrame>
    </p:spTree>
    <p:extLst>
      <p:ext uri="{BB962C8B-B14F-4D97-AF65-F5344CB8AC3E}">
        <p14:creationId xmlns:p14="http://schemas.microsoft.com/office/powerpoint/2010/main" val="318914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60" y="7088"/>
            <a:ext cx="8229600" cy="1143000"/>
          </a:xfrm>
        </p:spPr>
        <p:txBody>
          <a:bodyPr>
            <a:noAutofit/>
          </a:bodyPr>
          <a:lstStyle/>
          <a:p>
            <a:r>
              <a:rPr lang="es-AR" sz="3600" dirty="0" smtClean="0"/>
              <a:t>Que es data </a:t>
            </a:r>
            <a:r>
              <a:rPr lang="es-AR" sz="3600" dirty="0" err="1" smtClean="0"/>
              <a:t>deduplication</a:t>
            </a:r>
            <a:r>
              <a:rPr lang="es-AR" sz="3600" dirty="0" smtClean="0"/>
              <a:t>?</a:t>
            </a:r>
            <a:endParaRPr lang="en-US" sz="3600" dirty="0"/>
          </a:p>
        </p:txBody>
      </p:sp>
      <p:sp>
        <p:nvSpPr>
          <p:cNvPr id="3" name="Content Placeholder 2"/>
          <p:cNvSpPr>
            <a:spLocks noGrp="1"/>
          </p:cNvSpPr>
          <p:nvPr>
            <p:ph idx="1"/>
          </p:nvPr>
        </p:nvSpPr>
        <p:spPr>
          <a:xfrm>
            <a:off x="535439" y="1222135"/>
            <a:ext cx="8229600" cy="1492676"/>
          </a:xfrm>
        </p:spPr>
        <p:txBody>
          <a:bodyPr>
            <a:normAutofit/>
          </a:bodyPr>
          <a:lstStyle/>
          <a:p>
            <a:r>
              <a:rPr lang="es-AR" sz="2800" dirty="0"/>
              <a:t>A través de algoritmos especiales, se detecta información duplicada, dejando solo una copia de la </a:t>
            </a:r>
            <a:r>
              <a:rPr lang="es-AR" sz="2800" dirty="0" smtClean="0"/>
              <a:t>información </a:t>
            </a:r>
            <a:r>
              <a:rPr lang="es-AR" sz="2800" dirty="0"/>
              <a:t>que se debe almacenar.</a:t>
            </a:r>
            <a:endParaRPr lang="en-US" sz="2800" dirty="0"/>
          </a:p>
          <a:p>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625" y="2901336"/>
            <a:ext cx="6792764" cy="1817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ultiply 4"/>
          <p:cNvSpPr/>
          <p:nvPr/>
        </p:nvSpPr>
        <p:spPr>
          <a:xfrm>
            <a:off x="4114800"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p:nvPr/>
        </p:nvSpPr>
        <p:spPr>
          <a:xfrm>
            <a:off x="3765698"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2991087"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2610087"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3886200" y="3550443"/>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3505200" y="3550443"/>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2362200" y="3550443"/>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1981200" y="3550442"/>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997624" y="3558749"/>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3048000" y="2895601"/>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2590800" y="2895601"/>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1543287" y="2895601"/>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4953000" y="3550441"/>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4572000" y="3550443"/>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4419600" y="2895601"/>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4038600" y="28956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5562600"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5181600"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4800600" y="4191000"/>
            <a:ext cx="285513" cy="479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txBox="1">
            <a:spLocks/>
          </p:cNvSpPr>
          <p:nvPr/>
        </p:nvSpPr>
        <p:spPr>
          <a:xfrm>
            <a:off x="599956" y="4876800"/>
            <a:ext cx="8229600" cy="14926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2800" dirty="0" smtClean="0"/>
              <a:t>Pude aplicarse antes de transmitirse por la red (in line) ó luego que fue escrita en el almacenamiento destino (post-</a:t>
            </a:r>
            <a:r>
              <a:rPr lang="es-AR" sz="2800" dirty="0" err="1" smtClean="0"/>
              <a:t>written</a:t>
            </a:r>
            <a:r>
              <a:rPr lang="es-AR" sz="2800" dirty="0" smtClean="0"/>
              <a:t>).</a:t>
            </a:r>
            <a:endParaRPr lang="en-US" sz="2800" dirty="0"/>
          </a:p>
        </p:txBody>
      </p:sp>
    </p:spTree>
    <p:extLst>
      <p:ext uri="{BB962C8B-B14F-4D97-AF65-F5344CB8AC3E}">
        <p14:creationId xmlns:p14="http://schemas.microsoft.com/office/powerpoint/2010/main" val="74643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AN-Free Data Movement: Client and server communicate over the LAN. The server controls the device on the SAN. Client data moves over the SAN to the device."/>
          <p:cNvPicPr/>
          <p:nvPr/>
        </p:nvPicPr>
        <p:blipFill>
          <a:blip r:embed="rId3">
            <a:extLst>
              <a:ext uri="{28A0092B-C50C-407E-A947-70E740481C1C}">
                <a14:useLocalDpi xmlns:a14="http://schemas.microsoft.com/office/drawing/2010/main" val="0"/>
              </a:ext>
            </a:extLst>
          </a:blip>
          <a:srcRect/>
          <a:stretch>
            <a:fillRect/>
          </a:stretch>
        </p:blipFill>
        <p:spPr bwMode="auto">
          <a:xfrm>
            <a:off x="1489224" y="2083553"/>
            <a:ext cx="6142513" cy="4740800"/>
          </a:xfrm>
          <a:prstGeom prst="rect">
            <a:avLst/>
          </a:prstGeom>
          <a:noFill/>
          <a:ln>
            <a:noFill/>
          </a:ln>
        </p:spPr>
      </p:pic>
      <p:sp>
        <p:nvSpPr>
          <p:cNvPr id="2" name="Title 1"/>
          <p:cNvSpPr>
            <a:spLocks noGrp="1"/>
          </p:cNvSpPr>
          <p:nvPr>
            <p:ph type="title"/>
          </p:nvPr>
        </p:nvSpPr>
        <p:spPr>
          <a:xfrm>
            <a:off x="445680" y="-52865"/>
            <a:ext cx="8229600" cy="834081"/>
          </a:xfrm>
        </p:spPr>
        <p:txBody>
          <a:bodyPr>
            <a:normAutofit fontScale="90000"/>
          </a:bodyPr>
          <a:lstStyle/>
          <a:p>
            <a:r>
              <a:rPr lang="es-AR" dirty="0" smtClean="0"/>
              <a:t>Funcionamiento del </a:t>
            </a:r>
            <a:r>
              <a:rPr lang="es-AR" dirty="0" err="1" smtClean="0"/>
              <a:t>Lan</a:t>
            </a:r>
            <a:r>
              <a:rPr lang="es-AR" dirty="0" smtClean="0"/>
              <a:t>-free </a:t>
            </a:r>
            <a:r>
              <a:rPr lang="es-AR" dirty="0" err="1" smtClean="0"/>
              <a:t>backup</a:t>
            </a:r>
            <a:endParaRPr lang="en-US" dirty="0"/>
          </a:p>
        </p:txBody>
      </p:sp>
      <p:sp>
        <p:nvSpPr>
          <p:cNvPr id="6" name="Rectangle 5"/>
          <p:cNvSpPr/>
          <p:nvPr/>
        </p:nvSpPr>
        <p:spPr>
          <a:xfrm>
            <a:off x="233916" y="807935"/>
            <a:ext cx="8653130" cy="2062103"/>
          </a:xfrm>
          <a:prstGeom prst="rect">
            <a:avLst/>
          </a:prstGeom>
        </p:spPr>
        <p:txBody>
          <a:bodyPr wrap="square">
            <a:spAutoFit/>
          </a:bodyPr>
          <a:lstStyle/>
          <a:p>
            <a:pPr>
              <a:spcBef>
                <a:spcPts val="600"/>
              </a:spcBef>
            </a:pPr>
            <a:r>
              <a:rPr lang="es-AR" sz="2000" dirty="0" smtClean="0"/>
              <a:t>- Varios servidores</a:t>
            </a:r>
            <a:r>
              <a:rPr lang="es-AR" sz="2000" baseline="0" dirty="0" smtClean="0"/>
              <a:t> comparten una librería de tapes conectada</a:t>
            </a:r>
            <a:r>
              <a:rPr lang="es-AR" sz="2000" dirty="0" smtClean="0"/>
              <a:t> a la SAN.</a:t>
            </a:r>
          </a:p>
          <a:p>
            <a:pPr>
              <a:spcBef>
                <a:spcPts val="600"/>
              </a:spcBef>
            </a:pPr>
            <a:r>
              <a:rPr lang="es-AR" sz="2000" dirty="0" smtClean="0"/>
              <a:t>- Se requiere que en la maquina Cliente haya un agente de almacenamiento, que manejará la transferencia de datos hacia el dispositivo SAN</a:t>
            </a:r>
          </a:p>
          <a:p>
            <a:pPr>
              <a:spcBef>
                <a:spcPts val="600"/>
              </a:spcBef>
            </a:pPr>
            <a:r>
              <a:rPr lang="es-AR" sz="2000" dirty="0" smtClean="0"/>
              <a:t>- Se evita consumir ancho de banda de la LAN y se transmite información a mayor velocidad</a:t>
            </a:r>
          </a:p>
          <a:p>
            <a:endParaRPr lang="en-US" dirty="0"/>
          </a:p>
        </p:txBody>
      </p:sp>
      <p:sp>
        <p:nvSpPr>
          <p:cNvPr id="9" name="Line Callout 1 8"/>
          <p:cNvSpPr/>
          <p:nvPr/>
        </p:nvSpPr>
        <p:spPr>
          <a:xfrm>
            <a:off x="6553200" y="3759572"/>
            <a:ext cx="2333846" cy="1726828"/>
          </a:xfrm>
          <a:prstGeom prst="borderCallout1">
            <a:avLst>
              <a:gd name="adj1" fmla="val -166"/>
              <a:gd name="adj2" fmla="val -852"/>
              <a:gd name="adj3" fmla="val -9250"/>
              <a:gd name="adj4" fmla="val -1546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El </a:t>
            </a:r>
            <a:r>
              <a:rPr lang="en-US" sz="1400" b="1" dirty="0" err="1" smtClean="0">
                <a:solidFill>
                  <a:schemeClr val="tx1"/>
                </a:solidFill>
              </a:rPr>
              <a:t>servidor</a:t>
            </a:r>
            <a:r>
              <a:rPr lang="en-US" sz="1400" b="1" dirty="0" smtClean="0">
                <a:solidFill>
                  <a:schemeClr val="tx1"/>
                </a:solidFill>
              </a:rPr>
              <a:t> </a:t>
            </a:r>
            <a:r>
              <a:rPr lang="en-US" sz="1400" b="1" dirty="0" err="1" smtClean="0">
                <a:solidFill>
                  <a:schemeClr val="tx1"/>
                </a:solidFill>
              </a:rPr>
              <a:t>mantiene</a:t>
            </a:r>
            <a:r>
              <a:rPr lang="en-US" sz="1400" b="1" dirty="0" smtClean="0">
                <a:solidFill>
                  <a:schemeClr val="tx1"/>
                </a:solidFill>
              </a:rPr>
              <a:t> la DB y el log de </a:t>
            </a:r>
            <a:r>
              <a:rPr lang="en-US" sz="1400" b="1" dirty="0" err="1" smtClean="0">
                <a:solidFill>
                  <a:schemeClr val="tx1"/>
                </a:solidFill>
              </a:rPr>
              <a:t>transacciones</a:t>
            </a:r>
            <a:r>
              <a:rPr lang="en-US" sz="1400" b="1" dirty="0" smtClean="0">
                <a:solidFill>
                  <a:schemeClr val="tx1"/>
                </a:solidFill>
              </a:rPr>
              <a:t> y </a:t>
            </a:r>
            <a:r>
              <a:rPr lang="en-US" sz="1400" b="1" dirty="0" err="1" smtClean="0">
                <a:solidFill>
                  <a:schemeClr val="tx1"/>
                </a:solidFill>
              </a:rPr>
              <a:t>actua</a:t>
            </a:r>
            <a:r>
              <a:rPr lang="en-US" sz="1400" b="1" dirty="0" smtClean="0">
                <a:solidFill>
                  <a:schemeClr val="tx1"/>
                </a:solidFill>
              </a:rPr>
              <a:t> </a:t>
            </a:r>
            <a:r>
              <a:rPr lang="en-US" sz="1400" b="1" dirty="0" err="1" smtClean="0">
                <a:solidFill>
                  <a:schemeClr val="tx1"/>
                </a:solidFill>
              </a:rPr>
              <a:t>como</a:t>
            </a:r>
            <a:r>
              <a:rPr lang="en-US" sz="1400" b="1" dirty="0" smtClean="0">
                <a:solidFill>
                  <a:schemeClr val="tx1"/>
                </a:solidFill>
              </a:rPr>
              <a:t> el </a:t>
            </a:r>
            <a:r>
              <a:rPr lang="en-US" sz="1400" b="1" dirty="0" err="1" smtClean="0">
                <a:solidFill>
                  <a:schemeClr val="tx1"/>
                </a:solidFill>
              </a:rPr>
              <a:t>administrador</a:t>
            </a:r>
            <a:r>
              <a:rPr lang="en-US" sz="1400" b="1" dirty="0" smtClean="0">
                <a:solidFill>
                  <a:schemeClr val="tx1"/>
                </a:solidFill>
              </a:rPr>
              <a:t> de la </a:t>
            </a:r>
            <a:r>
              <a:rPr lang="en-US" sz="1400" b="1" dirty="0" err="1" smtClean="0">
                <a:solidFill>
                  <a:schemeClr val="tx1"/>
                </a:solidFill>
              </a:rPr>
              <a:t>libreria</a:t>
            </a:r>
            <a:r>
              <a:rPr lang="en-US" sz="1400" b="1" dirty="0" smtClean="0">
                <a:solidFill>
                  <a:schemeClr val="tx1"/>
                </a:solidFill>
              </a:rPr>
              <a:t> de tapes </a:t>
            </a:r>
            <a:r>
              <a:rPr lang="en-US" sz="1400" b="1" dirty="0" err="1" smtClean="0">
                <a:solidFill>
                  <a:schemeClr val="tx1"/>
                </a:solidFill>
              </a:rPr>
              <a:t>para</a:t>
            </a:r>
            <a:r>
              <a:rPr lang="en-US" sz="1400" b="1" dirty="0" smtClean="0">
                <a:solidFill>
                  <a:schemeClr val="tx1"/>
                </a:solidFill>
              </a:rPr>
              <a:t> </a:t>
            </a:r>
            <a:r>
              <a:rPr lang="en-US" sz="1400" b="1" dirty="0" err="1" smtClean="0">
                <a:solidFill>
                  <a:schemeClr val="tx1"/>
                </a:solidFill>
              </a:rPr>
              <a:t>controlar</a:t>
            </a:r>
            <a:r>
              <a:rPr lang="en-US" sz="1400" b="1" dirty="0" smtClean="0">
                <a:solidFill>
                  <a:schemeClr val="tx1"/>
                </a:solidFill>
              </a:rPr>
              <a:t>  </a:t>
            </a:r>
            <a:r>
              <a:rPr lang="en-US" sz="1400" b="1" dirty="0" err="1" smtClean="0">
                <a:solidFill>
                  <a:schemeClr val="tx1"/>
                </a:solidFill>
              </a:rPr>
              <a:t>las</a:t>
            </a:r>
            <a:r>
              <a:rPr lang="en-US" sz="1400" b="1" dirty="0" smtClean="0">
                <a:solidFill>
                  <a:schemeClr val="tx1"/>
                </a:solidFill>
              </a:rPr>
              <a:t> </a:t>
            </a:r>
            <a:r>
              <a:rPr lang="en-US" sz="1400" b="1" dirty="0" err="1" smtClean="0">
                <a:solidFill>
                  <a:schemeClr val="tx1"/>
                </a:solidFill>
              </a:rPr>
              <a:t>operaciones</a:t>
            </a:r>
            <a:r>
              <a:rPr lang="en-US" sz="1400" b="1" dirty="0" smtClean="0">
                <a:solidFill>
                  <a:schemeClr val="tx1"/>
                </a:solidFill>
              </a:rPr>
              <a:t> de los </a:t>
            </a:r>
            <a:r>
              <a:rPr lang="en-US" sz="1400" b="1" dirty="0" err="1" smtClean="0">
                <a:solidFill>
                  <a:schemeClr val="tx1"/>
                </a:solidFill>
              </a:rPr>
              <a:t>dispositivos</a:t>
            </a:r>
            <a:endParaRPr lang="en-US" sz="1400" b="1" dirty="0"/>
          </a:p>
        </p:txBody>
      </p:sp>
      <p:sp>
        <p:nvSpPr>
          <p:cNvPr id="13" name="Line Callout 1 (Border and Accent Bar) 12"/>
          <p:cNvSpPr/>
          <p:nvPr/>
        </p:nvSpPr>
        <p:spPr>
          <a:xfrm>
            <a:off x="233916" y="2819400"/>
            <a:ext cx="1447800" cy="2300824"/>
          </a:xfrm>
          <a:prstGeom prst="accentBorderCallout1">
            <a:avLst>
              <a:gd name="adj1" fmla="val 4806"/>
              <a:gd name="adj2" fmla="val 104039"/>
              <a:gd name="adj3" fmla="val 16533"/>
              <a:gd name="adj4" fmla="val 155242"/>
            </a:avLst>
          </a:prstGeom>
          <a:solidFill>
            <a:srgbClr val="FFFF99"/>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rPr>
              <a:t>El agente de </a:t>
            </a:r>
            <a:r>
              <a:rPr lang="es-AR" sz="1600" b="1" dirty="0" err="1" smtClean="0">
                <a:solidFill>
                  <a:schemeClr val="tx1"/>
                </a:solidFill>
              </a:rPr>
              <a:t>storage</a:t>
            </a:r>
            <a:r>
              <a:rPr lang="es-AR" sz="1600" b="1" dirty="0" smtClean="0">
                <a:solidFill>
                  <a:schemeClr val="tx1"/>
                </a:solidFill>
              </a:rPr>
              <a:t> maneja la transferencia de datos hacia el dispositivo en la SAN</a:t>
            </a:r>
            <a:endParaRPr lang="en-US" sz="1600" b="1" dirty="0"/>
          </a:p>
        </p:txBody>
      </p:sp>
    </p:spTree>
    <p:extLst>
      <p:ext uri="{BB962C8B-B14F-4D97-AF65-F5344CB8AC3E}">
        <p14:creationId xmlns:p14="http://schemas.microsoft.com/office/powerpoint/2010/main" val="163461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71800"/>
            <a:ext cx="47053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818799"/>
          </a:xfrm>
        </p:spPr>
        <p:txBody>
          <a:bodyPr>
            <a:normAutofit fontScale="90000"/>
          </a:bodyPr>
          <a:lstStyle/>
          <a:p>
            <a:r>
              <a:rPr lang="es-AR" dirty="0" smtClean="0"/>
              <a:t>Funcionamiento del Server </a:t>
            </a:r>
            <a:r>
              <a:rPr lang="es-AR" dirty="0" err="1" smtClean="0"/>
              <a:t>less</a:t>
            </a:r>
            <a:r>
              <a:rPr lang="es-AR" dirty="0" smtClean="0"/>
              <a:t> </a:t>
            </a:r>
            <a:r>
              <a:rPr lang="es-AR" dirty="0" err="1" smtClean="0"/>
              <a:t>backup</a:t>
            </a:r>
            <a:endParaRPr lang="en-US" dirty="0"/>
          </a:p>
        </p:txBody>
      </p:sp>
      <p:sp>
        <p:nvSpPr>
          <p:cNvPr id="9" name="Rectangle 8"/>
          <p:cNvSpPr/>
          <p:nvPr/>
        </p:nvSpPr>
        <p:spPr>
          <a:xfrm>
            <a:off x="5029200" y="2951153"/>
            <a:ext cx="4114800" cy="923330"/>
          </a:xfrm>
          <a:prstGeom prst="rect">
            <a:avLst/>
          </a:prstGeom>
        </p:spPr>
        <p:txBody>
          <a:bodyPr wrap="square">
            <a:spAutoFit/>
          </a:bodyPr>
          <a:lstStyle/>
          <a:p>
            <a:pPr lvl="0"/>
            <a:r>
              <a:rPr lang="es-ES" dirty="0" smtClean="0">
                <a:solidFill>
                  <a:srgbClr val="FF0000"/>
                </a:solidFill>
              </a:rPr>
              <a:t>1. El </a:t>
            </a:r>
            <a:r>
              <a:rPr lang="es-ES" dirty="0">
                <a:solidFill>
                  <a:srgbClr val="FF0000"/>
                </a:solidFill>
              </a:rPr>
              <a:t>cliente inicia una petición de copia de seguridad y restauración de </a:t>
            </a:r>
            <a:r>
              <a:rPr lang="es-ES" dirty="0" smtClean="0">
                <a:solidFill>
                  <a:srgbClr val="FF0000"/>
                </a:solidFill>
              </a:rPr>
              <a:t>imágenes </a:t>
            </a:r>
            <a:endParaRPr lang="en-US" dirty="0" smtClean="0">
              <a:solidFill>
                <a:srgbClr val="FF0000"/>
              </a:solidFill>
            </a:endParaRPr>
          </a:p>
          <a:p>
            <a:pPr lvl="0"/>
            <a:endParaRPr lang="en-US" dirty="0"/>
          </a:p>
        </p:txBody>
      </p:sp>
      <p:sp>
        <p:nvSpPr>
          <p:cNvPr id="10" name="TextBox 9"/>
          <p:cNvSpPr txBox="1"/>
          <p:nvPr/>
        </p:nvSpPr>
        <p:spPr>
          <a:xfrm>
            <a:off x="228600" y="1003465"/>
            <a:ext cx="8575489" cy="2031325"/>
          </a:xfrm>
          <a:prstGeom prst="rect">
            <a:avLst/>
          </a:prstGeom>
          <a:noFill/>
        </p:spPr>
        <p:txBody>
          <a:bodyPr wrap="none" rtlCol="0">
            <a:spAutoFit/>
          </a:bodyPr>
          <a:lstStyle/>
          <a:p>
            <a:r>
              <a:rPr lang="es-AR" dirty="0" smtClean="0"/>
              <a:t>-El cliente puede hacer </a:t>
            </a:r>
            <a:r>
              <a:rPr lang="es-AR" dirty="0" err="1" smtClean="0"/>
              <a:t>backup</a:t>
            </a:r>
            <a:r>
              <a:rPr lang="es-AR" dirty="0" smtClean="0"/>
              <a:t> / </a:t>
            </a:r>
            <a:r>
              <a:rPr lang="es-AR" dirty="0" err="1" smtClean="0"/>
              <a:t>restore</a:t>
            </a:r>
            <a:r>
              <a:rPr lang="es-AR" dirty="0" smtClean="0"/>
              <a:t> directamente entre el almacenamiento de disco</a:t>
            </a:r>
          </a:p>
          <a:p>
            <a:r>
              <a:rPr lang="es-AR" dirty="0" smtClean="0"/>
              <a:t>Y los dispositivos de tape a través de la SAN</a:t>
            </a:r>
          </a:p>
          <a:p>
            <a:r>
              <a:rPr lang="es-AR" dirty="0" smtClean="0"/>
              <a:t>-Esta operación se implementa </a:t>
            </a:r>
            <a:r>
              <a:rPr lang="es-AR" dirty="0" err="1" smtClean="0"/>
              <a:t>atraves</a:t>
            </a:r>
            <a:r>
              <a:rPr lang="es-AR" dirty="0" smtClean="0"/>
              <a:t> de un “data mover”, evitando ocupar recursos del </a:t>
            </a:r>
          </a:p>
          <a:p>
            <a:r>
              <a:rPr lang="es-AR" dirty="0" smtClean="0"/>
              <a:t>Cliente, el servidor o la </a:t>
            </a:r>
            <a:r>
              <a:rPr lang="es-AR" dirty="0" err="1" smtClean="0"/>
              <a:t>Lan</a:t>
            </a:r>
            <a:r>
              <a:rPr lang="es-AR" dirty="0" smtClean="0"/>
              <a:t>.</a:t>
            </a:r>
          </a:p>
          <a:p>
            <a:r>
              <a:rPr lang="es-AR" dirty="0" smtClean="0"/>
              <a:t>-Mejora un poco más la performance, comparado contra </a:t>
            </a:r>
            <a:r>
              <a:rPr lang="es-AR" dirty="0" err="1" smtClean="0"/>
              <a:t>LANFree</a:t>
            </a:r>
            <a:r>
              <a:rPr lang="es-AR" dirty="0" smtClean="0"/>
              <a:t> </a:t>
            </a:r>
            <a:r>
              <a:rPr lang="es-AR" dirty="0" err="1" smtClean="0"/>
              <a:t>backup</a:t>
            </a:r>
            <a:endParaRPr lang="es-AR" dirty="0" smtClean="0"/>
          </a:p>
          <a:p>
            <a:r>
              <a:rPr lang="es-AR" dirty="0" smtClean="0"/>
              <a:t>-Es más complejo y más caro</a:t>
            </a:r>
          </a:p>
          <a:p>
            <a:r>
              <a:rPr lang="en-US" dirty="0" smtClean="0"/>
              <a:t>- Se </a:t>
            </a:r>
            <a:r>
              <a:rPr lang="en-US" dirty="0" err="1" smtClean="0"/>
              <a:t>transfieren</a:t>
            </a:r>
            <a:r>
              <a:rPr lang="en-US" dirty="0" smtClean="0"/>
              <a:t> </a:t>
            </a:r>
            <a:r>
              <a:rPr lang="en-US" dirty="0" err="1" smtClean="0"/>
              <a:t>volumenes</a:t>
            </a:r>
            <a:r>
              <a:rPr lang="en-US" dirty="0" smtClean="0"/>
              <a:t> de </a:t>
            </a:r>
            <a:r>
              <a:rPr lang="en-US" dirty="0" err="1" smtClean="0"/>
              <a:t>imagenes</a:t>
            </a:r>
            <a:r>
              <a:rPr lang="en-US" dirty="0" smtClean="0"/>
              <a:t>, no </a:t>
            </a:r>
            <a:r>
              <a:rPr lang="en-US" dirty="0" err="1" smtClean="0"/>
              <a:t>archivos</a:t>
            </a:r>
            <a:r>
              <a:rPr lang="en-US" dirty="0" smtClean="0"/>
              <a:t>. </a:t>
            </a:r>
            <a:endParaRPr lang="es-AR" dirty="0" smtClean="0"/>
          </a:p>
        </p:txBody>
      </p:sp>
      <p:cxnSp>
        <p:nvCxnSpPr>
          <p:cNvPr id="12" name="Elbow Connector 11"/>
          <p:cNvCxnSpPr/>
          <p:nvPr/>
        </p:nvCxnSpPr>
        <p:spPr>
          <a:xfrm>
            <a:off x="1219200" y="3505200"/>
            <a:ext cx="2438400" cy="12700"/>
          </a:xfrm>
          <a:prstGeom prst="bentConnector3">
            <a:avLst>
              <a:gd name="adj1" fmla="val 94318"/>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954350" y="5329511"/>
            <a:ext cx="4112100" cy="1200329"/>
          </a:xfrm>
          <a:prstGeom prst="rect">
            <a:avLst/>
          </a:prstGeom>
        </p:spPr>
        <p:txBody>
          <a:bodyPr wrap="square">
            <a:spAutoFit/>
          </a:bodyPr>
          <a:lstStyle/>
          <a:p>
            <a:pPr lvl="0"/>
            <a:endParaRPr lang="en-US" dirty="0" smtClean="0"/>
          </a:p>
          <a:p>
            <a:pPr lvl="0"/>
            <a:r>
              <a:rPr lang="es-ES" b="1" dirty="0" smtClean="0"/>
              <a:t>4</a:t>
            </a:r>
            <a:r>
              <a:rPr lang="es-ES" dirty="0" smtClean="0"/>
              <a:t> Los </a:t>
            </a:r>
            <a:r>
              <a:rPr lang="es-ES" dirty="0"/>
              <a:t>datos se copia entre el disco y la biblioteca de </a:t>
            </a:r>
            <a:r>
              <a:rPr lang="es-ES" dirty="0" smtClean="0"/>
              <a:t>cintas</a:t>
            </a:r>
          </a:p>
          <a:p>
            <a:pPr lvl="0"/>
            <a:r>
              <a:rPr lang="es-ES" dirty="0" smtClean="0"/>
              <a:t>En este ejemplo, para un </a:t>
            </a:r>
            <a:r>
              <a:rPr lang="es-ES" dirty="0" err="1" smtClean="0"/>
              <a:t>backup</a:t>
            </a:r>
            <a:endParaRPr lang="en-US" dirty="0"/>
          </a:p>
        </p:txBody>
      </p:sp>
      <p:sp>
        <p:nvSpPr>
          <p:cNvPr id="17" name="Rectangle 16"/>
          <p:cNvSpPr/>
          <p:nvPr/>
        </p:nvSpPr>
        <p:spPr>
          <a:xfrm>
            <a:off x="4954350" y="3849169"/>
            <a:ext cx="4114798" cy="923330"/>
          </a:xfrm>
          <a:prstGeom prst="rect">
            <a:avLst/>
          </a:prstGeom>
        </p:spPr>
        <p:txBody>
          <a:bodyPr wrap="square">
            <a:spAutoFit/>
          </a:bodyPr>
          <a:lstStyle/>
          <a:p>
            <a:pPr lvl="0"/>
            <a:r>
              <a:rPr lang="es-ES" dirty="0" smtClean="0">
                <a:solidFill>
                  <a:schemeClr val="tx2">
                    <a:lumMod val="75000"/>
                  </a:schemeClr>
                </a:solidFill>
              </a:rPr>
              <a:t>2. El </a:t>
            </a:r>
            <a:r>
              <a:rPr lang="es-ES" dirty="0">
                <a:solidFill>
                  <a:schemeClr val="tx2">
                    <a:lumMod val="75000"/>
                  </a:schemeClr>
                </a:solidFill>
              </a:rPr>
              <a:t>servidor de </a:t>
            </a:r>
            <a:r>
              <a:rPr lang="es-ES" dirty="0" err="1">
                <a:solidFill>
                  <a:schemeClr val="tx2">
                    <a:lumMod val="75000"/>
                  </a:schemeClr>
                </a:solidFill>
              </a:rPr>
              <a:t>Tivoli</a:t>
            </a:r>
            <a:r>
              <a:rPr lang="es-ES" dirty="0">
                <a:solidFill>
                  <a:schemeClr val="tx2">
                    <a:lumMod val="75000"/>
                  </a:schemeClr>
                </a:solidFill>
              </a:rPr>
              <a:t> Storage Manager emite una petición de montaje a la </a:t>
            </a:r>
            <a:r>
              <a:rPr lang="es-ES" dirty="0" smtClean="0">
                <a:solidFill>
                  <a:schemeClr val="tx2">
                    <a:lumMod val="75000"/>
                  </a:schemeClr>
                </a:solidFill>
              </a:rPr>
              <a:t>biblioteca</a:t>
            </a:r>
            <a:endParaRPr lang="en-US" dirty="0" smtClean="0">
              <a:solidFill>
                <a:schemeClr val="tx2">
                  <a:lumMod val="75000"/>
                </a:schemeClr>
              </a:solidFill>
            </a:endParaRPr>
          </a:p>
        </p:txBody>
      </p:sp>
      <p:sp>
        <p:nvSpPr>
          <p:cNvPr id="18" name="Rectangle 17"/>
          <p:cNvSpPr/>
          <p:nvPr/>
        </p:nvSpPr>
        <p:spPr>
          <a:xfrm>
            <a:off x="4954350" y="4908684"/>
            <a:ext cx="3761776" cy="646331"/>
          </a:xfrm>
          <a:prstGeom prst="rect">
            <a:avLst/>
          </a:prstGeom>
        </p:spPr>
        <p:txBody>
          <a:bodyPr wrap="square">
            <a:spAutoFit/>
          </a:bodyPr>
          <a:lstStyle/>
          <a:p>
            <a:pPr lvl="0"/>
            <a:r>
              <a:rPr lang="es-ES" dirty="0" smtClean="0">
                <a:solidFill>
                  <a:srgbClr val="00B050"/>
                </a:solidFill>
              </a:rPr>
              <a:t>3. El </a:t>
            </a:r>
            <a:r>
              <a:rPr lang="es-ES" dirty="0">
                <a:solidFill>
                  <a:srgbClr val="00B050"/>
                </a:solidFill>
              </a:rPr>
              <a:t>transportador de datos inicia una operación de </a:t>
            </a:r>
            <a:r>
              <a:rPr lang="es-ES" dirty="0" smtClean="0">
                <a:solidFill>
                  <a:srgbClr val="00B050"/>
                </a:solidFill>
              </a:rPr>
              <a:t>copia</a:t>
            </a:r>
            <a:endParaRPr lang="en-US" dirty="0" smtClean="0"/>
          </a:p>
        </p:txBody>
      </p:sp>
      <p:cxnSp>
        <p:nvCxnSpPr>
          <p:cNvPr id="20" name="Straight Arrow Connector 19"/>
          <p:cNvCxnSpPr/>
          <p:nvPr/>
        </p:nvCxnSpPr>
        <p:spPr>
          <a:xfrm>
            <a:off x="4191000" y="3657576"/>
            <a:ext cx="0" cy="2133600"/>
          </a:xfrm>
          <a:prstGeom prst="straightConnector1">
            <a:avLst/>
          </a:prstGeom>
          <a:ln w="41275">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0" y="5943600"/>
            <a:ext cx="990600" cy="457200"/>
          </a:xfrm>
          <a:prstGeom prst="rect">
            <a:avLst/>
          </a:prstGeom>
          <a:solidFill>
            <a:srgbClr val="00B05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 name="Curved Down Arrow 6143"/>
          <p:cNvSpPr/>
          <p:nvPr/>
        </p:nvSpPr>
        <p:spPr>
          <a:xfrm>
            <a:off x="1043544" y="4724376"/>
            <a:ext cx="3048000" cy="1205299"/>
          </a:xfrm>
          <a:prstGeom prst="curvedDownArrow">
            <a:avLst>
              <a:gd name="adj1" fmla="val 25000"/>
              <a:gd name="adj2" fmla="val 67672"/>
              <a:gd name="adj3" fmla="val 25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16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500"/>
                                        <p:tgtEl>
                                          <p:spTgt spid="614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44"/>
                                        </p:tgtEl>
                                        <p:attrNameLst>
                                          <p:attrName>style.visibility</p:attrName>
                                        </p:attrNameLst>
                                      </p:cBhvr>
                                      <p:to>
                                        <p:strVal val="visible"/>
                                      </p:to>
                                    </p:set>
                                    <p:animEffect transition="in" filter="fade">
                                      <p:cBhvr>
                                        <p:cTn id="51" dur="500"/>
                                        <p:tgtEl>
                                          <p:spTgt spid="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6" grpId="0"/>
      <p:bldP spid="17" grpId="0"/>
      <p:bldP spid="18" grpId="0"/>
      <p:bldP spid="22" grpId="0" animBg="1"/>
      <p:bldP spid="61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1751</Words>
  <Application>Microsoft Office PowerPoint</Application>
  <PresentationFormat>On-screen Show (4:3)</PresentationFormat>
  <Paragraphs>169</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Soluciones de Backup</vt:lpstr>
      <vt:lpstr>PowerPoint Presentation</vt:lpstr>
      <vt:lpstr>Tivoli TSM</vt:lpstr>
      <vt:lpstr>Que es data deduplication?</vt:lpstr>
      <vt:lpstr>Funcionamiento del Lan-free backup</vt:lpstr>
      <vt:lpstr>Funcionamiento del Server less backup</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Soluciones de Backup</dc:title>
  <dc:creator>Carro, Juan Pablo</dc:creator>
  <cp:lastModifiedBy>Carro, Juan Pablo</cp:lastModifiedBy>
  <cp:revision>47</cp:revision>
  <dcterms:created xsi:type="dcterms:W3CDTF">2012-05-28T22:37:06Z</dcterms:created>
  <dcterms:modified xsi:type="dcterms:W3CDTF">2012-05-29T18:50:18Z</dcterms:modified>
</cp:coreProperties>
</file>