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5564" autoAdjust="0"/>
  </p:normalViewPr>
  <p:slideViewPr>
    <p:cSldViewPr>
      <p:cViewPr>
        <p:scale>
          <a:sx n="70" d="100"/>
          <a:sy n="70" d="100"/>
        </p:scale>
        <p:origin x="-1554" y="-7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29/05/2012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04531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/>
              <a:pPr/>
              <a:t>5/9/2006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20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es-ES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es-ES"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es-E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 a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es-E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/>
              <a:t>Haga clic para modificar el estilo de título del patrón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es-ES" sz="1000">
                <a:latin typeface="+mn-lt"/>
              </a:defRPr>
            </a:lvl1pPr>
          </a:lstStyle>
          <a:p>
            <a:fld id="{5C14FD69-4A85-4715-A222-ABB225B63BC6}" type="datetimeFigureOut">
              <a:rPr/>
              <a:pPr/>
              <a:t>5/9/2006</a:t>
            </a:fld>
            <a:endParaRPr lang="es-ES" sz="1000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es-ES" sz="1000">
                <a:latin typeface="+mn-lt"/>
              </a:defRPr>
            </a:lvl1pPr>
          </a:lstStyle>
          <a:p>
            <a:pPr algn="ctr"/>
            <a:endParaRPr lang="es-ES" sz="1000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es-ES" sz="1000">
                <a:latin typeface="+mn-lt"/>
              </a:defRPr>
            </a:lvl1pPr>
          </a:lstStyle>
          <a:p>
            <a:pPr algn="r"/>
            <a:fld id="{D4C49B74-5DB2-4B03-B1D2-7F6A3C51C318}" type="slidenum">
              <a:rPr/>
              <a:pPr algn="r"/>
              <a:t>‹Nº›</a:t>
            </a:fld>
            <a:endParaRPr lang="es-E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lang="es-ES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es-ES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es-ES" sz="2800">
          <a:latin typeface="+mn-lt"/>
        </a:defRPr>
      </a:lvl1pPr>
      <a:lvl2pPr marL="742950" indent="-285750" eaLnBrk="1" hangingPunct="1">
        <a:buChar char="–"/>
        <a:defRPr lang="es-ES" sz="2400">
          <a:latin typeface="+mn-lt"/>
        </a:defRPr>
      </a:lvl2pPr>
      <a:lvl3pPr marL="1143000" indent="-228600" eaLnBrk="1" hangingPunct="1">
        <a:buChar char="•"/>
        <a:defRPr lang="es-ES" sz="2400">
          <a:latin typeface="+mn-lt"/>
        </a:defRPr>
      </a:lvl3pPr>
      <a:lvl4pPr marL="1600200" indent="-228600" eaLnBrk="1" hangingPunct="1">
        <a:buChar char="–"/>
        <a:defRPr lang="es-ES" sz="2000">
          <a:latin typeface="+mn-lt"/>
        </a:defRPr>
      </a:lvl4pPr>
      <a:lvl5pPr marL="2057400" indent="-228600" eaLnBrk="1" hangingPunct="1">
        <a:buChar char="»"/>
        <a:defRPr lang="es-ES" sz="2000">
          <a:latin typeface="+mn-lt"/>
        </a:defRPr>
      </a:lvl5pPr>
      <a:lvl6pPr marL="2514600" indent="-228600" eaLnBrk="1" hangingPunct="1">
        <a:buChar char="•"/>
        <a:defRPr lang="es-ES" sz="2000"/>
      </a:lvl6pPr>
      <a:lvl7pPr marL="2971800" indent="-228600" eaLnBrk="1" hangingPunct="1">
        <a:buChar char="•"/>
        <a:defRPr lang="es-ES" sz="2000"/>
      </a:lvl7pPr>
      <a:lvl8pPr marL="3429000" indent="-228600" eaLnBrk="1" hangingPunct="1">
        <a:buChar char="•"/>
        <a:defRPr lang="es-ES" sz="2000"/>
      </a:lvl8pPr>
      <a:lvl9pPr marL="3886200" indent="-228600" eaLnBrk="1" hangingPunct="1">
        <a:buChar char="•"/>
        <a:defRPr lang="es-ES" sz="2000"/>
      </a:lvl9pPr>
    </p:bodyStyle>
    <p:other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08986" y="4077072"/>
            <a:ext cx="7577814" cy="999753"/>
          </a:xfrm>
        </p:spPr>
        <p:txBody>
          <a:bodyPr>
            <a:normAutofit/>
          </a:bodyPr>
          <a:lstStyle/>
          <a:p>
            <a:r>
              <a:rPr sz="3800" b="1" dirty="0" smtClean="0"/>
              <a:t>Presentación a pares</a:t>
            </a:r>
            <a:endParaRPr sz="38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43735"/>
            <a:ext cx="6488214" cy="1228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Font typeface="Trebuchet MS" pitchFamily="34" charset="0"/>
              <a:buAutoNum type="arabicPeriod"/>
            </a:pPr>
            <a:endParaRPr lang="es-ES" dirty="0" smtClean="0">
              <a:solidFill>
                <a:srgbClr val="000066"/>
              </a:solidFill>
              <a:cs typeface="Arial" charset="0"/>
            </a:endParaRPr>
          </a:p>
          <a:p>
            <a:pPr marL="566738" indent="-457200">
              <a:buFont typeface="Trebuchet MS" pitchFamily="34" charset="0"/>
              <a:buAutoNum type="arabicPeriod"/>
            </a:pPr>
            <a:endParaRPr lang="es-ES" dirty="0">
              <a:solidFill>
                <a:srgbClr val="000066"/>
              </a:solidFill>
              <a:cs typeface="Arial" charset="0"/>
            </a:endParaRP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>
                <a:solidFill>
                  <a:schemeClr val="tx1"/>
                </a:solidFill>
                <a:cs typeface="Arial" charset="0"/>
              </a:rPr>
              <a:t>¿Quienes Somos? 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>
                <a:solidFill>
                  <a:schemeClr val="tx1"/>
                </a:solidFill>
                <a:cs typeface="Arial" charset="0"/>
              </a:rPr>
              <a:t>Metodología de trabajo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>
                <a:solidFill>
                  <a:schemeClr val="tx1"/>
                </a:solidFill>
                <a:cs typeface="Arial" charset="0"/>
              </a:rPr>
              <a:t>Nuestro cliente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>
                <a:solidFill>
                  <a:schemeClr val="tx1"/>
                </a:solidFill>
                <a:cs typeface="Arial" charset="0"/>
              </a:rPr>
              <a:t>Nuestra solución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>
                <a:solidFill>
                  <a:schemeClr val="tx1"/>
                </a:solidFill>
                <a:cs typeface="Arial" charset="0"/>
              </a:rPr>
              <a:t>Proyecto - Logros/Próximos pasos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>
                <a:solidFill>
                  <a:schemeClr val="tx1"/>
                </a:solidFill>
                <a:cs typeface="Arial" charset="0"/>
              </a:rPr>
              <a:t>Lecciones aprendidas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4114800" cy="1143000"/>
          </a:xfrm>
        </p:spPr>
        <p:txBody>
          <a:bodyPr/>
          <a:lstStyle/>
          <a:p>
            <a:r>
              <a:rPr lang="en-US" b="1" dirty="0" smtClean="0"/>
              <a:t>Agenda:</a:t>
            </a:r>
            <a:endParaRPr lang="es-AR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Font typeface="Trebuchet MS" pitchFamily="34" charset="0"/>
              <a:buAutoNum type="arabicPeriod"/>
            </a:pPr>
            <a:endParaRPr lang="es-ES" dirty="0" smtClean="0">
              <a:solidFill>
                <a:schemeClr val="tx1"/>
              </a:solidFill>
              <a:cs typeface="Arial" charset="0"/>
            </a:endParaRPr>
          </a:p>
          <a:p>
            <a:pPr marL="566738" indent="-457200">
              <a:buFont typeface="Trebuchet MS" pitchFamily="34" charset="0"/>
              <a:buAutoNum type="arabicPeriod"/>
            </a:pPr>
            <a:endParaRPr lang="es-ES" dirty="0">
              <a:solidFill>
                <a:schemeClr val="tx1"/>
              </a:solidFill>
              <a:cs typeface="Arial" charset="0"/>
            </a:endParaRP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b="1" dirty="0">
                <a:solidFill>
                  <a:srgbClr val="FF0000"/>
                </a:solidFill>
                <a:cs typeface="Arial" charset="0"/>
              </a:rPr>
              <a:t>¿Quienes Somos? 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>
                <a:solidFill>
                  <a:schemeClr val="tx1"/>
                </a:solidFill>
                <a:cs typeface="Arial" charset="0"/>
              </a:rPr>
              <a:t>Metodología de trabajo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>
                <a:solidFill>
                  <a:schemeClr val="tx1"/>
                </a:solidFill>
                <a:cs typeface="Arial" charset="0"/>
              </a:rPr>
              <a:t>Nuestro cliente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>
                <a:solidFill>
                  <a:schemeClr val="tx1"/>
                </a:solidFill>
                <a:cs typeface="Arial" charset="0"/>
              </a:rPr>
              <a:t>Nuestra solución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>
                <a:solidFill>
                  <a:schemeClr val="tx1"/>
                </a:solidFill>
                <a:cs typeface="Arial" charset="0"/>
              </a:rPr>
              <a:t>Proyecto - Logros/Próximos pasos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>
                <a:solidFill>
                  <a:schemeClr val="tx1"/>
                </a:solidFill>
                <a:cs typeface="Arial" charset="0"/>
              </a:rPr>
              <a:t>Lecciones aprendidas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4186808" cy="1143000"/>
          </a:xfrm>
        </p:spPr>
        <p:txBody>
          <a:bodyPr/>
          <a:lstStyle/>
          <a:p>
            <a:r>
              <a:rPr lang="en-US" b="1" dirty="0"/>
              <a:t>Agenda: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err="1" smtClean="0"/>
              <a:t>Equipo</a:t>
            </a:r>
            <a:r>
              <a:rPr lang="en-US" b="1" dirty="0" smtClean="0"/>
              <a:t> de </a:t>
            </a:r>
            <a:r>
              <a:rPr lang="en-US" b="1" dirty="0" err="1" smtClean="0"/>
              <a:t>Trabajo</a:t>
            </a:r>
            <a:endParaRPr lang="en-US" b="1" dirty="0" smtClean="0"/>
          </a:p>
          <a:p>
            <a:pPr marL="0" indent="0" algn="ctr">
              <a:buNone/>
            </a:pPr>
            <a:endParaRPr lang="en-US" dirty="0"/>
          </a:p>
          <a:p>
            <a:pPr lvl="6" algn="l">
              <a:buFont typeface="Arial" pitchFamily="34" charset="0"/>
              <a:buChar char="•"/>
            </a:pPr>
            <a:r>
              <a:rPr lang="en-US" sz="2600" dirty="0" err="1" smtClean="0">
                <a:latin typeface="+mn-lt"/>
              </a:rPr>
              <a:t>Damián</a:t>
            </a:r>
            <a:r>
              <a:rPr lang="en-US" sz="2600" dirty="0" smtClean="0">
                <a:latin typeface="+mn-lt"/>
              </a:rPr>
              <a:t> </a:t>
            </a:r>
            <a:r>
              <a:rPr lang="en-US" sz="2600" dirty="0" err="1" smtClean="0">
                <a:latin typeface="+mn-lt"/>
              </a:rPr>
              <a:t>Lescano</a:t>
            </a:r>
            <a:endParaRPr lang="en-US" sz="2600" dirty="0" smtClean="0">
              <a:latin typeface="+mn-lt"/>
            </a:endParaRPr>
          </a:p>
          <a:p>
            <a:pPr lvl="6" algn="l">
              <a:buFont typeface="Arial" pitchFamily="34" charset="0"/>
              <a:buChar char="•"/>
            </a:pPr>
            <a:r>
              <a:rPr lang="en-US" sz="2600" dirty="0" smtClean="0">
                <a:latin typeface="+mn-lt"/>
              </a:rPr>
              <a:t>Esteban </a:t>
            </a:r>
            <a:r>
              <a:rPr lang="en-US" sz="2600" dirty="0" err="1" smtClean="0">
                <a:latin typeface="+mn-lt"/>
              </a:rPr>
              <a:t>Arnaldo</a:t>
            </a:r>
            <a:endParaRPr lang="en-US" sz="2600" dirty="0" smtClean="0">
              <a:latin typeface="+mn-lt"/>
            </a:endParaRPr>
          </a:p>
          <a:p>
            <a:pPr lvl="6" algn="l">
              <a:buFont typeface="Arial" pitchFamily="34" charset="0"/>
              <a:buChar char="•"/>
            </a:pPr>
            <a:r>
              <a:rPr lang="en-US" sz="2600" dirty="0" err="1" smtClean="0">
                <a:latin typeface="+mn-lt"/>
              </a:rPr>
              <a:t>Ezequiel</a:t>
            </a:r>
            <a:r>
              <a:rPr lang="en-US" sz="2600" dirty="0" smtClean="0">
                <a:latin typeface="+mn-lt"/>
              </a:rPr>
              <a:t> </a:t>
            </a:r>
            <a:r>
              <a:rPr lang="en-US" sz="2600" dirty="0" err="1" smtClean="0">
                <a:latin typeface="+mn-lt"/>
              </a:rPr>
              <a:t>Fernández</a:t>
            </a:r>
            <a:endParaRPr lang="en-US" sz="2600" dirty="0" smtClean="0">
              <a:latin typeface="+mn-lt"/>
            </a:endParaRPr>
          </a:p>
          <a:p>
            <a:pPr lvl="6" algn="l">
              <a:buFont typeface="Arial" pitchFamily="34" charset="0"/>
              <a:buChar char="•"/>
            </a:pPr>
            <a:r>
              <a:rPr lang="en-US" sz="2600" dirty="0" smtClean="0">
                <a:latin typeface="+mn-lt"/>
              </a:rPr>
              <a:t>Sebastian </a:t>
            </a:r>
            <a:r>
              <a:rPr lang="en-US" sz="2600" dirty="0" err="1" smtClean="0">
                <a:latin typeface="+mn-lt"/>
              </a:rPr>
              <a:t>Arrata</a:t>
            </a:r>
            <a:endParaRPr lang="en-US" sz="2600" dirty="0" smtClean="0">
              <a:latin typeface="+mn-lt"/>
            </a:endParaRP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4114800" cy="1143000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chemeClr val="tx1"/>
                </a:solidFill>
                <a:cs typeface="Arial" charset="0"/>
              </a:rPr>
              <a:t>¿Quienes Somos</a:t>
            </a:r>
            <a:r>
              <a:rPr lang="es-ES" sz="3200" b="1" dirty="0" smtClean="0">
                <a:solidFill>
                  <a:schemeClr val="tx1"/>
                </a:solidFill>
                <a:cs typeface="Arial" charset="0"/>
              </a:rPr>
              <a:t>?</a:t>
            </a:r>
            <a:endParaRPr lang="es-AR" sz="3200" b="1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r>
              <a:rPr lang="en-US" sz="2600" b="1" dirty="0" smtClean="0"/>
              <a:t>SOLUTION</a:t>
            </a:r>
            <a:r>
              <a:rPr lang="en-US" sz="2600" dirty="0" smtClean="0"/>
              <a:t> </a:t>
            </a:r>
            <a:r>
              <a:rPr lang="es-AR" sz="2600" dirty="0" smtClean="0"/>
              <a:t>nació </a:t>
            </a:r>
            <a:r>
              <a:rPr lang="es-AR" sz="2600" dirty="0"/>
              <a:t>para brindar </a:t>
            </a:r>
            <a:r>
              <a:rPr lang="es-AR" sz="2600" dirty="0" smtClean="0"/>
              <a:t>servicio </a:t>
            </a:r>
            <a:r>
              <a:rPr lang="es-AR" sz="2600" dirty="0"/>
              <a:t>integral de desarrollo de soluciones web, combinando alta tecnología, facilidad de uso, arquitectura, programación </a:t>
            </a:r>
            <a:r>
              <a:rPr lang="es-AR" sz="2600" dirty="0" smtClean="0"/>
              <a:t>y un </a:t>
            </a:r>
            <a:r>
              <a:rPr lang="es-AR" sz="2600" dirty="0"/>
              <a:t>firme compromiso con la obtención de resultados y la entrega a tiempo. </a:t>
            </a:r>
            <a:endParaRPr lang="es-AR" sz="2600" dirty="0" smtClean="0"/>
          </a:p>
          <a:p>
            <a:endParaRPr lang="en-US" sz="2600" dirty="0"/>
          </a:p>
          <a:p>
            <a:r>
              <a:rPr lang="en-US" sz="2600" dirty="0" err="1" smtClean="0"/>
              <a:t>Garantizamos</a:t>
            </a:r>
            <a:r>
              <a:rPr lang="en-US" sz="2600" dirty="0" smtClean="0"/>
              <a:t>  el </a:t>
            </a:r>
            <a:r>
              <a:rPr lang="en-US" sz="2600" dirty="0" err="1" smtClean="0"/>
              <a:t>trabajo</a:t>
            </a:r>
            <a:r>
              <a:rPr lang="en-US" sz="2600" dirty="0" smtClean="0"/>
              <a:t> en </a:t>
            </a:r>
            <a:r>
              <a:rPr lang="en-US" sz="2600" dirty="0" err="1" smtClean="0"/>
              <a:t>equipo</a:t>
            </a:r>
            <a:r>
              <a:rPr lang="en-US" sz="2600" dirty="0" smtClean="0"/>
              <a:t> con el </a:t>
            </a:r>
            <a:r>
              <a:rPr lang="en-US" sz="2600" dirty="0" err="1" smtClean="0"/>
              <a:t>cliente</a:t>
            </a:r>
            <a:r>
              <a:rPr lang="en-US" sz="2600" dirty="0" smtClean="0"/>
              <a:t> </a:t>
            </a:r>
            <a:r>
              <a:rPr lang="en-US" sz="2600" dirty="0" err="1" smtClean="0"/>
              <a:t>para</a:t>
            </a:r>
            <a:r>
              <a:rPr lang="en-US" sz="2600" dirty="0" smtClean="0"/>
              <a:t> </a:t>
            </a:r>
            <a:r>
              <a:rPr lang="en-US" sz="2600" dirty="0" err="1" smtClean="0"/>
              <a:t>lograr</a:t>
            </a:r>
            <a:r>
              <a:rPr lang="en-US" sz="2600" dirty="0" smtClean="0"/>
              <a:t> un </a:t>
            </a:r>
            <a:r>
              <a:rPr lang="en-US" sz="2600" dirty="0" err="1" smtClean="0"/>
              <a:t>producto</a:t>
            </a:r>
            <a:r>
              <a:rPr lang="en-US" sz="2600" dirty="0" smtClean="0"/>
              <a:t> final de optima </a:t>
            </a:r>
            <a:r>
              <a:rPr lang="en-US" sz="2600" dirty="0" err="1" smtClean="0"/>
              <a:t>calidad</a:t>
            </a:r>
            <a:r>
              <a:rPr lang="en-US" sz="2600" dirty="0" smtClean="0"/>
              <a:t> a la </a:t>
            </a:r>
            <a:r>
              <a:rPr lang="en-US" sz="2600" dirty="0" err="1" smtClean="0"/>
              <a:t>medida</a:t>
            </a:r>
            <a:r>
              <a:rPr lang="en-US" sz="2600" dirty="0" smtClean="0"/>
              <a:t> de </a:t>
            </a:r>
            <a:r>
              <a:rPr lang="en-US" sz="2600" dirty="0" err="1" smtClean="0"/>
              <a:t>sus</a:t>
            </a:r>
            <a:r>
              <a:rPr lang="en-US" sz="2600" dirty="0" smtClean="0"/>
              <a:t> </a:t>
            </a:r>
            <a:r>
              <a:rPr lang="en-US" sz="2600" dirty="0" err="1" smtClean="0"/>
              <a:t>necesidades</a:t>
            </a:r>
            <a:r>
              <a:rPr lang="en-US" sz="2600" dirty="0"/>
              <a:t>.</a:t>
            </a:r>
            <a:endParaRPr lang="es-AR" sz="2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4114800" cy="1143000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chemeClr val="tx1"/>
                </a:solidFill>
                <a:cs typeface="Arial" charset="0"/>
              </a:rPr>
              <a:t>¿Quienes Somos?</a:t>
            </a:r>
            <a:endParaRPr lang="es-AR" sz="3200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000" b="1" dirty="0" err="1" smtClean="0">
                <a:solidFill>
                  <a:schemeClr val="tx1"/>
                </a:solidFill>
                <a:latin typeface="+mj-lt"/>
              </a:rPr>
              <a:t>Misión</a:t>
            </a:r>
            <a:r>
              <a:rPr lang="en-US" sz="4000" b="1" dirty="0">
                <a:solidFill>
                  <a:schemeClr val="tx1"/>
                </a:solidFill>
                <a:latin typeface="+mj-lt"/>
              </a:rPr>
              <a:t>,</a:t>
            </a:r>
            <a:r>
              <a:rPr lang="en-US" sz="4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+mj-lt"/>
              </a:rPr>
              <a:t>Visión</a:t>
            </a:r>
            <a:r>
              <a:rPr lang="en-US" sz="4000" b="1" dirty="0" smtClean="0">
                <a:solidFill>
                  <a:schemeClr val="tx1"/>
                </a:solidFill>
                <a:latin typeface="+mj-lt"/>
              </a:rPr>
              <a:t> y </a:t>
            </a:r>
            <a:r>
              <a:rPr lang="en-US" sz="4000" b="1" dirty="0" err="1" smtClean="0">
                <a:solidFill>
                  <a:schemeClr val="tx1"/>
                </a:solidFill>
                <a:latin typeface="+mj-lt"/>
              </a:rPr>
              <a:t>Valores</a:t>
            </a:r>
            <a:endParaRPr lang="en-US" sz="4000" b="1" dirty="0" smtClean="0">
              <a:solidFill>
                <a:schemeClr val="tx1"/>
              </a:solidFill>
              <a:latin typeface="+mj-lt"/>
            </a:endParaRPr>
          </a:p>
          <a:p>
            <a:pPr marL="0" indent="0" algn="ctr">
              <a:buNone/>
            </a:pPr>
            <a:endParaRPr lang="en-US" sz="2900" dirty="0">
              <a:solidFill>
                <a:schemeClr val="tx1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s-AR" sz="2600" b="1" dirty="0">
                <a:solidFill>
                  <a:schemeClr val="tx1"/>
                </a:solidFill>
                <a:cs typeface="Times New Roman" pitchFamily="18" charset="0"/>
              </a:rPr>
              <a:t>Misión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s-AR" sz="2600" dirty="0">
                <a:solidFill>
                  <a:schemeClr val="tx1"/>
                </a:solidFill>
              </a:rPr>
              <a:t>Ofrecer soluciones de negocio basadas en los más modernos conceptos de la administración, utilizando metodologías, tecnologías y herramientas innovadoras para facilitar la transmisión, implantación, asimilación y adopción de las soluciones ofrecidas, para contribuir al éxito, eficiencia y rentabilidad de nuestros clientes. </a:t>
            </a:r>
          </a:p>
          <a:p>
            <a:pPr>
              <a:spcBef>
                <a:spcPct val="50000"/>
              </a:spcBef>
              <a:buNone/>
            </a:pPr>
            <a:r>
              <a:rPr lang="es-AR" sz="2600" b="1" dirty="0">
                <a:solidFill>
                  <a:schemeClr val="tx1"/>
                </a:solidFill>
                <a:cs typeface="Times New Roman" pitchFamily="18" charset="0"/>
              </a:rPr>
              <a:t>Visión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s-AR" sz="2600" dirty="0">
                <a:solidFill>
                  <a:schemeClr val="tx1"/>
                </a:solidFill>
              </a:rPr>
              <a:t>Convertirnos en una empresa líder a nivel nacional e internacional de la industria de servicios, desarrollo e implementación de sistemas.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s-AR" sz="2600" b="1" dirty="0">
                <a:solidFill>
                  <a:schemeClr val="tx1"/>
                </a:solidFill>
                <a:cs typeface="Times New Roman" pitchFamily="18" charset="0"/>
              </a:rPr>
              <a:t>Valores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s-AR" sz="2600" dirty="0">
                <a:solidFill>
                  <a:schemeClr val="tx1"/>
                </a:solidFill>
              </a:rPr>
              <a:t>Compromiso y pasión por la excelencia, la orientación al cliente, la </a:t>
            </a:r>
            <a:r>
              <a:rPr lang="es-AR" sz="2600" dirty="0" smtClean="0">
                <a:solidFill>
                  <a:schemeClr val="tx1"/>
                </a:solidFill>
              </a:rPr>
              <a:t>investigación, </a:t>
            </a:r>
            <a:r>
              <a:rPr lang="es-AR" sz="2600" dirty="0">
                <a:solidFill>
                  <a:schemeClr val="tx1"/>
                </a:solidFill>
              </a:rPr>
              <a:t>el trabajo en equipo, la competitividad y respeto por su gente y la calidad de vida.</a:t>
            </a:r>
          </a:p>
          <a:p>
            <a:pPr marL="0" indent="0" algn="l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4114800" cy="1143000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chemeClr val="tx1"/>
                </a:solidFill>
                <a:cs typeface="Arial" charset="0"/>
              </a:rPr>
              <a:t>¿Quienes Somos?</a:t>
            </a:r>
            <a:endParaRPr lang="es-AR" sz="32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6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Font typeface="Trebuchet MS" pitchFamily="34" charset="0"/>
              <a:buAutoNum type="arabicPeriod"/>
            </a:pPr>
            <a:endParaRPr lang="es-ES" dirty="0" smtClean="0">
              <a:solidFill>
                <a:schemeClr val="tx1"/>
              </a:solidFill>
              <a:cs typeface="Arial" charset="0"/>
            </a:endParaRPr>
          </a:p>
          <a:p>
            <a:pPr marL="566738" indent="-457200">
              <a:buFont typeface="Trebuchet MS" pitchFamily="34" charset="0"/>
              <a:buAutoNum type="arabicPeriod"/>
            </a:pPr>
            <a:endParaRPr lang="es-ES" dirty="0">
              <a:solidFill>
                <a:schemeClr val="tx1"/>
              </a:solidFill>
              <a:cs typeface="Arial" charset="0"/>
            </a:endParaRP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 smtClean="0">
                <a:solidFill>
                  <a:schemeClr val="tx1"/>
                </a:solidFill>
                <a:cs typeface="Arial" charset="0"/>
              </a:rPr>
              <a:t>¿</a:t>
            </a:r>
            <a:r>
              <a:rPr lang="es-ES" sz="2600" dirty="0">
                <a:solidFill>
                  <a:schemeClr val="tx1"/>
                </a:solidFill>
                <a:cs typeface="Arial" charset="0"/>
              </a:rPr>
              <a:t>Quienes Somos? 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b="1" dirty="0">
                <a:solidFill>
                  <a:srgbClr val="FF0000"/>
                </a:solidFill>
                <a:cs typeface="Arial" charset="0"/>
              </a:rPr>
              <a:t>Metodología de trabajo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 smtClean="0">
                <a:solidFill>
                  <a:schemeClr val="tx1"/>
                </a:solidFill>
                <a:cs typeface="Arial" charset="0"/>
              </a:rPr>
              <a:t>Nuestro cliente</a:t>
            </a:r>
            <a:endParaRPr lang="es-ES" sz="2600" dirty="0">
              <a:solidFill>
                <a:schemeClr val="tx1"/>
              </a:solidFill>
              <a:cs typeface="Arial" charset="0"/>
            </a:endParaRP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>
                <a:solidFill>
                  <a:schemeClr val="tx1"/>
                </a:solidFill>
                <a:cs typeface="Arial" charset="0"/>
              </a:rPr>
              <a:t>Nuestra solución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>
                <a:solidFill>
                  <a:schemeClr val="tx1"/>
                </a:solidFill>
                <a:cs typeface="Arial" charset="0"/>
              </a:rPr>
              <a:t>P</a:t>
            </a:r>
            <a:r>
              <a:rPr lang="es-ES" sz="2600" dirty="0" smtClean="0">
                <a:solidFill>
                  <a:schemeClr val="tx1"/>
                </a:solidFill>
                <a:cs typeface="Arial" charset="0"/>
              </a:rPr>
              <a:t>royecto </a:t>
            </a:r>
            <a:r>
              <a:rPr lang="es-ES" sz="2600" dirty="0">
                <a:solidFill>
                  <a:schemeClr val="tx1"/>
                </a:solidFill>
                <a:cs typeface="Arial" charset="0"/>
              </a:rPr>
              <a:t>- Logros/Próximos pasos</a:t>
            </a:r>
          </a:p>
          <a:p>
            <a:pPr marL="566738" indent="-457200">
              <a:buFont typeface="Trebuchet MS" pitchFamily="34" charset="0"/>
              <a:buAutoNum type="arabicPeriod"/>
            </a:pPr>
            <a:r>
              <a:rPr lang="es-ES" sz="2600" dirty="0" smtClean="0">
                <a:solidFill>
                  <a:schemeClr val="tx1"/>
                </a:solidFill>
                <a:cs typeface="Arial" charset="0"/>
              </a:rPr>
              <a:t>Lecciones aprendidas</a:t>
            </a:r>
            <a:endParaRPr lang="es-ES" sz="2600" dirty="0">
              <a:solidFill>
                <a:schemeClr val="tx1"/>
              </a:solidFill>
              <a:cs typeface="Arial" charset="0"/>
            </a:endParaRP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59465"/>
            <a:ext cx="4186808" cy="1143000"/>
          </a:xfrm>
        </p:spPr>
        <p:txBody>
          <a:bodyPr/>
          <a:lstStyle/>
          <a:p>
            <a:r>
              <a:rPr lang="en-US" b="1" dirty="0"/>
              <a:t>Agenda: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s-AR" sz="2000" dirty="0" smtClean="0">
              <a:latin typeface="Corbel (Cuerpo)"/>
            </a:endParaRPr>
          </a:p>
          <a:p>
            <a:pPr marL="0" indent="0" algn="l">
              <a:buNone/>
            </a:pPr>
            <a:r>
              <a:rPr lang="es-AR" sz="2000" dirty="0" smtClean="0">
                <a:latin typeface="Corbel (Cuerpo)"/>
              </a:rPr>
              <a:t>Nuestros </a:t>
            </a:r>
            <a:r>
              <a:rPr lang="es-AR" sz="2000" dirty="0">
                <a:latin typeface="Corbel (Cuerpo)"/>
              </a:rPr>
              <a:t>proyectos adoptan un marco de desarrollo acorde a la </a:t>
            </a:r>
          </a:p>
          <a:p>
            <a:pPr marL="0" indent="0" algn="l">
              <a:buNone/>
            </a:pPr>
            <a:r>
              <a:rPr lang="es-AR" sz="2000" dirty="0">
                <a:latin typeface="Corbel (Cuerpo)"/>
              </a:rPr>
              <a:t>metodología del </a:t>
            </a:r>
            <a:r>
              <a:rPr lang="es-AR" sz="2000" b="1" dirty="0">
                <a:latin typeface="Corbel (Cuerpo)"/>
              </a:rPr>
              <a:t>Proceso Unificado</a:t>
            </a:r>
            <a:r>
              <a:rPr lang="es-AR" sz="2000" dirty="0">
                <a:latin typeface="Corbel (Cuerpo)"/>
              </a:rPr>
              <a:t>.</a:t>
            </a:r>
          </a:p>
          <a:p>
            <a:pPr marL="0" indent="0" algn="l">
              <a:buNone/>
            </a:pPr>
            <a:endParaRPr lang="en-US" sz="1800" dirty="0" smtClean="0">
              <a:latin typeface="Corbel (Cuerpo)"/>
            </a:endParaRPr>
          </a:p>
          <a:p>
            <a:pPr marL="0" indent="0" algn="l">
              <a:buNone/>
            </a:pPr>
            <a:endParaRPr lang="en-US" sz="1800" dirty="0" smtClean="0">
              <a:latin typeface="Corbel (Cuerpo)"/>
            </a:endParaRPr>
          </a:p>
          <a:p>
            <a:pPr algn="l"/>
            <a:r>
              <a:rPr lang="en-US" sz="1800" dirty="0" err="1" smtClean="0">
                <a:latin typeface="Corbel (Cuerpo)"/>
              </a:rPr>
              <a:t>Iterativo</a:t>
            </a:r>
            <a:r>
              <a:rPr lang="en-US" sz="1800" dirty="0" smtClean="0">
                <a:latin typeface="Corbel (Cuerpo)"/>
              </a:rPr>
              <a:t> incremental</a:t>
            </a:r>
          </a:p>
          <a:p>
            <a:pPr algn="l"/>
            <a:r>
              <a:rPr lang="en-US" sz="1800" dirty="0" err="1" smtClean="0">
                <a:latin typeface="Corbel (Cuerpo)"/>
              </a:rPr>
              <a:t>Centrado</a:t>
            </a:r>
            <a:r>
              <a:rPr lang="en-US" sz="1800" dirty="0" smtClean="0">
                <a:latin typeface="Corbel (Cuerpo)"/>
              </a:rPr>
              <a:t> en la </a:t>
            </a:r>
            <a:r>
              <a:rPr lang="en-US" sz="1800" dirty="0" err="1">
                <a:latin typeface="Corbel (Cuerpo)"/>
              </a:rPr>
              <a:t>A</a:t>
            </a:r>
            <a:r>
              <a:rPr lang="en-US" sz="1800" dirty="0" err="1" smtClean="0">
                <a:latin typeface="Corbel (Cuerpo)"/>
              </a:rPr>
              <a:t>rquitectura</a:t>
            </a:r>
            <a:endParaRPr lang="en-US" sz="1800" dirty="0" smtClean="0">
              <a:latin typeface="Corbel (Cuerpo)"/>
            </a:endParaRPr>
          </a:p>
          <a:p>
            <a:pPr algn="l"/>
            <a:r>
              <a:rPr lang="en-US" sz="1800" dirty="0" err="1" smtClean="0">
                <a:latin typeface="Corbel (Cuerpo)"/>
              </a:rPr>
              <a:t>Dirigido</a:t>
            </a:r>
            <a:r>
              <a:rPr lang="en-US" sz="1800" dirty="0" smtClean="0">
                <a:latin typeface="Corbel (Cuerpo)"/>
              </a:rPr>
              <a:t> </a:t>
            </a:r>
            <a:r>
              <a:rPr lang="en-US" sz="1800" dirty="0" err="1" smtClean="0">
                <a:latin typeface="Corbel (Cuerpo)"/>
              </a:rPr>
              <a:t>por</a:t>
            </a:r>
            <a:r>
              <a:rPr lang="en-US" sz="1800" dirty="0" smtClean="0">
                <a:latin typeface="Corbel (Cuerpo)"/>
              </a:rPr>
              <a:t> los </a:t>
            </a:r>
            <a:r>
              <a:rPr lang="en-US" sz="1800" dirty="0" err="1">
                <a:latin typeface="Corbel (Cuerpo)"/>
              </a:rPr>
              <a:t>C</a:t>
            </a:r>
            <a:r>
              <a:rPr lang="en-US" sz="1800" dirty="0" err="1" smtClean="0">
                <a:latin typeface="Corbel (Cuerpo)"/>
              </a:rPr>
              <a:t>asos</a:t>
            </a:r>
            <a:r>
              <a:rPr lang="en-US" sz="1800" dirty="0" smtClean="0">
                <a:latin typeface="Corbel (Cuerpo)"/>
              </a:rPr>
              <a:t> de </a:t>
            </a:r>
            <a:r>
              <a:rPr lang="en-US" sz="1800" dirty="0" err="1">
                <a:latin typeface="Corbel (Cuerpo)"/>
              </a:rPr>
              <a:t>U</a:t>
            </a:r>
            <a:r>
              <a:rPr lang="en-US" sz="1800" dirty="0" err="1" smtClean="0">
                <a:latin typeface="Corbel (Cuerpo)"/>
              </a:rPr>
              <a:t>so</a:t>
            </a:r>
            <a:endParaRPr lang="es-AR" sz="1800" dirty="0">
              <a:latin typeface="Corbel (Cuerpo)"/>
            </a:endParaRP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359465"/>
            <a:ext cx="4248472" cy="1143000"/>
          </a:xfrm>
        </p:spPr>
        <p:txBody>
          <a:bodyPr>
            <a:normAutofit/>
          </a:bodyPr>
          <a:lstStyle/>
          <a:p>
            <a:r>
              <a:rPr lang="es-ES" sz="3000" b="1" dirty="0">
                <a:solidFill>
                  <a:schemeClr val="tx1"/>
                </a:solidFill>
                <a:cs typeface="Arial" charset="0"/>
              </a:rPr>
              <a:t>Metodología de </a:t>
            </a:r>
            <a:r>
              <a:rPr lang="es-ES" sz="3000" b="1" dirty="0" smtClean="0">
                <a:solidFill>
                  <a:schemeClr val="tx1"/>
                </a:solidFill>
                <a:cs typeface="Arial" charset="0"/>
              </a:rPr>
              <a:t>trabajo</a:t>
            </a:r>
            <a:endParaRPr lang="es-AR" sz="3000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134076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47" y="2894037"/>
            <a:ext cx="42386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3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556</TotalTime>
  <Words>262</Words>
  <Application>Microsoft Office PowerPoint</Application>
  <PresentationFormat>Presentación en pantalla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DesignTemplate</vt:lpstr>
      <vt:lpstr>Presentación a pares</vt:lpstr>
      <vt:lpstr>Agenda:</vt:lpstr>
      <vt:lpstr>Agenda:</vt:lpstr>
      <vt:lpstr>¿Quienes Somos?</vt:lpstr>
      <vt:lpstr>¿Quienes Somos?</vt:lpstr>
      <vt:lpstr>¿Quienes Somos?</vt:lpstr>
      <vt:lpstr>Agenda:</vt:lpstr>
      <vt:lpstr>Metodología de trabajo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 pares</dc:title>
  <dc:creator>Eze</dc:creator>
  <cp:lastModifiedBy>Eze</cp:lastModifiedBy>
  <cp:revision>13</cp:revision>
  <dcterms:created xsi:type="dcterms:W3CDTF">2012-05-28T04:45:14Z</dcterms:created>
  <dcterms:modified xsi:type="dcterms:W3CDTF">2012-05-30T11:19:16Z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