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63" r:id="rId2"/>
    <p:sldId id="373" r:id="rId3"/>
    <p:sldId id="372" r:id="rId4"/>
    <p:sldId id="374" r:id="rId5"/>
    <p:sldId id="399" r:id="rId6"/>
    <p:sldId id="376" r:id="rId7"/>
    <p:sldId id="377" r:id="rId8"/>
    <p:sldId id="378" r:id="rId9"/>
    <p:sldId id="381" r:id="rId10"/>
    <p:sldId id="382" r:id="rId11"/>
    <p:sldId id="383" r:id="rId12"/>
    <p:sldId id="398" r:id="rId13"/>
    <p:sldId id="385" r:id="rId14"/>
    <p:sldId id="387" r:id="rId15"/>
    <p:sldId id="391" r:id="rId16"/>
    <p:sldId id="393" r:id="rId17"/>
    <p:sldId id="394" r:id="rId18"/>
    <p:sldId id="395" r:id="rId19"/>
    <p:sldId id="396" r:id="rId20"/>
    <p:sldId id="365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00"/>
    <a:srgbClr val="008000"/>
    <a:srgbClr val="99CCFF"/>
    <a:srgbClr val="CC3300"/>
    <a:srgbClr val="FFFFFF"/>
    <a:srgbClr val="33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92051" autoAdjust="0"/>
  </p:normalViewPr>
  <p:slideViewPr>
    <p:cSldViewPr>
      <p:cViewPr>
        <p:scale>
          <a:sx n="80" d="100"/>
          <a:sy n="80" d="100"/>
        </p:scale>
        <p:origin x="-96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DA6A5F-05CD-4C62-A0C4-9F227C13A0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BF5077-8396-4DE4-9450-9D26A47222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14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16</a:t>
            </a:fld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17</a:t>
            </a:fld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18</a:t>
            </a:fld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19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584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358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24307-4F0F-4285-B618-CC4F0C12395F}" type="slidenum">
              <a:rPr lang="es-ES" smtClean="0"/>
              <a:pPr/>
              <a:t>20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458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45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2AA3-AF4B-424B-ADB1-3E78E0CF3600}" type="slidenum">
              <a:rPr lang="es-ES" smtClean="0"/>
              <a:pPr/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AB72-7765-4075-9A80-C0E26DAD2E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32E6-1E0D-413C-8C10-BB418E4F32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B3C94-BD2F-4E81-8718-6214A2CE01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DE8B-640B-491A-A853-A5A3B66AC7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5308-E7B8-45AE-B34F-CA83305F45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C31B2-4E10-4B22-9B79-AB44785847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C9911-EBE3-4008-A7B3-6665D98491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3843D-70C4-4536-BD49-E07436A9E8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7032-F261-4DDE-A213-C7DE93798E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4506-5C14-49B9-8BAD-08CD7E42C9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61476-5180-4DC6-A27C-ECEA3E97C6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4226-3702-4F4D-847E-7CC8C4536D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46788C9-C763-4FCD-8905-4E080F63EF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3967162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</a:t>
            </a:r>
            <a:r>
              <a:rPr lang="es-MX" sz="6000" b="1" dirty="0" smtClean="0">
                <a:latin typeface="+mj-lt"/>
              </a:rPr>
              <a:t>Software</a:t>
            </a:r>
          </a:p>
          <a:p>
            <a:pPr eaLnBrk="1" hangingPunct="1">
              <a:defRPr/>
            </a:pPr>
            <a:endParaRPr lang="es-MX" sz="4000" dirty="0" smtClean="0"/>
          </a:p>
          <a:p>
            <a:pPr eaLnBrk="1" hangingPunct="1">
              <a:defRPr/>
            </a:pPr>
            <a:r>
              <a:rPr lang="es-MX" sz="4000" b="1" dirty="0" smtClean="0">
                <a:latin typeface="+mj-lt"/>
              </a:rPr>
              <a:t>Gestión de la Configuración del Software</a:t>
            </a:r>
          </a:p>
          <a:p>
            <a:pPr eaLnBrk="1" hangingPunct="1">
              <a:defRPr/>
            </a:pPr>
            <a:r>
              <a:rPr lang="es-MX" sz="4000" b="1" dirty="0" smtClean="0">
                <a:latin typeface="+mj-lt"/>
              </a:rPr>
              <a:t>                                 </a:t>
            </a:r>
            <a:r>
              <a:rPr lang="es-MX" sz="2400" b="1" dirty="0" smtClean="0">
                <a:latin typeface="+mj-lt"/>
              </a:rPr>
              <a:t>Natalia Davidovich</a:t>
            </a:r>
            <a:endParaRPr lang="es-MX" sz="2400" b="1" dirty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nataliadavidovich@gmail.com</a:t>
            </a: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Waisman</a:t>
            </a: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fwaisman@gmail.com </a:t>
            </a:r>
            <a:endParaRPr lang="es-ES" sz="6000" dirty="0">
              <a:latin typeface="+mj-lt"/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4101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Línea Base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Antes de que un ECS se convierta en línea</a:t>
            </a:r>
          </a:p>
          <a:p>
            <a:r>
              <a:rPr lang="es-ES" sz="1800" b="1" dirty="0">
                <a:latin typeface="+mj-lt"/>
              </a:rPr>
              <a:t>base el cambio puede llevarse a cabo de</a:t>
            </a:r>
          </a:p>
          <a:p>
            <a:r>
              <a:rPr lang="es-ES" sz="1800" b="1" dirty="0">
                <a:latin typeface="+mj-lt"/>
              </a:rPr>
              <a:t>manera rápida e </a:t>
            </a:r>
            <a:r>
              <a:rPr lang="es-ES" sz="1800" b="1" i="1" dirty="0" smtClean="0">
                <a:latin typeface="+mj-lt"/>
              </a:rPr>
              <a:t>informal</a:t>
            </a:r>
          </a:p>
          <a:p>
            <a:endParaRPr lang="es-ES" sz="1800" b="1" i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Sin embargo, una vez que se ha establecido</a:t>
            </a:r>
          </a:p>
          <a:p>
            <a:r>
              <a:rPr lang="es-ES" sz="1800" b="1" dirty="0">
                <a:latin typeface="+mj-lt"/>
              </a:rPr>
              <a:t>una línea base solo se pueden efectuar los</a:t>
            </a:r>
          </a:p>
          <a:p>
            <a:r>
              <a:rPr lang="es-ES" sz="1800" b="1" dirty="0">
                <a:latin typeface="+mj-lt"/>
              </a:rPr>
              <a:t>cambios si se aplica un procedimiento</a:t>
            </a:r>
          </a:p>
          <a:p>
            <a:r>
              <a:rPr lang="es-ES" sz="1800" b="1" dirty="0">
                <a:latin typeface="+mj-lt"/>
              </a:rPr>
              <a:t>formal para evaluarlos y </a:t>
            </a:r>
            <a:r>
              <a:rPr lang="es-ES" sz="1800" b="1" dirty="0" smtClean="0">
                <a:latin typeface="+mj-lt"/>
              </a:rPr>
              <a:t>verificarlos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El </a:t>
            </a:r>
            <a:r>
              <a:rPr lang="es-ES" sz="1800" b="1" dirty="0" smtClean="0">
                <a:latin typeface="+mj-lt"/>
              </a:rPr>
              <a:t>contexto de un </a:t>
            </a:r>
            <a:r>
              <a:rPr lang="es-ES" sz="1800" b="1" dirty="0">
                <a:latin typeface="+mj-lt"/>
              </a:rPr>
              <a:t>IS definimos una </a:t>
            </a:r>
            <a:r>
              <a:rPr lang="es-ES" sz="1800" b="1" i="1" dirty="0">
                <a:latin typeface="+mj-lt"/>
              </a:rPr>
              <a:t>línea</a:t>
            </a:r>
          </a:p>
          <a:p>
            <a:r>
              <a:rPr lang="es-ES" sz="1800" b="1" i="1" dirty="0">
                <a:latin typeface="+mj-lt"/>
              </a:rPr>
              <a:t>base como un punto de referencia en el</a:t>
            </a:r>
          </a:p>
          <a:p>
            <a:r>
              <a:rPr lang="es-ES" sz="1800" b="1" dirty="0">
                <a:latin typeface="+mj-lt"/>
              </a:rPr>
              <a:t>desarrollo del software que queda marcado</a:t>
            </a:r>
          </a:p>
          <a:p>
            <a:r>
              <a:rPr lang="es-ES" sz="1800" b="1" dirty="0">
                <a:latin typeface="+mj-lt"/>
              </a:rPr>
              <a:t>por el envío de uno o más elementos de</a:t>
            </a:r>
          </a:p>
          <a:p>
            <a:r>
              <a:rPr lang="es-ES" sz="1800" b="1" dirty="0">
                <a:latin typeface="+mj-lt"/>
              </a:rPr>
              <a:t>configuración del software y la aprobación</a:t>
            </a:r>
          </a:p>
          <a:p>
            <a:r>
              <a:rPr lang="es-ES" sz="1800" b="1" dirty="0">
                <a:latin typeface="+mj-lt"/>
              </a:rPr>
              <a:t>del ECS obtenido mediante una </a:t>
            </a:r>
            <a:r>
              <a:rPr lang="es-ES" sz="1800" b="1" dirty="0" smtClean="0">
                <a:latin typeface="+mj-lt"/>
              </a:rPr>
              <a:t>RTF o un comité de cambio.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Línea Base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err="1">
                <a:latin typeface="+mj-lt"/>
              </a:rPr>
              <a:t>ECSs</a:t>
            </a:r>
            <a:r>
              <a:rPr lang="es-ES" sz="1800" b="1" dirty="0">
                <a:latin typeface="+mj-lt"/>
              </a:rPr>
              <a:t> que forman un conjunto de líneas base</a:t>
            </a:r>
            <a:r>
              <a:rPr lang="es-ES" sz="1800" b="1" dirty="0" smtClean="0">
                <a:latin typeface="+mj-lt"/>
              </a:rPr>
              <a:t>*: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- Plan del proyecto del software.</a:t>
            </a:r>
          </a:p>
          <a:p>
            <a:r>
              <a:rPr lang="es-ES" sz="1800" b="1" dirty="0">
                <a:latin typeface="+mj-lt"/>
              </a:rPr>
              <a:t>- </a:t>
            </a:r>
            <a:r>
              <a:rPr lang="es-ES" sz="1800" b="1" dirty="0" smtClean="0">
                <a:latin typeface="+mj-lt"/>
              </a:rPr>
              <a:t>Especificación.</a:t>
            </a:r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- Diseño.</a:t>
            </a:r>
          </a:p>
          <a:p>
            <a:r>
              <a:rPr lang="es-ES" sz="1800" b="1" dirty="0">
                <a:latin typeface="+mj-lt"/>
              </a:rPr>
              <a:t>- Código.</a:t>
            </a:r>
          </a:p>
          <a:p>
            <a:r>
              <a:rPr lang="es-ES" sz="1800" b="1" dirty="0">
                <a:latin typeface="+mj-lt"/>
              </a:rPr>
              <a:t>- Casos de prueba.</a:t>
            </a: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Manual </a:t>
            </a:r>
            <a:r>
              <a:rPr lang="es-ES" sz="1800" b="1" dirty="0">
                <a:latin typeface="+mj-lt"/>
              </a:rPr>
              <a:t>preliminar de usuario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r>
              <a:rPr lang="es-ES" sz="1800" b="1" dirty="0">
                <a:latin typeface="+mj-lt"/>
              </a:rPr>
              <a:t>- Manuales de operación e instalación.</a:t>
            </a:r>
          </a:p>
          <a:p>
            <a:r>
              <a:rPr lang="es-ES" sz="1800" b="1" dirty="0">
                <a:latin typeface="+mj-lt"/>
              </a:rPr>
              <a:t>- Manual de usuario.</a:t>
            </a:r>
          </a:p>
          <a:p>
            <a:r>
              <a:rPr lang="es-ES" sz="1800" b="1" dirty="0">
                <a:latin typeface="+mj-lt"/>
              </a:rPr>
              <a:t>- Documentos de mantenimiento.</a:t>
            </a: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Estándares </a:t>
            </a:r>
            <a:r>
              <a:rPr lang="es-ES" sz="1800" b="1" dirty="0">
                <a:latin typeface="+mj-lt"/>
              </a:rPr>
              <a:t>y procedimientos de IS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Además de estos </a:t>
            </a:r>
            <a:r>
              <a:rPr lang="es-ES" sz="1800" b="1" dirty="0" err="1">
                <a:latin typeface="+mj-lt"/>
              </a:rPr>
              <a:t>ECSs</a:t>
            </a:r>
            <a:r>
              <a:rPr lang="es-ES" sz="1800" b="1" dirty="0">
                <a:latin typeface="+mj-lt"/>
              </a:rPr>
              <a:t> pueden</a:t>
            </a:r>
          </a:p>
          <a:p>
            <a:r>
              <a:rPr lang="es-ES" sz="1800" b="1" dirty="0">
                <a:latin typeface="+mj-lt"/>
              </a:rPr>
              <a:t>inmovilizarse las herramientas de software</a:t>
            </a:r>
          </a:p>
          <a:p>
            <a:r>
              <a:rPr lang="es-ES" sz="1800" b="1" dirty="0">
                <a:latin typeface="+mj-lt"/>
              </a:rPr>
              <a:t>(</a:t>
            </a:r>
            <a:r>
              <a:rPr lang="es-ES" sz="1800" b="1" dirty="0" err="1">
                <a:latin typeface="+mj-lt"/>
              </a:rPr>
              <a:t>e.g.</a:t>
            </a:r>
            <a:r>
              <a:rPr lang="es-ES" sz="1800" b="1" dirty="0">
                <a:latin typeface="+mj-lt"/>
              </a:rPr>
              <a:t>, editores, compiladores, herramientas</a:t>
            </a:r>
          </a:p>
          <a:p>
            <a:r>
              <a:rPr lang="es-ES" sz="1800" b="1" dirty="0">
                <a:latin typeface="+mj-lt"/>
              </a:rPr>
              <a:t>CASE, etc</a:t>
            </a:r>
            <a:r>
              <a:rPr lang="es-ES" sz="1800" b="1" dirty="0" smtClean="0">
                <a:latin typeface="+mj-lt"/>
              </a:rPr>
              <a:t>.)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i="1" dirty="0">
                <a:latin typeface="+mj-lt"/>
              </a:rPr>
              <a:t>* El IEEE </a:t>
            </a:r>
            <a:r>
              <a:rPr lang="es-ES" sz="1800" b="1" i="1" dirty="0" err="1">
                <a:latin typeface="+mj-lt"/>
              </a:rPr>
              <a:t>Std.</a:t>
            </a:r>
            <a:r>
              <a:rPr lang="es-ES" sz="1800" b="1" i="1" dirty="0">
                <a:latin typeface="+mj-lt"/>
              </a:rPr>
              <a:t> 1028-1997 incluye una lista de </a:t>
            </a:r>
            <a:r>
              <a:rPr lang="es-ES" sz="1800" b="1" i="1" dirty="0" err="1">
                <a:latin typeface="+mj-lt"/>
              </a:rPr>
              <a:t>ECSs</a:t>
            </a:r>
            <a:r>
              <a:rPr lang="es-ES" sz="1800" b="1" i="1" dirty="0">
                <a:latin typeface="+mj-lt"/>
              </a:rPr>
              <a:t> denominados productos software</a:t>
            </a:r>
            <a:endParaRPr lang="es-AR" sz="1800" b="1" i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</a:t>
            </a:r>
            <a:r>
              <a:rPr lang="es-ES" b="1" dirty="0" smtClean="0">
                <a:latin typeface="+mj-lt"/>
              </a:rPr>
              <a:t>Introducción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b="1" dirty="0">
                <a:latin typeface="+mj-lt"/>
              </a:rPr>
              <a:t>• Gestión de la 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Elementos </a:t>
            </a:r>
            <a:r>
              <a:rPr lang="es-ES" sz="1800" b="1" dirty="0">
                <a:latin typeface="+mj-lt"/>
              </a:rPr>
              <a:t>de Configuración Software.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Líneas </a:t>
            </a:r>
            <a:r>
              <a:rPr lang="es-ES" sz="1800" b="1" dirty="0">
                <a:latin typeface="+mj-lt"/>
              </a:rPr>
              <a:t>base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endParaRPr lang="es-MX" sz="1800" b="1" dirty="0" smtClean="0">
              <a:latin typeface="+mj-lt"/>
            </a:endParaRPr>
          </a:p>
          <a:p>
            <a:endParaRPr lang="es-ES" sz="1800" b="1" dirty="0">
              <a:latin typeface="+mj-lt"/>
            </a:endParaRPr>
          </a:p>
          <a:p>
            <a:r>
              <a:rPr lang="es-ES" sz="2400" b="1" i="1" u="sng" dirty="0">
                <a:latin typeface="+mj-lt"/>
              </a:rPr>
              <a:t>• Actividades de Gestión de Configuración</a:t>
            </a:r>
          </a:p>
          <a:p>
            <a:r>
              <a:rPr lang="es-ES" sz="2400" b="1" i="1" u="sng" dirty="0" smtClean="0">
                <a:latin typeface="+mj-lt"/>
              </a:rPr>
              <a:t>Software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Identificación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objetos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versiones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cambios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Auditoria </a:t>
            </a:r>
            <a:r>
              <a:rPr lang="es-ES" sz="1800" b="1" dirty="0">
                <a:latin typeface="+mj-lt"/>
              </a:rPr>
              <a:t>de la </a:t>
            </a:r>
            <a:r>
              <a:rPr lang="es-ES" sz="1800" b="1" dirty="0" smtClean="0">
                <a:latin typeface="+mj-lt"/>
              </a:rPr>
              <a:t>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Informes </a:t>
            </a:r>
            <a:r>
              <a:rPr lang="es-ES" sz="1800" b="1" dirty="0">
                <a:latin typeface="+mj-lt"/>
              </a:rPr>
              <a:t>de estado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La GCS es una actividad de protección que</a:t>
            </a:r>
          </a:p>
          <a:p>
            <a:r>
              <a:rPr lang="es-ES" sz="1800" b="1" dirty="0">
                <a:latin typeface="+mj-lt"/>
              </a:rPr>
              <a:t>puede considerarse dentro de la </a:t>
            </a:r>
            <a:r>
              <a:rPr lang="es-ES" sz="1800" b="1" dirty="0" smtClean="0">
                <a:latin typeface="+mj-lt"/>
              </a:rPr>
              <a:t>SQA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Aunque su actividad fundamental es el</a:t>
            </a:r>
          </a:p>
          <a:p>
            <a:r>
              <a:rPr lang="es-ES" sz="1800" b="1" dirty="0">
                <a:latin typeface="+mj-lt"/>
              </a:rPr>
              <a:t>control del cambio también se encarga de</a:t>
            </a:r>
          </a:p>
          <a:p>
            <a:r>
              <a:rPr lang="es-ES" sz="1800" b="1" dirty="0">
                <a:latin typeface="+mj-lt"/>
              </a:rPr>
              <a:t>otras actividades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</a:t>
            </a:r>
            <a:r>
              <a:rPr lang="es-ES" sz="1800" b="1" dirty="0">
                <a:latin typeface="+mj-lt"/>
              </a:rPr>
              <a:t>Cualquier GCS debe tener claro</a:t>
            </a:r>
            <a:r>
              <a:rPr lang="es-ES" sz="1800" b="1" dirty="0" smtClean="0">
                <a:latin typeface="+mj-lt"/>
              </a:rPr>
              <a:t>: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- Cómo identificar y gestionar las versiones de un</a:t>
            </a:r>
          </a:p>
          <a:p>
            <a:r>
              <a:rPr lang="es-ES" sz="1800" b="1" dirty="0">
                <a:latin typeface="+mj-lt"/>
              </a:rPr>
              <a:t>programa para permitir modificaciones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r>
              <a:rPr lang="es-ES" sz="1800" b="1" dirty="0">
                <a:latin typeface="+mj-lt"/>
              </a:rPr>
              <a:t>- Cómo controlar los cambios antes y después de</a:t>
            </a:r>
          </a:p>
          <a:p>
            <a:r>
              <a:rPr lang="es-ES" sz="1800" b="1" dirty="0">
                <a:latin typeface="+mj-lt"/>
              </a:rPr>
              <a:t>distribuir el software al cliente.</a:t>
            </a:r>
          </a:p>
          <a:p>
            <a:r>
              <a:rPr lang="es-ES" sz="1800" b="1" dirty="0">
                <a:latin typeface="+mj-lt"/>
              </a:rPr>
              <a:t>- Quién es el responsable de aprobar y de asignar</a:t>
            </a:r>
          </a:p>
          <a:p>
            <a:r>
              <a:rPr lang="es-ES" sz="1800" b="1" dirty="0">
                <a:latin typeface="+mj-lt"/>
              </a:rPr>
              <a:t>prioridades a los cambios.</a:t>
            </a:r>
          </a:p>
          <a:p>
            <a:r>
              <a:rPr lang="es-ES" sz="1800" b="1" dirty="0">
                <a:latin typeface="+mj-lt"/>
              </a:rPr>
              <a:t>- como podemos garantizar que los cambios se han</a:t>
            </a:r>
          </a:p>
          <a:p>
            <a:r>
              <a:rPr lang="es-ES" sz="1800" b="1" dirty="0">
                <a:latin typeface="+mj-lt"/>
              </a:rPr>
              <a:t>llevado a cabo adecuadamente.</a:t>
            </a:r>
          </a:p>
          <a:p>
            <a:r>
              <a:rPr lang="es-ES" sz="1800" b="1" dirty="0">
                <a:latin typeface="+mj-lt"/>
              </a:rPr>
              <a:t>- Qué mecanismos se usan para avisar a otros de</a:t>
            </a:r>
          </a:p>
          <a:p>
            <a:r>
              <a:rPr lang="es-ES" sz="1800" b="1" dirty="0">
                <a:latin typeface="+mj-lt"/>
              </a:rPr>
              <a:t>los cambios realizados.</a:t>
            </a:r>
            <a:endParaRPr lang="es-AR" sz="1800" b="1" i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Identificación de ECS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Cada objeto tiene un conjunto de</a:t>
            </a:r>
          </a:p>
          <a:p>
            <a:r>
              <a:rPr lang="es-ES" sz="1800" b="1" dirty="0">
                <a:latin typeface="+mj-lt"/>
              </a:rPr>
              <a:t>características que lo identifican</a:t>
            </a:r>
            <a:r>
              <a:rPr lang="es-ES" sz="1800" b="1" dirty="0" smtClean="0">
                <a:latin typeface="+mj-lt"/>
              </a:rPr>
              <a:t>:</a:t>
            </a:r>
          </a:p>
          <a:p>
            <a:r>
              <a:rPr lang="es-ES" sz="1800" b="1" dirty="0" smtClean="0">
                <a:latin typeface="+mj-lt"/>
              </a:rPr>
              <a:t>- Nombre.</a:t>
            </a:r>
            <a:endParaRPr lang="es-ES" sz="1800" b="1" dirty="0">
              <a:latin typeface="+mj-lt"/>
            </a:endParaRP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Descripción (Versión, proyecto, tipo de ECS).</a:t>
            </a:r>
            <a:endParaRPr lang="es-MX" sz="1800" b="1" dirty="0" smtClean="0">
              <a:latin typeface="+mj-lt"/>
            </a:endParaRPr>
          </a:p>
          <a:p>
            <a:pPr>
              <a:buFontTx/>
              <a:buChar char="-"/>
            </a:pPr>
            <a:endParaRPr lang="es-MX" sz="1800" b="1" dirty="0" smtClean="0">
              <a:latin typeface="+mj-lt"/>
            </a:endParaRPr>
          </a:p>
          <a:p>
            <a:pPr>
              <a:buFontTx/>
              <a:buChar char="-"/>
            </a:pPr>
            <a:endParaRPr lang="es-MX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Además, debemos llevar cuenta de los</a:t>
            </a:r>
          </a:p>
          <a:p>
            <a:r>
              <a:rPr lang="es-ES" sz="1800" b="1" dirty="0" smtClean="0">
                <a:latin typeface="+mj-lt"/>
              </a:rPr>
              <a:t>cambios que ha sufrido un ECS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Aunque esto está considerado en la</a:t>
            </a:r>
          </a:p>
          <a:p>
            <a:r>
              <a:rPr lang="es-ES" sz="1800" b="1" dirty="0" smtClean="0">
                <a:latin typeface="+mj-lt"/>
              </a:rPr>
              <a:t>descripción del objeto</a:t>
            </a:r>
            <a:endParaRPr lang="es-MX" sz="1800" b="1" dirty="0" smtClean="0">
              <a:latin typeface="+mj-lt"/>
            </a:endParaRPr>
          </a:p>
          <a:p>
            <a:pPr>
              <a:buFontTx/>
              <a:buChar char="-"/>
            </a:pPr>
            <a:endParaRPr lang="es-MX" sz="1800" b="1" dirty="0" smtClean="0">
              <a:latin typeface="+mj-lt"/>
            </a:endParaRPr>
          </a:p>
          <a:p>
            <a:pPr>
              <a:buFontTx/>
              <a:buChar char="-"/>
            </a:pPr>
            <a:endParaRPr lang="es-MX" sz="1800" b="1" dirty="0" smtClean="0">
              <a:latin typeface="+mj-lt"/>
            </a:endParaRPr>
          </a:p>
          <a:p>
            <a:r>
              <a:rPr lang="es-MX" sz="1800" b="1" dirty="0" smtClean="0">
                <a:latin typeface="+mj-lt"/>
              </a:rPr>
              <a:t>Generalmente cada empresa tiene una propia convención de nombres para cada tipo de ECS</a:t>
            </a:r>
            <a:endParaRPr lang="es-ES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Control de Versiones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smtClean="0">
                <a:latin typeface="+mj-lt"/>
              </a:rPr>
              <a:t>• El </a:t>
            </a:r>
            <a:r>
              <a:rPr lang="es-ES" sz="1800" b="1" i="1" dirty="0" smtClean="0">
                <a:latin typeface="+mj-lt"/>
              </a:rPr>
              <a:t>control de versiones permite gestionar la</a:t>
            </a:r>
          </a:p>
          <a:p>
            <a:r>
              <a:rPr lang="es-ES" sz="1800" b="1" dirty="0" smtClean="0">
                <a:latin typeface="+mj-lt"/>
              </a:rPr>
              <a:t>versión del sistema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A su vez, la versión del sistema viene</a:t>
            </a:r>
          </a:p>
          <a:p>
            <a:r>
              <a:rPr lang="es-ES" sz="1800" b="1" dirty="0" smtClean="0">
                <a:latin typeface="+mj-lt"/>
              </a:rPr>
              <a:t>identificada por las versiones de los </a:t>
            </a:r>
            <a:r>
              <a:rPr lang="es-ES" sz="1800" b="1" dirty="0" err="1" smtClean="0">
                <a:latin typeface="+mj-lt"/>
              </a:rPr>
              <a:t>ECSs</a:t>
            </a:r>
            <a:endParaRPr lang="es-ES" sz="1800" b="1" dirty="0" smtClean="0">
              <a:latin typeface="+mj-lt"/>
            </a:endParaRP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Ejemplo: versión 1.0 = { SRS3.2, diseño2.0,</a:t>
            </a:r>
          </a:p>
          <a:p>
            <a:r>
              <a:rPr lang="es-ES" sz="1800" b="1" dirty="0" smtClean="0">
                <a:latin typeface="+mj-lt"/>
              </a:rPr>
              <a:t>código4.1, casos de prueba2.4.... }*</a:t>
            </a:r>
          </a:p>
          <a:p>
            <a:endParaRPr lang="es-MX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A su vez cada versión puede tener distintas </a:t>
            </a:r>
            <a:r>
              <a:rPr lang="es-ES" sz="1800" b="1" i="1" dirty="0" smtClean="0">
                <a:latin typeface="+mj-lt"/>
              </a:rPr>
              <a:t>variantes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Las variantes suelen darse cuando tenemos una</a:t>
            </a:r>
          </a:p>
          <a:p>
            <a:r>
              <a:rPr lang="es-ES" sz="1800" b="1" dirty="0" smtClean="0">
                <a:latin typeface="+mj-lt"/>
              </a:rPr>
              <a:t>misma versión para diferentes plataformas</a:t>
            </a:r>
          </a:p>
          <a:p>
            <a:r>
              <a:rPr lang="es-ES" sz="1800" b="1" dirty="0" smtClean="0">
                <a:latin typeface="+mj-lt"/>
              </a:rPr>
              <a:t>• Ejemplo:</a:t>
            </a:r>
          </a:p>
          <a:p>
            <a:r>
              <a:rPr lang="es-ES" sz="1800" b="1" dirty="0" smtClean="0">
                <a:latin typeface="+mj-lt"/>
              </a:rPr>
              <a:t>versión 1.0 Windows = { SRS3.2, diseño2.0, código4.1, casos</a:t>
            </a:r>
          </a:p>
          <a:p>
            <a:r>
              <a:rPr lang="es-ES" sz="1800" b="1" dirty="0" smtClean="0">
                <a:latin typeface="+mj-lt"/>
              </a:rPr>
              <a:t>de prueba2.4.... }</a:t>
            </a:r>
          </a:p>
          <a:p>
            <a:r>
              <a:rPr lang="es-ES" sz="1800" b="1" dirty="0" smtClean="0">
                <a:latin typeface="+mj-lt"/>
              </a:rPr>
              <a:t>versión 1.0 Mac OS X = { SRS3.2, diseño2.0, código4.5, casos</a:t>
            </a:r>
          </a:p>
          <a:p>
            <a:r>
              <a:rPr lang="es-ES" sz="1800" b="1" dirty="0" smtClean="0">
                <a:latin typeface="+mj-lt"/>
              </a:rPr>
              <a:t>de prueba3.0....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Control de Cambios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smtClean="0">
                <a:latin typeface="+mj-lt"/>
              </a:rPr>
              <a:t>• El cambio incontrolado produce caos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Esta es la razón para incluir un mecanismo</a:t>
            </a:r>
          </a:p>
          <a:p>
            <a:r>
              <a:rPr lang="es-ES" sz="1800" b="1" dirty="0" smtClean="0">
                <a:latin typeface="+mj-lt"/>
              </a:rPr>
              <a:t>formal de control de cambios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Dicho mecanismo, y en general todo el</a:t>
            </a:r>
          </a:p>
          <a:p>
            <a:r>
              <a:rPr lang="es-ES" sz="1800" b="1" dirty="0" smtClean="0">
                <a:latin typeface="+mj-lt"/>
              </a:rPr>
              <a:t>proceso debería estar soportado por una</a:t>
            </a:r>
          </a:p>
          <a:p>
            <a:r>
              <a:rPr lang="es-ES" sz="1800" b="1" dirty="0" smtClean="0">
                <a:latin typeface="+mj-lt"/>
              </a:rPr>
              <a:t>herramienta.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Antes de que el ECS se convierta en línea</a:t>
            </a:r>
          </a:p>
          <a:p>
            <a:r>
              <a:rPr lang="es-ES" sz="1800" b="1" dirty="0" smtClean="0">
                <a:latin typeface="+mj-lt"/>
              </a:rPr>
              <a:t>Base hay un control de cambios </a:t>
            </a:r>
            <a:r>
              <a:rPr lang="es-ES" sz="1800" b="1" i="1" dirty="0" smtClean="0">
                <a:latin typeface="+mj-lt"/>
              </a:rPr>
              <a:t>informal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Una vez que se ha convertido en línea base</a:t>
            </a:r>
          </a:p>
          <a:p>
            <a:r>
              <a:rPr lang="es-ES" sz="1800" b="1" dirty="0" smtClean="0">
                <a:latin typeface="+mj-lt"/>
              </a:rPr>
              <a:t>hay que aplicar control de cambios </a:t>
            </a:r>
            <a:r>
              <a:rPr lang="es-ES" sz="1800" b="1" i="1" dirty="0" smtClean="0">
                <a:latin typeface="+mj-lt"/>
              </a:rPr>
              <a:t>formal</a:t>
            </a:r>
            <a:endParaRPr lang="es-ES" sz="1800" b="1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Auditoria de la configuración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smtClean="0">
                <a:latin typeface="+mj-lt"/>
              </a:rPr>
              <a:t>• La identificación, control de versiones y</a:t>
            </a:r>
          </a:p>
          <a:p>
            <a:r>
              <a:rPr lang="es-ES" sz="1800" b="1" dirty="0" smtClean="0">
                <a:latin typeface="+mj-lt"/>
              </a:rPr>
              <a:t>control de cambios promueven un</a:t>
            </a:r>
          </a:p>
          <a:p>
            <a:r>
              <a:rPr lang="es-ES" sz="1800" b="1" dirty="0" smtClean="0">
                <a:latin typeface="+mj-lt"/>
              </a:rPr>
              <a:t>seguimiento hasta la generación del pedido de cambio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Podemos asegurar que el cambio se ha</a:t>
            </a:r>
          </a:p>
          <a:p>
            <a:r>
              <a:rPr lang="es-ES" sz="1800" b="1" dirty="0" smtClean="0">
                <a:latin typeface="+mj-lt"/>
              </a:rPr>
              <a:t>efectuado correctamente gracias a:</a:t>
            </a:r>
          </a:p>
          <a:p>
            <a:r>
              <a:rPr lang="es-ES" sz="1800" b="1" dirty="0" smtClean="0">
                <a:latin typeface="+mj-lt"/>
              </a:rPr>
              <a:t>- Las </a:t>
            </a:r>
            <a:r>
              <a:rPr lang="es-ES" sz="1800" b="1" dirty="0" err="1" smtClean="0">
                <a:latin typeface="+mj-lt"/>
              </a:rPr>
              <a:t>RTFs.</a:t>
            </a:r>
            <a:endParaRPr lang="es-ES" sz="1800" b="1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Las </a:t>
            </a:r>
            <a:r>
              <a:rPr lang="es-ES" sz="1800" b="1" i="1" dirty="0" smtClean="0">
                <a:latin typeface="+mj-lt"/>
              </a:rPr>
              <a:t>auditorias de configuración software.</a:t>
            </a:r>
          </a:p>
          <a:p>
            <a:pPr>
              <a:buFontTx/>
              <a:buChar char="-"/>
            </a:pPr>
            <a:endParaRPr lang="es-MX" sz="1800" b="1" i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La RTF se preocupa de la corrección</a:t>
            </a:r>
          </a:p>
          <a:p>
            <a:r>
              <a:rPr lang="es-ES" sz="1800" b="1" i="1" dirty="0" smtClean="0">
                <a:latin typeface="+mj-lt"/>
              </a:rPr>
              <a:t>técnica del cambio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Auditoria de la configuración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smtClean="0">
                <a:latin typeface="+mj-lt"/>
              </a:rPr>
              <a:t>• La </a:t>
            </a:r>
            <a:r>
              <a:rPr lang="es-ES" sz="1800" b="1" i="1" dirty="0" smtClean="0">
                <a:latin typeface="+mj-lt"/>
              </a:rPr>
              <a:t>auditoria de configuración software</a:t>
            </a:r>
          </a:p>
          <a:p>
            <a:r>
              <a:rPr lang="es-ES" sz="1800" b="1" dirty="0" smtClean="0">
                <a:latin typeface="+mj-lt"/>
              </a:rPr>
              <a:t>tiene un carácter complementario y se</a:t>
            </a:r>
          </a:p>
          <a:p>
            <a:r>
              <a:rPr lang="es-ES" sz="1800" b="1" dirty="0" smtClean="0">
                <a:latin typeface="+mj-lt"/>
              </a:rPr>
              <a:t>preocupa de si:</a:t>
            </a: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- Se ha hecho el cambio especificado en el pedido de cambio.</a:t>
            </a:r>
          </a:p>
          <a:p>
            <a:r>
              <a:rPr lang="es-ES" sz="1800" b="1" dirty="0" smtClean="0">
                <a:latin typeface="+mj-lt"/>
              </a:rPr>
              <a:t>- Se han incorporado modificaciones adicionales.</a:t>
            </a: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Se ha llevado a cabo una RTF.</a:t>
            </a:r>
          </a:p>
          <a:p>
            <a:r>
              <a:rPr lang="es-ES" sz="1800" b="1" dirty="0" smtClean="0">
                <a:latin typeface="+mj-lt"/>
              </a:rPr>
              <a:t>- Se han seguido adecuadamente los estándares de</a:t>
            </a:r>
          </a:p>
          <a:p>
            <a:r>
              <a:rPr lang="es-ES" sz="1800" b="1" dirty="0" smtClean="0">
                <a:latin typeface="+mj-lt"/>
              </a:rPr>
              <a:t>IS.</a:t>
            </a:r>
          </a:p>
          <a:p>
            <a:r>
              <a:rPr lang="es-ES" sz="1800" b="1" dirty="0" smtClean="0">
                <a:latin typeface="+mj-lt"/>
              </a:rPr>
              <a:t>- Se han reflejado los cambios en el ECS,</a:t>
            </a:r>
          </a:p>
          <a:p>
            <a:r>
              <a:rPr lang="es-ES" sz="1800" b="1" dirty="0" smtClean="0">
                <a:latin typeface="+mj-lt"/>
              </a:rPr>
              <a:t>incluidos fecha de cambio y autor.</a:t>
            </a:r>
          </a:p>
          <a:p>
            <a:r>
              <a:rPr lang="es-ES" sz="1800" b="1" dirty="0" smtClean="0">
                <a:latin typeface="+mj-lt"/>
              </a:rPr>
              <a:t>- Se han seguido procedimientos de GCS para</a:t>
            </a:r>
          </a:p>
          <a:p>
            <a:r>
              <a:rPr lang="es-ES" sz="1800" b="1" dirty="0" smtClean="0">
                <a:latin typeface="+mj-lt"/>
              </a:rPr>
              <a:t>gestionar el cambio.</a:t>
            </a:r>
          </a:p>
          <a:p>
            <a:r>
              <a:rPr lang="es-ES" sz="1800" b="1" dirty="0" smtClean="0">
                <a:latin typeface="+mj-lt"/>
              </a:rPr>
              <a:t>- Se han actualizado convenientemente todos los</a:t>
            </a:r>
          </a:p>
          <a:p>
            <a:r>
              <a:rPr lang="es-ES" sz="1800" b="1" dirty="0" err="1" smtClean="0">
                <a:latin typeface="+mj-lt"/>
              </a:rPr>
              <a:t>ECSs</a:t>
            </a:r>
            <a:r>
              <a:rPr lang="es-ES" sz="1800" b="1" dirty="0" smtClean="0">
                <a:latin typeface="+mj-lt"/>
              </a:rPr>
              <a:t> relacionados.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52"/>
            <a:ext cx="7772400" cy="962049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de GCS – Informes de estados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 smtClean="0">
                <a:latin typeface="+mj-lt"/>
              </a:rPr>
              <a:t>Los </a:t>
            </a:r>
            <a:r>
              <a:rPr lang="es-ES" sz="1800" b="1" i="1" dirty="0" smtClean="0">
                <a:latin typeface="+mj-lt"/>
              </a:rPr>
              <a:t>Informes de Estado de la Configuración</a:t>
            </a:r>
          </a:p>
          <a:p>
            <a:r>
              <a:rPr lang="es-ES" sz="1800" b="1" dirty="0" err="1" smtClean="0">
                <a:latin typeface="+mj-lt"/>
              </a:rPr>
              <a:t>IECs</a:t>
            </a:r>
            <a:r>
              <a:rPr lang="es-ES" sz="1800" b="1" dirty="0" smtClean="0">
                <a:latin typeface="+mj-lt"/>
              </a:rPr>
              <a:t> informan sobre:</a:t>
            </a:r>
          </a:p>
          <a:p>
            <a:r>
              <a:rPr lang="es-ES" sz="1800" b="1" dirty="0" smtClean="0">
                <a:latin typeface="+mj-lt"/>
              </a:rPr>
              <a:t>- Qué pasó.</a:t>
            </a:r>
          </a:p>
          <a:p>
            <a:r>
              <a:rPr lang="es-ES" sz="1800" b="1" dirty="0" smtClean="0">
                <a:latin typeface="+mj-lt"/>
              </a:rPr>
              <a:t>- Quién lo hizo.</a:t>
            </a:r>
          </a:p>
          <a:p>
            <a:r>
              <a:rPr lang="es-ES" sz="1800" b="1" dirty="0" smtClean="0">
                <a:latin typeface="+mj-lt"/>
              </a:rPr>
              <a:t>- Cuándo pasó.</a:t>
            </a: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Qué más se vio afectado.</a:t>
            </a:r>
          </a:p>
          <a:p>
            <a:pPr>
              <a:buFontTx/>
              <a:buChar char="-"/>
            </a:pPr>
            <a:endParaRPr lang="es-MX" sz="1800" b="1" dirty="0" smtClean="0">
              <a:latin typeface="+mj-lt"/>
            </a:endParaRP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Se debe generar un IEC:</a:t>
            </a:r>
          </a:p>
          <a:p>
            <a:r>
              <a:rPr lang="es-ES" sz="1800" b="1" dirty="0" smtClean="0">
                <a:latin typeface="+mj-lt"/>
              </a:rPr>
              <a:t>- Cada vez que se asigna una nueva identificación</a:t>
            </a:r>
          </a:p>
          <a:p>
            <a:r>
              <a:rPr lang="es-ES" sz="1800" b="1" dirty="0" smtClean="0">
                <a:latin typeface="+mj-lt"/>
              </a:rPr>
              <a:t>a un ECS.</a:t>
            </a:r>
          </a:p>
          <a:p>
            <a:r>
              <a:rPr lang="es-ES" sz="1800" b="1" dirty="0" smtClean="0">
                <a:latin typeface="+mj-lt"/>
              </a:rPr>
              <a:t>- Cada vez que la autoridad de cambio expide una pedido de cambio.</a:t>
            </a:r>
          </a:p>
          <a:p>
            <a:r>
              <a:rPr lang="es-ES" sz="1800" b="1" dirty="0" smtClean="0">
                <a:latin typeface="+mj-lt"/>
              </a:rPr>
              <a:t>- Cada vez que se lleva a cabo una auditoria de</a:t>
            </a:r>
          </a:p>
          <a:p>
            <a:r>
              <a:rPr lang="es-ES" sz="1800" b="1" dirty="0" smtClean="0">
                <a:latin typeface="+mj-lt"/>
              </a:rPr>
              <a:t>configuración.</a:t>
            </a:r>
          </a:p>
          <a:p>
            <a:r>
              <a:rPr lang="es-ES" sz="1800" b="1" dirty="0" smtClean="0">
                <a:latin typeface="+mj-lt"/>
              </a:rPr>
              <a:t>- Regularmente, para mantener informados a los</a:t>
            </a:r>
          </a:p>
          <a:p>
            <a:r>
              <a:rPr lang="es-ES" sz="1800" b="1" dirty="0" smtClean="0">
                <a:latin typeface="+mj-lt"/>
              </a:rPr>
              <a:t>desarrolladores de los cambios importantes.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i="1" u="sng" dirty="0">
                <a:latin typeface="+mj-lt"/>
              </a:rPr>
              <a:t>• </a:t>
            </a:r>
            <a:r>
              <a:rPr lang="es-ES" sz="2400" b="1" i="1" u="sng" dirty="0" smtClean="0">
                <a:latin typeface="+mj-lt"/>
              </a:rPr>
              <a:t>Introducción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b="1" dirty="0">
                <a:latin typeface="+mj-lt"/>
              </a:rPr>
              <a:t>• Gestión de la 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Elementos </a:t>
            </a:r>
            <a:r>
              <a:rPr lang="es-ES" sz="1800" b="1" dirty="0">
                <a:latin typeface="+mj-lt"/>
              </a:rPr>
              <a:t>de Configuración Software.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Líneas </a:t>
            </a:r>
            <a:r>
              <a:rPr lang="es-ES" sz="1800" b="1" dirty="0">
                <a:latin typeface="+mj-lt"/>
              </a:rPr>
              <a:t>base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endParaRPr lang="es-MX" sz="1800" b="1" dirty="0" smtClean="0">
              <a:latin typeface="+mj-lt"/>
            </a:endParaRPr>
          </a:p>
          <a:p>
            <a:endParaRPr lang="es-ES" sz="1800" b="1" dirty="0">
              <a:latin typeface="+mj-lt"/>
            </a:endParaRPr>
          </a:p>
          <a:p>
            <a:r>
              <a:rPr lang="es-ES" b="1" dirty="0">
                <a:latin typeface="+mj-lt"/>
              </a:rPr>
              <a:t>• Actividades de Gestión de Configuración</a:t>
            </a:r>
          </a:p>
          <a:p>
            <a:r>
              <a:rPr lang="es-ES" b="1" dirty="0" smtClean="0">
                <a:latin typeface="+mj-lt"/>
              </a:rPr>
              <a:t>Software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Identificación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objetos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versiones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cambios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Auditoria </a:t>
            </a:r>
            <a:r>
              <a:rPr lang="es-ES" sz="1800" b="1" dirty="0">
                <a:latin typeface="+mj-lt"/>
              </a:rPr>
              <a:t>de la </a:t>
            </a:r>
            <a:r>
              <a:rPr lang="es-ES" sz="1800" b="1" dirty="0" smtClean="0">
                <a:latin typeface="+mj-lt"/>
              </a:rPr>
              <a:t>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Informes </a:t>
            </a:r>
            <a:r>
              <a:rPr lang="es-ES" sz="1800" b="1" dirty="0">
                <a:latin typeface="+mj-lt"/>
              </a:rPr>
              <a:t>de estado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E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643188"/>
            <a:ext cx="4900613" cy="3500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Cuando se construye software los cambios</a:t>
            </a:r>
          </a:p>
          <a:p>
            <a:r>
              <a:rPr lang="es-ES" sz="1800" b="1" dirty="0">
                <a:latin typeface="+mj-lt"/>
              </a:rPr>
              <a:t>son </a:t>
            </a:r>
            <a:r>
              <a:rPr lang="es-ES" sz="1800" b="1" dirty="0" smtClean="0">
                <a:latin typeface="+mj-lt"/>
              </a:rPr>
              <a:t>inevitables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Los cambios aumentan el nivel de</a:t>
            </a:r>
          </a:p>
          <a:p>
            <a:r>
              <a:rPr lang="es-ES" sz="1800" b="1" dirty="0">
                <a:latin typeface="+mj-lt"/>
              </a:rPr>
              <a:t>confusión en el equipo de </a:t>
            </a:r>
            <a:r>
              <a:rPr lang="es-ES" sz="1800" b="1" dirty="0" smtClean="0">
                <a:latin typeface="+mj-lt"/>
              </a:rPr>
              <a:t>desarrollo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Confusión debida a:</a:t>
            </a:r>
          </a:p>
          <a:p>
            <a:r>
              <a:rPr lang="es-ES" sz="1800" b="1" dirty="0">
                <a:latin typeface="+mj-lt"/>
              </a:rPr>
              <a:t>- No se han analizado los cambios antes de</a:t>
            </a:r>
          </a:p>
          <a:p>
            <a:r>
              <a:rPr lang="es-ES" sz="1800" b="1" dirty="0">
                <a:latin typeface="+mj-lt"/>
              </a:rPr>
              <a:t>realizarlos.</a:t>
            </a:r>
          </a:p>
          <a:p>
            <a:pPr>
              <a:buFontTx/>
              <a:buChar char="-"/>
            </a:pPr>
            <a:r>
              <a:rPr lang="es-ES" sz="1800" b="1" dirty="0" smtClean="0">
                <a:latin typeface="+mj-lt"/>
              </a:rPr>
              <a:t> No </a:t>
            </a:r>
            <a:r>
              <a:rPr lang="es-ES" sz="1800" b="1" dirty="0">
                <a:latin typeface="+mj-lt"/>
              </a:rPr>
              <a:t>se han registrado antes de implementarlos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No se les ha comunicado a aquellas personas que</a:t>
            </a:r>
          </a:p>
          <a:p>
            <a:r>
              <a:rPr lang="es-ES" sz="1800" b="1" dirty="0">
                <a:latin typeface="+mj-lt"/>
              </a:rPr>
              <a:t>necesitan saberlo.</a:t>
            </a:r>
          </a:p>
          <a:p>
            <a:r>
              <a:rPr lang="es-ES" sz="1800" b="1" dirty="0">
                <a:latin typeface="+mj-lt"/>
              </a:rPr>
              <a:t>- No se han controlado de manera que mejoren la</a:t>
            </a:r>
          </a:p>
          <a:p>
            <a:r>
              <a:rPr lang="es-ES" sz="1800" b="1" dirty="0">
                <a:latin typeface="+mj-lt"/>
              </a:rPr>
              <a:t>calidad y reduzcan los errores</a:t>
            </a:r>
            <a:r>
              <a:rPr lang="es-ES" sz="1800" b="1" dirty="0" smtClean="0">
                <a:latin typeface="+mj-lt"/>
              </a:rPr>
              <a:t>.</a:t>
            </a:r>
            <a:endParaRPr lang="es-ES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La </a:t>
            </a:r>
            <a:r>
              <a:rPr lang="es-ES" sz="1800" b="1" i="1" dirty="0">
                <a:latin typeface="+mj-lt"/>
              </a:rPr>
              <a:t>Gestión de la Configuración Software</a:t>
            </a:r>
          </a:p>
          <a:p>
            <a:r>
              <a:rPr lang="es-ES" sz="1800" b="1" dirty="0">
                <a:latin typeface="+mj-lt"/>
              </a:rPr>
              <a:t>(</a:t>
            </a:r>
            <a:r>
              <a:rPr lang="es-ES" sz="1800" b="1" dirty="0" smtClean="0">
                <a:latin typeface="+mj-lt"/>
              </a:rPr>
              <a:t>GCS o SCM) </a:t>
            </a:r>
            <a:r>
              <a:rPr lang="es-ES" sz="1800" b="1" dirty="0">
                <a:latin typeface="+mj-lt"/>
              </a:rPr>
              <a:t>es una actividad de protección que</a:t>
            </a:r>
          </a:p>
          <a:p>
            <a:r>
              <a:rPr lang="es-ES" sz="1800" b="1" dirty="0">
                <a:latin typeface="+mj-lt"/>
              </a:rPr>
              <a:t>gestiona el cambio a lo largo del ciclo de</a:t>
            </a:r>
          </a:p>
          <a:p>
            <a:r>
              <a:rPr lang="es-ES" sz="1800" b="1" dirty="0">
                <a:latin typeface="+mj-lt"/>
              </a:rPr>
              <a:t>vida del software</a:t>
            </a:r>
            <a:endParaRPr lang="es-AR" sz="1800" b="1" dirty="0">
              <a:latin typeface="+mj-lt"/>
            </a:endParaRPr>
          </a:p>
          <a:p>
            <a:endParaRPr lang="es-ES" sz="1800" b="1" dirty="0" smtClean="0">
              <a:latin typeface="+mj-lt"/>
            </a:endParaRPr>
          </a:p>
          <a:p>
            <a:r>
              <a:rPr lang="es-ES" sz="1800" b="1" dirty="0" smtClean="0">
                <a:latin typeface="+mj-lt"/>
              </a:rPr>
              <a:t>• </a:t>
            </a:r>
            <a:r>
              <a:rPr lang="es-ES" sz="1800" b="1" dirty="0">
                <a:latin typeface="+mj-lt"/>
              </a:rPr>
              <a:t>El cambio se puede producir en cualquier</a:t>
            </a:r>
          </a:p>
          <a:p>
            <a:r>
              <a:rPr lang="es-ES" sz="1800" b="1" dirty="0" smtClean="0">
                <a:latin typeface="+mj-lt"/>
              </a:rPr>
              <a:t>Momento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Por tanto, las actividades de GCS son:</a:t>
            </a:r>
          </a:p>
          <a:p>
            <a:r>
              <a:rPr lang="es-ES" sz="1800" b="1" dirty="0">
                <a:latin typeface="+mj-lt"/>
              </a:rPr>
              <a:t>- Identificar el cambio.</a:t>
            </a:r>
          </a:p>
          <a:p>
            <a:r>
              <a:rPr lang="es-ES" sz="1800" b="1" dirty="0">
                <a:latin typeface="+mj-lt"/>
              </a:rPr>
              <a:t>- Controlar el cambio.</a:t>
            </a:r>
          </a:p>
          <a:p>
            <a:r>
              <a:rPr lang="es-ES" sz="1800" b="1" dirty="0">
                <a:latin typeface="+mj-lt"/>
              </a:rPr>
              <a:t>- Garantizar la correcta implementación del</a:t>
            </a:r>
          </a:p>
          <a:p>
            <a:r>
              <a:rPr lang="es-ES" sz="1800" b="1" dirty="0">
                <a:latin typeface="+mj-lt"/>
              </a:rPr>
              <a:t>cambio.</a:t>
            </a:r>
          </a:p>
          <a:p>
            <a:r>
              <a:rPr lang="es-ES" sz="1800" b="1" dirty="0">
                <a:latin typeface="+mj-lt"/>
              </a:rPr>
              <a:t>- Informar del cambio a todos aquellos que lo</a:t>
            </a:r>
          </a:p>
          <a:p>
            <a:r>
              <a:rPr lang="es-ES" sz="1800" b="1" dirty="0">
                <a:latin typeface="+mj-lt"/>
              </a:rPr>
              <a:t>necesiten.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</a:t>
            </a:r>
            <a:r>
              <a:rPr lang="es-ES" b="1" dirty="0" smtClean="0">
                <a:latin typeface="+mj-lt"/>
              </a:rPr>
              <a:t>Introducción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2400" b="1" i="1" u="sng" dirty="0">
                <a:latin typeface="+mj-lt"/>
              </a:rPr>
              <a:t>• Gestión de la 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Elementos </a:t>
            </a:r>
            <a:r>
              <a:rPr lang="es-ES" sz="1800" b="1" dirty="0">
                <a:latin typeface="+mj-lt"/>
              </a:rPr>
              <a:t>de Configuración Software.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Líneas </a:t>
            </a:r>
            <a:r>
              <a:rPr lang="es-ES" sz="1800" b="1" dirty="0">
                <a:latin typeface="+mj-lt"/>
              </a:rPr>
              <a:t>base</a:t>
            </a:r>
            <a:r>
              <a:rPr lang="es-ES" sz="1800" b="1" dirty="0" smtClean="0">
                <a:latin typeface="+mj-lt"/>
              </a:rPr>
              <a:t>.</a:t>
            </a:r>
          </a:p>
          <a:p>
            <a:endParaRPr lang="es-MX" sz="1800" b="1" dirty="0" smtClean="0">
              <a:latin typeface="+mj-lt"/>
            </a:endParaRPr>
          </a:p>
          <a:p>
            <a:endParaRPr lang="es-ES" sz="1800" b="1" dirty="0">
              <a:latin typeface="+mj-lt"/>
            </a:endParaRPr>
          </a:p>
          <a:p>
            <a:r>
              <a:rPr lang="es-ES" b="1" dirty="0">
                <a:latin typeface="+mj-lt"/>
              </a:rPr>
              <a:t>• Actividades de Gestión de Configuración</a:t>
            </a:r>
          </a:p>
          <a:p>
            <a:r>
              <a:rPr lang="es-ES" b="1" dirty="0" smtClean="0">
                <a:latin typeface="+mj-lt"/>
              </a:rPr>
              <a:t>Software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Identificación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objetos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versiones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Control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dirty="0" smtClean="0">
                <a:latin typeface="+mj-lt"/>
              </a:rPr>
              <a:t>cambios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Auditoria </a:t>
            </a:r>
            <a:r>
              <a:rPr lang="es-ES" sz="1800" b="1" dirty="0">
                <a:latin typeface="+mj-lt"/>
              </a:rPr>
              <a:t>de la </a:t>
            </a:r>
            <a:r>
              <a:rPr lang="es-ES" sz="1800" b="1" dirty="0" smtClean="0">
                <a:latin typeface="+mj-lt"/>
              </a:rPr>
              <a:t>configuración</a:t>
            </a:r>
          </a:p>
          <a:p>
            <a:pPr>
              <a:buFont typeface="Wingdings" pitchFamily="2" charset="2"/>
              <a:buChar char="Ø"/>
            </a:pPr>
            <a:r>
              <a:rPr lang="es-ES" sz="1800" b="1" dirty="0" smtClean="0">
                <a:latin typeface="+mj-lt"/>
              </a:rPr>
              <a:t>Informes </a:t>
            </a:r>
            <a:r>
              <a:rPr lang="es-ES" sz="1800" b="1" dirty="0">
                <a:latin typeface="+mj-lt"/>
              </a:rPr>
              <a:t>de estado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Elementos de Configuración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El software </a:t>
            </a:r>
            <a:r>
              <a:rPr lang="es-ES" sz="1800" b="1" dirty="0" smtClean="0">
                <a:latin typeface="+mj-lt"/>
              </a:rPr>
              <a:t>es:</a:t>
            </a:r>
            <a:endParaRPr lang="es-ES" sz="1800" b="1" dirty="0">
              <a:latin typeface="+mj-lt"/>
            </a:endParaRPr>
          </a:p>
          <a:p>
            <a:r>
              <a:rPr lang="es-ES" sz="1800" dirty="0">
                <a:latin typeface="+mj-lt"/>
              </a:rPr>
              <a:t>- Programas.</a:t>
            </a:r>
          </a:p>
          <a:p>
            <a:r>
              <a:rPr lang="es-ES" sz="1800" dirty="0">
                <a:latin typeface="+mj-lt"/>
              </a:rPr>
              <a:t>- Datos.</a:t>
            </a:r>
          </a:p>
          <a:p>
            <a:pPr>
              <a:buFontTx/>
              <a:buChar char="-"/>
            </a:pPr>
            <a:r>
              <a:rPr lang="es-ES" sz="1800" dirty="0" smtClean="0">
                <a:latin typeface="+mj-lt"/>
              </a:rPr>
              <a:t> Documentos.</a:t>
            </a:r>
          </a:p>
          <a:p>
            <a:pPr>
              <a:buFontTx/>
              <a:buChar char="-"/>
            </a:pPr>
            <a:endParaRPr lang="es-ES" sz="1800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Los elementos que componen toda la</a:t>
            </a:r>
          </a:p>
          <a:p>
            <a:r>
              <a:rPr lang="es-ES" sz="1800" b="1" dirty="0">
                <a:latin typeface="+mj-lt"/>
              </a:rPr>
              <a:t>información generada como parte del</a:t>
            </a:r>
          </a:p>
          <a:p>
            <a:r>
              <a:rPr lang="es-ES" sz="1800" b="1" dirty="0" smtClean="0">
                <a:latin typeface="+mj-lt"/>
              </a:rPr>
              <a:t>Software se </a:t>
            </a:r>
            <a:r>
              <a:rPr lang="es-ES" sz="1800" b="1" dirty="0">
                <a:latin typeface="+mj-lt"/>
              </a:rPr>
              <a:t>denominan colectivamente</a:t>
            </a:r>
          </a:p>
          <a:p>
            <a:r>
              <a:rPr lang="es-ES" sz="1800" b="1" i="1" dirty="0">
                <a:latin typeface="+mj-lt"/>
              </a:rPr>
              <a:t>configuración del </a:t>
            </a:r>
            <a:r>
              <a:rPr lang="es-ES" sz="1800" b="1" i="1" dirty="0" smtClean="0">
                <a:latin typeface="+mj-lt"/>
              </a:rPr>
              <a:t>software</a:t>
            </a:r>
          </a:p>
          <a:p>
            <a:endParaRPr lang="es-ES" sz="1800" b="1" i="1" dirty="0" smtClean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A medida que progresa </a:t>
            </a:r>
            <a:r>
              <a:rPr lang="es-ES" sz="1800" b="1" dirty="0" smtClean="0">
                <a:latin typeface="+mj-lt"/>
              </a:rPr>
              <a:t>el software el número </a:t>
            </a:r>
            <a:r>
              <a:rPr lang="es-ES" sz="1800" b="1" dirty="0">
                <a:latin typeface="+mj-lt"/>
              </a:rPr>
              <a:t>de </a:t>
            </a:r>
            <a:r>
              <a:rPr lang="es-ES" sz="1800" b="1" i="1" dirty="0">
                <a:latin typeface="+mj-lt"/>
              </a:rPr>
              <a:t>Elementos de </a:t>
            </a:r>
            <a:r>
              <a:rPr lang="es-ES" sz="1800" b="1" i="1" dirty="0" smtClean="0">
                <a:latin typeface="+mj-lt"/>
              </a:rPr>
              <a:t>Configuración Software </a:t>
            </a:r>
            <a:r>
              <a:rPr lang="es-ES" sz="1800" b="1" i="1" dirty="0">
                <a:latin typeface="+mj-lt"/>
              </a:rPr>
              <a:t>(ECS) crece </a:t>
            </a:r>
            <a:r>
              <a:rPr lang="es-ES" sz="1800" b="1" i="1" dirty="0" smtClean="0">
                <a:latin typeface="+mj-lt"/>
              </a:rPr>
              <a:t>rápidamente</a:t>
            </a:r>
          </a:p>
          <a:p>
            <a:endParaRPr lang="es-ES" sz="1800" i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Elementos de Configuración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800" i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</a:t>
            </a:r>
            <a:r>
              <a:rPr lang="es-ES" sz="1800" b="1" dirty="0" smtClean="0">
                <a:latin typeface="+mj-lt"/>
              </a:rPr>
              <a:t>La especificación produce </a:t>
            </a:r>
            <a:r>
              <a:rPr lang="es-ES" sz="1800" b="1" dirty="0">
                <a:latin typeface="+mj-lt"/>
              </a:rPr>
              <a:t>un </a:t>
            </a:r>
            <a:r>
              <a:rPr lang="es-ES" sz="1800" b="1">
                <a:latin typeface="+mj-lt"/>
              </a:rPr>
              <a:t>plan </a:t>
            </a:r>
            <a:r>
              <a:rPr lang="es-ES" sz="1800" b="1" smtClean="0">
                <a:latin typeface="+mj-lt"/>
              </a:rPr>
              <a:t>y </a:t>
            </a:r>
            <a:r>
              <a:rPr lang="es-ES" sz="1800" b="1" dirty="0" smtClean="0">
                <a:latin typeface="+mj-lt"/>
              </a:rPr>
              <a:t>un </a:t>
            </a:r>
            <a:r>
              <a:rPr lang="es-ES" sz="1800" b="1" dirty="0">
                <a:latin typeface="+mj-lt"/>
              </a:rPr>
              <a:t>diseño que a su vez produce código</a:t>
            </a:r>
            <a:r>
              <a:rPr lang="es-ES" sz="1800" b="1" dirty="0" smtClean="0">
                <a:latin typeface="+mj-lt"/>
              </a:rPr>
              <a:t>...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Los ECS producen otros </a:t>
            </a:r>
            <a:r>
              <a:rPr lang="es-ES" sz="1800" b="1" dirty="0" err="1">
                <a:latin typeface="+mj-lt"/>
              </a:rPr>
              <a:t>ECSs</a:t>
            </a:r>
            <a:r>
              <a:rPr lang="es-ES" sz="1800" b="1" dirty="0">
                <a:latin typeface="+mj-lt"/>
              </a:rPr>
              <a:t> para crear</a:t>
            </a:r>
          </a:p>
          <a:p>
            <a:r>
              <a:rPr lang="es-ES" sz="1800" b="1" dirty="0">
                <a:latin typeface="+mj-lt"/>
              </a:rPr>
              <a:t>una jerarquía de </a:t>
            </a:r>
            <a:r>
              <a:rPr lang="es-ES" sz="1800" b="1" dirty="0" smtClean="0">
                <a:latin typeface="+mj-lt"/>
              </a:rPr>
              <a:t>información</a:t>
            </a:r>
          </a:p>
          <a:p>
            <a:endParaRPr lang="es-MX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Si simplemente tuviéramos esta jerarquía no</a:t>
            </a:r>
          </a:p>
          <a:p>
            <a:r>
              <a:rPr lang="es-ES" sz="1800" b="1" dirty="0">
                <a:latin typeface="+mj-lt"/>
              </a:rPr>
              <a:t>habría </a:t>
            </a:r>
            <a:r>
              <a:rPr lang="es-ES" sz="1800" b="1" dirty="0" smtClean="0">
                <a:latin typeface="+mj-lt"/>
              </a:rPr>
              <a:t>confusión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La confusión surge cuando entra en juego el</a:t>
            </a:r>
          </a:p>
          <a:p>
            <a:r>
              <a:rPr lang="es-ES" sz="1800" b="1" i="1" dirty="0" smtClean="0">
                <a:latin typeface="+mj-lt"/>
              </a:rPr>
              <a:t>Cambio</a:t>
            </a:r>
          </a:p>
          <a:p>
            <a:endParaRPr lang="es-ES" sz="1800" b="1" i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Éste puede producirse en cualquier</a:t>
            </a:r>
          </a:p>
          <a:p>
            <a:r>
              <a:rPr lang="es-ES" sz="1800" b="1" dirty="0">
                <a:latin typeface="+mj-lt"/>
              </a:rPr>
              <a:t>momento y por cualquier razón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Elementos de Configuración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Las </a:t>
            </a:r>
            <a:r>
              <a:rPr lang="es-ES" sz="1800" b="1" i="1" dirty="0">
                <a:latin typeface="+mj-lt"/>
              </a:rPr>
              <a:t>fuentes fundamentales del cambio son:</a:t>
            </a:r>
          </a:p>
          <a:p>
            <a:endParaRPr lang="es-ES" sz="1800" dirty="0" smtClean="0">
              <a:latin typeface="+mj-lt"/>
            </a:endParaRPr>
          </a:p>
          <a:p>
            <a:pPr lvl="1"/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Fallos.</a:t>
            </a:r>
          </a:p>
          <a:p>
            <a:pPr lvl="1"/>
            <a:endParaRPr lang="es-ES" sz="1800" b="1" dirty="0" smtClean="0">
              <a:latin typeface="+mj-lt"/>
            </a:endParaRPr>
          </a:p>
          <a:p>
            <a:pPr lvl="1"/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Nuevos negocios o condiciones comerciales que</a:t>
            </a:r>
          </a:p>
          <a:p>
            <a:pPr lvl="1"/>
            <a:r>
              <a:rPr lang="es-ES" sz="1800" b="1" dirty="0">
                <a:latin typeface="+mj-lt"/>
              </a:rPr>
              <a:t>dictan cambios en los requisitos del producto.</a:t>
            </a:r>
          </a:p>
          <a:p>
            <a:pPr lvl="1"/>
            <a:endParaRPr lang="es-ES" sz="1800" b="1" dirty="0" smtClean="0">
              <a:latin typeface="+mj-lt"/>
            </a:endParaRPr>
          </a:p>
          <a:p>
            <a:pPr lvl="1"/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Nuevas necesidades del cliente que demandan la</a:t>
            </a:r>
          </a:p>
          <a:p>
            <a:pPr lvl="1"/>
            <a:r>
              <a:rPr lang="es-ES" sz="1800" b="1" dirty="0">
                <a:latin typeface="+mj-lt"/>
              </a:rPr>
              <a:t>modificación de los datos, funciones o servicios.</a:t>
            </a:r>
          </a:p>
          <a:p>
            <a:pPr lvl="1"/>
            <a:endParaRPr lang="es-ES" sz="1800" b="1" dirty="0" smtClean="0">
              <a:latin typeface="+mj-lt"/>
            </a:endParaRPr>
          </a:p>
          <a:p>
            <a:pPr lvl="1"/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Reorganización y/o reducción del volumen</a:t>
            </a:r>
          </a:p>
          <a:p>
            <a:pPr lvl="1"/>
            <a:r>
              <a:rPr lang="es-ES" sz="1800" b="1" dirty="0">
                <a:latin typeface="+mj-lt"/>
              </a:rPr>
              <a:t>comercial que provoca cambios en el proyecto.</a:t>
            </a:r>
          </a:p>
          <a:p>
            <a:pPr lvl="1"/>
            <a:endParaRPr lang="es-ES" sz="1800" b="1" dirty="0" smtClean="0">
              <a:latin typeface="+mj-lt"/>
            </a:endParaRPr>
          </a:p>
          <a:p>
            <a:pPr lvl="1"/>
            <a:r>
              <a:rPr lang="es-ES" sz="1800" b="1" dirty="0" smtClean="0">
                <a:latin typeface="+mj-lt"/>
              </a:rPr>
              <a:t>- </a:t>
            </a:r>
            <a:r>
              <a:rPr lang="es-ES" sz="1800" b="1" dirty="0">
                <a:latin typeface="+mj-lt"/>
              </a:rPr>
              <a:t>Restricciones presupuestarias o de planificación</a:t>
            </a:r>
          </a:p>
          <a:p>
            <a:pPr lvl="1"/>
            <a:r>
              <a:rPr lang="es-ES" sz="1800" b="1" dirty="0">
                <a:latin typeface="+mj-lt"/>
              </a:rPr>
              <a:t>que provocan una redefinición del producto.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GCS – Línea Base</a:t>
            </a:r>
            <a:endParaRPr lang="es-E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sz="1800" b="1" dirty="0">
                <a:latin typeface="+mj-lt"/>
              </a:rPr>
              <a:t>• Los cambios por tanto pueden ser</a:t>
            </a:r>
          </a:p>
          <a:p>
            <a:r>
              <a:rPr lang="es-ES" sz="1800" b="1" dirty="0">
                <a:latin typeface="+mj-lt"/>
              </a:rPr>
              <a:t>necesarios y están </a:t>
            </a:r>
            <a:r>
              <a:rPr lang="es-ES" sz="1800" b="1" dirty="0" smtClean="0">
                <a:latin typeface="+mj-lt"/>
              </a:rPr>
              <a:t>justificados</a:t>
            </a:r>
          </a:p>
          <a:p>
            <a:endParaRPr lang="es-ES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Una </a:t>
            </a:r>
            <a:r>
              <a:rPr lang="es-ES" sz="1800" b="1" i="1" dirty="0">
                <a:latin typeface="+mj-lt"/>
              </a:rPr>
              <a:t>línea base es un concepto de GCS que</a:t>
            </a:r>
          </a:p>
          <a:p>
            <a:r>
              <a:rPr lang="es-ES" sz="1800" b="1" dirty="0">
                <a:latin typeface="+mj-lt"/>
              </a:rPr>
              <a:t>nos ayuda a controlar los cambios sin</a:t>
            </a:r>
          </a:p>
          <a:p>
            <a:r>
              <a:rPr lang="es-ES" sz="1800" b="1" dirty="0">
                <a:latin typeface="+mj-lt"/>
              </a:rPr>
              <a:t>perjuicio de aquellos que sean </a:t>
            </a:r>
            <a:r>
              <a:rPr lang="es-ES" sz="1800" b="1" dirty="0" smtClean="0">
                <a:latin typeface="+mj-lt"/>
              </a:rPr>
              <a:t>necesarios</a:t>
            </a:r>
          </a:p>
          <a:p>
            <a:endParaRPr lang="es-MX" sz="1800" b="1" dirty="0">
              <a:latin typeface="+mj-lt"/>
            </a:endParaRPr>
          </a:p>
          <a:p>
            <a:r>
              <a:rPr lang="es-ES" sz="1800" b="1" dirty="0">
                <a:latin typeface="+mj-lt"/>
              </a:rPr>
              <a:t>• El IEEE define una </a:t>
            </a:r>
            <a:r>
              <a:rPr lang="es-ES" sz="1800" b="1" i="1" dirty="0">
                <a:latin typeface="+mj-lt"/>
              </a:rPr>
              <a:t>línea base como una</a:t>
            </a:r>
          </a:p>
          <a:p>
            <a:r>
              <a:rPr lang="es-ES" sz="1800" b="1" i="1" dirty="0">
                <a:latin typeface="+mj-lt"/>
              </a:rPr>
              <a:t>especificación o producto que se ha</a:t>
            </a:r>
          </a:p>
          <a:p>
            <a:r>
              <a:rPr lang="es-ES" sz="1800" b="1" i="1" dirty="0">
                <a:latin typeface="+mj-lt"/>
              </a:rPr>
              <a:t>revisado formalmente y sobre los que se ha</a:t>
            </a:r>
          </a:p>
          <a:p>
            <a:r>
              <a:rPr lang="es-ES" sz="1800" b="1" dirty="0">
                <a:latin typeface="+mj-lt"/>
              </a:rPr>
              <a:t>llegado a un acuerdo, y que de ahí en</a:t>
            </a:r>
          </a:p>
          <a:p>
            <a:r>
              <a:rPr lang="es-ES" sz="1800" b="1" dirty="0">
                <a:latin typeface="+mj-lt"/>
              </a:rPr>
              <a:t>adelante sirve como </a:t>
            </a:r>
            <a:r>
              <a:rPr lang="es-ES" sz="1800" b="1" i="1" dirty="0">
                <a:latin typeface="+mj-lt"/>
              </a:rPr>
              <a:t>base para un desarrollo</a:t>
            </a:r>
          </a:p>
          <a:p>
            <a:r>
              <a:rPr lang="es-ES" sz="1800" b="1" dirty="0">
                <a:latin typeface="+mj-lt"/>
              </a:rPr>
              <a:t>posterior y que puede </a:t>
            </a:r>
            <a:r>
              <a:rPr lang="es-ES" sz="1800" b="1" i="1" dirty="0">
                <a:latin typeface="+mj-lt"/>
              </a:rPr>
              <a:t>cambiarse solamente</a:t>
            </a:r>
          </a:p>
          <a:p>
            <a:r>
              <a:rPr lang="es-ES" sz="1800" b="1" dirty="0">
                <a:latin typeface="+mj-lt"/>
              </a:rPr>
              <a:t>a través de </a:t>
            </a:r>
            <a:r>
              <a:rPr lang="es-ES" sz="1800" b="1" i="1" dirty="0">
                <a:latin typeface="+mj-lt"/>
              </a:rPr>
              <a:t>procedimientos formales de</a:t>
            </a:r>
          </a:p>
          <a:p>
            <a:r>
              <a:rPr lang="es-ES" sz="1800" b="1" dirty="0">
                <a:latin typeface="+mj-lt"/>
              </a:rPr>
              <a:t>control de cambios</a:t>
            </a:r>
            <a:endParaRPr lang="es-AR" sz="18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5055</TotalTime>
  <Words>1476</Words>
  <Application>Microsoft Office PowerPoint</Application>
  <PresentationFormat>Presentación en pantalla (4:3)</PresentationFormat>
  <Paragraphs>352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Vuelo sin motor</vt:lpstr>
      <vt:lpstr>Instituto de Tecnología  O.R.T</vt:lpstr>
      <vt:lpstr>Agenda</vt:lpstr>
      <vt:lpstr>Introducción</vt:lpstr>
      <vt:lpstr>Introducción</vt:lpstr>
      <vt:lpstr>Agenda</vt:lpstr>
      <vt:lpstr>GCS – Elementos de Configuración</vt:lpstr>
      <vt:lpstr>GCS – Elementos de Configuración</vt:lpstr>
      <vt:lpstr>GCS – Elementos de Configuración</vt:lpstr>
      <vt:lpstr>GCS – Línea Base</vt:lpstr>
      <vt:lpstr>GCS – Línea Base</vt:lpstr>
      <vt:lpstr>GCS – Línea Base</vt:lpstr>
      <vt:lpstr>Agenda</vt:lpstr>
      <vt:lpstr>Actividades de GCS</vt:lpstr>
      <vt:lpstr>Actividades de GCS – Identificación de ECS</vt:lpstr>
      <vt:lpstr>Actividades de GCS – Control de Versiones</vt:lpstr>
      <vt:lpstr>Actividades de GCS – Control de Cambios</vt:lpstr>
      <vt:lpstr>Actividades de GCS – Auditoria de la configuración</vt:lpstr>
      <vt:lpstr>Actividades de GCS – Auditoria de la configuración</vt:lpstr>
      <vt:lpstr>Actividades de GCS – Informes de estados</vt:lpstr>
      <vt:lpstr>Preguntas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314</cp:revision>
  <dcterms:created xsi:type="dcterms:W3CDTF">2001-05-25T22:32:26Z</dcterms:created>
  <dcterms:modified xsi:type="dcterms:W3CDTF">2009-10-28T00:34:57Z</dcterms:modified>
</cp:coreProperties>
</file>