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63" r:id="rId2"/>
    <p:sldId id="265" r:id="rId3"/>
    <p:sldId id="344" r:id="rId4"/>
    <p:sldId id="337" r:id="rId5"/>
    <p:sldId id="361" r:id="rId6"/>
    <p:sldId id="363" r:id="rId7"/>
    <p:sldId id="364" r:id="rId8"/>
    <p:sldId id="360" r:id="rId9"/>
    <p:sldId id="338" r:id="rId10"/>
    <p:sldId id="343" r:id="rId11"/>
    <p:sldId id="362" r:id="rId12"/>
    <p:sldId id="358" r:id="rId13"/>
    <p:sldId id="340" r:id="rId14"/>
    <p:sldId id="346" r:id="rId15"/>
    <p:sldId id="339" r:id="rId16"/>
    <p:sldId id="349" r:id="rId17"/>
    <p:sldId id="348" r:id="rId18"/>
    <p:sldId id="350" r:id="rId19"/>
    <p:sldId id="352" r:id="rId20"/>
    <p:sldId id="353" r:id="rId21"/>
    <p:sldId id="354" r:id="rId22"/>
    <p:sldId id="355" r:id="rId23"/>
    <p:sldId id="365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6600"/>
    <a:srgbClr val="008000"/>
    <a:srgbClr val="99CCFF"/>
    <a:srgbClr val="CC3300"/>
    <a:srgbClr val="FFFF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92051" autoAdjust="0"/>
  </p:normalViewPr>
  <p:slideViewPr>
    <p:cSldViewPr>
      <p:cViewPr>
        <p:scale>
          <a:sx n="80" d="100"/>
          <a:sy n="80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BCDD59-61FB-4B0F-9C6A-80D389F352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462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6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CC0C1AB-9FBF-403B-9A42-98B9E70B96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153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686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686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A6B64DAE-700D-4CBF-8A9D-C9DB6D24F1A5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22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789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789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148144EF-EF24-417E-8088-524B993F3347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23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867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8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AA727321-0D04-4617-88E5-161C48AA4C8D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4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970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970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85CF4047-0596-4C64-A776-E149FEB8A9C1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5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072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072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411815E1-C990-47EF-8022-0DF50D5A9BE8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6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174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174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91AFA5EC-2C06-41C2-B11A-9F6C7E28B912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7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277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277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5A0B4CC5-032F-4A06-9DAB-40A3746E0AE9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16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379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379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0F673E6B-2915-4003-9031-52D4AFB2292F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17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482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482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111565C6-48BF-43E6-8BB1-7568440E77A8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18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SV" smtClean="0"/>
          </a:p>
        </p:txBody>
      </p:sp>
      <p:sp>
        <p:nvSpPr>
          <p:cNvPr id="3584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584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989F6C40-7608-4153-A71B-7CAD2229B97B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19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F7669-0CD2-4BBB-8366-3D869A0CDD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297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89BF7-59AC-4CA7-A725-2B1C15A5C4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813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2DF6-D329-41B8-A920-A0CA716C10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437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DFA1B-B69D-44F4-B6FE-198ECE77E2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4009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4C4E0-AFFB-48D3-895A-473362AADE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976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7646F-F263-46CA-B274-FCC4DE9ABE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0628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0EAE-F6AB-4B7D-B18F-6E1335278C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2824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6300C-E205-41C8-AD63-EA41387114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985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23688-EE35-4BDB-9958-B071706683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568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B11E2-481A-4F28-91ED-FC48FDAE80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520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378A-D15C-4129-8BC9-797080546C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6188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28C74-435B-45FF-BC03-7399FFD2B1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3345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530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C106C11-AC2C-4EF5-83BC-9DC1BD4C06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349250"/>
            <a:ext cx="7772400" cy="143192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Instituto de Tecnología  O.R.T</a:t>
            </a:r>
            <a:endParaRPr lang="es-ES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8013" y="2151063"/>
            <a:ext cx="7877175" cy="3967162"/>
          </a:xfrm>
        </p:spPr>
        <p:txBody>
          <a:bodyPr/>
          <a:lstStyle/>
          <a:p>
            <a:pPr eaLnBrk="1" hangingPunct="1">
              <a:defRPr/>
            </a:pPr>
            <a:r>
              <a:rPr lang="es-MX" sz="6000" b="1" dirty="0">
                <a:latin typeface="+mj-lt"/>
              </a:rPr>
              <a:t>Calidad de Software</a:t>
            </a:r>
          </a:p>
          <a:p>
            <a:pPr eaLnBrk="1" hangingPunct="1">
              <a:defRPr/>
            </a:pPr>
            <a:endParaRPr lang="es-MX" sz="2000" dirty="0"/>
          </a:p>
          <a:p>
            <a:pPr eaLnBrk="1" hangingPunct="1">
              <a:defRPr/>
            </a:pPr>
            <a:r>
              <a:rPr lang="es-MX" sz="4800" b="1" dirty="0" smtClean="0">
                <a:latin typeface="+mj-lt"/>
              </a:rPr>
              <a:t>SQA</a:t>
            </a:r>
          </a:p>
          <a:p>
            <a:pPr eaLnBrk="1" hangingPunct="1">
              <a:defRPr/>
            </a:pPr>
            <a:endParaRPr lang="es-MX" sz="4800" b="1" dirty="0" smtClean="0"/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Fernando </a:t>
            </a:r>
            <a:r>
              <a:rPr lang="es-MX" sz="2400" b="1" dirty="0" err="1" smtClean="0">
                <a:latin typeface="+mj-lt"/>
              </a:rPr>
              <a:t>Waisman</a:t>
            </a:r>
            <a:endParaRPr lang="es-ES" sz="6000" dirty="0">
              <a:latin typeface="+mj-lt"/>
            </a:endParaRP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771900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s-AR"/>
          </a:p>
        </p:txBody>
      </p:sp>
      <p:pic>
        <p:nvPicPr>
          <p:cNvPr id="3078" name="Picture 7" descr="ORT mundial 2001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135563"/>
            <a:ext cx="1600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1143000" y="6215063"/>
            <a:ext cx="1905000" cy="457200"/>
          </a:xfrm>
        </p:spPr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89071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¿Por que es importante contar con actividades de </a:t>
            </a:r>
            <a:r>
              <a:rPr lang="es-SV" sz="1800" dirty="0">
                <a:latin typeface="+mj-lt"/>
              </a:rPr>
              <a:t>QA</a:t>
            </a:r>
            <a:r>
              <a:rPr lang="es-SV" sz="1800" dirty="0">
                <a:latin typeface="+mj-lt"/>
              </a:rPr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Axioma principal de la mejora de procesos: “La calidad de un producto está gobernada principalmente por la calidad del proceso que se usa para producirlo.”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Permite obtener input para el proceso de  mejora continua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Permite </a:t>
            </a:r>
            <a:r>
              <a:rPr lang="es-SV" sz="1800" dirty="0">
                <a:latin typeface="+mj-lt"/>
              </a:rPr>
              <a:t>capitalizar las mejores prácticas implementadas en los distintos proyectos.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Tener un proceso formal de control de calidad es percibido como valioso para los </a:t>
            </a:r>
            <a:r>
              <a:rPr lang="es-SV" sz="1800" dirty="0">
                <a:latin typeface="+mj-lt"/>
              </a:rPr>
              <a:t>clientes</a:t>
            </a:r>
            <a:endParaRPr lang="es-SV" sz="2400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eneficios de las actividades </a:t>
            </a:r>
            <a:r>
              <a:rPr lang="es-MX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 QA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 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Objetivos y beneficios de contar con actividades de 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Diferencias entre QA y QC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El proceso de QA en una organización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13317" name="7 Conector recto"/>
          <p:cNvCxnSpPr>
            <a:cxnSpLocks noChangeShapeType="1"/>
          </p:cNvCxnSpPr>
          <p:nvPr/>
        </p:nvCxnSpPr>
        <p:spPr bwMode="auto">
          <a:xfrm>
            <a:off x="1143000" y="3214688"/>
            <a:ext cx="2857500" cy="1587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MX" sz="1800" b="1" dirty="0">
                <a:latin typeface="+mj-lt"/>
              </a:rPr>
              <a:t>Objetivo:</a:t>
            </a:r>
            <a:r>
              <a:rPr lang="es-MX" sz="1800" dirty="0">
                <a:latin typeface="+mj-lt"/>
              </a:rPr>
              <a:t> Asegurar la adherencia a los procesos, estándares y planes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18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1800" dirty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MX" sz="1800" b="1" dirty="0">
                <a:latin typeface="+mj-lt"/>
              </a:rPr>
              <a:t>Foco</a:t>
            </a:r>
            <a:r>
              <a:rPr lang="es-MX" sz="1800" dirty="0">
                <a:latin typeface="+mj-lt"/>
              </a:rPr>
              <a:t>: Procesos del </a:t>
            </a:r>
            <a:r>
              <a:rPr lang="es-MX" sz="1800" b="1" i="1" dirty="0">
                <a:latin typeface="+mj-lt"/>
              </a:rPr>
              <a:t>proyecto</a:t>
            </a:r>
          </a:p>
          <a:p>
            <a:pPr eaLnBrk="1" hangingPunct="1">
              <a:lnSpc>
                <a:spcPct val="90000"/>
              </a:lnSpc>
              <a:defRPr/>
            </a:pPr>
            <a:endParaRPr lang="es-MX" sz="18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s-MX" sz="18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s-MX" sz="1800" dirty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MX" sz="1800" b="1" dirty="0">
                <a:latin typeface="+mj-lt"/>
              </a:rPr>
              <a:t>Actividades</a:t>
            </a:r>
            <a:r>
              <a:rPr lang="es-MX" sz="1800" dirty="0">
                <a:latin typeface="+mj-lt"/>
              </a:rPr>
              <a:t>: </a:t>
            </a:r>
            <a:r>
              <a:rPr lang="es-MX" sz="1800" b="1" i="1" dirty="0">
                <a:latin typeface="+mj-lt"/>
              </a:rPr>
              <a:t>Guía y monitoreo de los </a:t>
            </a:r>
            <a:r>
              <a:rPr lang="es-MX" sz="1800" b="1" i="1" dirty="0" smtClean="0">
                <a:latin typeface="+mj-lt"/>
              </a:rPr>
              <a:t>procesos</a:t>
            </a:r>
            <a:endParaRPr lang="es-ES" sz="1800" dirty="0">
              <a:latin typeface="+mj-lt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es-MX" sz="1800" b="1" dirty="0">
                <a:latin typeface="+mj-lt"/>
              </a:rPr>
              <a:t>Objetivo</a:t>
            </a:r>
            <a:r>
              <a:rPr lang="es-MX" sz="1800" dirty="0">
                <a:latin typeface="+mj-lt"/>
              </a:rPr>
              <a:t>: </a:t>
            </a:r>
            <a:r>
              <a:rPr lang="es-MX" sz="1800" b="1" i="1" dirty="0">
                <a:latin typeface="+mj-lt"/>
              </a:rPr>
              <a:t>Detectar </a:t>
            </a:r>
            <a:r>
              <a:rPr lang="es-MX" sz="1800" dirty="0">
                <a:latin typeface="+mj-lt"/>
              </a:rPr>
              <a:t>problemas en los productos de trabajo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es-MX" sz="1800" b="1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es-MX" sz="1800" b="1" dirty="0">
                <a:latin typeface="+mj-lt"/>
              </a:rPr>
              <a:t>Foco</a:t>
            </a:r>
            <a:r>
              <a:rPr lang="es-MX" sz="1800" dirty="0">
                <a:latin typeface="+mj-lt"/>
              </a:rPr>
              <a:t>: Contenido del </a:t>
            </a:r>
            <a:r>
              <a:rPr lang="es-MX" sz="1800" b="1" i="1" dirty="0">
                <a:latin typeface="+mj-lt"/>
              </a:rPr>
              <a:t>producto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es-MX" sz="1800" b="1" dirty="0">
                <a:latin typeface="+mj-lt"/>
              </a:rPr>
              <a:t>Actividades</a:t>
            </a:r>
            <a:r>
              <a:rPr lang="es-MX" sz="1800" dirty="0">
                <a:latin typeface="+mj-lt"/>
              </a:rPr>
              <a:t>: </a:t>
            </a:r>
            <a:r>
              <a:rPr lang="es-MX" sz="1800" b="1" i="1" dirty="0">
                <a:latin typeface="+mj-lt"/>
              </a:rPr>
              <a:t>Revisiones de </a:t>
            </a:r>
            <a:r>
              <a:rPr lang="es-MX" sz="1800" b="1" i="1" dirty="0" err="1">
                <a:latin typeface="+mj-lt"/>
              </a:rPr>
              <a:t>produtos</a:t>
            </a:r>
            <a:endParaRPr lang="es-ES" sz="1800" dirty="0">
              <a:latin typeface="+mj-lt"/>
            </a:endParaRP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873250" y="1295400"/>
            <a:ext cx="94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MX" sz="40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QC</a:t>
            </a:r>
            <a:endParaRPr lang="es-ES" sz="40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5835650" y="1295400"/>
            <a:ext cx="94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MX" sz="40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QA</a:t>
            </a:r>
            <a:endParaRPr lang="es-ES" sz="40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Diferencia entre QA y QC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Diferencia entre QA y QC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QA aprovecha los resultados del control de calidad para evaluar y mejorar los procesos con los que se desarrolla el producto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El control de calidad se enfoca en productos, mientras que el aseguramiento de la calidad lo hace en los procesos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QA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 err="1">
                <a:latin typeface="+mj-lt"/>
              </a:rPr>
              <a:t>Quality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Assurance</a:t>
            </a: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 Aseguramiento de la calidad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¿Estoy desarrollando el producto correctamente?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QC: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 err="1">
                <a:latin typeface="+mj-lt"/>
              </a:rPr>
              <a:t>Quality</a:t>
            </a:r>
            <a:r>
              <a:rPr lang="es-MX" sz="1800" dirty="0">
                <a:latin typeface="+mj-lt"/>
              </a:rPr>
              <a:t> Control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Control de Calidad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¿</a:t>
            </a:r>
            <a:r>
              <a:rPr lang="es-MX" sz="1800" dirty="0">
                <a:latin typeface="+mj-lt"/>
              </a:rPr>
              <a:t>Estoy desarrollando el producto correcto?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 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Objetivos y beneficios de incorporar prácticas de 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Diferencias entre QA y QC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El proceso de SQA en una organización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16389" name="4 Conector recto"/>
          <p:cNvCxnSpPr>
            <a:cxnSpLocks noChangeShapeType="1"/>
          </p:cNvCxnSpPr>
          <p:nvPr/>
        </p:nvCxnSpPr>
        <p:spPr bwMode="auto">
          <a:xfrm>
            <a:off x="1143000" y="3929063"/>
            <a:ext cx="4357688" cy="1587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84582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misión del grupo de QA es auxiliar al equipo de desarrollo a cumplir con los procesos definidos para el proyecto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Las actividades que debe realizar el grupo de QA en el marco de un proyecto son: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Participar en el desarrollo de la definición del proceso de software para el proyecto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Preparar un plan de QA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Revisar las actividades de ingeniería del software para verificar que se ajusten al proceso de software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Garantizar que las desviaciones estén documentadas y se gestionen de acuerdo con los procedimientos definidos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Reportar resultados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214438"/>
            <a:ext cx="84582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Participar en el desarrollo de la definición del proceso de software para el proyecto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Reunión de adaptación de procesos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Participantes: Lideres del proyecto, grupo de QA, principales referentes de las distintas áreas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adapta la metodología de la organización a las necesidades concretas del proyecto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definen las prácticas a utilizar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establecen los artefactos entregables que desarrollarán en las distintas etapas del proyecto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definen las métricas que se utilizarán para evaluar las variaciones del proyecto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Adaptar los artefactos que darán soporte a las actividades de QA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Definir </a:t>
            </a:r>
            <a:r>
              <a:rPr lang="es-AR" sz="1800" dirty="0" err="1">
                <a:latin typeface="+mj-lt"/>
              </a:rPr>
              <a:t>Checklist</a:t>
            </a:r>
            <a:r>
              <a:rPr lang="es-AR" sz="1800" dirty="0">
                <a:latin typeface="+mj-lt"/>
              </a:rPr>
              <a:t> para las revisiones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Definir herramientas de seguimiento y control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214438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Preparar un plan de 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Las actividades de QA del grupo de desarrollo como y del grupo de QA se encuentran definidas en el plan.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 el plan se identifican: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Las evaluaciones auditorías y revisiones que se realizarán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estándares aplicables al proyecto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procedimientos para el informe y seguimiento de incidentes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resultados que debe obtener el grupo de QA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Ejemplos: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 los proyectos guiados por un ciclo de vida iterativo, se recomienda realizar las siguientes revisiones de QA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Al inicio del proyecto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Al iniciar cada etapa (Definición  - Construcción – Transición)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Al finalizar el proyecto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285875"/>
            <a:ext cx="8458200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Revisar las actividades de ingeniería del software para verificar que se ajusten al proceso de software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Auditar productos seleccionados para verificar que se ajustan con los definidos el proceso del proyecto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Identificar, documentar y realizar el seguimiento de las </a:t>
            </a:r>
            <a:r>
              <a:rPr lang="es-AR" sz="1800" dirty="0">
                <a:latin typeface="+mj-lt"/>
              </a:rPr>
              <a:t>desviaciones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Ejemplos: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Temas de gestión del proyecto: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¿Está actualizado el plan de proyecto?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¿Se realizan las reuniones de avance con la frecuencia adecuada?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Temas de liderazgo:¿El equipo recibió sus objetivos de desempeño?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Temas de gestión de la configuración:¿Se están respetando las convenciones de nombres?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Temas de gestión de requerimientos: ¿Se usaron adecuadamente los </a:t>
            </a:r>
            <a:r>
              <a:rPr lang="es-ES" sz="1800" dirty="0" err="1">
                <a:latin typeface="+mj-lt"/>
              </a:rPr>
              <a:t>templates</a:t>
            </a:r>
            <a:r>
              <a:rPr lang="es-ES" sz="1800" dirty="0">
                <a:latin typeface="+mj-lt"/>
              </a:rPr>
              <a:t> para documentar casos de uso?</a:t>
            </a: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Garantizar que las desviaciones estén documentadas y se gestionen de acuerdo con los procesos </a:t>
            </a:r>
            <a:r>
              <a:rPr lang="es-AR" sz="1800" dirty="0">
                <a:latin typeface="+mj-lt"/>
              </a:rPr>
              <a:t>establecidos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El grupo de QA debe verificar </a:t>
            </a:r>
            <a:r>
              <a:rPr lang="es-AR" sz="1800" dirty="0">
                <a:latin typeface="+mj-lt"/>
              </a:rPr>
              <a:t>que se realicen las correcciones necesarias para resolver los incidentes identificados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solidFill>
                <a:srgbClr val="C00000"/>
              </a:solidFill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El grupo de QA elabora un reporte para informar a las distintas áreas sobre el resultado de la revisión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Equipo del desarrollo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Líderes del equipo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Autoridades de la </a:t>
            </a:r>
            <a:r>
              <a:rPr lang="es-AR" sz="1800" dirty="0">
                <a:latin typeface="+mj-lt"/>
              </a:rPr>
              <a:t>organización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 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Objetivos y beneficios de contar con actividades de 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Diferencias entre QA y QC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El proceso de </a:t>
            </a:r>
            <a:r>
              <a:rPr lang="es-MX" sz="1800" dirty="0">
                <a:latin typeface="+mj-lt"/>
              </a:rPr>
              <a:t>QA </a:t>
            </a:r>
            <a:r>
              <a:rPr lang="es-MX" sz="1800" dirty="0">
                <a:latin typeface="+mj-lt"/>
              </a:rPr>
              <a:t>en una organización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Reportar resultados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solidFill>
                <a:srgbClr val="C00000"/>
              </a:solidFill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resultados se pueden reportar a través de	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Reportes cualitativos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Reportes cuantitativos (métricas)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Ejemplos: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Cualitativos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Lista de incidentes identificados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Cualitativos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Promedio de cantidad de incidentes identificados por revisión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Tiempo medio de demora en resolución de incidentes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Proceso de cierre de proyectos (Post Mortem)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</a:t>
            </a:r>
            <a:r>
              <a:rPr lang="es-ES" sz="1800" dirty="0">
                <a:latin typeface="+mj-lt"/>
              </a:rPr>
              <a:t>s impulsado por el grupo de QA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Se identifican las buenas y malas prácticas presentes en el proyecto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Se recolectan sugerencias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comentarios que puedan tener un impacto en el proceso de desarrollo sirven de input para el proceso de mejora continua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36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086100" lvl="6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2400" dirty="0">
                <a:latin typeface="Times New Roman" pitchFamily="18" charset="0"/>
              </a:rPr>
              <a:t>¿Preguntas?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36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086100" lvl="6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2400" dirty="0">
                <a:latin typeface="Times New Roman" pitchFamily="18" charset="0"/>
              </a:rPr>
              <a:t>Muchas Gracias!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 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Objetivos y beneficios de contar con actividades de 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Diferencias entre QA y QC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El proceso de QA en una organización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5125" name="5 Conector recto"/>
          <p:cNvCxnSpPr>
            <a:cxnSpLocks noChangeShapeType="1"/>
          </p:cNvCxnSpPr>
          <p:nvPr/>
        </p:nvCxnSpPr>
        <p:spPr bwMode="auto">
          <a:xfrm>
            <a:off x="1143000" y="2000250"/>
            <a:ext cx="1571625" cy="1588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57300" lvl="2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“El aseguramiento de la calidad debe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proveer a los responsables de la gestión con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una adecuada visibilidad sobre el proceso de software que está siendo utilizado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y los productos que están siendo construidos.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Incluye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las revisiones y las auditorías de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los productos y de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las actividades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para verificar que ellas cumplen con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los procedimientos y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estándares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y suministra los resultados al jefe de proyecto y otros administradores”</a:t>
            </a:r>
            <a:endParaRPr lang="es-AR" sz="1800" dirty="0">
              <a:latin typeface="+mj-lt"/>
            </a:endParaRPr>
          </a:p>
          <a:p>
            <a:pPr marL="800100" lvl="1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1526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QA hace referencia a la calidad presente en los procesos mediante los cuales se desarrollan los productos de Software. </a:t>
            </a: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¿Como se definen estos procesos?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procesos están definidos en la metodología de la organización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metodología debe contar con procesos bien definidos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metodología cuenta con estándares, políticas, procesos, templetes, capacitaciones… etc.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metodología define un conjunto de artefactos que deben ser utilizados para dar soporte al proceso de desarrollo</a:t>
            </a:r>
            <a:endParaRPr lang="es-AR" sz="1800" dirty="0">
              <a:latin typeface="+mj-lt"/>
            </a:endParaRPr>
          </a:p>
          <a:p>
            <a:pPr marL="800100" lvl="1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 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Metodología – Gestión de Requerimientos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Política y Proceso de Gestión de requerimientos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Templetes para la documentación de los casos de uso, manuales de usuarios, etc.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Definiciones de usos de las herramientas que se deben utilizar para gestionar los pedidos de cambios a los requerimientos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Metodología – Testing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Política y Proceso de testing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Templetes para el plan de pruebas, los casos de pruebas, </a:t>
            </a:r>
            <a:r>
              <a:rPr lang="es-ES" sz="1800" dirty="0" err="1">
                <a:latin typeface="+mj-lt"/>
              </a:rPr>
              <a:t>etc</a:t>
            </a: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Definiciones de usos de las herramientas que se deben utilizar para gestionar la identificación, seguimiento y cierre de incidentes (</a:t>
            </a:r>
            <a:r>
              <a:rPr lang="es-ES" sz="1800" dirty="0" err="1">
                <a:latin typeface="+mj-lt"/>
              </a:rPr>
              <a:t>bugs</a:t>
            </a:r>
            <a:r>
              <a:rPr lang="es-ES" sz="1800" dirty="0">
                <a:latin typeface="+mj-lt"/>
              </a:rPr>
              <a:t>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Capacitación sobre testing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Artefactos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artefactos son cualquier producto de trabajo final o intermedio que se producen y se usan durante un </a:t>
            </a:r>
            <a:r>
              <a:rPr lang="es-ES" sz="1800" dirty="0">
                <a:latin typeface="+mj-lt"/>
              </a:rPr>
              <a:t>proyecto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artefactos se utilizan para capturar y transmitir información del </a:t>
            </a:r>
            <a:r>
              <a:rPr lang="es-ES" sz="1800" dirty="0">
                <a:latin typeface="+mj-lt"/>
              </a:rPr>
              <a:t>proyecto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 artefacto puede ser un modelo, </a:t>
            </a:r>
            <a:r>
              <a:rPr lang="es-ES" sz="1800" dirty="0">
                <a:latin typeface="+mj-lt"/>
              </a:rPr>
              <a:t>un </a:t>
            </a:r>
            <a:r>
              <a:rPr lang="es-ES" sz="1800" dirty="0">
                <a:latin typeface="+mj-lt"/>
              </a:rPr>
              <a:t>documento, 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un </a:t>
            </a:r>
            <a:r>
              <a:rPr lang="es-ES" sz="1800" dirty="0">
                <a:latin typeface="+mj-lt"/>
              </a:rPr>
              <a:t>sistema, </a:t>
            </a:r>
            <a:r>
              <a:rPr lang="es-ES" sz="1800" dirty="0" err="1">
                <a:latin typeface="+mj-lt"/>
              </a:rPr>
              <a:t>ect</a:t>
            </a:r>
            <a:r>
              <a:rPr lang="es-ES" sz="1800" dirty="0">
                <a:latin typeface="+mj-lt"/>
              </a:rPr>
              <a:t>.</a:t>
            </a:r>
            <a:endParaRPr lang="es-AR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 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Objetivos y beneficios de contar con actividades de 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Diferencias entre QA y QC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El proceso de QA en una organización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10245" name="5 Conector recto"/>
          <p:cNvCxnSpPr>
            <a:cxnSpLocks noChangeShapeType="1"/>
          </p:cNvCxnSpPr>
          <p:nvPr/>
        </p:nvCxnSpPr>
        <p:spPr bwMode="auto">
          <a:xfrm>
            <a:off x="1143000" y="2570163"/>
            <a:ext cx="6000750" cy="1587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Objetivos </a:t>
            </a: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 las actividades </a:t>
            </a:r>
            <a:r>
              <a:rPr lang="es-MX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 QA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QA: </a:t>
            </a:r>
            <a:r>
              <a:rPr lang="es-SV" sz="1800" dirty="0" err="1">
                <a:latin typeface="+mj-lt"/>
              </a:rPr>
              <a:t>Quality</a:t>
            </a:r>
            <a:r>
              <a:rPr lang="es-SV" sz="1800" dirty="0">
                <a:latin typeface="+mj-lt"/>
              </a:rPr>
              <a:t> </a:t>
            </a:r>
            <a:r>
              <a:rPr lang="es-SV" sz="1800" dirty="0" err="1">
                <a:latin typeface="+mj-lt"/>
              </a:rPr>
              <a:t>Assurance</a:t>
            </a:r>
            <a:r>
              <a:rPr lang="es-SV" sz="1800" dirty="0">
                <a:latin typeface="+mj-lt"/>
              </a:rPr>
              <a:t>  - Aseguramiento de la Calidad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Actividades realizadas (o facilitadas) por un grupo independiente en el marco de un proyecto con el objetivo de: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Evaluar objetivamente la forma en que se implementan los procesos que intervienen en el desarrollo de productos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Identificar y documentar desviaciones en el cumplimiento de los procesos que intervienen en el desarrollo de productos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Asegurar que las desviaciones sean adecuadamente tratadas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Reportar resultados tanto al equipo del proyecto como a las autoridades de la organización</a:t>
            </a: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Vuelo sin motor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lnDef>
  </a:objectDefaults>
  <a:extraClrSchemeLst>
    <a:extraClrScheme>
      <a:clrScheme name="Vuelo sin motor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4665</TotalTime>
  <Words>1327</Words>
  <Application>Microsoft Office PowerPoint</Application>
  <PresentationFormat>Presentación en pantalla (4:3)</PresentationFormat>
  <Paragraphs>305</Paragraphs>
  <Slides>23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Lucida Handwriting</vt:lpstr>
      <vt:lpstr>Arial</vt:lpstr>
      <vt:lpstr>Times New Roman</vt:lpstr>
      <vt:lpstr>Wingdings</vt:lpstr>
      <vt:lpstr>Vuelo sin motor</vt:lpstr>
      <vt:lpstr>Instituto de Tecnología  O.R.T</vt:lpstr>
      <vt:lpstr>Agenda</vt:lpstr>
      <vt:lpstr>Agenda</vt:lpstr>
      <vt:lpstr>Introducción</vt:lpstr>
      <vt:lpstr>Introducción</vt:lpstr>
      <vt:lpstr>Introducción </vt:lpstr>
      <vt:lpstr>Introducción</vt:lpstr>
      <vt:lpstr>Agenda</vt:lpstr>
      <vt:lpstr>Objetivos de las actividades de QA</vt:lpstr>
      <vt:lpstr>Beneficios de las actividades de QA</vt:lpstr>
      <vt:lpstr>Agenda</vt:lpstr>
      <vt:lpstr>Diferencia entre QA y QC</vt:lpstr>
      <vt:lpstr>Diferencia entre QA y QC</vt:lpstr>
      <vt:lpstr>Agenda</vt:lpstr>
      <vt:lpstr>Proceso de QA</vt:lpstr>
      <vt:lpstr>Proceso de QA</vt:lpstr>
      <vt:lpstr>Proceso de QA</vt:lpstr>
      <vt:lpstr>Proceso de QA</vt:lpstr>
      <vt:lpstr>Proceso de QA</vt:lpstr>
      <vt:lpstr>Proceso de QA</vt:lpstr>
      <vt:lpstr>Proceso de QA</vt:lpstr>
      <vt:lpstr>Proceso de QA</vt:lpstr>
      <vt:lpstr>Proceso de QA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gaiotti</dc:creator>
  <cp:lastModifiedBy>Fernando Waisman</cp:lastModifiedBy>
  <cp:revision>280</cp:revision>
  <dcterms:created xsi:type="dcterms:W3CDTF">2001-05-25T22:32:26Z</dcterms:created>
  <dcterms:modified xsi:type="dcterms:W3CDTF">2011-05-12T18:13:19Z</dcterms:modified>
</cp:coreProperties>
</file>