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3"/>
  </p:notesMasterIdLst>
  <p:handoutMasterIdLst>
    <p:handoutMasterId r:id="rId24"/>
  </p:handoutMasterIdLst>
  <p:sldIdLst>
    <p:sldId id="263" r:id="rId2"/>
    <p:sldId id="337" r:id="rId3"/>
    <p:sldId id="361" r:id="rId4"/>
    <p:sldId id="366" r:id="rId5"/>
    <p:sldId id="363" r:id="rId6"/>
    <p:sldId id="364" r:id="rId7"/>
    <p:sldId id="367" r:id="rId8"/>
    <p:sldId id="368" r:id="rId9"/>
    <p:sldId id="338" r:id="rId10"/>
    <p:sldId id="372" r:id="rId11"/>
    <p:sldId id="373" r:id="rId12"/>
    <p:sldId id="374" r:id="rId13"/>
    <p:sldId id="375" r:id="rId14"/>
    <p:sldId id="381" r:id="rId15"/>
    <p:sldId id="377" r:id="rId16"/>
    <p:sldId id="382" r:id="rId17"/>
    <p:sldId id="378" r:id="rId18"/>
    <p:sldId id="379" r:id="rId19"/>
    <p:sldId id="383" r:id="rId20"/>
    <p:sldId id="355" r:id="rId21"/>
    <p:sldId id="365" r:id="rId2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006600"/>
    <a:srgbClr val="008000"/>
    <a:srgbClr val="99CCFF"/>
    <a:srgbClr val="CC3300"/>
    <a:srgbClr val="FFFFFF"/>
    <a:srgbClr val="33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5" autoAdjust="0"/>
    <p:restoredTop sz="93959" autoAdjust="0"/>
  </p:normalViewPr>
  <p:slideViewPr>
    <p:cSldViewPr>
      <p:cViewPr>
        <p:scale>
          <a:sx n="80" d="100"/>
          <a:sy n="80" d="100"/>
        </p:scale>
        <p:origin x="-1278" y="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5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2F21DA-527E-4FF0-BF1A-AD08251732A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8349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458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229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229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8D88E235-7084-4E4A-9D20-484FD583EE8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703504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r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t>NEG</a:t>
            </a: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 smtClean="0"/>
          </a:p>
        </p:txBody>
      </p:sp>
      <p:sp>
        <p:nvSpPr>
          <p:cNvPr id="34820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r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t>NEG</a:t>
            </a:r>
          </a:p>
        </p:txBody>
      </p:sp>
      <p:sp>
        <p:nvSpPr>
          <p:cNvPr id="34821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fld id="{F8C97C88-5316-4EB7-8897-F010C950DF63}" type="slidenum"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pPr eaLnBrk="1" hangingPunct="1"/>
              <a:t>16</a:t>
            </a:fld>
            <a:endParaRPr lang="es-ES" sz="1200" smtClean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smtClean="0"/>
          </a:p>
        </p:txBody>
      </p:sp>
      <p:sp>
        <p:nvSpPr>
          <p:cNvPr id="35844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r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t>NEG</a:t>
            </a:r>
          </a:p>
        </p:txBody>
      </p:sp>
      <p:sp>
        <p:nvSpPr>
          <p:cNvPr id="35845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fld id="{A329E84A-5CE3-4402-9C39-F29B5884F092}" type="slidenum"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pPr eaLnBrk="1" hangingPunct="1"/>
              <a:t>20</a:t>
            </a:fld>
            <a:endParaRPr lang="es-ES" sz="1200" smtClean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smtClean="0"/>
          </a:p>
        </p:txBody>
      </p:sp>
      <p:sp>
        <p:nvSpPr>
          <p:cNvPr id="36868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r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t>NEG</a:t>
            </a:r>
          </a:p>
        </p:txBody>
      </p:sp>
      <p:sp>
        <p:nvSpPr>
          <p:cNvPr id="36869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fld id="{DD95062E-D618-4A41-9893-EBBEBB2CEEDE}" type="slidenum"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pPr eaLnBrk="1" hangingPunct="1"/>
              <a:t>21</a:t>
            </a:fld>
            <a:endParaRPr lang="es-ES" sz="1200" smtClean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AR" smtClean="0"/>
              <a:t>obre</a:t>
            </a:r>
          </a:p>
        </p:txBody>
      </p:sp>
      <p:sp>
        <p:nvSpPr>
          <p:cNvPr id="26628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r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t>NEG</a:t>
            </a:r>
          </a:p>
        </p:txBody>
      </p:sp>
      <p:sp>
        <p:nvSpPr>
          <p:cNvPr id="26629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fld id="{E79DAC34-0454-4617-96E2-9FF56B51BDF3}" type="slidenum"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pPr eaLnBrk="1" hangingPunct="1"/>
              <a:t>2</a:t>
            </a:fld>
            <a:endParaRPr lang="es-ES" sz="1200" smtClean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smtClean="0"/>
          </a:p>
        </p:txBody>
      </p:sp>
      <p:sp>
        <p:nvSpPr>
          <p:cNvPr id="27652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r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t>NEG</a:t>
            </a:r>
          </a:p>
        </p:txBody>
      </p:sp>
      <p:sp>
        <p:nvSpPr>
          <p:cNvPr id="27653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fld id="{C79D4806-0968-499B-A820-80CAF18B6FD5}" type="slidenum"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pPr eaLnBrk="1" hangingPunct="1"/>
              <a:t>3</a:t>
            </a:fld>
            <a:endParaRPr lang="es-ES" sz="1200" smtClean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smtClean="0"/>
          </a:p>
        </p:txBody>
      </p:sp>
      <p:sp>
        <p:nvSpPr>
          <p:cNvPr id="28676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r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t>NEG</a:t>
            </a:r>
          </a:p>
        </p:txBody>
      </p:sp>
      <p:sp>
        <p:nvSpPr>
          <p:cNvPr id="28677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fld id="{0A4CC995-D68D-4187-88F0-E84355A62D41}" type="slidenum"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pPr eaLnBrk="1" hangingPunct="1"/>
              <a:t>4</a:t>
            </a:fld>
            <a:endParaRPr lang="es-ES" sz="1200" smtClean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charset="0"/>
              <a:buChar char="►"/>
            </a:pPr>
            <a:endParaRPr lang="es-AR" smtClean="0"/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endParaRPr lang="es-AR" smtClean="0"/>
          </a:p>
        </p:txBody>
      </p:sp>
      <p:sp>
        <p:nvSpPr>
          <p:cNvPr id="29700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r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t>NEG</a:t>
            </a:r>
          </a:p>
        </p:txBody>
      </p:sp>
      <p:sp>
        <p:nvSpPr>
          <p:cNvPr id="29701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fld id="{BC8F5AA6-A686-4C01-BF57-9A9E8D74FE8D}" type="slidenum"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pPr eaLnBrk="1" hangingPunct="1"/>
              <a:t>5</a:t>
            </a:fld>
            <a:endParaRPr lang="es-ES" sz="1200" smtClean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endParaRPr lang="es-AR" smtClean="0"/>
          </a:p>
        </p:txBody>
      </p:sp>
      <p:sp>
        <p:nvSpPr>
          <p:cNvPr id="30724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r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t>NEG</a:t>
            </a:r>
          </a:p>
        </p:txBody>
      </p:sp>
      <p:sp>
        <p:nvSpPr>
          <p:cNvPr id="30725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fld id="{34CEF526-ED7E-43D6-BE0E-313D9188F0F9}" type="slidenum"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pPr eaLnBrk="1" hangingPunct="1"/>
              <a:t>6</a:t>
            </a:fld>
            <a:endParaRPr lang="es-ES" sz="1200" smtClean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endParaRPr lang="es-AR" smtClean="0"/>
          </a:p>
        </p:txBody>
      </p:sp>
      <p:sp>
        <p:nvSpPr>
          <p:cNvPr id="31748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r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t>NEG</a:t>
            </a:r>
          </a:p>
        </p:txBody>
      </p:sp>
      <p:sp>
        <p:nvSpPr>
          <p:cNvPr id="31749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fld id="{663608B9-2920-45D0-90FA-682C77B2E09F}" type="slidenum"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pPr eaLnBrk="1" hangingPunct="1"/>
              <a:t>7</a:t>
            </a:fld>
            <a:endParaRPr lang="es-ES" sz="1200" smtClean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endParaRPr lang="es-AR" smtClean="0"/>
          </a:p>
        </p:txBody>
      </p:sp>
      <p:sp>
        <p:nvSpPr>
          <p:cNvPr id="32772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r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t>NEG</a:t>
            </a:r>
          </a:p>
        </p:txBody>
      </p:sp>
      <p:sp>
        <p:nvSpPr>
          <p:cNvPr id="32773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fld id="{B09E42E1-8407-4190-8DFD-938388C76B71}" type="slidenum"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pPr eaLnBrk="1" hangingPunct="1"/>
              <a:t>8</a:t>
            </a:fld>
            <a:endParaRPr lang="es-ES" sz="1200" smtClean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 smtClean="0"/>
          </a:p>
        </p:txBody>
      </p:sp>
      <p:sp>
        <p:nvSpPr>
          <p:cNvPr id="33796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r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t>NEG</a:t>
            </a:r>
          </a:p>
        </p:txBody>
      </p:sp>
      <p:sp>
        <p:nvSpPr>
          <p:cNvPr id="33797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Handwriting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Handwriting" pitchFamily="66" charset="0"/>
              </a:defRPr>
            </a:lvl9pPr>
          </a:lstStyle>
          <a:p>
            <a:pPr eaLnBrk="1" hangingPunct="1"/>
            <a:fld id="{FAC780AF-E9AE-4166-BEEE-D2C5F8724048}" type="slidenum">
              <a:rPr lang="es-ES" sz="1200" smtClean="0">
                <a:solidFill>
                  <a:schemeClr val="tx2"/>
                </a:solidFill>
                <a:latin typeface="Times New Roman" pitchFamily="18" charset="0"/>
              </a:rPr>
              <a:pPr eaLnBrk="1" hangingPunct="1"/>
              <a:t>15</a:t>
            </a:fld>
            <a:endParaRPr lang="es-ES" sz="1200" smtClean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s-AR"/>
            </a:p>
          </p:txBody>
        </p:sp>
      </p:grpSp>
      <p:sp>
        <p:nvSpPr>
          <p:cNvPr id="5632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8A981-4A02-4778-87EB-41889B6A4D1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784984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023C3-5AD7-4648-B860-2F233E72ECD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14291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11B5A-CB44-436C-A61D-2FA4C5B9143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29281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ítulo, gráfic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gráfico"/>
          <p:cNvSpPr>
            <a:spLocks noGrp="1"/>
          </p:cNvSpPr>
          <p:nvPr>
            <p:ph type="ch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D565A-32F5-4EC9-A043-24E60221AD9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373054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9D8B1-7D30-4268-ABE2-C1028A27D92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1739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56EA5-5DD8-4294-A38A-914DA2553B1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078226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53A0C-F656-40BA-9175-5DC11714A3E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853451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3109E-4190-4C55-9BC4-D32DD4651D9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263546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2D587-73B3-410B-98A5-7298870D71B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229773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85956-0064-4460-BAA4-EA5C715C46E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361770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59C76-5FBD-4F35-879F-8FD4FED6E19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592892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376AE-98E0-467C-A956-667DC9636A2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15221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55299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55300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s-AR"/>
            </a:p>
          </p:txBody>
        </p:sp>
      </p:grpSp>
      <p:sp>
        <p:nvSpPr>
          <p:cNvPr id="553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55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3740EAD3-19FE-4B45-8857-54E1F4A30B2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ransition/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3771900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es-AR"/>
          </a:p>
        </p:txBody>
      </p:sp>
      <p:pic>
        <p:nvPicPr>
          <p:cNvPr id="3075" name="Picture 7" descr="ORT mundial 2001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5135563"/>
            <a:ext cx="16002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0238" y="349250"/>
            <a:ext cx="7772400" cy="143192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Instituto de Tecnología  O.R.T</a:t>
            </a:r>
            <a:endParaRPr lang="es-ES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08013" y="2151063"/>
            <a:ext cx="7877175" cy="4206875"/>
          </a:xfrm>
        </p:spPr>
        <p:txBody>
          <a:bodyPr/>
          <a:lstStyle/>
          <a:p>
            <a:pPr eaLnBrk="1" hangingPunct="1">
              <a:defRPr/>
            </a:pPr>
            <a:r>
              <a:rPr lang="es-MX" sz="6000" b="1" dirty="0">
                <a:latin typeface="+mj-lt"/>
              </a:rPr>
              <a:t>Calidad de Software</a:t>
            </a:r>
          </a:p>
          <a:p>
            <a:pPr eaLnBrk="1" hangingPunct="1">
              <a:defRPr/>
            </a:pPr>
            <a:endParaRPr lang="es-MX" sz="2000" dirty="0"/>
          </a:p>
          <a:p>
            <a:pPr eaLnBrk="1" hangingPunct="1">
              <a:defRPr/>
            </a:pPr>
            <a:r>
              <a:rPr lang="es-MX" sz="4800" b="1" dirty="0" smtClean="0">
                <a:latin typeface="+mj-lt"/>
              </a:rPr>
              <a:t>Revisiones Técnicas</a:t>
            </a:r>
          </a:p>
          <a:p>
            <a:pPr eaLnBrk="1" hangingPunct="1">
              <a:defRPr/>
            </a:pPr>
            <a:endParaRPr lang="es-MX" sz="2400" b="1" dirty="0" smtClean="0">
              <a:latin typeface="+mj-lt"/>
            </a:endParaRPr>
          </a:p>
          <a:p>
            <a:pPr algn="r" eaLnBrk="1" hangingPunct="1">
              <a:defRPr/>
            </a:pPr>
            <a:r>
              <a:rPr lang="es-MX" sz="2400" b="1" dirty="0" smtClean="0">
                <a:latin typeface="+mj-lt"/>
              </a:rPr>
              <a:t>Fernando </a:t>
            </a:r>
            <a:r>
              <a:rPr lang="es-MX" sz="2400" b="1" dirty="0" err="1" smtClean="0">
                <a:latin typeface="+mj-lt"/>
              </a:rPr>
              <a:t>Waisman</a:t>
            </a:r>
            <a:endParaRPr lang="es-MX" sz="2400" b="1" dirty="0" smtClean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75"/>
            <a:ext cx="7772400" cy="1071563"/>
          </a:xfrm>
          <a:solidFill>
            <a:schemeClr val="accent2"/>
          </a:solidFill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Planificación</a:t>
            </a:r>
            <a:endParaRPr lang="es-MX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390650"/>
            <a:ext cx="8458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Se hace al inicio del proyecto o etapa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Es responsabilidad conjunta del líder del proyecto y el responsable de SQA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Se define qué productos serán revisados  y los métodos que se utilizarán para las distintas revisiones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800100" lvl="5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Se deben revisar los productos con mayor criticidad o complejidad</a:t>
            </a:r>
          </a:p>
          <a:p>
            <a:pPr marL="800100" lvl="5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El tipo de revisión a realizar depende principalmente del tipo de producto</a:t>
            </a:r>
          </a:p>
          <a:p>
            <a:pPr marL="800100" lvl="5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s-SV" sz="1800" dirty="0">
                <a:latin typeface="+mj-lt"/>
              </a:rPr>
              <a:t>	</a:t>
            </a:r>
          </a:p>
          <a:p>
            <a:pPr marL="800100" lvl="5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s-SV" sz="1800" dirty="0">
              <a:latin typeface="+mj-lt"/>
            </a:endParaRP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75"/>
            <a:ext cx="7772400" cy="1071563"/>
          </a:xfrm>
          <a:solidFill>
            <a:schemeClr val="accent2"/>
          </a:solidFill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Planificación</a:t>
            </a:r>
            <a:endParaRPr lang="es-MX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390650"/>
            <a:ext cx="8458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Roles intervinientes en una revisión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Inspección Formal</a:t>
            </a:r>
          </a:p>
          <a:p>
            <a:pPr marL="800100" lvl="6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Autor</a:t>
            </a:r>
          </a:p>
          <a:p>
            <a:pPr marL="800100" lvl="6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Moderador</a:t>
            </a:r>
          </a:p>
          <a:p>
            <a:pPr marL="800100" lvl="6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Revisores</a:t>
            </a:r>
          </a:p>
          <a:p>
            <a:pPr marL="800100" lvl="5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 err="1">
                <a:latin typeface="+mj-lt"/>
              </a:rPr>
              <a:t>Walktrhough</a:t>
            </a:r>
            <a:endParaRPr lang="es-SV" sz="1800" dirty="0">
              <a:latin typeface="+mj-lt"/>
            </a:endParaRPr>
          </a:p>
          <a:p>
            <a:pPr marL="800100" lvl="6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Autor / Presentador</a:t>
            </a:r>
          </a:p>
          <a:p>
            <a:pPr marL="800100" lvl="6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Moderador</a:t>
            </a:r>
          </a:p>
          <a:p>
            <a:pPr marL="800100" lvl="6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Revisores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800100" lvl="5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s-SV" sz="1800" dirty="0">
                <a:latin typeface="+mj-lt"/>
              </a:rPr>
              <a:t>	</a:t>
            </a:r>
          </a:p>
          <a:p>
            <a:pPr marL="800100" lvl="5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s-SV" sz="1800" dirty="0">
              <a:latin typeface="+mj-lt"/>
            </a:endParaRP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75"/>
            <a:ext cx="7772400" cy="1071563"/>
          </a:xfrm>
          <a:solidFill>
            <a:schemeClr val="accent2"/>
          </a:solidFill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Preparación</a:t>
            </a:r>
            <a:endParaRPr lang="es-MX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390650"/>
            <a:ext cx="8458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Confirmación de la revisión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Confirmar con el autor que el producto está listo para revisión </a:t>
            </a:r>
          </a:p>
          <a:p>
            <a:pPr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La revisión no puede hacerse si el autor no considera que el producto está listo.</a:t>
            </a:r>
          </a:p>
          <a:p>
            <a:pPr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“Listo” no quiere decir que no tiene errores</a:t>
            </a:r>
          </a:p>
          <a:p>
            <a:pPr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Confirmar participantes de la revisión </a:t>
            </a:r>
          </a:p>
          <a:p>
            <a:pPr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Confirmar fecha a todos los que participarán de la revisión </a:t>
            </a:r>
          </a:p>
          <a:p>
            <a:pPr marL="800100" lvl="5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s-SV" sz="18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Preparación de la revisión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6604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Autor: Prepara y distribuye el  material para la revisión	</a:t>
            </a:r>
          </a:p>
          <a:p>
            <a:pPr marL="6604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Responsable QA: Colabora en la preparación de la revisión</a:t>
            </a:r>
          </a:p>
          <a:p>
            <a:pPr marL="6604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Revisores: Revisan materiales antes de la reunión de revisión (si aplica)</a:t>
            </a: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75"/>
            <a:ext cx="7772400" cy="1071563"/>
          </a:xfrm>
          <a:solidFill>
            <a:schemeClr val="accent2"/>
          </a:solidFill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Ejecución y Seguimiento</a:t>
            </a:r>
            <a:endParaRPr lang="es-MX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390650"/>
            <a:ext cx="8458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800100" lvl="5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s-SV" sz="1800" dirty="0">
                <a:latin typeface="+mj-lt"/>
              </a:rPr>
              <a:t>	</a:t>
            </a:r>
          </a:p>
          <a:p>
            <a:pPr marL="800100" lvl="5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s-SV" sz="1800" dirty="0">
              <a:latin typeface="+mj-lt"/>
            </a:endParaRP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</p:txBody>
      </p:sp>
      <p:sp>
        <p:nvSpPr>
          <p:cNvPr id="9" name="Text Box 1035"/>
          <p:cNvSpPr txBox="1">
            <a:spLocks noChangeArrowheads="1"/>
          </p:cNvSpPr>
          <p:nvPr/>
        </p:nvSpPr>
        <p:spPr bwMode="auto">
          <a:xfrm>
            <a:off x="1000125" y="1354138"/>
            <a:ext cx="23495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s-ES" sz="1800" dirty="0">
                <a:latin typeface="+mj-lt"/>
              </a:rPr>
              <a:t>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s-ES" sz="1800" b="1" dirty="0">
                <a:latin typeface="+mj-lt"/>
              </a:rPr>
              <a:t>Inspección formal </a:t>
            </a:r>
            <a:endParaRPr lang="en-GB" sz="1800" b="1" dirty="0">
              <a:latin typeface="+mj-lt"/>
            </a:endParaRPr>
          </a:p>
        </p:txBody>
      </p:sp>
      <p:sp>
        <p:nvSpPr>
          <p:cNvPr id="10" name="Rectangle 1039"/>
          <p:cNvSpPr>
            <a:spLocks noChangeArrowheads="1"/>
          </p:cNvSpPr>
          <p:nvPr/>
        </p:nvSpPr>
        <p:spPr bwMode="auto">
          <a:xfrm>
            <a:off x="1058863" y="2500313"/>
            <a:ext cx="3513137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Más estructurado y formal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Objetivos:</a:t>
            </a: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Detectar defectos y desviaciones de estándares o especificaciones.</a:t>
            </a: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No se discuten soluciones concretas. </a:t>
            </a:r>
          </a:p>
          <a:p>
            <a:pPr marL="203200" indent="-203200">
              <a:spcBef>
                <a:spcPct val="20000"/>
              </a:spcBef>
              <a:buFont typeface="Marlett" pitchFamily="2" charset="2"/>
              <a:buChar char="8"/>
              <a:defRPr/>
            </a:pPr>
            <a:endParaRPr lang="es-ES" dirty="0"/>
          </a:p>
          <a:p>
            <a:pPr marL="203200" indent="-203200">
              <a:spcBef>
                <a:spcPct val="20000"/>
              </a:spcBef>
              <a:buFont typeface="Marlett" pitchFamily="2" charset="2"/>
              <a:buChar char="8"/>
              <a:defRPr/>
            </a:pPr>
            <a:endParaRPr lang="es-ES" dirty="0"/>
          </a:p>
          <a:p>
            <a:pPr marL="203200" indent="-203200">
              <a:spcBef>
                <a:spcPct val="20000"/>
              </a:spcBef>
              <a:buFont typeface="Marlett" pitchFamily="2" charset="2"/>
              <a:buChar char="8"/>
              <a:defRPr/>
            </a:pPr>
            <a:endParaRPr lang="es-ES" dirty="0"/>
          </a:p>
          <a:p>
            <a:pPr marL="203200" indent="-203200">
              <a:buFont typeface="Marlett" pitchFamily="2" charset="2"/>
              <a:buChar char="8"/>
              <a:defRPr/>
            </a:pPr>
            <a:endParaRPr lang="es-AR" dirty="0"/>
          </a:p>
        </p:txBody>
      </p:sp>
      <p:sp>
        <p:nvSpPr>
          <p:cNvPr id="11" name="Rectangle 1040"/>
          <p:cNvSpPr>
            <a:spLocks noChangeArrowheads="1"/>
          </p:cNvSpPr>
          <p:nvPr/>
        </p:nvSpPr>
        <p:spPr bwMode="auto">
          <a:xfrm>
            <a:off x="5181600" y="2500313"/>
            <a:ext cx="3462338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Más informal</a:t>
            </a:r>
          </a:p>
          <a:p>
            <a:pPr marL="203200" indent="-203200">
              <a:spcBef>
                <a:spcPct val="20000"/>
              </a:spcBef>
              <a:buFont typeface="Marlett" pitchFamily="2" charset="2"/>
              <a:buChar char="8"/>
              <a:defRPr/>
            </a:pPr>
            <a:endParaRPr lang="es-ES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Objetivos:</a:t>
            </a: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Encontrar defectos, omisiones y contradicciones</a:t>
            </a: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Proponer mejoras</a:t>
            </a: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Considerar alternativas para los problemas detectados</a:t>
            </a: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Capacitación de los participantes e intercambio de ideas</a:t>
            </a:r>
          </a:p>
        </p:txBody>
      </p:sp>
      <p:sp>
        <p:nvSpPr>
          <p:cNvPr id="12" name="Text Box 1041"/>
          <p:cNvSpPr txBox="1">
            <a:spLocks noChangeArrowheads="1"/>
          </p:cNvSpPr>
          <p:nvPr/>
        </p:nvSpPr>
        <p:spPr bwMode="auto">
          <a:xfrm>
            <a:off x="5072063" y="1643063"/>
            <a:ext cx="4421187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s-ES" sz="1800" b="1" dirty="0" err="1">
                <a:latin typeface="+mj-lt"/>
              </a:rPr>
              <a:t>Walkthrough</a:t>
            </a:r>
            <a:endParaRPr lang="en-GB" sz="1800" b="1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75"/>
            <a:ext cx="7772400" cy="1071563"/>
          </a:xfrm>
          <a:solidFill>
            <a:schemeClr val="accent2"/>
          </a:solidFill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Ejecución y Seguimiento</a:t>
            </a:r>
            <a:endParaRPr lang="es-MX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390650"/>
            <a:ext cx="8458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800100" lvl="5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s-SV" sz="1800" dirty="0">
                <a:latin typeface="+mj-lt"/>
              </a:rPr>
              <a:t>	</a:t>
            </a:r>
          </a:p>
          <a:p>
            <a:pPr marL="800100" lvl="5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s-SV" sz="1800" dirty="0">
              <a:latin typeface="+mj-lt"/>
            </a:endParaRP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</p:txBody>
      </p:sp>
      <p:sp>
        <p:nvSpPr>
          <p:cNvPr id="9" name="Text Box 1035"/>
          <p:cNvSpPr txBox="1">
            <a:spLocks noChangeArrowheads="1"/>
          </p:cNvSpPr>
          <p:nvPr/>
        </p:nvSpPr>
        <p:spPr bwMode="auto">
          <a:xfrm>
            <a:off x="1000125" y="1354138"/>
            <a:ext cx="23495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s-ES" sz="1800" dirty="0">
                <a:latin typeface="+mj-lt"/>
              </a:rPr>
              <a:t>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s-ES" sz="1800" b="1" dirty="0">
                <a:latin typeface="+mj-lt"/>
              </a:rPr>
              <a:t>Inspección formal </a:t>
            </a:r>
            <a:endParaRPr lang="en-GB" sz="1800" b="1" dirty="0">
              <a:latin typeface="+mj-lt"/>
            </a:endParaRPr>
          </a:p>
        </p:txBody>
      </p:sp>
      <p:sp>
        <p:nvSpPr>
          <p:cNvPr id="10" name="Rectangle 1039"/>
          <p:cNvSpPr>
            <a:spLocks noChangeArrowheads="1"/>
          </p:cNvSpPr>
          <p:nvPr/>
        </p:nvSpPr>
        <p:spPr bwMode="auto">
          <a:xfrm>
            <a:off x="1058863" y="2500313"/>
            <a:ext cx="3513137" cy="2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Varios miembros (3 a 5), incluido un moderador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Preparación formal obligatoria por parte de los revisores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Las corrección de defectos o mejoras detectadas es obligatoria para el autor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Es necesario hacer un seguimiento formal de la ejecución y los resultados de las mismas</a:t>
            </a:r>
            <a:endParaRPr lang="es-AR" dirty="0"/>
          </a:p>
        </p:txBody>
      </p:sp>
      <p:sp>
        <p:nvSpPr>
          <p:cNvPr id="11" name="Rectangle 1040"/>
          <p:cNvSpPr>
            <a:spLocks noChangeArrowheads="1"/>
          </p:cNvSpPr>
          <p:nvPr/>
        </p:nvSpPr>
        <p:spPr bwMode="auto">
          <a:xfrm>
            <a:off x="5181600" y="2500313"/>
            <a:ext cx="3462338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Llevada a cabo por el autor del producto y uno o más revisores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No exige una preparación previa extensiva por los revisores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Consiste en una exposición/ descripción del producto por el autor a los revisores, que dan </a:t>
            </a:r>
            <a:r>
              <a:rPr lang="es-ES" sz="1800" dirty="0" err="1">
                <a:latin typeface="+mj-lt"/>
              </a:rPr>
              <a:t>feedback</a:t>
            </a:r>
            <a:r>
              <a:rPr lang="es-ES" sz="1800" dirty="0">
                <a:latin typeface="+mj-lt"/>
              </a:rPr>
              <a:t> al respecto</a:t>
            </a:r>
          </a:p>
        </p:txBody>
      </p:sp>
      <p:sp>
        <p:nvSpPr>
          <p:cNvPr id="12" name="Text Box 1041"/>
          <p:cNvSpPr txBox="1">
            <a:spLocks noChangeArrowheads="1"/>
          </p:cNvSpPr>
          <p:nvPr/>
        </p:nvSpPr>
        <p:spPr bwMode="auto">
          <a:xfrm>
            <a:off x="5072063" y="1643063"/>
            <a:ext cx="4421187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s-ES" sz="1800" b="1" dirty="0" err="1">
                <a:latin typeface="+mj-lt"/>
              </a:rPr>
              <a:t>Walkthrough</a:t>
            </a:r>
            <a:endParaRPr lang="en-GB" sz="1800" b="1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75"/>
            <a:ext cx="7772400" cy="1071563"/>
          </a:xfrm>
          <a:solidFill>
            <a:schemeClr val="accent2"/>
          </a:solidFill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Ejecución y Seguimiento</a:t>
            </a:r>
            <a:endParaRPr lang="es-MX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390650"/>
            <a:ext cx="8458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Clasificación de incidentes según criticidad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La clasificación se refiere al impacto, no a la dificultad para corregir el incidente identificado</a:t>
            </a: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Ejemplo de clasificación</a:t>
            </a:r>
          </a:p>
          <a:p>
            <a:pPr marL="1257300" lvl="4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Crítico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Código: cualquier aspecto del sistema no consistente con las especificaciones del sistema o que provocaría una falla en el mismo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Documentación: error que hace que la solución sea inconsistente con los objetivos o requerimientos del cliente</a:t>
            </a:r>
            <a:endParaRPr lang="es-ES" sz="1800" dirty="0">
              <a:latin typeface="+mj-lt"/>
            </a:endParaRPr>
          </a:p>
          <a:p>
            <a:pPr marL="1257300" lvl="4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Moderado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Defecto o error que si no se arregla no generará retrasos en el proyecto ni errores o problemas de funcionamiento del sistema</a:t>
            </a:r>
            <a:endParaRPr lang="es-ES" sz="1800" dirty="0">
              <a:latin typeface="+mj-lt"/>
            </a:endParaRPr>
          </a:p>
          <a:p>
            <a:pPr marL="1257300" lvl="4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Cosmético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Errores de </a:t>
            </a:r>
            <a:r>
              <a:rPr lang="es-SV" sz="1800" dirty="0" err="1">
                <a:latin typeface="+mj-lt"/>
              </a:rPr>
              <a:t>tipeo</a:t>
            </a:r>
            <a:r>
              <a:rPr lang="es-SV" sz="1800" dirty="0">
                <a:latin typeface="+mj-lt"/>
              </a:rPr>
              <a:t>, formato, gramática, etc., que no afectan el contenido del documento</a:t>
            </a:r>
            <a:endParaRPr lang="es-MX" sz="1800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75"/>
            <a:ext cx="7772400" cy="1071563"/>
          </a:xfrm>
          <a:solidFill>
            <a:schemeClr val="accent2"/>
          </a:solidFill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Ejecución y Seguimiento</a:t>
            </a:r>
            <a:endParaRPr lang="es-MX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390650"/>
            <a:ext cx="8458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Documentación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Los resultados de las RTF deben quedar documentados con el objetivo de:</a:t>
            </a: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12573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Permitir realizar un seguimiento sobre los incidentes identificados</a:t>
            </a:r>
          </a:p>
          <a:p>
            <a:pPr marL="12573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12573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Proveer de input a la etapa de control</a:t>
            </a:r>
          </a:p>
          <a:p>
            <a:pPr marL="12573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12573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12573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12573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75"/>
            <a:ext cx="7772400" cy="1071563"/>
          </a:xfrm>
          <a:solidFill>
            <a:schemeClr val="accent2"/>
          </a:solidFill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Directrices de una RTF</a:t>
            </a:r>
            <a:endParaRPr lang="es-MX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462088"/>
            <a:ext cx="84582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Revisar al producto, no al autor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Una RTF involucra personas y egos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Si se lleva a cabo de manera inadecuada, la RTF puede tomar un aura Inquisitorial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Los errores se deben señalar con gentileza, el tono de la junta debe ser relajado y contractivo. 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La finalidad no debe ser avergonzar o menospreciar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Establecer una agenda y respetarla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Mantener el rumbo y seguir el programa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No vacilar en llamar la atención de la gente cuando se empiece a divagar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Limitar el debate y la impugnación (tal vez no haya un acuerdo universal para sobre su resolución)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Enunciar áreas de problemas, pero no se debe intentar resolver los que se hayan señalado. No es una sesión para resolver problemas. </a:t>
            </a:r>
            <a:endParaRPr lang="es-MX" sz="1800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75"/>
            <a:ext cx="7772400" cy="1071563"/>
          </a:xfrm>
          <a:solidFill>
            <a:schemeClr val="accent2"/>
          </a:solidFill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Control</a:t>
            </a:r>
            <a:endParaRPr lang="es-MX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462088"/>
            <a:ext cx="84582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El proceso de RTF puede dar lugar a distintas métricas</a:t>
            </a: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Ejemplos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Cantidad de revisiones por mes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Cantidad de incidentes identificados por revisión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Defectos identificados con mayor frecuencia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6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6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6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600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75"/>
            <a:ext cx="7772400" cy="1071563"/>
          </a:xfrm>
          <a:solidFill>
            <a:schemeClr val="accent2"/>
          </a:solidFill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Control</a:t>
            </a:r>
            <a:endParaRPr lang="es-MX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462088"/>
            <a:ext cx="84582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Conclusiones</a:t>
            </a: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Incorporar RTF en el proceso de desarrollo es útil para: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Mejorar la calidad de los productos que se desarrollan</a:t>
            </a: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Identificar problemas en forma temprana</a:t>
            </a: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Capacitar recursos y mejorar el trabajo en equipo</a:t>
            </a: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Es importante seguir el proceso y respetar los roles para lograr buenos resultados</a:t>
            </a:r>
            <a:endParaRPr lang="es-AR" sz="1600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Introducción</a:t>
            </a:r>
            <a:endParaRPr lang="es-ES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143000"/>
            <a:ext cx="78867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257300" lvl="2" indent="-342900" algn="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s-AR" sz="1800" dirty="0">
              <a:latin typeface="+mj-lt"/>
            </a:endParaRPr>
          </a:p>
          <a:p>
            <a:pPr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Revisiones Técnicas Formales (RTF)</a:t>
            </a:r>
          </a:p>
          <a:p>
            <a:pPr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También conocidas como Revisiones por Pares o Peer </a:t>
            </a:r>
            <a:r>
              <a:rPr lang="es-SV" sz="1800" dirty="0" err="1">
                <a:latin typeface="+mj-lt"/>
              </a:rPr>
              <a:t>Reviews</a:t>
            </a:r>
            <a:endParaRPr lang="es-SV" sz="1800" dirty="0">
              <a:latin typeface="+mj-lt"/>
            </a:endParaRPr>
          </a:p>
          <a:p>
            <a:pPr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Son revisiones metódicas y estructuradas</a:t>
            </a:r>
          </a:p>
          <a:p>
            <a:pPr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Tienen por objetivo</a:t>
            </a:r>
          </a:p>
          <a:p>
            <a:pPr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Identificar y eliminar defectos en los productos desarrollados, en forma temprana y eficiente</a:t>
            </a:r>
          </a:p>
          <a:p>
            <a:pPr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Encontrar sugerencias de mejora</a:t>
            </a:r>
          </a:p>
          <a:p>
            <a:pPr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Aplican a diferentes tipos de productos</a:t>
            </a:r>
          </a:p>
          <a:p>
            <a:pPr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Código</a:t>
            </a:r>
          </a:p>
          <a:p>
            <a:pPr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Documentación Funcional</a:t>
            </a:r>
          </a:p>
          <a:p>
            <a:pPr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Documentación Técnica</a:t>
            </a:r>
            <a:endParaRPr lang="es-ES_tradnl" sz="1800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Proceso de SQA</a:t>
            </a:r>
            <a:endParaRPr lang="es-ES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428736"/>
            <a:ext cx="84582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2400" dirty="0">
              <a:latin typeface="Times New Roman" pitchFamily="18" charset="0"/>
            </a:endParaRPr>
          </a:p>
          <a:p>
            <a:pPr marL="3086100" lvl="6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2400" dirty="0">
                <a:latin typeface="+mj-lt"/>
              </a:rPr>
              <a:t>¿Preguntas?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v"/>
              <a:defRPr/>
            </a:pPr>
            <a:endParaRPr lang="es-MX" sz="10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Proceso de SQA</a:t>
            </a:r>
            <a:endParaRPr lang="es-ES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428736"/>
            <a:ext cx="84582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2400" dirty="0">
              <a:latin typeface="Times New Roman" pitchFamily="18" charset="0"/>
            </a:endParaRPr>
          </a:p>
          <a:p>
            <a:pPr marL="3086100" lvl="6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2400" dirty="0">
                <a:latin typeface="+mj-lt"/>
              </a:rPr>
              <a:t>Muchas Gracias!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v"/>
              <a:defRPr/>
            </a:pPr>
            <a:endParaRPr lang="es-MX" sz="10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Introducción</a:t>
            </a:r>
            <a:endParaRPr lang="es-ES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428750"/>
            <a:ext cx="7815263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¿Por qué son importantes incorporar </a:t>
            </a:r>
            <a:r>
              <a:rPr lang="es-AR" sz="1800" dirty="0" err="1">
                <a:latin typeface="+mj-lt"/>
              </a:rPr>
              <a:t>RTFs</a:t>
            </a:r>
            <a:r>
              <a:rPr lang="es-AR" sz="1800" dirty="0">
                <a:latin typeface="+mj-lt"/>
              </a:rPr>
              <a:t> en el proceso de desarrollo?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s-AR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Las revisiones purifican actividades de ingeniería de software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La RTF es un medio efectivo para descubrir errores y mejorar la calidad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El Software </a:t>
            </a:r>
            <a:r>
              <a:rPr lang="es-AR" sz="1800" dirty="0" err="1">
                <a:latin typeface="+mj-lt"/>
              </a:rPr>
              <a:t>Engineering</a:t>
            </a:r>
            <a:r>
              <a:rPr lang="es-AR" sz="1800" dirty="0">
                <a:latin typeface="+mj-lt"/>
              </a:rPr>
              <a:t> </a:t>
            </a:r>
            <a:r>
              <a:rPr lang="es-AR" sz="1800" dirty="0" err="1">
                <a:latin typeface="+mj-lt"/>
              </a:rPr>
              <a:t>Institute</a:t>
            </a:r>
            <a:r>
              <a:rPr lang="es-AR" sz="1800" dirty="0">
                <a:latin typeface="+mj-lt"/>
              </a:rPr>
              <a:t> (SEI) señala a las RTF como una de las prácticas industriales esenciales para la gestión del proceso software</a:t>
            </a:r>
            <a:endParaRPr lang="es-SV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v"/>
              <a:defRPr/>
            </a:pPr>
            <a:endParaRPr lang="es-MX" sz="10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Introducción</a:t>
            </a:r>
            <a:endParaRPr lang="es-ES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428750"/>
            <a:ext cx="7815263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Objetivos de las RTF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Descubrir errores en la funcionalidad, la lógica o la implementación de cualquier artefacto interviniente en el proceso de desarrollo de software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Verificar que los artefactos satisfacen los requerimientos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Garantizar que los artefactos se han desarrollado de acuerdo a los estándares predefinidos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Obtener uniformidad en los artefactos elaborados</a:t>
            </a:r>
            <a:endParaRPr lang="es-MX" sz="10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Introducción </a:t>
            </a:r>
            <a:endParaRPr lang="es-ES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428750"/>
            <a:ext cx="78867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Beneficios de las RTF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Directos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Detección temprana y eficiente de defectos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Disminución de los tiempos de testing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Mejora en la calidad de los productos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Aumento de la productividad</a:t>
            </a:r>
            <a:endParaRPr lang="es-ES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Indirectos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Entrenamiento para los participantes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Mejora en la comunicación y el trabajo en equipo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Mejora en la calidad de estándares y métodos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Aumento de la visibilidad sobre los procesos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Incremento del soporte y la continuidad en el trabajo diario</a:t>
            </a:r>
            <a:endParaRPr lang="es-ES" sz="1800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Introducción</a:t>
            </a:r>
            <a:endParaRPr lang="es-ES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143000"/>
            <a:ext cx="78867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¿Qué productos se pueden revisar en una RTF?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Durante los procesos del desarrollo de Software, se producen y utilizan distintos artefactos que pueden ser revisados en una RTF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Ejemplos típicos: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Análisis: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Definición de requerimientos, consistencia y corrección de la especificación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Diseño: 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Revisión de la arquitectura o del diseño detallado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Codificación: 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Traducción correcta del diseño al código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Errores  de </a:t>
            </a:r>
            <a:r>
              <a:rPr lang="es-AR" sz="1800" dirty="0" err="1">
                <a:latin typeface="+mj-lt"/>
              </a:rPr>
              <a:t>tipeo</a:t>
            </a:r>
            <a:endParaRPr lang="es-AR" sz="1800" dirty="0">
              <a:latin typeface="+mj-lt"/>
            </a:endParaRP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Cumplimiento de estándares de codificación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Prueba: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Validación de la estrategia de pruebas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Revisión de los casos de prueba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Introducción</a:t>
            </a:r>
            <a:endParaRPr lang="es-ES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143000"/>
            <a:ext cx="78867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Observaciones Importantes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Es necesario evaluar la relación costo/beneficio de realizar RTF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 err="1">
                <a:latin typeface="+mj-lt"/>
              </a:rPr>
              <a:t>Fagan</a:t>
            </a:r>
            <a:r>
              <a:rPr lang="es-AR" sz="1800" dirty="0">
                <a:latin typeface="+mj-lt"/>
              </a:rPr>
              <a:t> (1976):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“Los resultados de las inspecciones no deben, bajo ninguna circunstancia, ser usados para la evaluación de los programadores”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“Los resultados de las inspecciones son para el uso y el beneficio de los programadores”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La revisión debe estar enfocada en los defectos del producto, no en el autor 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Se debe ser muy cuidadoso al iniciar un proceso de RTF para que esto quede claro a todos los que participan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Introducción</a:t>
            </a:r>
            <a:endParaRPr lang="es-ES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143000"/>
            <a:ext cx="78867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Tipos de RTF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Inspecciones: </a:t>
            </a:r>
          </a:p>
          <a:p>
            <a:pPr marL="12573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_tradnl" sz="1800" dirty="0">
                <a:latin typeface="+mj-lt"/>
              </a:rPr>
              <a:t>El producto es revisado por un grupo de pares que reportan los incidentes identificados</a:t>
            </a:r>
            <a:endParaRPr lang="es-SV" sz="1800" dirty="0">
              <a:latin typeface="+mj-lt"/>
            </a:endParaRPr>
          </a:p>
          <a:p>
            <a:pPr marL="12573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Más formal y estructurada. Requiere mayor preparación</a:t>
            </a:r>
          </a:p>
          <a:p>
            <a:pPr marL="12573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Implica “leer” el componente durante una reunión de revisión</a:t>
            </a:r>
          </a:p>
          <a:p>
            <a:pPr marL="12573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Usada para documentación</a:t>
            </a:r>
            <a:endParaRPr lang="es-ES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s-AR" sz="1800" dirty="0">
              <a:latin typeface="+mj-lt"/>
            </a:endParaRP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 err="1">
                <a:latin typeface="+mj-lt"/>
              </a:rPr>
              <a:t>Walkthrough</a:t>
            </a:r>
            <a:r>
              <a:rPr lang="es-ES" sz="1800" dirty="0">
                <a:latin typeface="+mj-lt"/>
              </a:rPr>
              <a:t> </a:t>
            </a:r>
          </a:p>
          <a:p>
            <a:pPr marL="12573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_tradnl" sz="1800" dirty="0">
                <a:latin typeface="+mj-lt"/>
              </a:rPr>
              <a:t>Presentación de un producto hecha por su autor a un grupo de revisores</a:t>
            </a:r>
            <a:endParaRPr lang="es-SV" sz="1800" dirty="0">
              <a:latin typeface="+mj-lt"/>
            </a:endParaRPr>
          </a:p>
          <a:p>
            <a:pPr marL="12573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Más informal</a:t>
            </a:r>
          </a:p>
          <a:p>
            <a:pPr marL="12573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Presentación de un producto por su autor a un grupo de revisores</a:t>
            </a:r>
          </a:p>
          <a:p>
            <a:pPr marL="12573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Usada para revisión de modelos gráficos o código</a:t>
            </a: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75"/>
            <a:ext cx="7772400" cy="1071563"/>
          </a:xfrm>
          <a:solidFill>
            <a:schemeClr val="accent2"/>
          </a:solidFill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s-MX" sz="32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El proceso de RTF</a:t>
            </a:r>
            <a:endParaRPr lang="es-MX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390650"/>
            <a:ext cx="8458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El proceso está compuesto por cuatro etapas:</a:t>
            </a:r>
            <a:endParaRPr lang="es-SV" sz="2400" dirty="0">
              <a:latin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Planificación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Identificación de productos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Identificación de tipos de revisiones a realizar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s-SV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Preparación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Selección de revisores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Distribución del material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Capacitación necesaria sobre el proceso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Ejecución y seguimiento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Reunión de revisión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Seguimientos de los incidentes identificados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Control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Controlar la correcta aplicación del proceso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SV" sz="1800" dirty="0">
                <a:latin typeface="+mj-lt"/>
              </a:rPr>
              <a:t>Asegurar la recolección de mediciones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Vuelo sin motor">
  <a:themeElements>
    <a:clrScheme name="Vuelo sin motor 2">
      <a:dk1>
        <a:srgbClr val="000000"/>
      </a:dk1>
      <a:lt1>
        <a:srgbClr val="FFFFFF"/>
      </a:lt1>
      <a:dk2>
        <a:srgbClr val="000000"/>
      </a:dk2>
      <a:lt2>
        <a:srgbClr val="CCECFF"/>
      </a:lt2>
      <a:accent1>
        <a:srgbClr val="6699FF"/>
      </a:accent1>
      <a:accent2>
        <a:srgbClr val="66CCFF"/>
      </a:accent2>
      <a:accent3>
        <a:srgbClr val="FFFFFF"/>
      </a:accent3>
      <a:accent4>
        <a:srgbClr val="000000"/>
      </a:accent4>
      <a:accent5>
        <a:srgbClr val="B8CAFF"/>
      </a:accent5>
      <a:accent6>
        <a:srgbClr val="5CB9E7"/>
      </a:accent6>
      <a:hlink>
        <a:srgbClr val="CC99FF"/>
      </a:hlink>
      <a:folHlink>
        <a:srgbClr val="00CCCC"/>
      </a:folHlink>
    </a:clrScheme>
    <a:fontScheme name="Vuelo sin motor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Handwriting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Handwriting" pitchFamily="66" charset="0"/>
          </a:defRPr>
        </a:defPPr>
      </a:lstStyle>
    </a:lnDef>
  </a:objectDefaults>
  <a:extraClrSchemeLst>
    <a:extraClrScheme>
      <a:clrScheme name="Vuelo sin motor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uelo sin motor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uelo sin motor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uelo sin motor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uelo sin motor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Office\Templates\Diseños de presentaciones\Vuelo sin motor.pot</Template>
  <TotalTime>5012</TotalTime>
  <Words>1229</Words>
  <Application>Microsoft Office PowerPoint</Application>
  <PresentationFormat>Presentación en pantalla (4:3)</PresentationFormat>
  <Paragraphs>293</Paragraphs>
  <Slides>21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Lucida Handwriting</vt:lpstr>
      <vt:lpstr>Arial</vt:lpstr>
      <vt:lpstr>Times New Roman</vt:lpstr>
      <vt:lpstr>Wingdings</vt:lpstr>
      <vt:lpstr>Marlett</vt:lpstr>
      <vt:lpstr>Vuelo sin motor</vt:lpstr>
      <vt:lpstr>Instituto de Tecnología  O.R.T</vt:lpstr>
      <vt:lpstr>Introducción</vt:lpstr>
      <vt:lpstr>Introducción</vt:lpstr>
      <vt:lpstr>Introducción</vt:lpstr>
      <vt:lpstr>Introducción </vt:lpstr>
      <vt:lpstr>Introducción</vt:lpstr>
      <vt:lpstr>Introducción</vt:lpstr>
      <vt:lpstr>Introducción</vt:lpstr>
      <vt:lpstr>El proceso de RTF</vt:lpstr>
      <vt:lpstr>Planificación</vt:lpstr>
      <vt:lpstr>Planificación</vt:lpstr>
      <vt:lpstr>Preparación</vt:lpstr>
      <vt:lpstr>Ejecución y Seguimiento</vt:lpstr>
      <vt:lpstr>Ejecución y Seguimiento</vt:lpstr>
      <vt:lpstr>Ejecución y Seguimiento</vt:lpstr>
      <vt:lpstr>Ejecución y Seguimiento</vt:lpstr>
      <vt:lpstr>Directrices de una RTF</vt:lpstr>
      <vt:lpstr>Control</vt:lpstr>
      <vt:lpstr>Control</vt:lpstr>
      <vt:lpstr>Proceso de SQA</vt:lpstr>
      <vt:lpstr>Proceso de SQA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nestor gaiotti</dc:creator>
  <cp:lastModifiedBy>Fernando Waisman</cp:lastModifiedBy>
  <cp:revision>335</cp:revision>
  <dcterms:created xsi:type="dcterms:W3CDTF">2001-05-25T22:32:26Z</dcterms:created>
  <dcterms:modified xsi:type="dcterms:W3CDTF">2011-05-12T18:14:40Z</dcterms:modified>
</cp:coreProperties>
</file>