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5" r:id="rId3"/>
    <p:sldId id="264" r:id="rId4"/>
    <p:sldId id="265" r:id="rId5"/>
    <p:sldId id="266" r:id="rId6"/>
    <p:sldId id="267" r:id="rId7"/>
    <p:sldId id="269" r:id="rId8"/>
    <p:sldId id="268" r:id="rId9"/>
    <p:sldId id="277" r:id="rId10"/>
    <p:sldId id="257" r:id="rId11"/>
    <p:sldId id="258" r:id="rId12"/>
    <p:sldId id="260" r:id="rId13"/>
    <p:sldId id="263" r:id="rId14"/>
    <p:sldId id="262" r:id="rId15"/>
    <p:sldId id="276" r:id="rId16"/>
    <p:sldId id="270" r:id="rId17"/>
    <p:sldId id="271" r:id="rId18"/>
    <p:sldId id="272" r:id="rId19"/>
    <p:sldId id="273" r:id="rId20"/>
    <p:sldId id="274" r:id="rId2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EFC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9244" autoAdjust="0"/>
  </p:normalViewPr>
  <p:slideViewPr>
    <p:cSldViewPr>
      <p:cViewPr varScale="1">
        <p:scale>
          <a:sx n="69" d="100"/>
          <a:sy n="69" d="100"/>
        </p:scale>
        <p:origin x="-118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767DDC18-D2EC-40E7-877C-363AADBF6037}" type="datetimeFigureOut">
              <a:rPr lang="en-US" smtClean="0"/>
              <a:pPr/>
              <a:t>4/24/2012</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8BE2D6BC-FAD4-4D9A-B4A5-53D8C7C886A2}" type="slidenum">
              <a:rPr lang="en-US" smtClean="0"/>
              <a:pPr/>
              <a:t>‹#›</a:t>
            </a:fld>
            <a:endParaRPr lang="en-US"/>
          </a:p>
        </p:txBody>
      </p:sp>
    </p:spTree>
    <p:extLst>
      <p:ext uri="{BB962C8B-B14F-4D97-AF65-F5344CB8AC3E}">
        <p14:creationId xmlns:p14="http://schemas.microsoft.com/office/powerpoint/2010/main" val="212137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10010.www1.hp.com/wwpc/us/en/sm/WF05a/15351-15351-3328412-241644-241475-5177957.html?dnr=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h10010.www1.hp.com/wwpc/us/en/sm/WF05a/15351-15351-3328412-241644-3328422-4142916.html?dnr=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2D6BC-FAD4-4D9A-B4A5-53D8C7C886A2}" type="slidenum">
              <a:rPr lang="en-US" smtClean="0"/>
              <a:pPr/>
              <a:t>1</a:t>
            </a:fld>
            <a:endParaRPr lang="en-US"/>
          </a:p>
        </p:txBody>
      </p:sp>
    </p:spTree>
    <p:extLst>
      <p:ext uri="{BB962C8B-B14F-4D97-AF65-F5344CB8AC3E}">
        <p14:creationId xmlns:p14="http://schemas.microsoft.com/office/powerpoint/2010/main" val="408689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a:t>Intro</a:t>
            </a:r>
            <a:r>
              <a:rPr lang="es-AR" dirty="0"/>
              <a:t>:</a:t>
            </a:r>
          </a:p>
          <a:p>
            <a:r>
              <a:rPr lang="en-US" dirty="0"/>
              <a:t>HP </a:t>
            </a:r>
            <a:r>
              <a:rPr lang="en-US" dirty="0" err="1"/>
              <a:t>ProLiant</a:t>
            </a:r>
            <a:r>
              <a:rPr lang="en-US" dirty="0"/>
              <a:t> systems are top-selling servers, and every third server sold worldwide is an HP server.</a:t>
            </a:r>
          </a:p>
          <a:p>
            <a:r>
              <a:rPr lang="en-US" dirty="0" err="1"/>
              <a:t>Tipos</a:t>
            </a:r>
            <a:r>
              <a:rPr lang="en-US" dirty="0"/>
              <a:t> de </a:t>
            </a:r>
            <a:r>
              <a:rPr lang="en-US" dirty="0" err="1"/>
              <a:t>servidores</a:t>
            </a:r>
            <a:endParaRPr lang="en-US" dirty="0"/>
          </a:p>
          <a:p>
            <a:r>
              <a:rPr lang="en-US" dirty="0"/>
              <a:t>Modular Line (ML): expandable tower servers for small to medium-sized businesses.</a:t>
            </a:r>
          </a:p>
          <a:p>
            <a:r>
              <a:rPr lang="en-US" dirty="0"/>
              <a:t>Density Line (DL): Powerful servers in 1, 2, 4, 7, or 8U configurations as well as </a:t>
            </a:r>
            <a:r>
              <a:rPr lang="en-US" dirty="0" err="1"/>
              <a:t>multinode</a:t>
            </a:r>
            <a:r>
              <a:rPr lang="en-US" dirty="0"/>
              <a:t> server designs, all enhanced for a rack-mounted server environment. </a:t>
            </a:r>
            <a:r>
              <a:rPr lang="en-US" dirty="0" err="1"/>
              <a:t>Optimizados</a:t>
            </a:r>
            <a:r>
              <a:rPr lang="en-US" dirty="0"/>
              <a:t> </a:t>
            </a:r>
            <a:r>
              <a:rPr lang="en-US" dirty="0" err="1"/>
              <a:t>para</a:t>
            </a:r>
            <a:r>
              <a:rPr lang="en-US" dirty="0"/>
              <a:t> bastion?</a:t>
            </a:r>
          </a:p>
          <a:p>
            <a:pPr defTabSz="924458">
              <a:defRPr/>
            </a:pPr>
            <a:r>
              <a:rPr lang="en-US" dirty="0"/>
              <a:t>Blade Servers (BL): Compact y </a:t>
            </a:r>
            <a:r>
              <a:rPr lang="en-US" dirty="0" err="1"/>
              <a:t>ultradensos</a:t>
            </a:r>
            <a:r>
              <a:rPr lang="en-US" dirty="0"/>
              <a:t>, </a:t>
            </a:r>
            <a:r>
              <a:rPr lang="en-US" dirty="0" err="1"/>
              <a:t>ideales</a:t>
            </a:r>
            <a:r>
              <a:rPr lang="en-US" dirty="0"/>
              <a:t> </a:t>
            </a:r>
            <a:r>
              <a:rPr lang="en-US" dirty="0" err="1"/>
              <a:t>para</a:t>
            </a:r>
            <a:r>
              <a:rPr lang="en-US" dirty="0"/>
              <a:t> </a:t>
            </a:r>
            <a:r>
              <a:rPr lang="en-US" dirty="0" err="1"/>
              <a:t>espacio</a:t>
            </a:r>
            <a:r>
              <a:rPr lang="en-US" dirty="0"/>
              <a:t> </a:t>
            </a:r>
            <a:r>
              <a:rPr lang="en-US" dirty="0" err="1"/>
              <a:t>limitado</a:t>
            </a:r>
            <a:endParaRPr lang="en-US" dirty="0" smtClean="0"/>
          </a:p>
          <a:p>
            <a:r>
              <a:rPr lang="en-US" dirty="0"/>
              <a:t>Scalable System (SL): A new server family that enables a shared server infrastructure enhanced</a:t>
            </a:r>
          </a:p>
          <a:p>
            <a:r>
              <a:rPr lang="en-US" dirty="0"/>
              <a:t>for extreme scale-out deployments.</a:t>
            </a:r>
          </a:p>
          <a:p>
            <a:r>
              <a:rPr lang="es-AR" dirty="0" err="1"/>
              <a:t>Microserver</a:t>
            </a:r>
            <a:r>
              <a:rPr lang="es-AR" dirty="0"/>
              <a:t>: Server de </a:t>
            </a:r>
            <a:r>
              <a:rPr lang="es-AR" dirty="0" err="1"/>
              <a:t>proposito</a:t>
            </a:r>
            <a:r>
              <a:rPr lang="es-AR" dirty="0"/>
              <a:t> general compacto para empresas con menos de 10 clientes conectados. </a:t>
            </a:r>
            <a:r>
              <a:rPr lang="en-US" dirty="0"/>
              <a:t> </a:t>
            </a:r>
          </a:p>
        </p:txBody>
      </p:sp>
      <p:sp>
        <p:nvSpPr>
          <p:cNvPr id="4" name="Slide Number Placeholder 3"/>
          <p:cNvSpPr>
            <a:spLocks noGrp="1"/>
          </p:cNvSpPr>
          <p:nvPr>
            <p:ph type="sldNum" sz="quarter" idx="10"/>
          </p:nvPr>
        </p:nvSpPr>
        <p:spPr/>
        <p:txBody>
          <a:bodyPr/>
          <a:lstStyle/>
          <a:p>
            <a:fld id="{8BE2D6BC-FAD4-4D9A-B4A5-53D8C7C886A2}" type="slidenum">
              <a:rPr lang="en-US" smtClean="0"/>
              <a:pPr/>
              <a:t>10</a:t>
            </a:fld>
            <a:endParaRPr lang="en-US"/>
          </a:p>
        </p:txBody>
      </p:sp>
    </p:spTree>
    <p:extLst>
      <p:ext uri="{BB962C8B-B14F-4D97-AF65-F5344CB8AC3E}">
        <p14:creationId xmlns:p14="http://schemas.microsoft.com/office/powerpoint/2010/main" val="9678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Series</a:t>
            </a:r>
          </a:p>
          <a:p>
            <a:r>
              <a:rPr lang="es-AR" dirty="0"/>
              <a:t>Los modelos partes de la serie 100, que es el </a:t>
            </a:r>
            <a:r>
              <a:rPr lang="es-AR" dirty="0" err="1"/>
              <a:t>entry</a:t>
            </a:r>
            <a:r>
              <a:rPr lang="es-AR" dirty="0"/>
              <a:t> </a:t>
            </a:r>
            <a:r>
              <a:rPr lang="es-AR" dirty="0" err="1"/>
              <a:t>level</a:t>
            </a:r>
            <a:r>
              <a:rPr lang="es-AR" dirty="0"/>
              <a:t> usualmente de single / dual socket </a:t>
            </a:r>
          </a:p>
          <a:p>
            <a:r>
              <a:rPr lang="es-AR" dirty="0"/>
              <a:t>Pasando por la serie 300 que es de rango medio y la 500 de alta performance.</a:t>
            </a:r>
          </a:p>
          <a:p>
            <a:r>
              <a:rPr lang="es-AR" dirty="0"/>
              <a:t>Hay series adicionales, las cuales no son parte de esta </a:t>
            </a:r>
            <a:r>
              <a:rPr lang="es-AR" dirty="0" err="1"/>
              <a:t>presentacion</a:t>
            </a:r>
            <a:r>
              <a:rPr lang="es-AR" dirty="0"/>
              <a:t> como la 900, la 2000 que es </a:t>
            </a:r>
            <a:r>
              <a:rPr lang="es-AR" dirty="0" err="1"/>
              <a:t>multinodo</a:t>
            </a:r>
            <a:r>
              <a:rPr lang="es-AR" dirty="0"/>
              <a:t>, </a:t>
            </a:r>
            <a:r>
              <a:rPr lang="es-AR" dirty="0" err="1"/>
              <a:t>etc</a:t>
            </a:r>
            <a:endParaRPr lang="es-AR" dirty="0"/>
          </a:p>
          <a:p>
            <a:r>
              <a:rPr lang="es-AR" dirty="0"/>
              <a:t>100: </a:t>
            </a:r>
            <a:r>
              <a:rPr lang="en-US" dirty="0"/>
              <a:t>Simple, powerful and affordable 2-processor rack mount servers</a:t>
            </a:r>
            <a:endParaRPr lang="es-AR" dirty="0"/>
          </a:p>
          <a:p>
            <a:r>
              <a:rPr lang="es-AR" dirty="0"/>
              <a:t>300: </a:t>
            </a:r>
            <a:r>
              <a:rPr lang="en-US" dirty="0"/>
              <a:t>Versatile, general-purpose 1- 2 processor rack mount servers</a:t>
            </a:r>
            <a:endParaRPr lang="es-AR" dirty="0"/>
          </a:p>
          <a:p>
            <a:r>
              <a:rPr lang="es-AR" dirty="0"/>
              <a:t>500: </a:t>
            </a:r>
            <a:r>
              <a:rPr lang="en-US" dirty="0"/>
              <a:t>Scalable, workhorse 4-processor rack mount servers</a:t>
            </a:r>
            <a:endParaRPr lang="es-AR" dirty="0"/>
          </a:p>
        </p:txBody>
      </p:sp>
      <p:sp>
        <p:nvSpPr>
          <p:cNvPr id="4" name="Slide Number Placeholder 3"/>
          <p:cNvSpPr>
            <a:spLocks noGrp="1"/>
          </p:cNvSpPr>
          <p:nvPr>
            <p:ph type="sldNum" sz="quarter" idx="10"/>
          </p:nvPr>
        </p:nvSpPr>
        <p:spPr/>
        <p:txBody>
          <a:bodyPr/>
          <a:lstStyle/>
          <a:p>
            <a:fld id="{8BE2D6BC-FAD4-4D9A-B4A5-53D8C7C886A2}" type="slidenum">
              <a:rPr lang="en-US" smtClean="0"/>
              <a:pPr/>
              <a:t>11</a:t>
            </a:fld>
            <a:endParaRPr lang="en-US"/>
          </a:p>
        </p:txBody>
      </p:sp>
    </p:spTree>
    <p:extLst>
      <p:ext uri="{BB962C8B-B14F-4D97-AF65-F5344CB8AC3E}">
        <p14:creationId xmlns:p14="http://schemas.microsoft.com/office/powerpoint/2010/main" val="9678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DL 120</a:t>
            </a:r>
          </a:p>
          <a:p>
            <a:r>
              <a:rPr lang="en-US" sz="1200" b="0" i="0" u="none" strike="noStrike" kern="1200" baseline="0" dirty="0" smtClean="0">
                <a:solidFill>
                  <a:schemeClr val="tx1"/>
                </a:solidFill>
                <a:latin typeface="+mn-lt"/>
                <a:ea typeface="+mn-ea"/>
                <a:cs typeface="+mn-cs"/>
              </a:rPr>
              <a:t>Internal Storage Devices</a:t>
            </a:r>
          </a:p>
          <a:p>
            <a:r>
              <a:rPr lang="en-US" sz="1200" b="0" i="0" u="none" strike="noStrike" kern="1200" baseline="0" dirty="0" smtClean="0">
                <a:solidFill>
                  <a:schemeClr val="tx1"/>
                </a:solidFill>
                <a:latin typeface="+mn-lt"/>
                <a:ea typeface="+mn-ea"/>
                <a:cs typeface="+mn-cs"/>
              </a:rPr>
              <a:t>Drives :Optical Drive Optional 9.5mm DVD-ROM, or DVD-RW Drive</a:t>
            </a:r>
          </a:p>
          <a:p>
            <a:r>
              <a:rPr lang="en-US" sz="1200" b="0" i="0" u="none" strike="noStrike" kern="1200" baseline="0" dirty="0" smtClean="0">
                <a:solidFill>
                  <a:schemeClr val="tx1"/>
                </a:solidFill>
                <a:latin typeface="+mn-lt"/>
                <a:ea typeface="+mn-ea"/>
                <a:cs typeface="+mn-cs"/>
              </a:rPr>
              <a:t>Hard Drives:</a:t>
            </a:r>
          </a:p>
          <a:p>
            <a:r>
              <a:rPr lang="en-US" sz="1200" b="0" i="0" u="none" strike="noStrike" kern="1200" baseline="0" dirty="0" smtClean="0">
                <a:solidFill>
                  <a:schemeClr val="tx1"/>
                </a:solidFill>
                <a:latin typeface="+mn-lt"/>
                <a:ea typeface="+mn-ea"/>
                <a:cs typeface="+mn-cs"/>
              </a:rPr>
              <a:t>One of the following depending on Model</a:t>
            </a:r>
          </a:p>
          <a:p>
            <a:r>
              <a:rPr lang="en-US" sz="1200" b="0" i="0" u="none" strike="noStrike" kern="1200" baseline="0" dirty="0" smtClean="0">
                <a:solidFill>
                  <a:schemeClr val="tx1"/>
                </a:solidFill>
                <a:latin typeface="+mn-lt"/>
                <a:ea typeface="+mn-ea"/>
                <a:cs typeface="+mn-cs"/>
              </a:rPr>
              <a:t>Entry Model: </a:t>
            </a:r>
          </a:p>
          <a:p>
            <a:r>
              <a:rPr lang="en-US" sz="1200" b="0" i="0" u="none" strike="noStrike" kern="1200" baseline="0" dirty="0" smtClean="0">
                <a:solidFill>
                  <a:schemeClr val="tx1"/>
                </a:solidFill>
                <a:latin typeface="+mn-lt"/>
                <a:ea typeface="+mn-ea"/>
                <a:cs typeface="+mn-cs"/>
              </a:rPr>
              <a:t>(Cold Plug)  Up to 4 pluggable SATA/SAS 3.5" drives supported.</a:t>
            </a:r>
          </a:p>
          <a:p>
            <a:r>
              <a:rPr lang="en-US" sz="1200" b="0" i="0" u="none" strike="noStrike" kern="1200" baseline="0" dirty="0" smtClean="0">
                <a:solidFill>
                  <a:schemeClr val="tx1"/>
                </a:solidFill>
                <a:latin typeface="+mn-lt"/>
                <a:ea typeface="+mn-ea"/>
                <a:cs typeface="+mn-cs"/>
              </a:rPr>
              <a:t>1x250GB pluggable SATA 3.5" drive ships standard</a:t>
            </a:r>
          </a:p>
          <a:p>
            <a:r>
              <a:rPr lang="en-US" sz="1200" b="0" i="0" u="none" strike="noStrike" kern="1200" baseline="0" dirty="0" smtClean="0">
                <a:solidFill>
                  <a:schemeClr val="tx1"/>
                </a:solidFill>
                <a:latin typeface="+mn-lt"/>
                <a:ea typeface="+mn-ea"/>
                <a:cs typeface="+mn-cs"/>
              </a:rPr>
              <a:t>NOTE: SAS requires optional HBA or SA card</a:t>
            </a:r>
          </a:p>
          <a:p>
            <a:r>
              <a:rPr lang="en-US" sz="1200" b="0" i="0" u="none" strike="noStrike" kern="1200" baseline="0" dirty="0" smtClean="0">
                <a:solidFill>
                  <a:schemeClr val="tx1"/>
                </a:solidFill>
                <a:latin typeface="+mn-lt"/>
                <a:ea typeface="+mn-ea"/>
                <a:cs typeface="+mn-cs"/>
              </a:rPr>
              <a:t>NOTE: SATA Hot Plug functionality available via Hot Plug Advance Pack for B110i</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Base Model (Cold Plug)</a:t>
            </a:r>
          </a:p>
          <a:p>
            <a:r>
              <a:rPr lang="en-US" sz="1200" b="0" i="0" u="none" strike="noStrike" kern="1200" baseline="0" dirty="0" smtClean="0">
                <a:solidFill>
                  <a:schemeClr val="tx1"/>
                </a:solidFill>
                <a:latin typeface="+mn-lt"/>
                <a:ea typeface="+mn-ea"/>
                <a:cs typeface="+mn-cs"/>
              </a:rPr>
              <a:t>Up to 4 pluggable SATA/SAS 3.5" drives supported.</a:t>
            </a:r>
          </a:p>
          <a:p>
            <a:r>
              <a:rPr lang="en-US" sz="1200" b="0" i="0" u="none" strike="noStrike" kern="1200" baseline="0" dirty="0" smtClean="0">
                <a:solidFill>
                  <a:schemeClr val="tx1"/>
                </a:solidFill>
                <a:latin typeface="+mn-lt"/>
                <a:ea typeface="+mn-ea"/>
                <a:cs typeface="+mn-cs"/>
              </a:rPr>
              <a:t>1x250GB pluggable SATA 3.5" drive ships standard</a:t>
            </a:r>
          </a:p>
          <a:p>
            <a:r>
              <a:rPr lang="en-US" sz="1200" b="0" i="0" u="none" strike="noStrike" kern="1200" baseline="0" dirty="0" smtClean="0">
                <a:solidFill>
                  <a:schemeClr val="tx1"/>
                </a:solidFill>
                <a:latin typeface="+mn-lt"/>
                <a:ea typeface="+mn-ea"/>
                <a:cs typeface="+mn-cs"/>
              </a:rPr>
              <a:t>NOTE: SAS requires optional HBA or SA card.</a:t>
            </a:r>
          </a:p>
          <a:p>
            <a:r>
              <a:rPr lang="en-US" sz="1200" b="0" i="0" u="none" strike="noStrike" kern="1200" baseline="0" dirty="0" smtClean="0">
                <a:solidFill>
                  <a:schemeClr val="tx1"/>
                </a:solidFill>
                <a:latin typeface="+mn-lt"/>
                <a:ea typeface="+mn-ea"/>
                <a:cs typeface="+mn-cs"/>
              </a:rPr>
              <a:t>NOTE: SATA Hot Plug functionality available via Hot Plug Advance Pack for B110i</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Performance Model (Hot Plug)</a:t>
            </a:r>
          </a:p>
          <a:p>
            <a:r>
              <a:rPr lang="en-US" sz="1200" b="0" i="0" u="none" strike="noStrike" kern="1200" baseline="0" dirty="0" smtClean="0">
                <a:solidFill>
                  <a:schemeClr val="tx1"/>
                </a:solidFill>
                <a:latin typeface="+mn-lt"/>
                <a:ea typeface="+mn-ea"/>
                <a:cs typeface="+mn-cs"/>
              </a:rPr>
              <a:t>Up to 4 hot plug SATA/SAS 3.5" drives supported. None ships standard</a:t>
            </a:r>
          </a:p>
          <a:p>
            <a:r>
              <a:rPr lang="en-US" sz="1200" b="0" i="0" u="none" strike="noStrike" kern="1200" baseline="0" dirty="0" smtClean="0">
                <a:solidFill>
                  <a:schemeClr val="tx1"/>
                </a:solidFill>
                <a:latin typeface="+mn-lt"/>
                <a:ea typeface="+mn-ea"/>
                <a:cs typeface="+mn-cs"/>
              </a:rPr>
              <a:t>Maximum Internal Storage</a:t>
            </a:r>
          </a:p>
          <a:p>
            <a:r>
              <a:rPr lang="en-US" sz="1200" b="0" i="0" u="none" strike="noStrike" kern="1200" baseline="0" dirty="0" smtClean="0">
                <a:solidFill>
                  <a:schemeClr val="tx1"/>
                </a:solidFill>
                <a:latin typeface="+mn-lt"/>
                <a:ea typeface="+mn-ea"/>
                <a:cs typeface="+mn-cs"/>
              </a:rPr>
              <a:t>One of the following depending on Model</a:t>
            </a:r>
          </a:p>
          <a:p>
            <a:r>
              <a:rPr lang="sv-SE" sz="1200" b="0" i="0" u="none" strike="noStrike" kern="1200" baseline="0" dirty="0" smtClean="0">
                <a:solidFill>
                  <a:schemeClr val="tx1"/>
                </a:solidFill>
                <a:latin typeface="+mn-lt"/>
                <a:ea typeface="+mn-ea"/>
                <a:cs typeface="+mn-cs"/>
              </a:rPr>
              <a:t>Hot Plug SAS 8.0TB (4 x 2TB) 3.5" SAS</a:t>
            </a:r>
          </a:p>
          <a:p>
            <a:r>
              <a:rPr lang="en-US" sz="1200" b="0" i="0" u="none" strike="noStrike" kern="1200" baseline="0" dirty="0" smtClean="0">
                <a:solidFill>
                  <a:schemeClr val="tx1"/>
                </a:solidFill>
                <a:latin typeface="+mn-lt"/>
                <a:ea typeface="+mn-ea"/>
                <a:cs typeface="+mn-cs"/>
              </a:rPr>
              <a:t>Hot Plug SATA 8.0TB (4 x 2TB) 3.5" SATA</a:t>
            </a:r>
          </a:p>
          <a:p>
            <a:endParaRPr lang="es-A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HP </a:t>
            </a:r>
            <a:r>
              <a:rPr lang="en-US" sz="1200" b="0" i="0" u="none" strike="noStrike" kern="1200" baseline="0" dirty="0" err="1" smtClean="0">
                <a:solidFill>
                  <a:schemeClr val="tx1"/>
                </a:solidFill>
                <a:latin typeface="+mn-lt"/>
                <a:ea typeface="+mn-ea"/>
                <a:cs typeface="+mn-cs"/>
              </a:rPr>
              <a:t>ProLiant</a:t>
            </a:r>
            <a:r>
              <a:rPr lang="en-US" sz="1200" b="0" i="0" u="none" strike="noStrike" kern="1200" baseline="0" dirty="0" smtClean="0">
                <a:solidFill>
                  <a:schemeClr val="tx1"/>
                </a:solidFill>
                <a:latin typeface="+mn-lt"/>
                <a:ea typeface="+mn-ea"/>
                <a:cs typeface="+mn-cs"/>
              </a:rPr>
              <a:t> DL120 G7 Hot Plug 8 SFF Configure-to-order Server 647340-B21</a:t>
            </a:r>
          </a:p>
          <a:p>
            <a:r>
              <a:rPr lang="en-US" sz="1200" b="0" i="0" u="none" strike="noStrike" kern="1200" baseline="0" dirty="0" smtClean="0">
                <a:solidFill>
                  <a:schemeClr val="tx1"/>
                </a:solidFill>
                <a:latin typeface="+mn-lt"/>
                <a:ea typeface="+mn-ea"/>
                <a:cs typeface="+mn-cs"/>
              </a:rPr>
              <a:t>NOTE: This configuration requires the HP Smart Array P410 Controller be purchased</a:t>
            </a:r>
          </a:p>
          <a:p>
            <a:r>
              <a:rPr lang="en-US" sz="1200" b="0" i="0" u="none" strike="noStrike" kern="1200" baseline="0" dirty="0" smtClean="0">
                <a:solidFill>
                  <a:schemeClr val="tx1"/>
                </a:solidFill>
                <a:latin typeface="+mn-lt"/>
                <a:ea typeface="+mn-ea"/>
                <a:cs typeface="+mn-cs"/>
              </a:rPr>
              <a:t>separately to support 8SFF HDDs.</a:t>
            </a:r>
          </a:p>
          <a:p>
            <a:endParaRPr lang="es-AR" sz="1200" b="0" i="0" u="none" strike="noStrike" kern="1200" baseline="0" dirty="0" smtClean="0">
              <a:solidFill>
                <a:schemeClr val="tx1"/>
              </a:solidFill>
              <a:latin typeface="+mn-lt"/>
              <a:ea typeface="+mn-ea"/>
              <a:cs typeface="+mn-cs"/>
            </a:endParaRPr>
          </a:p>
          <a:p>
            <a:r>
              <a:rPr lang="es-AR" dirty="0" smtClean="0"/>
              <a:t>DL 160</a:t>
            </a:r>
          </a:p>
          <a:p>
            <a:r>
              <a:rPr lang="en-US" sz="1200" b="0" i="0" u="none" strike="noStrike" kern="1200" baseline="0" dirty="0" smtClean="0">
                <a:solidFill>
                  <a:schemeClr val="tx1"/>
                </a:solidFill>
                <a:latin typeface="+mn-lt"/>
                <a:ea typeface="+mn-ea"/>
                <a:cs typeface="+mn-cs"/>
              </a:rPr>
              <a:t>Maximum Internal Storage</a:t>
            </a:r>
          </a:p>
          <a:p>
            <a:r>
              <a:rPr lang="en-US" sz="1200" b="0" i="0" u="none" strike="noStrike" kern="1200" baseline="0" dirty="0" smtClean="0">
                <a:solidFill>
                  <a:schemeClr val="tx1"/>
                </a:solidFill>
                <a:latin typeface="+mn-lt"/>
                <a:ea typeface="+mn-ea"/>
                <a:cs typeface="+mn-cs"/>
              </a:rPr>
              <a:t>One of the following depending on Model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Hot Plug LFF SATA  y SAS: 12.0TB 4 x 3TB</a:t>
            </a:r>
          </a:p>
          <a:p>
            <a:r>
              <a:rPr lang="en-US" sz="1200" b="0" i="0" u="none" strike="noStrike" kern="1200" baseline="0" dirty="0" smtClean="0">
                <a:solidFill>
                  <a:schemeClr val="tx1"/>
                </a:solidFill>
                <a:latin typeface="+mn-lt"/>
                <a:ea typeface="+mn-ea"/>
                <a:cs typeface="+mn-cs"/>
              </a:rPr>
              <a:t>Hot Plug LFF SATA SSD 1.6TB 4 x 400GB</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Hot Plug SFF SATA y SAS: 8.0TB =  8 x 1TB</a:t>
            </a:r>
          </a:p>
          <a:p>
            <a:r>
              <a:rPr lang="en-US" sz="1200" b="0" i="0" u="none" strike="noStrike" kern="1200" baseline="0" dirty="0" smtClean="0">
                <a:solidFill>
                  <a:schemeClr val="tx1"/>
                </a:solidFill>
                <a:latin typeface="+mn-lt"/>
                <a:ea typeface="+mn-ea"/>
                <a:cs typeface="+mn-cs"/>
              </a:rPr>
              <a:t>Hot Plug SFF SATA SSD 3.2TB 8 x 400GB</a:t>
            </a:r>
          </a:p>
          <a:p>
            <a:endParaRPr lang="en-US" sz="1200" b="0" i="0" u="none" strike="noStrike" kern="1200" baseline="0" dirty="0" smtClean="0">
              <a:solidFill>
                <a:schemeClr val="tx1"/>
              </a:solidFill>
              <a:latin typeface="+mn-lt"/>
              <a:ea typeface="+mn-ea"/>
              <a:cs typeface="+mn-cs"/>
            </a:endParaRPr>
          </a:p>
          <a:p>
            <a:r>
              <a:rPr lang="sv-SE" sz="1200" b="0" i="0" u="none" strike="noStrike" kern="1200" baseline="0" dirty="0" smtClean="0">
                <a:solidFill>
                  <a:schemeClr val="tx1"/>
                </a:solidFill>
                <a:latin typeface="+mn-lt"/>
                <a:ea typeface="+mn-ea"/>
                <a:cs typeface="+mn-cs"/>
              </a:rPr>
              <a:t>Hot Plug SAS SSD 6.4TB 8 x 800GB</a:t>
            </a:r>
            <a:endParaRPr lang="es-AR" dirty="0"/>
          </a:p>
        </p:txBody>
      </p:sp>
      <p:sp>
        <p:nvSpPr>
          <p:cNvPr id="4" name="Slide Number Placeholder 3"/>
          <p:cNvSpPr>
            <a:spLocks noGrp="1"/>
          </p:cNvSpPr>
          <p:nvPr>
            <p:ph type="sldNum" sz="quarter" idx="10"/>
          </p:nvPr>
        </p:nvSpPr>
        <p:spPr/>
        <p:txBody>
          <a:bodyPr/>
          <a:lstStyle/>
          <a:p>
            <a:fld id="{8BE2D6BC-FAD4-4D9A-B4A5-53D8C7C886A2}" type="slidenum">
              <a:rPr lang="en-US" smtClean="0"/>
              <a:pPr/>
              <a:t>12</a:t>
            </a:fld>
            <a:endParaRPr lang="en-US"/>
          </a:p>
        </p:txBody>
      </p:sp>
    </p:spTree>
    <p:extLst>
      <p:ext uri="{BB962C8B-B14F-4D97-AF65-F5344CB8AC3E}">
        <p14:creationId xmlns:p14="http://schemas.microsoft.com/office/powerpoint/2010/main" val="96786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Fuente </a:t>
            </a:r>
            <a:r>
              <a:rPr lang="en-US" dirty="0" smtClean="0">
                <a:hlinkClick r:id="rId3"/>
              </a:rPr>
              <a:t>http://h10010.www1.hp.com/wwpc/us/en/sm/WF05a/15351-15351-3328412-241644-241475-5177957.html?dnr=1</a:t>
            </a:r>
            <a:endParaRPr lang="en-US" dirty="0" smtClean="0"/>
          </a:p>
          <a:p>
            <a:endParaRPr lang="es-AR" dirty="0" smtClean="0"/>
          </a:p>
          <a:p>
            <a:r>
              <a:rPr lang="es-AR" dirty="0" smtClean="0"/>
              <a:t>DL360</a:t>
            </a:r>
          </a:p>
          <a:p>
            <a:r>
              <a:rPr lang="en-US" sz="1200" b="0" i="0" u="none" strike="noStrike" kern="1200" baseline="0" dirty="0" smtClean="0">
                <a:solidFill>
                  <a:schemeClr val="tx1"/>
                </a:solidFill>
                <a:latin typeface="+mn-lt"/>
                <a:ea typeface="+mn-ea"/>
                <a:cs typeface="+mn-cs"/>
              </a:rPr>
              <a:t>Internal Storage Devices Diskette Drive None</a:t>
            </a:r>
          </a:p>
          <a:p>
            <a:r>
              <a:rPr lang="en-US" sz="1200" b="0" i="0" u="none" strike="noStrike" kern="1200" baseline="0" dirty="0" smtClean="0">
                <a:solidFill>
                  <a:schemeClr val="tx1"/>
                </a:solidFill>
                <a:latin typeface="+mn-lt"/>
                <a:ea typeface="+mn-ea"/>
                <a:cs typeface="+mn-cs"/>
              </a:rPr>
              <a:t>Optical Drive Optional DVD-ROM, DVD-RW</a:t>
            </a:r>
          </a:p>
          <a:p>
            <a:r>
              <a:rPr lang="en-US" sz="1200" b="0" i="0" u="none" strike="noStrike" kern="1200" baseline="0" dirty="0" smtClean="0">
                <a:solidFill>
                  <a:schemeClr val="tx1"/>
                </a:solidFill>
                <a:latin typeface="+mn-lt"/>
                <a:ea typeface="+mn-ea"/>
                <a:cs typeface="+mn-cs"/>
              </a:rPr>
              <a:t>NOTE: This option available with all 8SFF or 4LFF drive bay models.</a:t>
            </a:r>
          </a:p>
          <a:p>
            <a:r>
              <a:rPr lang="en-US" sz="1200" b="0" i="0" u="none" strike="noStrike" kern="1200" baseline="0" dirty="0" smtClean="0">
                <a:solidFill>
                  <a:schemeClr val="tx1"/>
                </a:solidFill>
                <a:latin typeface="+mn-lt"/>
                <a:ea typeface="+mn-ea"/>
                <a:cs typeface="+mn-cs"/>
              </a:rPr>
              <a:t>Hard Drives None ship standard</a:t>
            </a:r>
          </a:p>
          <a:p>
            <a:r>
              <a:rPr lang="en-US" sz="1200" b="0" i="0" u="none" strike="noStrike" kern="1200" baseline="0" dirty="0" smtClean="0">
                <a:solidFill>
                  <a:schemeClr val="tx1"/>
                </a:solidFill>
                <a:latin typeface="+mn-lt"/>
                <a:ea typeface="+mn-ea"/>
                <a:cs typeface="+mn-cs"/>
              </a:rPr>
              <a:t>Hard Drive Bays 8 SFF drive bays total with Optical drive bay</a:t>
            </a:r>
          </a:p>
          <a:p>
            <a:r>
              <a:rPr lang="en-US" sz="1200" b="0" i="0" u="none" strike="noStrike" kern="1200" baseline="0" dirty="0" smtClean="0">
                <a:solidFill>
                  <a:schemeClr val="tx1"/>
                </a:solidFill>
                <a:latin typeface="+mn-lt"/>
                <a:ea typeface="+mn-ea"/>
                <a:cs typeface="+mn-cs"/>
              </a:rPr>
              <a:t>Optional: 4 LFF bays with Optical drive bay.</a:t>
            </a:r>
          </a:p>
          <a:p>
            <a:r>
              <a:rPr lang="en-US" sz="1200" b="0" i="0" u="none" strike="noStrike" kern="1200" baseline="0" dirty="0" smtClean="0">
                <a:solidFill>
                  <a:schemeClr val="tx1"/>
                </a:solidFill>
                <a:latin typeface="+mn-lt"/>
                <a:ea typeface="+mn-ea"/>
                <a:cs typeface="+mn-cs"/>
              </a:rPr>
              <a:t>NOTE: HP </a:t>
            </a:r>
            <a:r>
              <a:rPr lang="en-US" sz="1200" b="0" i="0" u="none" strike="noStrike" kern="1200" baseline="0" dirty="0" err="1" smtClean="0">
                <a:solidFill>
                  <a:schemeClr val="tx1"/>
                </a:solidFill>
                <a:latin typeface="+mn-lt"/>
                <a:ea typeface="+mn-ea"/>
                <a:cs typeface="+mn-cs"/>
              </a:rPr>
              <a:t>ProLiant</a:t>
            </a:r>
            <a:r>
              <a:rPr lang="en-US" sz="1200" b="0" i="0" u="none" strike="noStrike" kern="1200" baseline="0" dirty="0" smtClean="0">
                <a:solidFill>
                  <a:schemeClr val="tx1"/>
                </a:solidFill>
                <a:latin typeface="+mn-lt"/>
                <a:ea typeface="+mn-ea"/>
                <a:cs typeface="+mn-cs"/>
              </a:rPr>
              <a:t> DL360p Series servers offer both SFF, and LFF versions in CTO. The Optical Drive bay is available with both models.</a:t>
            </a:r>
          </a:p>
          <a:p>
            <a:r>
              <a:rPr lang="en-US" sz="1200" b="0" i="0" u="none" strike="noStrike" kern="1200" baseline="0" dirty="0" smtClean="0">
                <a:solidFill>
                  <a:schemeClr val="tx1"/>
                </a:solidFill>
                <a:latin typeface="+mn-lt"/>
                <a:ea typeface="+mn-ea"/>
                <a:cs typeface="+mn-cs"/>
              </a:rPr>
              <a:t>NOTE: LFF versions is not an upgradeable option from SFF models, or </a:t>
            </a:r>
            <a:r>
              <a:rPr lang="en-US" sz="1200" b="0" i="0" u="none" strike="noStrike" kern="1200" baseline="0" dirty="0" err="1" smtClean="0">
                <a:solidFill>
                  <a:schemeClr val="tx1"/>
                </a:solidFill>
                <a:latin typeface="+mn-lt"/>
                <a:ea typeface="+mn-ea"/>
                <a:cs typeface="+mn-cs"/>
              </a:rPr>
              <a:t>viceversa</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Maximum Internal Storage</a:t>
            </a:r>
          </a:p>
          <a:p>
            <a:r>
              <a:rPr lang="en-US" sz="1200" b="0" i="0" u="none" strike="noStrike" kern="1200" baseline="0" dirty="0" smtClean="0">
                <a:solidFill>
                  <a:schemeClr val="tx1"/>
                </a:solidFill>
                <a:latin typeface="+mn-lt"/>
                <a:ea typeface="+mn-ea"/>
                <a:cs typeface="+mn-cs"/>
              </a:rPr>
              <a:t>Hot Plug SFF SAS   8.0TB 8 x 1TB</a:t>
            </a:r>
          </a:p>
          <a:p>
            <a:r>
              <a:rPr lang="en-US" sz="1200" b="0" i="0" u="none" strike="noStrike" kern="1200" baseline="0" dirty="0" smtClean="0">
                <a:solidFill>
                  <a:schemeClr val="tx1"/>
                </a:solidFill>
                <a:latin typeface="+mn-lt"/>
                <a:ea typeface="+mn-ea"/>
                <a:cs typeface="+mn-cs"/>
              </a:rPr>
              <a:t>Hot Plug SFF SATA 8.0TB 8 x 1TB</a:t>
            </a:r>
          </a:p>
          <a:p>
            <a:r>
              <a:rPr lang="en-US" sz="1200" b="0" i="0" u="none" strike="noStrike" kern="1200" baseline="0" dirty="0" smtClean="0">
                <a:solidFill>
                  <a:schemeClr val="tx1"/>
                </a:solidFill>
                <a:latin typeface="+mn-lt"/>
                <a:ea typeface="+mn-ea"/>
                <a:cs typeface="+mn-cs"/>
              </a:rPr>
              <a:t>Hot Plug SFF SAS SSD   6.4TB 8 x 800GB</a:t>
            </a:r>
          </a:p>
          <a:p>
            <a:r>
              <a:rPr lang="en-US" sz="1200" b="0" i="0" u="none" strike="noStrike" kern="1200" baseline="0" dirty="0" smtClean="0">
                <a:solidFill>
                  <a:schemeClr val="tx1"/>
                </a:solidFill>
                <a:latin typeface="+mn-lt"/>
                <a:ea typeface="+mn-ea"/>
                <a:cs typeface="+mn-cs"/>
              </a:rPr>
              <a:t>Hot Plug SFF SATA SSD 3.2TB 8 x 400GB</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Hot Plug LFF SAS 12.0TB 4 x 3TB  (with optional LFF drive cage)</a:t>
            </a:r>
          </a:p>
          <a:p>
            <a:r>
              <a:rPr lang="en-US" sz="1200" b="0" i="0" u="none" strike="noStrike" kern="1200" baseline="0" dirty="0" smtClean="0">
                <a:solidFill>
                  <a:schemeClr val="tx1"/>
                </a:solidFill>
                <a:latin typeface="+mn-lt"/>
                <a:ea typeface="+mn-ea"/>
                <a:cs typeface="+mn-cs"/>
              </a:rPr>
              <a:t>Hot Plug LFF SATA 12.0TB 4 x 3TB (with optional LFF drive cage)</a:t>
            </a:r>
          </a:p>
          <a:p>
            <a:r>
              <a:rPr lang="en-US" sz="1200" b="0" i="0" u="none" strike="noStrike" kern="1200" baseline="0" dirty="0" smtClean="0">
                <a:solidFill>
                  <a:schemeClr val="tx1"/>
                </a:solidFill>
                <a:latin typeface="+mn-lt"/>
                <a:ea typeface="+mn-ea"/>
                <a:cs typeface="+mn-cs"/>
              </a:rPr>
              <a:t>Hot Plug LFF SATA SSD 1.6TB 4 x 400GB (with optional LFF drive cage)</a:t>
            </a:r>
          </a:p>
          <a:p>
            <a:endParaRPr lang="es-AR" sz="1200" b="0" i="0" u="none" strike="noStrike" kern="1200" baseline="0" dirty="0" smtClean="0">
              <a:solidFill>
                <a:schemeClr val="tx1"/>
              </a:solidFill>
              <a:latin typeface="+mn-lt"/>
              <a:ea typeface="+mn-ea"/>
              <a:cs typeface="+mn-cs"/>
            </a:endParaRPr>
          </a:p>
          <a:p>
            <a:endParaRPr lang="es-AR" dirty="0"/>
          </a:p>
          <a:p>
            <a:r>
              <a:rPr lang="en-US" dirty="0"/>
              <a:t>DL380p </a:t>
            </a:r>
            <a:endParaRPr lang="es-AR" dirty="0"/>
          </a:p>
          <a:p>
            <a:pPr defTabSz="924458"/>
            <a:r>
              <a:rPr lang="en-US" dirty="0"/>
              <a:t>Server series - Overview</a:t>
            </a:r>
          </a:p>
          <a:p>
            <a:r>
              <a:rPr lang="en-US" dirty="0"/>
              <a:t>The HP </a:t>
            </a:r>
            <a:r>
              <a:rPr lang="en-US" dirty="0" err="1"/>
              <a:t>ProLiant</a:t>
            </a:r>
            <a:r>
              <a:rPr lang="en-US" dirty="0"/>
              <a:t> DL380p Gen8 Server series sets the standard for next generation 2U 2-socket rack servers. </a:t>
            </a:r>
          </a:p>
          <a:p>
            <a:endParaRPr lang="en-US" dirty="0"/>
          </a:p>
          <a:p>
            <a:r>
              <a:rPr lang="en-US" dirty="0"/>
              <a:t>What's new</a:t>
            </a:r>
          </a:p>
          <a:p>
            <a:r>
              <a:rPr lang="en-US" dirty="0"/>
              <a:t>•Up to two (2) Intel® Xeon® E5-2600 Family processors</a:t>
            </a:r>
          </a:p>
          <a:p>
            <a:r>
              <a:rPr lang="en-US" dirty="0"/>
              <a:t>•Doubling the memory capacity over the previous generation with even faster 1600MHz DDR3 memory speeds</a:t>
            </a:r>
          </a:p>
          <a:p>
            <a:r>
              <a:rPr lang="en-US" dirty="0"/>
              <a:t>•More I/O throughput with six (6) available PCI-Express expansion slots (up to 8GT/s) standard with optional 2x16 risers, and up to 250w support</a:t>
            </a:r>
          </a:p>
          <a:p>
            <a:r>
              <a:rPr lang="en-US" dirty="0"/>
              <a:t>•The new HP Smart Array P420i (with FBWC), along with the new HP </a:t>
            </a:r>
            <a:r>
              <a:rPr lang="en-US" dirty="0" err="1"/>
              <a:t>SmartDrive</a:t>
            </a:r>
            <a:r>
              <a:rPr lang="en-US" dirty="0"/>
              <a:t> design offers improved manageability, and reduced downtime</a:t>
            </a:r>
          </a:p>
          <a:p>
            <a:r>
              <a:rPr lang="en-US" dirty="0"/>
              <a:t>•</a:t>
            </a:r>
            <a:r>
              <a:rPr lang="en-US" dirty="0" err="1"/>
              <a:t>FlexibleLOM</a:t>
            </a:r>
            <a:r>
              <a:rPr lang="en-US" dirty="0"/>
              <a:t> technologies provide a choice in networking with 1 or 10Gbit NICs, CNA, SFP+, </a:t>
            </a:r>
            <a:r>
              <a:rPr lang="en-US" dirty="0" err="1"/>
              <a:t>FCoE</a:t>
            </a:r>
            <a:r>
              <a:rPr lang="en-US" dirty="0"/>
              <a:t> or </a:t>
            </a:r>
            <a:r>
              <a:rPr lang="en-US" dirty="0" err="1"/>
              <a:t>InfiniBand</a:t>
            </a:r>
            <a:endParaRPr lang="en-US" dirty="0"/>
          </a:p>
          <a:p>
            <a:endParaRPr lang="en-US" dirty="0"/>
          </a:p>
          <a:p>
            <a:r>
              <a:rPr lang="en-US" dirty="0"/>
              <a:t>Feature</a:t>
            </a:r>
          </a:p>
          <a:p>
            <a:r>
              <a:rPr lang="en-US" dirty="0"/>
              <a:t>•Dynamic Workload Acceleration delivers smarter data protection for ever-increasing drive capacities, </a:t>
            </a:r>
          </a:p>
          <a:p>
            <a:r>
              <a:rPr lang="en-US" dirty="0"/>
              <a:t>real-time workload-aware analysis to optimize and adapt storage performance and 6X faster solid state performance versus previous generation.</a:t>
            </a:r>
          </a:p>
          <a:p>
            <a:endParaRPr lang="en-US" dirty="0"/>
          </a:p>
          <a:p>
            <a:endParaRPr lang="en-US" dirty="0"/>
          </a:p>
          <a:p>
            <a:r>
              <a:rPr lang="en-US" dirty="0"/>
              <a:t>•HP </a:t>
            </a:r>
            <a:r>
              <a:rPr lang="en-US" dirty="0" err="1"/>
              <a:t>SmartMemory</a:t>
            </a:r>
            <a:r>
              <a:rPr lang="en-US" dirty="0"/>
              <a:t> which has unmatched performance, quality and manageability advantages above industry standards memory. </a:t>
            </a:r>
          </a:p>
          <a:p>
            <a:r>
              <a:rPr lang="en-US" dirty="0"/>
              <a:t>With support for RDIMM, UDIMM, and LRDIMM with up to 768GB capacity and 128GB capacity at 1600MHz. </a:t>
            </a:r>
          </a:p>
          <a:p>
            <a:r>
              <a:rPr lang="en-US" dirty="0"/>
              <a:t>HP </a:t>
            </a:r>
            <a:r>
              <a:rPr lang="en-US" dirty="0" err="1"/>
              <a:t>SmartMemory</a:t>
            </a:r>
            <a:r>
              <a:rPr lang="en-US" dirty="0"/>
              <a:t> delivers up to 200% more memory capacity over previous generations.</a:t>
            </a:r>
          </a:p>
          <a:p>
            <a:endParaRPr lang="en-US" dirty="0"/>
          </a:p>
          <a:p>
            <a:r>
              <a:rPr lang="en-US" dirty="0"/>
              <a:t>•New embedded Smart Array RAID controller and support for HP </a:t>
            </a:r>
            <a:r>
              <a:rPr lang="en-US" dirty="0" err="1"/>
              <a:t>SmartStorage</a:t>
            </a:r>
            <a:r>
              <a:rPr lang="en-US" dirty="0"/>
              <a:t> including </a:t>
            </a:r>
            <a:r>
              <a:rPr lang="en-US" dirty="0" err="1"/>
              <a:t>PCIe</a:t>
            </a:r>
            <a:r>
              <a:rPr lang="en-US" dirty="0"/>
              <a:t> 3.0, </a:t>
            </a:r>
          </a:p>
          <a:p>
            <a:r>
              <a:rPr lang="en-US" dirty="0"/>
              <a:t>HP </a:t>
            </a:r>
            <a:r>
              <a:rPr lang="en-US" dirty="0" err="1"/>
              <a:t>SmartDrives</a:t>
            </a:r>
            <a:r>
              <a:rPr lang="en-US" dirty="0"/>
              <a:t>, and HP Flash Backed Write Cache with capacity up to 2GB. </a:t>
            </a:r>
          </a:p>
          <a:p>
            <a:r>
              <a:rPr lang="en-US" dirty="0"/>
              <a:t>Choice of up to sixteen (16) 2.5-inch SFF or eight (8) 3.5-inch LFF SAS, SATA, SSD drives with optical media.</a:t>
            </a:r>
          </a:p>
          <a:p>
            <a:r>
              <a:rPr lang="en-US" dirty="0"/>
              <a:t>•HP </a:t>
            </a:r>
            <a:r>
              <a:rPr lang="en-US" dirty="0" err="1"/>
              <a:t>FlexibleLOM</a:t>
            </a:r>
            <a:r>
              <a:rPr lang="en-US" dirty="0"/>
              <a:t> provides the ability to customize server networking today and the ability to meet future needs without overhauling </a:t>
            </a:r>
          </a:p>
          <a:p>
            <a:r>
              <a:rPr lang="en-US" dirty="0"/>
              <a:t>server hardware. </a:t>
            </a:r>
          </a:p>
          <a:p>
            <a:r>
              <a:rPr lang="en-US" dirty="0"/>
              <a:t>Provides choice of bandwidth (1G and 10G) and fabric (Ethernet, </a:t>
            </a:r>
            <a:r>
              <a:rPr lang="en-US" dirty="0" err="1"/>
              <a:t>FCoE</a:t>
            </a:r>
            <a:r>
              <a:rPr lang="en-US" dirty="0"/>
              <a:t>, </a:t>
            </a:r>
            <a:r>
              <a:rPr lang="en-US" dirty="0" err="1"/>
              <a:t>InfiniBand</a:t>
            </a:r>
            <a:r>
              <a:rPr lang="en-US" dirty="0"/>
              <a:t>), supports WOL, and provides a shared </a:t>
            </a:r>
            <a:r>
              <a:rPr lang="en-US" dirty="0" err="1"/>
              <a:t>iLO</a:t>
            </a:r>
            <a:r>
              <a:rPr lang="en-US" dirty="0"/>
              <a:t> port for ease of use.</a:t>
            </a:r>
          </a:p>
          <a:p>
            <a:endParaRPr lang="en-US" dirty="0"/>
          </a:p>
          <a:p>
            <a:r>
              <a:rPr lang="en-US" dirty="0"/>
              <a:t>Built for Performance, Efficiency and Easier Access</a:t>
            </a:r>
          </a:p>
          <a:p>
            <a:r>
              <a:rPr lang="en-US" dirty="0"/>
              <a:t>•ENERGY STAR® qualified </a:t>
            </a:r>
            <a:r>
              <a:rPr lang="en-US" dirty="0" err="1"/>
              <a:t>ProLiant</a:t>
            </a:r>
            <a:r>
              <a:rPr lang="en-US" dirty="0"/>
              <a:t> DL380p Gen8 server configurations illustrate HP’s continued commitment to helping customers </a:t>
            </a:r>
          </a:p>
          <a:p>
            <a:r>
              <a:rPr lang="en-US" dirty="0"/>
              <a:t>conserve energy and save money.</a:t>
            </a:r>
          </a:p>
          <a:p>
            <a:endParaRPr lang="en-US" dirty="0"/>
          </a:p>
          <a:p>
            <a:r>
              <a:rPr lang="en-US" dirty="0"/>
              <a:t>•First 3D array of temperature sensors (part of our HP unique Thermal Discovery Services) that helps precisely control server </a:t>
            </a:r>
          </a:p>
          <a:p>
            <a:r>
              <a:rPr lang="en-US" dirty="0"/>
              <a:t>fans to direct cooling, reducing unnecessary fan power.</a:t>
            </a:r>
          </a:p>
          <a:p>
            <a:endParaRPr lang="en-US" dirty="0"/>
          </a:p>
          <a:p>
            <a:r>
              <a:rPr lang="es-AR" dirty="0"/>
              <a:t>DL360p</a:t>
            </a:r>
          </a:p>
          <a:p>
            <a:r>
              <a:rPr lang="en-US" dirty="0"/>
              <a:t>Maximum Capacity (LRDIMM)768GB (24 slots x 32GB@1066MHz)</a:t>
            </a:r>
          </a:p>
          <a:p>
            <a:r>
              <a:rPr lang="en-US" dirty="0"/>
              <a:t>Maximum Performance Capacity (RDIMM)256GB (16 slots x 16GB@1600MHz)</a:t>
            </a:r>
          </a:p>
          <a:p>
            <a:r>
              <a:rPr lang="en-US" dirty="0"/>
              <a:t>Maximum Performance Capacity (UDIMM)128GB (16 slots x 8GB@1333MHz)</a:t>
            </a:r>
          </a:p>
          <a:p>
            <a:r>
              <a:rPr lang="es-AR" dirty="0" err="1"/>
              <a:t>Proteccion</a:t>
            </a:r>
            <a:r>
              <a:rPr lang="es-AR" dirty="0"/>
              <a:t>: </a:t>
            </a:r>
            <a:r>
              <a:rPr lang="es-AR" dirty="0" err="1"/>
              <a:t>Advanced</a:t>
            </a:r>
            <a:r>
              <a:rPr lang="es-AR" dirty="0"/>
              <a:t> ECC, online </a:t>
            </a:r>
            <a:r>
              <a:rPr lang="es-AR" dirty="0" err="1"/>
              <a:t>spare</a:t>
            </a:r>
            <a:r>
              <a:rPr lang="es-AR" dirty="0"/>
              <a:t>, </a:t>
            </a:r>
            <a:r>
              <a:rPr lang="es-AR" dirty="0" err="1"/>
              <a:t>lock-step</a:t>
            </a:r>
            <a:endParaRPr lang="es-AR" dirty="0"/>
          </a:p>
          <a:p>
            <a:r>
              <a:rPr lang="en-US" dirty="0"/>
              <a:t>Network controller:</a:t>
            </a:r>
          </a:p>
          <a:p>
            <a:r>
              <a:rPr lang="en-US" dirty="0"/>
              <a:t>HP </a:t>
            </a:r>
            <a:r>
              <a:rPr lang="en-US" dirty="0" err="1"/>
              <a:t>ProLiant</a:t>
            </a:r>
            <a:r>
              <a:rPr lang="en-US" dirty="0"/>
              <a:t> Gen8 servers offer a new networking technology - Flexible Network Technology. The HP </a:t>
            </a:r>
            <a:r>
              <a:rPr lang="en-US" dirty="0" err="1"/>
              <a:t>ProLiant</a:t>
            </a:r>
            <a:r>
              <a:rPr lang="en-US" dirty="0"/>
              <a:t> DL360p Gen8 server offers the customer the choice of 1 Gigabit and/or 10 Gigabit networking solutions</a:t>
            </a:r>
          </a:p>
          <a:p>
            <a:r>
              <a:rPr lang="es-AR" dirty="0" err="1"/>
              <a:t>Form</a:t>
            </a:r>
            <a:r>
              <a:rPr lang="es-AR" dirty="0"/>
              <a:t> factor:</a:t>
            </a:r>
          </a:p>
          <a:p>
            <a:r>
              <a:rPr lang="en-US" dirty="0"/>
              <a:t>1U Rack form factor8 SFF Drive Bay Version:  1.7" (4.32cm) Height x 17.11" (43.47cm) Width x 27.5" (69.85cm) Length4 LFF Drive Bay Version:  1.7" (4.32cm) Height x 17.11" (43.47cm) Width x 29.5" (74.67cm) Length</a:t>
            </a:r>
          </a:p>
          <a:p>
            <a:endParaRPr lang="es-AR" dirty="0"/>
          </a:p>
          <a:p>
            <a:r>
              <a:rPr lang="es-AR" dirty="0"/>
              <a:t>DL 380p</a:t>
            </a:r>
          </a:p>
          <a:p>
            <a:r>
              <a:rPr lang="en-US" dirty="0"/>
              <a:t>2U Rack form factor, ships with ball bearing rails and cable management system8 SFF Drive Bay Version: 3.44 (8.74 cm) Height x 17.54" (44.55 cm) Width x 27.5" (69.85 cm) Length8 LFF Drive Bay Version: 3.44 (8.74 cm) Height x 17.54" (44.55 cm) Width x 29.5" (74.94cm) </a:t>
            </a:r>
            <a:r>
              <a:rPr lang="en-US" dirty="0" smtClean="0"/>
              <a:t>Length</a:t>
            </a:r>
          </a:p>
          <a:p>
            <a:endParaRPr lang="es-AR" dirty="0" smtClean="0"/>
          </a:p>
          <a:p>
            <a:r>
              <a:rPr lang="en-US" sz="1200" b="0" i="0" u="none" strike="noStrike" kern="1200" baseline="0" dirty="0" smtClean="0">
                <a:solidFill>
                  <a:schemeClr val="tx1"/>
                </a:solidFill>
                <a:latin typeface="+mn-lt"/>
                <a:ea typeface="+mn-ea"/>
                <a:cs typeface="+mn-cs"/>
              </a:rPr>
              <a:t>Maximum Internal Storage</a:t>
            </a:r>
          </a:p>
          <a:p>
            <a:r>
              <a:rPr lang="en-US" sz="1200" b="0" i="0" u="none" strike="noStrike" kern="1200" baseline="0" dirty="0" smtClean="0">
                <a:solidFill>
                  <a:schemeClr val="tx1"/>
                </a:solidFill>
                <a:latin typeface="+mn-lt"/>
                <a:ea typeface="+mn-ea"/>
                <a:cs typeface="+mn-cs"/>
              </a:rPr>
              <a:t>Hot Plug SFF SAS &amp; SATA: Up to 16.0TB 16 x 1TB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Hot Plug SFF SAS SSD 12.8TB 16 x 800GB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Hot Plug LFF SAS  &amp; SATA: Up to 24.0TB = 8 x 3TB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Hot Plug LFF SATA SSD:     Up to 3.2TB   = 8 x 400GB </a:t>
            </a:r>
            <a:r>
              <a:rPr lang="es-AR" sz="1200" b="0" i="0" u="none" strike="noStrike" kern="1200" baseline="0" dirty="0" smtClean="0">
                <a:solidFill>
                  <a:schemeClr val="tx1"/>
                </a:solidFill>
                <a:latin typeface="+mn-lt"/>
                <a:ea typeface="+mn-ea"/>
                <a:cs typeface="+mn-cs"/>
              </a:rPr>
              <a:t>**</a:t>
            </a:r>
            <a:endParaRPr lang="es-AR" dirty="0" smtClean="0"/>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&lt;optativo para leer&gt;</a:t>
            </a:r>
          </a:p>
          <a:p>
            <a:r>
              <a:rPr lang="en-US" sz="1200" b="0" i="0" u="none" strike="noStrike" kern="1200" baseline="0" dirty="0" smtClean="0">
                <a:solidFill>
                  <a:schemeClr val="tx1"/>
                </a:solidFill>
                <a:latin typeface="+mn-lt"/>
                <a:ea typeface="+mn-ea"/>
                <a:cs typeface="+mn-cs"/>
              </a:rPr>
              <a:t>Maximum Storage Capacity - (with D2700, SAS/SATA HDD)</a:t>
            </a:r>
          </a:p>
          <a:p>
            <a:r>
              <a:rPr lang="en-US" sz="1200" b="0" i="0" u="none" strike="noStrike" kern="1200" baseline="0" dirty="0" smtClean="0">
                <a:solidFill>
                  <a:schemeClr val="tx1"/>
                </a:solidFill>
                <a:latin typeface="+mn-lt"/>
                <a:ea typeface="+mn-ea"/>
                <a:cs typeface="+mn-cs"/>
              </a:rPr>
              <a:t>Internal 16TB (16 SFF HDs x 1TB SAS/SATA SFF with addition 8 SFF drive cage)</a:t>
            </a:r>
          </a:p>
          <a:p>
            <a:r>
              <a:rPr lang="en-US" sz="1200" b="0" i="0" u="none" strike="noStrike" kern="1200" baseline="0" dirty="0" smtClean="0">
                <a:solidFill>
                  <a:schemeClr val="tx1"/>
                </a:solidFill>
                <a:latin typeface="+mn-lt"/>
                <a:ea typeface="+mn-ea"/>
                <a:cs typeface="+mn-cs"/>
              </a:rPr>
              <a:t>Internal 24TB (8 LFF HDs x3TB SAS/SATA LFF)</a:t>
            </a:r>
          </a:p>
          <a:p>
            <a:r>
              <a:rPr lang="en-US" sz="1200" b="0" i="0" u="none" strike="noStrike" kern="1200" baseline="0" dirty="0" smtClean="0">
                <a:solidFill>
                  <a:schemeClr val="tx1"/>
                </a:solidFill>
                <a:latin typeface="+mn-lt"/>
                <a:ea typeface="+mn-ea"/>
                <a:cs typeface="+mn-cs"/>
              </a:rPr>
              <a:t>External 200TB (200 x 1TB SAS SFF)</a:t>
            </a:r>
          </a:p>
          <a:p>
            <a:r>
              <a:rPr lang="en-US" sz="1200" b="0" i="0" u="none" strike="noStrike" kern="1200" baseline="0" dirty="0" smtClean="0">
                <a:solidFill>
                  <a:schemeClr val="tx1"/>
                </a:solidFill>
                <a:latin typeface="+mn-lt"/>
                <a:ea typeface="+mn-ea"/>
                <a:cs typeface="+mn-cs"/>
              </a:rPr>
              <a:t>Total 216TB</a:t>
            </a:r>
          </a:p>
        </p:txBody>
      </p:sp>
      <p:sp>
        <p:nvSpPr>
          <p:cNvPr id="4" name="Slide Number Placeholder 3"/>
          <p:cNvSpPr>
            <a:spLocks noGrp="1"/>
          </p:cNvSpPr>
          <p:nvPr>
            <p:ph type="sldNum" sz="quarter" idx="10"/>
          </p:nvPr>
        </p:nvSpPr>
        <p:spPr/>
        <p:txBody>
          <a:bodyPr/>
          <a:lstStyle/>
          <a:p>
            <a:fld id="{8BE2D6BC-FAD4-4D9A-B4A5-53D8C7C886A2}" type="slidenum">
              <a:rPr lang="en-US" smtClean="0"/>
              <a:pPr/>
              <a:t>13</a:t>
            </a:fld>
            <a:endParaRPr lang="en-US"/>
          </a:p>
        </p:txBody>
      </p:sp>
    </p:spTree>
    <p:extLst>
      <p:ext uri="{BB962C8B-B14F-4D97-AF65-F5344CB8AC3E}">
        <p14:creationId xmlns:p14="http://schemas.microsoft.com/office/powerpoint/2010/main" val="9678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Desde 9700 a 32500 </a:t>
            </a:r>
            <a:r>
              <a:rPr lang="es-AR" dirty="0" err="1"/>
              <a:t>uss</a:t>
            </a:r>
            <a:endParaRPr lang="es-AR" dirty="0"/>
          </a:p>
          <a:p>
            <a:r>
              <a:rPr lang="en-US" dirty="0"/>
              <a:t/>
            </a:r>
            <a:br>
              <a:rPr lang="en-US" dirty="0"/>
            </a:br>
            <a:r>
              <a:rPr lang="en-US" dirty="0"/>
              <a:t>Supporting up to 40 cores and 80 threads (10 cores/20 threads per CPU); 30 MB shared cache with the introduction of the new Intel® Xeon® processor E7-4800 series Traditionally, mission-critical RAS (Reliability, Availability and Serviceability) features have been associated with RISC (Reduced Instruction Set Computing) systems. HP has designed an eco-system of RAS functionalities that has raised the bar for the HP </a:t>
            </a:r>
            <a:r>
              <a:rPr lang="en-US" dirty="0" err="1"/>
              <a:t>ProLiant</a:t>
            </a:r>
            <a:r>
              <a:rPr lang="en-US" dirty="0"/>
              <a:t> DL580 G7</a:t>
            </a:r>
          </a:p>
          <a:p>
            <a:endParaRPr lang="es-AR" dirty="0"/>
          </a:p>
          <a:p>
            <a:r>
              <a:rPr lang="en-US" b="1" dirty="0"/>
              <a:t>What's new</a:t>
            </a:r>
            <a:br>
              <a:rPr lang="en-US" b="1" dirty="0"/>
            </a:br>
            <a:endParaRPr lang="en-US" b="1" dirty="0"/>
          </a:p>
          <a:p>
            <a:r>
              <a:rPr lang="en-US" dirty="0"/>
              <a:t>•Supporting up to 40 cores and 80 threads (10 cores/20 threads per CPU); 30 MB shared cache with the introduction of the new Intel® Xeon® processor E7-4800 series</a:t>
            </a:r>
          </a:p>
          <a:p>
            <a:r>
              <a:rPr lang="en-US" dirty="0"/>
              <a:t>•2X memory capacity, supporting up to 2.0 TB (32 GB DDR3 DIMMs) and support for a new (E7) Memory Cartridge</a:t>
            </a:r>
          </a:p>
          <a:p>
            <a:r>
              <a:rPr lang="en-US" dirty="0"/>
              <a:t>•Support for Low Voltage DIMMS</a:t>
            </a:r>
          </a:p>
          <a:p>
            <a:r>
              <a:rPr lang="en-US" dirty="0"/>
              <a:t>•Enhanced performance, security, and reliability</a:t>
            </a:r>
          </a:p>
          <a:p>
            <a:r>
              <a:rPr lang="en-US" dirty="0"/>
              <a:t>•Double Device Data Correction - DDDC (Ready), this feature extends the capability to withstand failures in two x4 DRAM devices. DDDC can fix both single-and double-DRAM device memory errors</a:t>
            </a:r>
          </a:p>
          <a:p>
            <a:r>
              <a:rPr lang="en-US" dirty="0"/>
              <a:t>•Trusted Execution Technology - TXT (Ready)</a:t>
            </a:r>
          </a:p>
          <a:p>
            <a:endParaRPr lang="en-US" dirty="0"/>
          </a:p>
          <a:p>
            <a:r>
              <a:rPr lang="en-US" b="1" dirty="0"/>
              <a:t>Advanced Reliability and Availability</a:t>
            </a:r>
            <a:r>
              <a:rPr lang="en-US" dirty="0" smtClean="0"/>
              <a:t/>
            </a:r>
            <a:br>
              <a:rPr lang="en-US" dirty="0" smtClean="0"/>
            </a:br>
            <a:r>
              <a:rPr lang="en-US" dirty="0"/>
              <a:t>•Double Device Data Correction - DDDC (Ready), this feature extends the capability to withstand failures in two x4 DRAM devices. DDDC can fix both single-and double-DRAM device memory errors.</a:t>
            </a:r>
          </a:p>
          <a:p>
            <a:r>
              <a:rPr lang="en-US" dirty="0"/>
              <a:t>•Hot Plug redundant fans (3+1) standard plus, common-slot power supplies add high availability in the system</a:t>
            </a:r>
          </a:p>
          <a:p>
            <a:r>
              <a:rPr lang="en-US" dirty="0"/>
              <a:t>•The latest flash backed write cache technology provides indefinite cache data retention as compared to two days retention with battery backed write cache in earlier generations</a:t>
            </a:r>
          </a:p>
          <a:p>
            <a:r>
              <a:rPr lang="en-US" dirty="0"/>
              <a:t>•HP Insight Control helps administrators manage health proactively, in addition to new features like HP Memory Quarantine (requires OS support), based on Intel's Machine Check Architecture (MCA) recovery, empowers the DL580 G7 to be more resistant to errors in virtual environments</a:t>
            </a:r>
          </a:p>
          <a:p>
            <a:endParaRPr lang="es-AR" dirty="0"/>
          </a:p>
          <a:p>
            <a:r>
              <a:rPr lang="es-AR" dirty="0"/>
              <a:t>Fuente: </a:t>
            </a:r>
            <a:r>
              <a:rPr lang="en-US" dirty="0" smtClean="0">
                <a:hlinkClick r:id="rId3"/>
              </a:rPr>
              <a:t>http://h10010.www1.hp.com/wwpc/us/en/sm/WF05a/15351-15351-3328412-241644-3328422-4142916.html?dnr=1</a:t>
            </a:r>
            <a:endParaRPr lang="en-US" dirty="0"/>
          </a:p>
          <a:p>
            <a:endParaRPr lang="es-AR" dirty="0" smtClean="0"/>
          </a:p>
          <a:p>
            <a:r>
              <a:rPr lang="en-US" sz="1200" b="0" i="0" u="none" strike="noStrike" kern="1200" baseline="0" dirty="0" smtClean="0">
                <a:solidFill>
                  <a:schemeClr val="tx1"/>
                </a:solidFill>
                <a:latin typeface="+mn-lt"/>
                <a:ea typeface="+mn-ea"/>
                <a:cs typeface="+mn-cs"/>
              </a:rPr>
              <a:t>Internal Storage Devices Diskette Drive None</a:t>
            </a:r>
          </a:p>
          <a:p>
            <a:r>
              <a:rPr lang="en-US" sz="1200" b="0" i="0" u="none" strike="noStrike" kern="1200" baseline="0" dirty="0" smtClean="0">
                <a:solidFill>
                  <a:schemeClr val="tx1"/>
                </a:solidFill>
                <a:latin typeface="+mn-lt"/>
                <a:ea typeface="+mn-ea"/>
                <a:cs typeface="+mn-cs"/>
              </a:rPr>
              <a:t>Optional Optical Drive HP Slim SATA DVD ROM Optical Drive</a:t>
            </a:r>
          </a:p>
          <a:p>
            <a:r>
              <a:rPr lang="en-US" sz="1200" b="0" i="0" u="none" strike="noStrike" kern="1200" baseline="0" dirty="0" smtClean="0">
                <a:solidFill>
                  <a:schemeClr val="tx1"/>
                </a:solidFill>
                <a:latin typeface="+mn-lt"/>
                <a:ea typeface="+mn-ea"/>
                <a:cs typeface="+mn-cs"/>
              </a:rPr>
              <a:t>NOTE: Standard on Xeon Processor 7500 series models and CTO chassis</a:t>
            </a:r>
          </a:p>
          <a:p>
            <a:r>
              <a:rPr lang="en-US" sz="1200" b="0" i="0" u="none" strike="noStrike" kern="1200" baseline="0" dirty="0" smtClean="0">
                <a:solidFill>
                  <a:schemeClr val="tx1"/>
                </a:solidFill>
                <a:latin typeface="+mn-lt"/>
                <a:ea typeface="+mn-ea"/>
                <a:cs typeface="+mn-cs"/>
              </a:rPr>
              <a:t>Hard Drives None ship standard</a:t>
            </a:r>
          </a:p>
          <a:p>
            <a:r>
              <a:rPr lang="en-US" sz="1200" b="0" i="0" u="none" strike="noStrike" kern="1200" baseline="0" dirty="0" smtClean="0">
                <a:solidFill>
                  <a:schemeClr val="tx1"/>
                </a:solidFill>
                <a:latin typeface="+mn-lt"/>
                <a:ea typeface="+mn-ea"/>
                <a:cs typeface="+mn-cs"/>
              </a:rPr>
              <a:t>Hard Disk Drive</a:t>
            </a:r>
          </a:p>
          <a:p>
            <a:r>
              <a:rPr lang="en-US" sz="1200" b="0" i="0" u="none" strike="noStrike" kern="1200" baseline="0" dirty="0" smtClean="0">
                <a:solidFill>
                  <a:schemeClr val="tx1"/>
                </a:solidFill>
                <a:latin typeface="+mn-lt"/>
                <a:ea typeface="+mn-ea"/>
                <a:cs typeface="+mn-cs"/>
              </a:rPr>
              <a:t>Backplane</a:t>
            </a:r>
          </a:p>
          <a:p>
            <a:r>
              <a:rPr lang="en-US" sz="1200" b="0" i="0" u="none" strike="noStrike" kern="1200" baseline="0" dirty="0" smtClean="0">
                <a:solidFill>
                  <a:schemeClr val="tx1"/>
                </a:solidFill>
                <a:latin typeface="+mn-lt"/>
                <a:ea typeface="+mn-ea"/>
                <a:cs typeface="+mn-cs"/>
              </a:rPr>
              <a:t>Internal SAS backplane supports up to eight SFF hard disk drives</a:t>
            </a:r>
          </a:p>
          <a:p>
            <a:r>
              <a:rPr lang="en-US" sz="1200" b="0" i="0" u="none" strike="noStrike" kern="1200" baseline="0" dirty="0" smtClean="0">
                <a:solidFill>
                  <a:schemeClr val="tx1"/>
                </a:solidFill>
                <a:latin typeface="+mn-lt"/>
                <a:ea typeface="+mn-ea"/>
                <a:cs typeface="+mn-cs"/>
              </a:rPr>
              <a:t>Maximum Internal</a:t>
            </a:r>
          </a:p>
          <a:p>
            <a:r>
              <a:rPr lang="en-US" sz="1200" b="0" i="0" u="none" strike="noStrike" kern="1200" baseline="0" dirty="0" smtClean="0">
                <a:solidFill>
                  <a:schemeClr val="tx1"/>
                </a:solidFill>
                <a:latin typeface="+mn-lt"/>
                <a:ea typeface="+mn-ea"/>
                <a:cs typeface="+mn-cs"/>
              </a:rPr>
              <a:t>Storage</a:t>
            </a:r>
          </a:p>
          <a:p>
            <a:r>
              <a:rPr lang="en-US" sz="1200" b="0" i="0" u="none" strike="noStrike" kern="1200" baseline="0" dirty="0" smtClean="0">
                <a:solidFill>
                  <a:schemeClr val="tx1"/>
                </a:solidFill>
                <a:latin typeface="+mn-lt"/>
                <a:ea typeface="+mn-ea"/>
                <a:cs typeface="+mn-cs"/>
              </a:rPr>
              <a:t>Hot Plug SFF SAS &amp; SATA  up to 8.0TB (8 x 1TB)</a:t>
            </a:r>
          </a:p>
          <a:p>
            <a:r>
              <a:rPr lang="en-US" sz="1200" b="0" i="0" u="none" strike="noStrike" kern="1200" baseline="0" dirty="0" smtClean="0">
                <a:solidFill>
                  <a:schemeClr val="tx1"/>
                </a:solidFill>
                <a:latin typeface="+mn-lt"/>
                <a:ea typeface="+mn-ea"/>
                <a:cs typeface="+mn-cs"/>
              </a:rPr>
              <a:t>Hot Plug SFF SSD           960GB 8 x 120GB</a:t>
            </a:r>
          </a:p>
          <a:p>
            <a:r>
              <a:rPr lang="en-US" sz="1200" b="0" i="0" u="none" strike="noStrike" kern="1200" baseline="0" dirty="0" smtClean="0">
                <a:solidFill>
                  <a:schemeClr val="tx1"/>
                </a:solidFill>
                <a:latin typeface="+mn-lt"/>
                <a:ea typeface="+mn-ea"/>
                <a:cs typeface="+mn-cs"/>
              </a:rPr>
              <a:t>Hot Plug SFF SAS SSD      6.4TB 8 x 800GB</a:t>
            </a:r>
          </a:p>
          <a:p>
            <a:r>
              <a:rPr lang="en-US" sz="1200" b="0" i="0" u="none" strike="noStrike" kern="1200" baseline="0" dirty="0" smtClean="0">
                <a:solidFill>
                  <a:schemeClr val="tx1"/>
                </a:solidFill>
                <a:latin typeface="+mn-lt"/>
                <a:ea typeface="+mn-ea"/>
                <a:cs typeface="+mn-cs"/>
              </a:rPr>
              <a:t>Hot Plug SFF SATA SSD    3.2TB 8 x 400GB</a:t>
            </a:r>
          </a:p>
          <a:p>
            <a:r>
              <a:rPr lang="en-US" sz="1200" b="0" i="0" u="none" strike="noStrike" kern="1200" baseline="0" dirty="0" smtClean="0">
                <a:solidFill>
                  <a:schemeClr val="tx1"/>
                </a:solidFill>
                <a:latin typeface="+mn-lt"/>
                <a:ea typeface="+mn-ea"/>
                <a:cs typeface="+mn-cs"/>
              </a:rPr>
              <a:t>Nota: hay un slot extra </a:t>
            </a:r>
            <a:r>
              <a:rPr lang="en-US" sz="1200" b="0" i="0" u="none" strike="noStrike" kern="1200" baseline="0" dirty="0" err="1" smtClean="0">
                <a:solidFill>
                  <a:schemeClr val="tx1"/>
                </a:solidFill>
                <a:latin typeface="+mn-lt"/>
                <a:ea typeface="+mn-ea"/>
                <a:cs typeface="+mn-cs"/>
              </a:rPr>
              <a:t>interno</a:t>
            </a:r>
            <a:r>
              <a:rPr lang="en-US" sz="1200" b="0" i="0" u="none" strike="noStrike" kern="1200" baseline="0" dirty="0" smtClean="0">
                <a:solidFill>
                  <a:schemeClr val="tx1"/>
                </a:solidFill>
                <a:latin typeface="+mn-lt"/>
                <a:ea typeface="+mn-ea"/>
                <a:cs typeface="+mn-cs"/>
              </a:rPr>
              <a:t> de SSD </a:t>
            </a:r>
            <a:r>
              <a:rPr lang="en-US" sz="1200" b="0" i="0" u="none" strike="noStrike" kern="1200" baseline="0" dirty="0" err="1" smtClean="0">
                <a:solidFill>
                  <a:schemeClr val="tx1"/>
                </a:solidFill>
                <a:latin typeface="+mn-lt"/>
                <a:ea typeface="+mn-ea"/>
                <a:cs typeface="+mn-cs"/>
              </a:rPr>
              <a:t>disponible</a:t>
            </a:r>
            <a:endParaRPr lang="es-AR" dirty="0"/>
          </a:p>
        </p:txBody>
      </p:sp>
      <p:sp>
        <p:nvSpPr>
          <p:cNvPr id="4" name="Slide Number Placeholder 3"/>
          <p:cNvSpPr>
            <a:spLocks noGrp="1"/>
          </p:cNvSpPr>
          <p:nvPr>
            <p:ph type="sldNum" sz="quarter" idx="10"/>
          </p:nvPr>
        </p:nvSpPr>
        <p:spPr/>
        <p:txBody>
          <a:bodyPr/>
          <a:lstStyle/>
          <a:p>
            <a:fld id="{8BE2D6BC-FAD4-4D9A-B4A5-53D8C7C886A2}" type="slidenum">
              <a:rPr lang="en-US" smtClean="0"/>
              <a:pPr/>
              <a:t>14</a:t>
            </a:fld>
            <a:endParaRPr lang="en-US"/>
          </a:p>
        </p:txBody>
      </p:sp>
    </p:spTree>
    <p:extLst>
      <p:ext uri="{BB962C8B-B14F-4D97-AF65-F5344CB8AC3E}">
        <p14:creationId xmlns:p14="http://schemas.microsoft.com/office/powerpoint/2010/main" val="96786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2D6BC-FAD4-4D9A-B4A5-53D8C7C886A2}" type="slidenum">
              <a:rPr lang="en-US" smtClean="0"/>
              <a:pPr/>
              <a:t>15</a:t>
            </a:fld>
            <a:endParaRPr lang="en-US"/>
          </a:p>
        </p:txBody>
      </p:sp>
    </p:spTree>
    <p:extLst>
      <p:ext uri="{BB962C8B-B14F-4D97-AF65-F5344CB8AC3E}">
        <p14:creationId xmlns:p14="http://schemas.microsoft.com/office/powerpoint/2010/main" val="4086891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2D6BC-FAD4-4D9A-B4A5-53D8C7C886A2}" type="slidenum">
              <a:rPr lang="en-US" smtClean="0"/>
              <a:pPr/>
              <a:t>2</a:t>
            </a:fld>
            <a:endParaRPr lang="en-US"/>
          </a:p>
        </p:txBody>
      </p:sp>
    </p:spTree>
    <p:extLst>
      <p:ext uri="{BB962C8B-B14F-4D97-AF65-F5344CB8AC3E}">
        <p14:creationId xmlns:p14="http://schemas.microsoft.com/office/powerpoint/2010/main" val="4086891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err="1" smtClean="0"/>
              <a:t>S</a:t>
            </a:r>
            <a:r>
              <a:rPr lang="es-AR" dirty="0" err="1" smtClean="0"/>
              <a:t>calable</a:t>
            </a:r>
            <a:r>
              <a:rPr lang="es-AR" dirty="0" smtClean="0"/>
              <a:t> </a:t>
            </a:r>
            <a:r>
              <a:rPr lang="es-AR" b="1" dirty="0" err="1" smtClean="0"/>
              <a:t>P</a:t>
            </a:r>
            <a:r>
              <a:rPr lang="es-AR" dirty="0" err="1" smtClean="0"/>
              <a:t>rocessor</a:t>
            </a:r>
            <a:r>
              <a:rPr lang="es-AR" dirty="0" smtClean="0"/>
              <a:t> </a:t>
            </a:r>
            <a:r>
              <a:rPr lang="es-AR" b="1" dirty="0" err="1" smtClean="0"/>
              <a:t>Ar</a:t>
            </a:r>
            <a:r>
              <a:rPr lang="es-AR" dirty="0" err="1" smtClean="0"/>
              <a:t>chitecture</a:t>
            </a:r>
            <a:endParaRPr lang="es-AR" dirty="0" smtClean="0"/>
          </a:p>
          <a:p>
            <a:r>
              <a:rPr lang="es-AR" dirty="0" smtClean="0"/>
              <a:t>Son procesadores RISC (es decir utilizan un conjunto de instrucciones reducidas)</a:t>
            </a:r>
          </a:p>
          <a:p>
            <a:r>
              <a:rPr lang="es-AR" dirty="0" smtClean="0"/>
              <a:t>Diseñado por </a:t>
            </a:r>
            <a:r>
              <a:rPr lang="es-AR" dirty="0" err="1" smtClean="0"/>
              <a:t>Sun</a:t>
            </a:r>
            <a:r>
              <a:rPr lang="es-AR" dirty="0" smtClean="0"/>
              <a:t> Microsystems</a:t>
            </a:r>
          </a:p>
          <a:p>
            <a:r>
              <a:rPr lang="es-AR" dirty="0" smtClean="0"/>
              <a:t>Es la primera arquitectura RISC abierta</a:t>
            </a:r>
          </a:p>
          <a:p>
            <a:r>
              <a:rPr lang="es-AR" dirty="0" smtClean="0"/>
              <a:t>Nos centraremos en la última generación, T4 de Oracle y SPARC 64 VII/VII+ de </a:t>
            </a:r>
            <a:r>
              <a:rPr lang="es-AR" dirty="0" err="1" smtClean="0"/>
              <a:t>Fujitsu</a:t>
            </a:r>
            <a:endParaRPr lang="es-AR" dirty="0" smtClean="0"/>
          </a:p>
          <a:p>
            <a:r>
              <a:rPr lang="es-AR" dirty="0" smtClean="0"/>
              <a:t>T4 fue introducido en 2011</a:t>
            </a:r>
          </a:p>
          <a:p>
            <a:pPr lvl="1">
              <a:buFont typeface="Wingdings" pitchFamily="2" charset="2"/>
              <a:buChar char="Ø"/>
            </a:pPr>
            <a:r>
              <a:rPr lang="es-AR" dirty="0" smtClean="0"/>
              <a:t>Están diseñados para ofrecer una alta performance en procesamiento </a:t>
            </a:r>
            <a:r>
              <a:rPr lang="es-AR" dirty="0" err="1" smtClean="0"/>
              <a:t>multi</a:t>
            </a:r>
            <a:r>
              <a:rPr lang="es-AR" dirty="0" smtClean="0"/>
              <a:t>-hilo</a:t>
            </a:r>
          </a:p>
          <a:p>
            <a:pPr lvl="1">
              <a:buFont typeface="Wingdings" pitchFamily="2" charset="2"/>
              <a:buChar char="Ø"/>
            </a:pPr>
            <a:r>
              <a:rPr lang="es-AR" dirty="0" smtClean="0"/>
              <a:t>8 Hilos por núcleo, 8 núcleos por Procesador</a:t>
            </a:r>
          </a:p>
          <a:p>
            <a:pPr lvl="1">
              <a:buFont typeface="Wingdings" pitchFamily="2" charset="2"/>
              <a:buChar char="Ø"/>
            </a:pPr>
            <a:r>
              <a:rPr lang="es-AR" dirty="0" smtClean="0"/>
              <a:t>Frecuencias entre 2.85 y 3.0 GHz</a:t>
            </a:r>
          </a:p>
          <a:p>
            <a:pPr lvl="1">
              <a:buFont typeface="Wingdings" pitchFamily="2" charset="2"/>
              <a:buChar char="Ø"/>
            </a:pPr>
            <a:r>
              <a:rPr lang="es-AR" dirty="0" smtClean="0"/>
              <a:t>Tamaño del procesador 40 </a:t>
            </a:r>
            <a:r>
              <a:rPr lang="es-AR" dirty="0" err="1" smtClean="0"/>
              <a:t>nm</a:t>
            </a:r>
            <a:endParaRPr lang="es-AR" dirty="0" smtClean="0"/>
          </a:p>
          <a:p>
            <a:r>
              <a:rPr lang="es-AR" dirty="0" smtClean="0"/>
              <a:t>SPARC 64 VII/VII+ introducidos en 2008/2010 respectivamente</a:t>
            </a:r>
          </a:p>
          <a:p>
            <a:pPr lvl="1">
              <a:buFont typeface="Wingdings" pitchFamily="2" charset="2"/>
              <a:buChar char="Ø"/>
            </a:pPr>
            <a:r>
              <a:rPr lang="es-AR" dirty="0" smtClean="0"/>
              <a:t>2 hilos por núcleo, 4 núcleos por Procesador</a:t>
            </a:r>
          </a:p>
          <a:p>
            <a:pPr lvl="1">
              <a:buFont typeface="Wingdings" pitchFamily="2" charset="2"/>
              <a:buChar char="Ø"/>
            </a:pPr>
            <a:r>
              <a:rPr lang="es-AR" dirty="0" smtClean="0"/>
              <a:t>Frecuencias entre 2.52 GHz y 3.0 GHz</a:t>
            </a:r>
          </a:p>
          <a:p>
            <a:pPr lvl="1">
              <a:buFont typeface="Wingdings" pitchFamily="2" charset="2"/>
              <a:buChar char="Ø"/>
            </a:pPr>
            <a:r>
              <a:rPr lang="es-AR" dirty="0" smtClean="0"/>
              <a:t>Tamaño del procesador 65 </a:t>
            </a:r>
            <a:r>
              <a:rPr lang="es-AR" dirty="0" err="1" smtClean="0"/>
              <a:t>nm</a:t>
            </a:r>
            <a:endParaRPr lang="es-AR" dirty="0" smtClean="0"/>
          </a:p>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BE2D6BC-FAD4-4D9A-B4A5-53D8C7C886A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2D6BC-FAD4-4D9A-B4A5-53D8C7C886A2}" type="slidenum">
              <a:rPr lang="en-US" smtClean="0"/>
              <a:pPr/>
              <a:t>9</a:t>
            </a:fld>
            <a:endParaRPr lang="en-US"/>
          </a:p>
        </p:txBody>
      </p:sp>
    </p:spTree>
    <p:extLst>
      <p:ext uri="{BB962C8B-B14F-4D97-AF65-F5344CB8AC3E}">
        <p14:creationId xmlns:p14="http://schemas.microsoft.com/office/powerpoint/2010/main" val="408689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4/24/2012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4/24/2012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4/24/2012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4/24/2012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4/24/2012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4/24/2012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2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4/24/2012</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5257800"/>
            <a:ext cx="6400800" cy="1600200"/>
          </a:xfrm>
        </p:spPr>
        <p:txBody>
          <a:bodyPr>
            <a:normAutofit fontScale="92500" lnSpcReduction="20000"/>
          </a:bodyPr>
          <a:lstStyle/>
          <a:p>
            <a:r>
              <a:rPr lang="es-AR" dirty="0" smtClean="0"/>
              <a:t>Integrantes</a:t>
            </a:r>
          </a:p>
          <a:p>
            <a:r>
              <a:rPr lang="es-AR" dirty="0" smtClean="0"/>
              <a:t>Alejandro Abraham</a:t>
            </a:r>
          </a:p>
          <a:p>
            <a:r>
              <a:rPr lang="es-AR" dirty="0" smtClean="0"/>
              <a:t>Esteban Ventura</a:t>
            </a:r>
          </a:p>
          <a:p>
            <a:r>
              <a:rPr lang="es-AR" dirty="0" smtClean="0"/>
              <a:t>Juan Pablo Carro</a:t>
            </a:r>
            <a:endParaRPr lang="en-US" dirty="0"/>
          </a:p>
        </p:txBody>
      </p:sp>
      <p:sp>
        <p:nvSpPr>
          <p:cNvPr id="3" name="Title 2"/>
          <p:cNvSpPr>
            <a:spLocks noGrp="1"/>
          </p:cNvSpPr>
          <p:nvPr>
            <p:ph type="ctrTitle"/>
          </p:nvPr>
        </p:nvSpPr>
        <p:spPr/>
        <p:txBody>
          <a:bodyPr>
            <a:normAutofit fontScale="90000"/>
          </a:bodyPr>
          <a:lstStyle/>
          <a:p>
            <a:r>
              <a:rPr lang="es-AR" sz="4800" b="1" dirty="0" smtClean="0">
                <a:latin typeface="+mn-lt"/>
              </a:rPr>
              <a:t>SEMINARIO DE TECNOLOGIA</a:t>
            </a:r>
            <a:endParaRPr lang="en-US" sz="4800" b="1" dirty="0">
              <a:latin typeface="+mn-lt"/>
            </a:endParaRPr>
          </a:p>
        </p:txBody>
      </p:sp>
      <p:sp>
        <p:nvSpPr>
          <p:cNvPr id="4" name="3 CuadroTexto"/>
          <p:cNvSpPr txBox="1"/>
          <p:nvPr/>
        </p:nvSpPr>
        <p:spPr>
          <a:xfrm>
            <a:off x="2438400" y="3124200"/>
            <a:ext cx="5486400" cy="1754326"/>
          </a:xfrm>
          <a:prstGeom prst="rect">
            <a:avLst/>
          </a:prstGeom>
          <a:noFill/>
        </p:spPr>
        <p:txBody>
          <a:bodyPr wrap="square" rtlCol="0">
            <a:spAutoFit/>
          </a:bodyPr>
          <a:lstStyle/>
          <a:p>
            <a:r>
              <a:rPr lang="es-AR" sz="3600" b="1" dirty="0" smtClean="0"/>
              <a:t>Servidores SPARC</a:t>
            </a:r>
          </a:p>
          <a:p>
            <a:r>
              <a:rPr lang="es-AR" sz="3600" b="1" dirty="0" smtClean="0"/>
              <a:t>HP </a:t>
            </a:r>
            <a:r>
              <a:rPr lang="es-AR" sz="3600" b="1" dirty="0" err="1" smtClean="0"/>
              <a:t>ProLiant</a:t>
            </a:r>
            <a:r>
              <a:rPr lang="es-AR" sz="3600" b="1" dirty="0" smtClean="0"/>
              <a:t> server</a:t>
            </a:r>
          </a:p>
          <a:p>
            <a:r>
              <a:rPr lang="es-AR" sz="3600" b="1" dirty="0" err="1" smtClean="0"/>
              <a:t>Cluster</a:t>
            </a:r>
            <a:r>
              <a:rPr lang="es-AR" sz="3600" b="1" dirty="0" smtClean="0"/>
              <a:t> en SPARC</a:t>
            </a:r>
            <a:endParaRPr lang="es-AR" sz="3600" b="1" dirty="0"/>
          </a:p>
        </p:txBody>
      </p:sp>
    </p:spTree>
    <p:extLst>
      <p:ext uri="{BB962C8B-B14F-4D97-AF65-F5344CB8AC3E}">
        <p14:creationId xmlns:p14="http://schemas.microsoft.com/office/powerpoint/2010/main" val="2206517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3" y="274638"/>
            <a:ext cx="8289197" cy="9445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t>Servidores HP </a:t>
            </a:r>
            <a:r>
              <a:rPr lang="es-AR" b="1" dirty="0" err="1" smtClean="0"/>
              <a:t>ProLiant</a:t>
            </a:r>
            <a:endParaRPr lang="en-US" b="1" dirty="0"/>
          </a:p>
        </p:txBody>
      </p:sp>
      <p:sp>
        <p:nvSpPr>
          <p:cNvPr id="3" name="Content Placeholder 2"/>
          <p:cNvSpPr>
            <a:spLocks noGrp="1"/>
          </p:cNvSpPr>
          <p:nvPr>
            <p:ph sz="quarter" idx="1"/>
          </p:nvPr>
        </p:nvSpPr>
        <p:spPr>
          <a:xfrm>
            <a:off x="5638800" y="4763119"/>
            <a:ext cx="5045803" cy="342281"/>
          </a:xfrm>
        </p:spPr>
        <p:txBody>
          <a:bodyPr>
            <a:normAutofit fontScale="92500" lnSpcReduction="20000"/>
          </a:bodyPr>
          <a:lstStyle/>
          <a:p>
            <a:pPr marL="594360" lvl="2" indent="0">
              <a:buNone/>
            </a:pPr>
            <a:r>
              <a:rPr lang="en-US" b="1" dirty="0" smtClean="0"/>
              <a:t>Scalable System SL</a:t>
            </a:r>
            <a:endParaRPr lang="en-US" dirty="0"/>
          </a:p>
        </p:txBody>
      </p:sp>
      <p:sp>
        <p:nvSpPr>
          <p:cNvPr id="5" name="Rectangle 4"/>
          <p:cNvSpPr/>
          <p:nvPr/>
        </p:nvSpPr>
        <p:spPr>
          <a:xfrm>
            <a:off x="2133600" y="1143000"/>
            <a:ext cx="5204053" cy="584775"/>
          </a:xfrm>
          <a:prstGeom prst="rect">
            <a:avLst/>
          </a:prstGeom>
        </p:spPr>
        <p:txBody>
          <a:bodyPr wrap="none">
            <a:spAutoFit/>
          </a:bodyPr>
          <a:lstStyle/>
          <a:p>
            <a:r>
              <a:rPr lang="es-AR" sz="3200" b="1" dirty="0"/>
              <a:t>Formatos físicos de la familia</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03" y="2057400"/>
            <a:ext cx="280365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6004" y="1752600"/>
            <a:ext cx="4589404" cy="369332"/>
          </a:xfrm>
          <a:prstGeom prst="rect">
            <a:avLst/>
          </a:prstGeom>
        </p:spPr>
        <p:txBody>
          <a:bodyPr wrap="square">
            <a:spAutoFit/>
          </a:bodyPr>
          <a:lstStyle/>
          <a:p>
            <a:pPr lvl="2"/>
            <a:r>
              <a:rPr lang="en-US" b="1" dirty="0" smtClean="0"/>
              <a:t>Modular </a:t>
            </a:r>
            <a:r>
              <a:rPr lang="en-US" b="1" dirty="0"/>
              <a:t>Line (ML</a:t>
            </a:r>
            <a:r>
              <a:rPr lang="en-US" b="1" dirty="0" smtClean="0"/>
              <a:t>)</a:t>
            </a:r>
            <a:endParaRPr lang="en-US" b="1"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2122178"/>
            <a:ext cx="2743200" cy="1306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105400" y="1764268"/>
            <a:ext cx="4495800" cy="369332"/>
          </a:xfrm>
          <a:prstGeom prst="rect">
            <a:avLst/>
          </a:prstGeom>
        </p:spPr>
        <p:txBody>
          <a:bodyPr wrap="square">
            <a:spAutoFit/>
          </a:bodyPr>
          <a:lstStyle/>
          <a:p>
            <a:pPr lvl="2"/>
            <a:r>
              <a:rPr lang="en-US" b="1" dirty="0" smtClean="0"/>
              <a:t>Density </a:t>
            </a:r>
            <a:r>
              <a:rPr lang="en-US" b="1" dirty="0"/>
              <a:t>Line (DL</a:t>
            </a:r>
            <a:r>
              <a:rPr lang="en-US" b="1" dirty="0" smtClean="0"/>
              <a:t>)</a:t>
            </a:r>
            <a:endParaRPr lang="en-US" b="1"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381" y="5028883"/>
            <a:ext cx="2738019" cy="152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4800" y="4736068"/>
            <a:ext cx="4572000" cy="369332"/>
          </a:xfrm>
          <a:prstGeom prst="rect">
            <a:avLst/>
          </a:prstGeom>
        </p:spPr>
        <p:txBody>
          <a:bodyPr wrap="square">
            <a:spAutoFit/>
          </a:bodyPr>
          <a:lstStyle/>
          <a:p>
            <a:pPr lvl="2"/>
            <a:r>
              <a:rPr lang="en-US" b="1" dirty="0" smtClean="0"/>
              <a:t>Blade </a:t>
            </a:r>
            <a:r>
              <a:rPr lang="en-US" b="1" dirty="0"/>
              <a:t>Servers (BL</a:t>
            </a:r>
            <a:r>
              <a:rPr lang="en-US" b="1" dirty="0" smtClean="0"/>
              <a:t>)</a:t>
            </a:r>
            <a:endParaRPr lang="es-AR" b="1" dirty="0"/>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5132133"/>
            <a:ext cx="2438400" cy="142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4200" y="3429000"/>
            <a:ext cx="2616632" cy="170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819400" y="3135868"/>
            <a:ext cx="3276600" cy="369332"/>
          </a:xfrm>
          <a:prstGeom prst="rect">
            <a:avLst/>
          </a:prstGeom>
        </p:spPr>
        <p:txBody>
          <a:bodyPr wrap="square">
            <a:spAutoFit/>
          </a:bodyPr>
          <a:lstStyle/>
          <a:p>
            <a:pPr lvl="2"/>
            <a:r>
              <a:rPr lang="en-US" b="1" dirty="0" smtClean="0"/>
              <a:t>Micro Server</a:t>
            </a:r>
            <a:endParaRPr lang="es-AR" b="1" dirty="0"/>
          </a:p>
        </p:txBody>
      </p:sp>
    </p:spTree>
    <p:extLst>
      <p:ext uri="{BB962C8B-B14F-4D97-AF65-F5344CB8AC3E}">
        <p14:creationId xmlns:p14="http://schemas.microsoft.com/office/powerpoint/2010/main" val="1433899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3" y="274638"/>
            <a:ext cx="8289197" cy="9445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t>Servidores HP </a:t>
            </a:r>
            <a:r>
              <a:rPr lang="es-AR" b="1" dirty="0" err="1" smtClean="0"/>
              <a:t>ProLiant</a:t>
            </a:r>
            <a:endParaRPr lang="en-US" b="1" dirty="0"/>
          </a:p>
        </p:txBody>
      </p:sp>
      <p:sp>
        <p:nvSpPr>
          <p:cNvPr id="5" name="Rectangle 4"/>
          <p:cNvSpPr/>
          <p:nvPr/>
        </p:nvSpPr>
        <p:spPr>
          <a:xfrm>
            <a:off x="2362200" y="1295400"/>
            <a:ext cx="4807726" cy="584775"/>
          </a:xfrm>
          <a:prstGeom prst="rect">
            <a:avLst/>
          </a:prstGeom>
        </p:spPr>
        <p:txBody>
          <a:bodyPr wrap="none">
            <a:spAutoFit/>
          </a:bodyPr>
          <a:lstStyle/>
          <a:p>
            <a:r>
              <a:rPr lang="es-AR" sz="3200" b="1" dirty="0" smtClean="0"/>
              <a:t>Nomenclatura de series</a:t>
            </a:r>
            <a:endParaRPr lang="es-AR" sz="3200" b="1" dirty="0"/>
          </a:p>
        </p:txBody>
      </p:sp>
      <p:sp>
        <p:nvSpPr>
          <p:cNvPr id="6" name="Rectangle 5"/>
          <p:cNvSpPr/>
          <p:nvPr/>
        </p:nvSpPr>
        <p:spPr>
          <a:xfrm>
            <a:off x="-685800" y="3087469"/>
            <a:ext cx="1959801" cy="646331"/>
          </a:xfrm>
          <a:prstGeom prst="rect">
            <a:avLst/>
          </a:prstGeom>
        </p:spPr>
        <p:txBody>
          <a:bodyPr wrap="square">
            <a:spAutoFit/>
          </a:bodyPr>
          <a:lstStyle/>
          <a:p>
            <a:pPr lvl="2"/>
            <a:r>
              <a:rPr lang="es-AR" sz="3600" b="1" dirty="0" smtClean="0"/>
              <a:t>100</a:t>
            </a:r>
            <a:endParaRPr lang="en-US" sz="3600" b="1" dirty="0"/>
          </a:p>
        </p:txBody>
      </p:sp>
      <p:sp>
        <p:nvSpPr>
          <p:cNvPr id="7" name="Rectangle 6"/>
          <p:cNvSpPr/>
          <p:nvPr/>
        </p:nvSpPr>
        <p:spPr>
          <a:xfrm>
            <a:off x="-685800" y="4876800"/>
            <a:ext cx="2514600" cy="1015663"/>
          </a:xfrm>
          <a:prstGeom prst="rect">
            <a:avLst/>
          </a:prstGeom>
        </p:spPr>
        <p:txBody>
          <a:bodyPr wrap="square">
            <a:spAutoFit/>
          </a:bodyPr>
          <a:lstStyle/>
          <a:p>
            <a:pPr lvl="2"/>
            <a:r>
              <a:rPr lang="en-US" sz="6000" b="1" dirty="0" smtClean="0"/>
              <a:t>500</a:t>
            </a:r>
            <a:endParaRPr lang="en-US" sz="6000" b="1" dirty="0"/>
          </a:p>
        </p:txBody>
      </p:sp>
      <p:sp>
        <p:nvSpPr>
          <p:cNvPr id="15" name="Rectangle 14"/>
          <p:cNvSpPr/>
          <p:nvPr/>
        </p:nvSpPr>
        <p:spPr>
          <a:xfrm>
            <a:off x="-685800" y="3962400"/>
            <a:ext cx="2353498" cy="769441"/>
          </a:xfrm>
          <a:prstGeom prst="rect">
            <a:avLst/>
          </a:prstGeom>
        </p:spPr>
        <p:txBody>
          <a:bodyPr wrap="square">
            <a:spAutoFit/>
          </a:bodyPr>
          <a:lstStyle/>
          <a:p>
            <a:pPr lvl="2"/>
            <a:r>
              <a:rPr lang="en-US" sz="4400" b="1" dirty="0" smtClean="0"/>
              <a:t>300</a:t>
            </a:r>
            <a:endParaRPr lang="es-AR" sz="3600" b="1" dirty="0"/>
          </a:p>
        </p:txBody>
      </p:sp>
      <p:sp>
        <p:nvSpPr>
          <p:cNvPr id="9" name="Down Arrow 8"/>
          <p:cNvSpPr/>
          <p:nvPr/>
        </p:nvSpPr>
        <p:spPr>
          <a:xfrm>
            <a:off x="2226500" y="3657600"/>
            <a:ext cx="804799" cy="2496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p:cNvSpPr/>
          <p:nvPr/>
        </p:nvSpPr>
        <p:spPr>
          <a:xfrm>
            <a:off x="304800" y="2057400"/>
            <a:ext cx="4221027" cy="523220"/>
          </a:xfrm>
          <a:prstGeom prst="rect">
            <a:avLst/>
          </a:prstGeom>
        </p:spPr>
        <p:txBody>
          <a:bodyPr wrap="none">
            <a:spAutoFit/>
          </a:bodyPr>
          <a:lstStyle/>
          <a:p>
            <a:r>
              <a:rPr lang="es-AR" sz="2800" b="1" dirty="0" smtClean="0"/>
              <a:t>Nivel de procesamiento</a:t>
            </a:r>
            <a:endParaRPr lang="es-AR" sz="2800" b="1" dirty="0"/>
          </a:p>
        </p:txBody>
      </p:sp>
      <p:sp>
        <p:nvSpPr>
          <p:cNvPr id="17" name="Rectangle 16"/>
          <p:cNvSpPr/>
          <p:nvPr/>
        </p:nvSpPr>
        <p:spPr>
          <a:xfrm>
            <a:off x="1828800" y="6019800"/>
            <a:ext cx="2438400" cy="523220"/>
          </a:xfrm>
          <a:prstGeom prst="rect">
            <a:avLst/>
          </a:prstGeom>
        </p:spPr>
        <p:txBody>
          <a:bodyPr wrap="square">
            <a:spAutoFit/>
          </a:bodyPr>
          <a:lstStyle/>
          <a:p>
            <a:r>
              <a:rPr lang="es-AR" sz="2800" b="1" dirty="0" smtClean="0"/>
              <a:t>High </a:t>
            </a:r>
            <a:r>
              <a:rPr lang="es-AR" sz="2800" b="1" dirty="0" err="1" smtClean="0"/>
              <a:t>end</a:t>
            </a:r>
            <a:endParaRPr lang="es-AR" sz="28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7925" y="2783413"/>
            <a:ext cx="24288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7209" y="4479667"/>
            <a:ext cx="2400541"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5715000" y="2057400"/>
            <a:ext cx="2379177" cy="523220"/>
          </a:xfrm>
          <a:prstGeom prst="rect">
            <a:avLst/>
          </a:prstGeom>
        </p:spPr>
        <p:txBody>
          <a:bodyPr wrap="none">
            <a:spAutoFit/>
          </a:bodyPr>
          <a:lstStyle/>
          <a:p>
            <a:r>
              <a:rPr lang="es-AR" sz="2800" b="1" dirty="0"/>
              <a:t>Ú</a:t>
            </a:r>
            <a:r>
              <a:rPr lang="es-AR" sz="2800" b="1" dirty="0" smtClean="0"/>
              <a:t>ltimo dígito</a:t>
            </a:r>
            <a:endParaRPr lang="es-AR" sz="2800" b="1" dirty="0"/>
          </a:p>
        </p:txBody>
      </p:sp>
      <p:sp>
        <p:nvSpPr>
          <p:cNvPr id="21" name="Rectangle 20"/>
          <p:cNvSpPr/>
          <p:nvPr/>
        </p:nvSpPr>
        <p:spPr>
          <a:xfrm>
            <a:off x="4191000" y="3048000"/>
            <a:ext cx="2286000" cy="707886"/>
          </a:xfrm>
          <a:prstGeom prst="rect">
            <a:avLst/>
          </a:prstGeom>
        </p:spPr>
        <p:txBody>
          <a:bodyPr wrap="square">
            <a:spAutoFit/>
          </a:bodyPr>
          <a:lstStyle/>
          <a:p>
            <a:pPr lvl="2"/>
            <a:r>
              <a:rPr lang="en-US" sz="4000" b="1" dirty="0" smtClean="0"/>
              <a:t>XX</a:t>
            </a:r>
            <a:r>
              <a:rPr lang="en-US" sz="4000" b="1" dirty="0" smtClean="0">
                <a:solidFill>
                  <a:srgbClr val="FF0000"/>
                </a:solidFill>
              </a:rPr>
              <a:t>5</a:t>
            </a:r>
            <a:endParaRPr lang="es-AR" sz="3200" b="1" dirty="0">
              <a:solidFill>
                <a:srgbClr val="FF0000"/>
              </a:solidFill>
            </a:endParaRPr>
          </a:p>
        </p:txBody>
      </p:sp>
      <p:sp>
        <p:nvSpPr>
          <p:cNvPr id="10" name="Rectangle 9"/>
          <p:cNvSpPr/>
          <p:nvPr/>
        </p:nvSpPr>
        <p:spPr>
          <a:xfrm>
            <a:off x="4191000" y="4944070"/>
            <a:ext cx="2076209" cy="707886"/>
          </a:xfrm>
          <a:prstGeom prst="rect">
            <a:avLst/>
          </a:prstGeom>
        </p:spPr>
        <p:txBody>
          <a:bodyPr wrap="none">
            <a:spAutoFit/>
          </a:bodyPr>
          <a:lstStyle/>
          <a:p>
            <a:pPr lvl="2"/>
            <a:r>
              <a:rPr lang="en-US" sz="4000" b="1" dirty="0" smtClean="0"/>
              <a:t>XX</a:t>
            </a:r>
            <a:r>
              <a:rPr lang="en-US" sz="4000" b="1" dirty="0" smtClean="0">
                <a:solidFill>
                  <a:srgbClr val="FF0000"/>
                </a:solidFill>
              </a:rPr>
              <a:t>0</a:t>
            </a:r>
            <a:endParaRPr lang="es-AR" sz="3200" b="1" dirty="0">
              <a:solidFill>
                <a:srgbClr val="FF0000"/>
              </a:solidFill>
            </a:endParaRPr>
          </a:p>
        </p:txBody>
      </p:sp>
      <p:sp>
        <p:nvSpPr>
          <p:cNvPr id="23" name="Rectangle 22"/>
          <p:cNvSpPr/>
          <p:nvPr/>
        </p:nvSpPr>
        <p:spPr>
          <a:xfrm>
            <a:off x="1732160" y="3048000"/>
            <a:ext cx="2535040" cy="523220"/>
          </a:xfrm>
          <a:prstGeom prst="rect">
            <a:avLst/>
          </a:prstGeom>
        </p:spPr>
        <p:txBody>
          <a:bodyPr wrap="square">
            <a:spAutoFit/>
          </a:bodyPr>
          <a:lstStyle/>
          <a:p>
            <a:r>
              <a:rPr lang="es-AR" sz="2800" b="1" dirty="0" err="1" smtClean="0"/>
              <a:t>Entry</a:t>
            </a:r>
            <a:r>
              <a:rPr lang="es-AR" sz="2800" b="1" dirty="0" smtClean="0"/>
              <a:t> </a:t>
            </a:r>
            <a:r>
              <a:rPr lang="es-AR" sz="2800" b="1" dirty="0" err="1" smtClean="0"/>
              <a:t>level</a:t>
            </a:r>
            <a:endParaRPr lang="es-AR" sz="2800" b="1" dirty="0"/>
          </a:p>
        </p:txBody>
      </p:sp>
    </p:spTree>
    <p:extLst>
      <p:ext uri="{BB962C8B-B14F-4D97-AF65-F5344CB8AC3E}">
        <p14:creationId xmlns:p14="http://schemas.microsoft.com/office/powerpoint/2010/main" val="300789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3" y="274638"/>
            <a:ext cx="8289197" cy="715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s-AR" b="1" dirty="0" smtClean="0"/>
              <a:t>Servidores HP </a:t>
            </a:r>
            <a:r>
              <a:rPr lang="es-AR" b="1" dirty="0" err="1" smtClean="0"/>
              <a:t>ProLiant</a:t>
            </a:r>
            <a:r>
              <a:rPr lang="es-AR" b="1" dirty="0" smtClean="0"/>
              <a:t> – Serie 100</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023694927"/>
              </p:ext>
            </p:extLst>
          </p:nvPr>
        </p:nvGraphicFramePr>
        <p:xfrm>
          <a:off x="381000" y="990600"/>
          <a:ext cx="8305800" cy="5731251"/>
        </p:xfrm>
        <a:graphic>
          <a:graphicData uri="http://schemas.openxmlformats.org/drawingml/2006/table">
            <a:tbl>
              <a:tblPr firstRow="1" bandRow="1">
                <a:tableStyleId>{5C22544A-7EE6-4342-B048-85BDC9FD1C3A}</a:tableStyleId>
              </a:tblPr>
              <a:tblGrid>
                <a:gridCol w="1066800"/>
                <a:gridCol w="3276600"/>
                <a:gridCol w="3962400"/>
              </a:tblGrid>
              <a:tr h="334270">
                <a:tc>
                  <a:txBody>
                    <a:bodyPr/>
                    <a:lstStyle/>
                    <a:p>
                      <a:r>
                        <a:rPr lang="es-AR" sz="1600" dirty="0" smtClean="0"/>
                        <a:t>Línea</a:t>
                      </a:r>
                      <a:endParaRPr lang="en-US" sz="1600" dirty="0"/>
                    </a:p>
                  </a:txBody>
                  <a:tcPr/>
                </a:tc>
                <a:tc>
                  <a:txBody>
                    <a:bodyPr/>
                    <a:lstStyle/>
                    <a:p>
                      <a:r>
                        <a:rPr lang="es-AR" sz="1600" dirty="0" smtClean="0"/>
                        <a:t>DL120 (G7)</a:t>
                      </a:r>
                    </a:p>
                    <a:p>
                      <a:endParaRPr lang="es-AR" sz="1600" dirty="0" smtClean="0"/>
                    </a:p>
                  </a:txBody>
                  <a:tcPr/>
                </a:tc>
                <a:tc>
                  <a:txBody>
                    <a:bodyPr/>
                    <a:lstStyle/>
                    <a:p>
                      <a:r>
                        <a:rPr lang="es-AR" sz="1600" dirty="0" smtClean="0"/>
                        <a:t>DL160 (G8)</a:t>
                      </a:r>
                    </a:p>
                    <a:p>
                      <a:endParaRPr lang="en-US" sz="1600" dirty="0"/>
                    </a:p>
                  </a:txBody>
                  <a:tcPr/>
                </a:tc>
              </a:tr>
              <a:tr h="502819">
                <a:tc>
                  <a:txBody>
                    <a:bodyPr/>
                    <a:lstStyle/>
                    <a:p>
                      <a:r>
                        <a:rPr lang="es-AR" sz="1400" b="1" dirty="0" smtClean="0"/>
                        <a:t>Procesador</a:t>
                      </a:r>
                      <a:endParaRPr lang="en-US" sz="1400" b="1" dirty="0"/>
                    </a:p>
                  </a:txBody>
                  <a:tcPr/>
                </a:tc>
                <a:tc>
                  <a:txBody>
                    <a:bodyPr/>
                    <a:lstStyle/>
                    <a:p>
                      <a:r>
                        <a:rPr kumimoji="0" lang="en-US" sz="1400" b="0" i="0" kern="1200" dirty="0" smtClean="0">
                          <a:solidFill>
                            <a:schemeClr val="dk1"/>
                          </a:solidFill>
                          <a:effectLst/>
                          <a:latin typeface="+mn-lt"/>
                          <a:ea typeface="+mn-ea"/>
                          <a:cs typeface="+mn-cs"/>
                        </a:rPr>
                        <a:t>Intel® Xeon® E3, Core™ i3,</a:t>
                      </a:r>
                      <a:r>
                        <a:rPr kumimoji="0" lang="en-US" sz="1400" b="0" i="0" kern="1200" baseline="0" dirty="0" smtClean="0">
                          <a:solidFill>
                            <a:schemeClr val="dk1"/>
                          </a:solidFill>
                          <a:effectLst/>
                          <a:latin typeface="+mn-lt"/>
                          <a:ea typeface="+mn-ea"/>
                          <a:cs typeface="+mn-cs"/>
                        </a:rPr>
                        <a:t> </a:t>
                      </a:r>
                      <a:r>
                        <a:rPr kumimoji="0" lang="en-US" sz="1400" b="0" i="0" kern="1200" dirty="0" smtClean="0">
                          <a:solidFill>
                            <a:schemeClr val="dk1"/>
                          </a:solidFill>
                          <a:effectLst/>
                          <a:latin typeface="+mn-lt"/>
                          <a:ea typeface="+mn-ea"/>
                          <a:cs typeface="+mn-cs"/>
                        </a:rPr>
                        <a:t> Pentium Celeron®. </a:t>
                      </a:r>
                      <a:r>
                        <a:rPr kumimoji="0" lang="es-AR" sz="1400" b="0" i="0" kern="1200" dirty="0" smtClean="0">
                          <a:solidFill>
                            <a:schemeClr val="dk1"/>
                          </a:solidFill>
                          <a:effectLst/>
                          <a:latin typeface="+mn-lt"/>
                          <a:ea typeface="+mn-ea"/>
                          <a:cs typeface="+mn-cs"/>
                        </a:rPr>
                        <a:t>Hasta </a:t>
                      </a:r>
                      <a:r>
                        <a:rPr kumimoji="0" lang="es-AR" sz="1400" b="1" i="0" kern="1200" dirty="0" smtClean="0">
                          <a:solidFill>
                            <a:srgbClr val="FF0000"/>
                          </a:solidFill>
                          <a:effectLst/>
                          <a:latin typeface="+mn-lt"/>
                          <a:ea typeface="+mn-ea"/>
                          <a:cs typeface="+mn-cs"/>
                        </a:rPr>
                        <a:t>1</a:t>
                      </a:r>
                      <a:r>
                        <a:rPr kumimoji="0" lang="es-AR" sz="1400" b="0" i="0" kern="1200" dirty="0" smtClean="0">
                          <a:solidFill>
                            <a:schemeClr val="dk1"/>
                          </a:solidFill>
                          <a:effectLst/>
                          <a:latin typeface="+mn-lt"/>
                          <a:ea typeface="+mn-ea"/>
                          <a:cs typeface="+mn-cs"/>
                        </a:rPr>
                        <a:t> procesador</a:t>
                      </a:r>
                      <a:endParaRPr lang="en-US" sz="1400" dirty="0"/>
                    </a:p>
                  </a:txBody>
                  <a:tcPr/>
                </a:tc>
                <a:tc>
                  <a:txBody>
                    <a:bodyPr/>
                    <a:lstStyle/>
                    <a:p>
                      <a:r>
                        <a:rPr kumimoji="0" lang="en-US" sz="1400" b="0" i="0" kern="1200" dirty="0" smtClean="0">
                          <a:solidFill>
                            <a:schemeClr val="dk1"/>
                          </a:solidFill>
                          <a:effectLst/>
                          <a:latin typeface="+mn-lt"/>
                          <a:ea typeface="+mn-ea"/>
                          <a:cs typeface="+mn-cs"/>
                        </a:rPr>
                        <a:t>Intel® Xeon® E5-2600,</a:t>
                      </a:r>
                      <a:r>
                        <a:rPr kumimoji="0" lang="en-US" sz="1400" b="0" i="0" kern="1200" baseline="0" dirty="0" smtClean="0">
                          <a:solidFill>
                            <a:schemeClr val="dk1"/>
                          </a:solidFill>
                          <a:effectLst/>
                          <a:latin typeface="+mn-lt"/>
                          <a:ea typeface="+mn-ea"/>
                          <a:cs typeface="+mn-cs"/>
                        </a:rPr>
                        <a:t> hasta </a:t>
                      </a:r>
                      <a:r>
                        <a:rPr kumimoji="0" lang="en-US" sz="1400" b="1" i="0" kern="1200" baseline="0" dirty="0" smtClean="0">
                          <a:solidFill>
                            <a:srgbClr val="FF0000"/>
                          </a:solidFill>
                          <a:effectLst/>
                          <a:latin typeface="+mn-lt"/>
                          <a:ea typeface="+mn-ea"/>
                          <a:cs typeface="+mn-cs"/>
                        </a:rPr>
                        <a:t>2</a:t>
                      </a:r>
                      <a:r>
                        <a:rPr kumimoji="0" lang="en-US" sz="1400" b="0" i="0" kern="1200" baseline="0" dirty="0" smtClean="0">
                          <a:solidFill>
                            <a:schemeClr val="dk1"/>
                          </a:solidFill>
                          <a:effectLst/>
                          <a:latin typeface="+mn-lt"/>
                          <a:ea typeface="+mn-ea"/>
                          <a:cs typeface="+mn-cs"/>
                        </a:rPr>
                        <a:t> </a:t>
                      </a:r>
                      <a:r>
                        <a:rPr kumimoji="0" lang="en-US" sz="1400" b="0" i="0" kern="1200" baseline="0" dirty="0" err="1" smtClean="0">
                          <a:solidFill>
                            <a:schemeClr val="dk1"/>
                          </a:solidFill>
                          <a:effectLst/>
                          <a:latin typeface="+mn-lt"/>
                          <a:ea typeface="+mn-ea"/>
                          <a:cs typeface="+mn-cs"/>
                        </a:rPr>
                        <a:t>procesadores</a:t>
                      </a:r>
                      <a:endParaRPr lang="en-US" sz="1400" dirty="0"/>
                    </a:p>
                  </a:txBody>
                  <a:tcPr/>
                </a:tc>
              </a:tr>
              <a:tr h="502819">
                <a:tc>
                  <a:txBody>
                    <a:bodyPr/>
                    <a:lstStyle/>
                    <a:p>
                      <a:r>
                        <a:rPr lang="es-AR" sz="1400" b="1" dirty="0" err="1" smtClean="0"/>
                        <a:t>Cores</a:t>
                      </a:r>
                      <a:endParaRPr lang="en-US" sz="1400" b="1" dirty="0"/>
                    </a:p>
                  </a:txBody>
                  <a:tcPr/>
                </a:tc>
                <a:tc>
                  <a:txBody>
                    <a:bodyPr/>
                    <a:lstStyle/>
                    <a:p>
                      <a:r>
                        <a:rPr lang="es-AR" sz="1400" b="1" dirty="0" smtClean="0">
                          <a:solidFill>
                            <a:srgbClr val="FF0000"/>
                          </a:solidFill>
                        </a:rPr>
                        <a:t>2 o 4</a:t>
                      </a:r>
                      <a:endParaRPr lang="en-US" sz="1400" b="1" dirty="0">
                        <a:solidFill>
                          <a:srgbClr val="FF0000"/>
                        </a:solidFill>
                      </a:endParaRPr>
                    </a:p>
                  </a:txBody>
                  <a:tcPr/>
                </a:tc>
                <a:tc>
                  <a:txBody>
                    <a:bodyPr/>
                    <a:lstStyle/>
                    <a:p>
                      <a:r>
                        <a:rPr kumimoji="0" lang="en-US" sz="1400" b="0" i="0" kern="1200" dirty="0" smtClean="0">
                          <a:solidFill>
                            <a:schemeClr val="dk1"/>
                          </a:solidFill>
                          <a:effectLst/>
                          <a:latin typeface="+mn-lt"/>
                          <a:ea typeface="+mn-ea"/>
                          <a:cs typeface="+mn-cs"/>
                        </a:rPr>
                        <a:t>De </a:t>
                      </a:r>
                      <a:r>
                        <a:rPr kumimoji="0" lang="en-US" sz="1400" b="0" i="0" kern="1200" dirty="0" smtClean="0">
                          <a:solidFill>
                            <a:srgbClr val="FF0000"/>
                          </a:solidFill>
                          <a:effectLst/>
                          <a:latin typeface="+mn-lt"/>
                          <a:ea typeface="+mn-ea"/>
                          <a:cs typeface="+mn-cs"/>
                        </a:rPr>
                        <a:t>2 a 8 </a:t>
                      </a:r>
                      <a:r>
                        <a:rPr kumimoji="0" lang="en-US" sz="1400" b="0" i="0" kern="1200" dirty="0" err="1" smtClean="0">
                          <a:solidFill>
                            <a:schemeClr val="dk1"/>
                          </a:solidFill>
                          <a:effectLst/>
                          <a:latin typeface="+mn-lt"/>
                          <a:ea typeface="+mn-ea"/>
                          <a:cs typeface="+mn-cs"/>
                        </a:rPr>
                        <a:t>por</a:t>
                      </a:r>
                      <a:r>
                        <a:rPr kumimoji="0" lang="en-US" sz="1400" b="0" i="0" kern="1200" dirty="0" smtClean="0">
                          <a:solidFill>
                            <a:schemeClr val="dk1"/>
                          </a:solidFill>
                          <a:effectLst/>
                          <a:latin typeface="+mn-lt"/>
                          <a:ea typeface="+mn-ea"/>
                          <a:cs typeface="+mn-cs"/>
                        </a:rPr>
                        <a:t> </a:t>
                      </a:r>
                      <a:r>
                        <a:rPr kumimoji="0" lang="en-US" sz="1400" b="0" i="0" kern="1200" dirty="0" smtClean="0">
                          <a:solidFill>
                            <a:schemeClr val="dk1"/>
                          </a:solidFill>
                          <a:effectLst/>
                          <a:latin typeface="+mn-lt"/>
                          <a:ea typeface="+mn-ea"/>
                          <a:cs typeface="+mn-cs"/>
                        </a:rPr>
                        <a:t> </a:t>
                      </a:r>
                      <a:r>
                        <a:rPr kumimoji="0" lang="en-US" sz="1400" b="0" i="0" kern="1200" dirty="0" err="1" smtClean="0">
                          <a:solidFill>
                            <a:schemeClr val="dk1"/>
                          </a:solidFill>
                          <a:effectLst/>
                          <a:latin typeface="+mn-lt"/>
                          <a:ea typeface="+mn-ea"/>
                          <a:cs typeface="+mn-cs"/>
                        </a:rPr>
                        <a:t>procesador</a:t>
                      </a:r>
                      <a:endParaRPr kumimoji="0" lang="en-US" sz="1400" b="0" i="0" kern="1200" dirty="0" smtClean="0">
                        <a:solidFill>
                          <a:schemeClr val="dk1"/>
                        </a:solidFill>
                        <a:effectLst/>
                        <a:latin typeface="+mn-lt"/>
                        <a:ea typeface="+mn-ea"/>
                        <a:cs typeface="+mn-cs"/>
                      </a:endParaRPr>
                    </a:p>
                    <a:p>
                      <a:r>
                        <a:rPr kumimoji="0" lang="es-AR" sz="1400" b="0" i="0" kern="1200" dirty="0" smtClean="0">
                          <a:solidFill>
                            <a:schemeClr val="dk1"/>
                          </a:solidFill>
                          <a:effectLst/>
                          <a:latin typeface="+mn-lt"/>
                          <a:ea typeface="+mn-ea"/>
                          <a:cs typeface="+mn-cs"/>
                        </a:rPr>
                        <a:t>Total:</a:t>
                      </a:r>
                      <a:r>
                        <a:rPr kumimoji="0" lang="es-AR" sz="1400" b="0" i="0" kern="1200" baseline="0" dirty="0" smtClean="0">
                          <a:solidFill>
                            <a:schemeClr val="dk1"/>
                          </a:solidFill>
                          <a:effectLst/>
                          <a:latin typeface="+mn-lt"/>
                          <a:ea typeface="+mn-ea"/>
                          <a:cs typeface="+mn-cs"/>
                        </a:rPr>
                        <a:t> hasta 16 </a:t>
                      </a:r>
                      <a:r>
                        <a:rPr kumimoji="0" lang="es-AR" sz="1400" b="0" i="0" kern="1200" baseline="0" dirty="0" err="1" smtClean="0">
                          <a:solidFill>
                            <a:schemeClr val="dk1"/>
                          </a:solidFill>
                          <a:effectLst/>
                          <a:latin typeface="+mn-lt"/>
                          <a:ea typeface="+mn-ea"/>
                          <a:cs typeface="+mn-cs"/>
                        </a:rPr>
                        <a:t>nucleos</a:t>
                      </a:r>
                      <a:r>
                        <a:rPr kumimoji="0" lang="es-AR" sz="1400" b="0" i="0" kern="1200" baseline="0" dirty="0" smtClean="0">
                          <a:solidFill>
                            <a:schemeClr val="dk1"/>
                          </a:solidFill>
                          <a:effectLst/>
                          <a:latin typeface="+mn-lt"/>
                          <a:ea typeface="+mn-ea"/>
                          <a:cs typeface="+mn-cs"/>
                        </a:rPr>
                        <a:t> si hay 2 procesadores.</a:t>
                      </a:r>
                      <a:endParaRPr lang="en-US" sz="1400" dirty="0"/>
                    </a:p>
                  </a:txBody>
                  <a:tcPr/>
                </a:tc>
              </a:tr>
              <a:tr h="336291">
                <a:tc>
                  <a:txBody>
                    <a:bodyPr/>
                    <a:lstStyle/>
                    <a:p>
                      <a:r>
                        <a:rPr lang="es-AR" sz="1400" b="1" dirty="0" smtClean="0"/>
                        <a:t>Cache</a:t>
                      </a:r>
                      <a:endParaRPr lang="en-US" sz="1400" b="1" dirty="0"/>
                    </a:p>
                  </a:txBody>
                  <a:tcPr/>
                </a:tc>
                <a:tc>
                  <a:txBody>
                    <a:bodyPr/>
                    <a:lstStyle/>
                    <a:p>
                      <a:r>
                        <a:rPr lang="es-AR" sz="1400" dirty="0" smtClean="0"/>
                        <a:t>Hasta 8 </a:t>
                      </a:r>
                      <a:r>
                        <a:rPr lang="es-AR" sz="1400" dirty="0" err="1" smtClean="0"/>
                        <a:t>mb</a:t>
                      </a:r>
                      <a:r>
                        <a:rPr lang="es-AR" sz="1400" dirty="0" smtClean="0"/>
                        <a:t> </a:t>
                      </a:r>
                      <a:endParaRPr lang="en-US" sz="1400" dirty="0"/>
                    </a:p>
                  </a:txBody>
                  <a:tcPr/>
                </a:tc>
                <a:tc>
                  <a:txBody>
                    <a:bodyPr/>
                    <a:lstStyle/>
                    <a:p>
                      <a:r>
                        <a:rPr lang="es-AR" sz="1400" dirty="0" smtClean="0"/>
                        <a:t>Desde 5mb (dual </a:t>
                      </a:r>
                      <a:r>
                        <a:rPr lang="es-AR" sz="1400" dirty="0" err="1" smtClean="0"/>
                        <a:t>core</a:t>
                      </a:r>
                      <a:r>
                        <a:rPr lang="es-AR" sz="1400" dirty="0" smtClean="0"/>
                        <a:t>) </a:t>
                      </a:r>
                      <a:r>
                        <a:rPr lang="es-AR" sz="1400" dirty="0" smtClean="0"/>
                        <a:t>hasta </a:t>
                      </a:r>
                      <a:r>
                        <a:rPr lang="es-AR" sz="1400" dirty="0" smtClean="0"/>
                        <a:t>20 (8 </a:t>
                      </a:r>
                      <a:r>
                        <a:rPr lang="es-AR" sz="1400" dirty="0" err="1" smtClean="0"/>
                        <a:t>cores</a:t>
                      </a:r>
                      <a:r>
                        <a:rPr lang="es-AR" sz="1400" dirty="0" smtClean="0"/>
                        <a:t>)</a:t>
                      </a:r>
                      <a:endParaRPr lang="en-US" sz="1400" dirty="0"/>
                    </a:p>
                  </a:txBody>
                  <a:tcPr/>
                </a:tc>
              </a:tr>
              <a:tr h="517148">
                <a:tc>
                  <a:txBody>
                    <a:bodyPr/>
                    <a:lstStyle/>
                    <a:p>
                      <a:r>
                        <a:rPr lang="es-AR" sz="1400" b="1" dirty="0" smtClean="0"/>
                        <a:t>Memoria</a:t>
                      </a:r>
                    </a:p>
                  </a:txBody>
                  <a:tcPr/>
                </a:tc>
                <a:tc>
                  <a:txBody>
                    <a:bodyPr/>
                    <a:lstStyle/>
                    <a:p>
                      <a:r>
                        <a:rPr lang="es-AR" sz="1400" dirty="0" smtClean="0"/>
                        <a:t>Hasta </a:t>
                      </a:r>
                      <a:r>
                        <a:rPr lang="es-AR" sz="1400" dirty="0" smtClean="0">
                          <a:solidFill>
                            <a:srgbClr val="FF0000"/>
                          </a:solidFill>
                        </a:rPr>
                        <a:t>16 </a:t>
                      </a:r>
                      <a:r>
                        <a:rPr lang="es-AR" sz="1400" dirty="0" err="1" smtClean="0">
                          <a:solidFill>
                            <a:srgbClr val="FF0000"/>
                          </a:solidFill>
                        </a:rPr>
                        <a:t>gb</a:t>
                      </a:r>
                      <a:r>
                        <a:rPr lang="es-AR" sz="1400" dirty="0" smtClean="0">
                          <a:solidFill>
                            <a:srgbClr val="FF0000"/>
                          </a:solidFill>
                        </a:rPr>
                        <a:t> </a:t>
                      </a:r>
                      <a:r>
                        <a:rPr lang="es-AR" sz="1400" dirty="0" smtClean="0"/>
                        <a:t>DDR3 </a:t>
                      </a:r>
                      <a:r>
                        <a:rPr lang="es-AR" sz="1400" baseline="0" dirty="0" smtClean="0"/>
                        <a:t>1333. </a:t>
                      </a:r>
                    </a:p>
                    <a:p>
                      <a:r>
                        <a:rPr lang="es-AR" sz="1400" dirty="0" smtClean="0"/>
                        <a:t>4 </a:t>
                      </a:r>
                      <a:r>
                        <a:rPr lang="es-AR" sz="1400" dirty="0" smtClean="0"/>
                        <a:t>slots</a:t>
                      </a:r>
                      <a:r>
                        <a:rPr lang="es-AR" sz="1400" baseline="0" dirty="0" smtClean="0"/>
                        <a:t> DIMM. </a:t>
                      </a:r>
                    </a:p>
                  </a:txBody>
                  <a:tcPr/>
                </a:tc>
                <a:tc>
                  <a:txBody>
                    <a:bodyPr/>
                    <a:lstStyle/>
                    <a:p>
                      <a:r>
                        <a:rPr lang="es-AR" sz="1400" dirty="0" smtClean="0"/>
                        <a:t>Max </a:t>
                      </a:r>
                      <a:r>
                        <a:rPr kumimoji="0" lang="en-US" sz="1400" b="0" i="0" kern="1200" dirty="0" smtClean="0">
                          <a:solidFill>
                            <a:srgbClr val="FF0000"/>
                          </a:solidFill>
                          <a:effectLst/>
                          <a:latin typeface="+mn-lt"/>
                          <a:ea typeface="+mn-ea"/>
                          <a:cs typeface="+mn-cs"/>
                        </a:rPr>
                        <a:t>384GB </a:t>
                      </a:r>
                      <a:r>
                        <a:rPr kumimoji="0" lang="en-US" sz="1400" b="0" i="0" kern="1200" dirty="0" smtClean="0">
                          <a:solidFill>
                            <a:schemeClr val="dk1"/>
                          </a:solidFill>
                          <a:effectLst/>
                          <a:latin typeface="+mn-lt"/>
                          <a:ea typeface="+mn-ea"/>
                          <a:cs typeface="+mn-cs"/>
                        </a:rPr>
                        <a:t>en 24 </a:t>
                      </a:r>
                      <a:r>
                        <a:rPr kumimoji="0" lang="en-US" sz="1400" b="0" i="0" kern="1200" dirty="0" err="1" smtClean="0">
                          <a:solidFill>
                            <a:schemeClr val="dk1"/>
                          </a:solidFill>
                          <a:effectLst/>
                          <a:latin typeface="+mn-lt"/>
                          <a:ea typeface="+mn-ea"/>
                          <a:cs typeface="+mn-cs"/>
                        </a:rPr>
                        <a:t>dimms</a:t>
                      </a:r>
                      <a:endParaRPr kumimoji="0" lang="en-US" sz="1400" b="0" i="0" kern="1200" dirty="0" smtClean="0">
                        <a:solidFill>
                          <a:schemeClr val="dk1"/>
                        </a:solidFill>
                        <a:effectLst/>
                        <a:latin typeface="+mn-lt"/>
                        <a:ea typeface="+mn-ea"/>
                        <a:cs typeface="+mn-cs"/>
                      </a:endParaRPr>
                    </a:p>
                    <a:p>
                      <a:r>
                        <a:rPr kumimoji="0" lang="es-AR" sz="1400" b="0" i="0" kern="1200" dirty="0" smtClean="0">
                          <a:solidFill>
                            <a:schemeClr val="dk1"/>
                          </a:solidFill>
                          <a:effectLst/>
                          <a:latin typeface="+mn-lt"/>
                          <a:ea typeface="+mn-ea"/>
                          <a:cs typeface="+mn-cs"/>
                        </a:rPr>
                        <a:t>Soporta </a:t>
                      </a:r>
                      <a:r>
                        <a:rPr kumimoji="0" lang="en-US" sz="1400" b="0" i="0" kern="1200" dirty="0" smtClean="0">
                          <a:solidFill>
                            <a:schemeClr val="dk1"/>
                          </a:solidFill>
                          <a:effectLst/>
                          <a:latin typeface="+mn-lt"/>
                          <a:ea typeface="+mn-ea"/>
                          <a:cs typeface="+mn-cs"/>
                        </a:rPr>
                        <a:t>DDR3 1333 </a:t>
                      </a:r>
                      <a:r>
                        <a:rPr kumimoji="0" lang="en-US" sz="1400" b="0" i="0" kern="1200" dirty="0" err="1" smtClean="0">
                          <a:solidFill>
                            <a:schemeClr val="dk1"/>
                          </a:solidFill>
                          <a:effectLst/>
                          <a:latin typeface="+mn-lt"/>
                          <a:ea typeface="+mn-ea"/>
                          <a:cs typeface="+mn-cs"/>
                        </a:rPr>
                        <a:t>mhz</a:t>
                      </a:r>
                      <a:endParaRPr kumimoji="0" lang="en-US" sz="1400" b="0" i="0" kern="1200" dirty="0" smtClean="0">
                        <a:solidFill>
                          <a:schemeClr val="dk1"/>
                        </a:solidFill>
                        <a:effectLst/>
                        <a:latin typeface="+mn-lt"/>
                        <a:ea typeface="+mn-ea"/>
                        <a:cs typeface="+mn-cs"/>
                      </a:endParaRPr>
                    </a:p>
                  </a:txBody>
                  <a:tcPr/>
                </a:tc>
              </a:tr>
              <a:tr h="1745077">
                <a:tc>
                  <a:txBody>
                    <a:bodyPr/>
                    <a:lstStyle/>
                    <a:p>
                      <a:r>
                        <a:rPr lang="es-AR" sz="1400" b="1" dirty="0" smtClean="0"/>
                        <a:t>Storage</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Hot plug 3.5-inch SATA/SAS</a:t>
                      </a:r>
                      <a:r>
                        <a:rPr lang="en-US" sz="1400" dirty="0" smtClean="0"/>
                        <a:t/>
                      </a:r>
                      <a:br>
                        <a:rPr lang="en-US" sz="1400" dirty="0" smtClean="0"/>
                      </a:br>
                      <a:r>
                        <a:rPr kumimoji="0" lang="en-US" sz="1400" b="0" i="0" kern="1200" dirty="0" smtClean="0">
                          <a:solidFill>
                            <a:schemeClr val="dk1"/>
                          </a:solidFill>
                          <a:effectLst/>
                          <a:latin typeface="+mn-lt"/>
                          <a:ea typeface="+mn-ea"/>
                          <a:cs typeface="+mn-cs"/>
                        </a:rPr>
                        <a:t>Hot plug 2.5-inch SATA/SAS</a:t>
                      </a:r>
                      <a:r>
                        <a:rPr lang="en-US" sz="1400" dirty="0" smtClean="0"/>
                        <a:t/>
                      </a:r>
                      <a:br>
                        <a:rPr lang="en-US" sz="1400" dirty="0" smtClean="0"/>
                      </a:b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Bahias</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Hot-Plug 4 LFF SAS/SATA  </a:t>
                      </a:r>
                      <a:r>
                        <a:rPr kumimoji="0" lang="en-US" sz="1400" b="0" i="0" kern="1200" baseline="0" dirty="0" smtClean="0">
                          <a:solidFill>
                            <a:schemeClr val="dk1"/>
                          </a:solidFill>
                          <a:effectLst/>
                          <a:latin typeface="+mn-lt"/>
                          <a:ea typeface="+mn-ea"/>
                          <a:cs typeface="+mn-cs"/>
                        </a:rPr>
                        <a:t>(4 x 2TB)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Hot-Plug 8</a:t>
                      </a:r>
                      <a:r>
                        <a:rPr kumimoji="0" lang="en-US" sz="1400" b="0" i="0" kern="1200" baseline="0" dirty="0" smtClean="0">
                          <a:solidFill>
                            <a:schemeClr val="dk1"/>
                          </a:solidFill>
                          <a:effectLst/>
                          <a:latin typeface="+mn-lt"/>
                          <a:ea typeface="+mn-ea"/>
                          <a:cs typeface="+mn-cs"/>
                        </a:rPr>
                        <a:t> </a:t>
                      </a:r>
                      <a:r>
                        <a:rPr kumimoji="0" lang="en-US" sz="1400" b="0" i="0" kern="1200" dirty="0" smtClean="0">
                          <a:solidFill>
                            <a:schemeClr val="dk1"/>
                          </a:solidFill>
                          <a:effectLst/>
                          <a:latin typeface="+mn-lt"/>
                          <a:ea typeface="+mn-ea"/>
                          <a:cs typeface="+mn-cs"/>
                        </a:rPr>
                        <a:t>SFF SAS/SATA (8 X 1 TB)</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b="0" i="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solidFill>
                            <a:srgbClr val="FF0000"/>
                          </a:solidFill>
                        </a:rPr>
                        <a:t>Maximo</a:t>
                      </a:r>
                      <a:r>
                        <a:rPr lang="en-US" sz="1400" b="1" dirty="0" smtClean="0">
                          <a:solidFill>
                            <a:srgbClr val="FF0000"/>
                          </a:solidFill>
                        </a:rPr>
                        <a:t> 8TB</a:t>
                      </a:r>
                      <a:endParaRPr lang="en-US" sz="1400" b="1" dirty="0">
                        <a:solidFill>
                          <a:srgbClr val="FF0000"/>
                        </a:solidFill>
                      </a:endParaRPr>
                    </a:p>
                  </a:txBody>
                  <a:tcPr/>
                </a:tc>
                <a:tc>
                  <a:txBody>
                    <a:bodyPr/>
                    <a:lstStyle/>
                    <a:p>
                      <a:r>
                        <a:rPr kumimoji="0" lang="en-US" sz="1400" b="0" i="0" kern="1200" dirty="0" smtClean="0">
                          <a:solidFill>
                            <a:schemeClr val="dk1"/>
                          </a:solidFill>
                          <a:effectLst/>
                          <a:latin typeface="+mn-lt"/>
                          <a:ea typeface="+mn-ea"/>
                          <a:cs typeface="+mn-cs"/>
                        </a:rPr>
                        <a:t>Hot plug 2.5-inch SAS/SATA</a:t>
                      </a:r>
                      <a:r>
                        <a:rPr lang="en-US" sz="1400" dirty="0" smtClean="0"/>
                        <a:t/>
                      </a:r>
                      <a:br>
                        <a:rPr lang="en-US" sz="1400" dirty="0" smtClean="0"/>
                      </a:br>
                      <a:r>
                        <a:rPr kumimoji="0" lang="en-US" sz="1400" b="0" i="0" kern="1200" dirty="0" smtClean="0">
                          <a:solidFill>
                            <a:schemeClr val="dk1"/>
                          </a:solidFill>
                          <a:effectLst/>
                          <a:latin typeface="+mn-lt"/>
                          <a:ea typeface="+mn-ea"/>
                          <a:cs typeface="+mn-cs"/>
                        </a:rPr>
                        <a:t>Hot plug 3.5-inch SAS/SATA, </a:t>
                      </a:r>
                    </a:p>
                    <a:p>
                      <a:r>
                        <a:rPr kumimoji="0" lang="en-US" sz="1400" b="0" i="0" kern="1200" dirty="0" smtClean="0">
                          <a:solidFill>
                            <a:schemeClr val="dk1"/>
                          </a:solidFill>
                          <a:effectLst/>
                          <a:latin typeface="+mn-lt"/>
                          <a:ea typeface="+mn-ea"/>
                          <a:cs typeface="+mn-cs"/>
                        </a:rPr>
                        <a:t>Hot plug SFF SSD</a:t>
                      </a:r>
                    </a:p>
                    <a:p>
                      <a:endParaRPr kumimoji="0" lang="es-AR" sz="1400" b="0" i="0" kern="1200" dirty="0" smtClean="0">
                        <a:solidFill>
                          <a:schemeClr val="dk1"/>
                        </a:solidFill>
                        <a:effectLst/>
                        <a:latin typeface="+mn-lt"/>
                        <a:ea typeface="+mn-ea"/>
                        <a:cs typeface="+mn-cs"/>
                      </a:endParaRPr>
                    </a:p>
                    <a:p>
                      <a:r>
                        <a:rPr kumimoji="0" lang="es-AR" sz="1400" b="0" i="0" kern="1200" dirty="0" err="1" smtClean="0">
                          <a:solidFill>
                            <a:schemeClr val="dk1"/>
                          </a:solidFill>
                          <a:effectLst/>
                          <a:latin typeface="+mn-lt"/>
                          <a:ea typeface="+mn-ea"/>
                          <a:cs typeface="+mn-cs"/>
                        </a:rPr>
                        <a:t>Bahias</a:t>
                      </a:r>
                      <a:r>
                        <a:rPr kumimoji="0" lang="es-AR" sz="1400" b="0" i="0" kern="1200" dirty="0" smtClean="0">
                          <a:solidFill>
                            <a:schemeClr val="dk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4 LFF : SATA y SAS: </a:t>
                      </a:r>
                      <a:r>
                        <a:rPr kumimoji="0" lang="en-US" sz="1400" b="0" i="0" kern="1200" baseline="0" dirty="0" smtClean="0">
                          <a:solidFill>
                            <a:schemeClr val="dk1"/>
                          </a:solidFill>
                          <a:effectLst/>
                          <a:latin typeface="+mn-lt"/>
                          <a:ea typeface="+mn-ea"/>
                          <a:cs typeface="+mn-cs"/>
                        </a:rPr>
                        <a:t> </a:t>
                      </a:r>
                      <a:r>
                        <a:rPr kumimoji="0" lang="en-US" sz="1400" b="1" i="0" kern="1200" baseline="0" dirty="0" smtClean="0">
                          <a:solidFill>
                            <a:srgbClr val="FF0000"/>
                          </a:solidFill>
                          <a:effectLst/>
                          <a:latin typeface="+mn-lt"/>
                          <a:ea typeface="+mn-ea"/>
                          <a:cs typeface="+mn-cs"/>
                        </a:rPr>
                        <a:t>Max 12 TB (4 x 3TB</a:t>
                      </a:r>
                      <a:r>
                        <a:rPr kumimoji="0" lang="en-US" sz="1400" b="0" i="0" kern="1200" baseline="0" dirty="0" smtClean="0">
                          <a:solidFill>
                            <a:schemeClr val="dk1"/>
                          </a:solidFill>
                          <a:effectLst/>
                          <a:latin typeface="+mn-lt"/>
                          <a:ea typeface="+mn-ea"/>
                          <a:cs typeface="+mn-cs"/>
                        </a:rPr>
                        <a:t>)</a:t>
                      </a:r>
                      <a:endParaRPr kumimoji="0" lang="en-US" sz="1400" b="0" i="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            SATA  SSD Max 1.6TB (4 x 400gb)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effectLst/>
                          <a:latin typeface="+mn-lt"/>
                          <a:ea typeface="+mn-ea"/>
                          <a:cs typeface="+mn-cs"/>
                        </a:rPr>
                        <a:t>8 SFF : SATA y SAS: 8 TB   = 8 X 1 TB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i="0" kern="1200" dirty="0" smtClean="0">
                          <a:solidFill>
                            <a:schemeClr val="dk1"/>
                          </a:solidFill>
                          <a:effectLst/>
                          <a:latin typeface="+mn-lt"/>
                          <a:ea typeface="+mn-ea"/>
                          <a:cs typeface="+mn-cs"/>
                        </a:rPr>
                        <a:t>             SATA SSD: </a:t>
                      </a:r>
                      <a:r>
                        <a:rPr kumimoji="0" lang="es-AR" sz="1400" b="0" i="0" kern="1200" baseline="0" dirty="0" smtClean="0">
                          <a:solidFill>
                            <a:schemeClr val="dk1"/>
                          </a:solidFill>
                          <a:effectLst/>
                          <a:latin typeface="+mn-lt"/>
                          <a:ea typeface="+mn-ea"/>
                          <a:cs typeface="+mn-cs"/>
                        </a:rPr>
                        <a:t>  3.2TB = 8 X 400 GB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i="0" kern="1200" baseline="0" dirty="0" smtClean="0">
                          <a:solidFill>
                            <a:schemeClr val="dk1"/>
                          </a:solidFill>
                          <a:effectLst/>
                          <a:latin typeface="+mn-lt"/>
                          <a:ea typeface="+mn-ea"/>
                          <a:cs typeface="+mn-cs"/>
                        </a:rPr>
                        <a:t>             SAS SSD:     6.4TB  = 8 X 800GB</a:t>
                      </a:r>
                      <a:endParaRPr lang="es-AR" sz="1400" dirty="0" smtClean="0"/>
                    </a:p>
                  </a:txBody>
                  <a:tcPr/>
                </a:tc>
              </a:tr>
              <a:tr h="295776">
                <a:tc>
                  <a:txBody>
                    <a:bodyPr/>
                    <a:lstStyle/>
                    <a:p>
                      <a:r>
                        <a:rPr lang="es-AR" sz="1400" b="1" dirty="0" smtClean="0"/>
                        <a:t>Slots </a:t>
                      </a:r>
                      <a:r>
                        <a:rPr lang="es-AR" sz="1400" b="1" dirty="0" err="1" smtClean="0"/>
                        <a:t>exp</a:t>
                      </a:r>
                      <a:r>
                        <a:rPr lang="es-AR" sz="1400" b="1" dirty="0" smtClean="0"/>
                        <a:t>.</a:t>
                      </a:r>
                      <a:endParaRPr lang="en-US" sz="1400" b="1" dirty="0"/>
                    </a:p>
                  </a:txBody>
                  <a:tcPr/>
                </a:tc>
                <a:tc>
                  <a:txBody>
                    <a:bodyPr/>
                    <a:lstStyle/>
                    <a:p>
                      <a:r>
                        <a:rPr lang="es-AR" sz="1400" dirty="0" smtClean="0"/>
                        <a:t>2 </a:t>
                      </a:r>
                      <a:r>
                        <a:rPr lang="es-AR" sz="1400" dirty="0" err="1" smtClean="0"/>
                        <a:t>PCIe</a:t>
                      </a:r>
                      <a:r>
                        <a:rPr lang="es-AR" sz="1400" dirty="0" smtClean="0"/>
                        <a:t> </a:t>
                      </a:r>
                      <a:r>
                        <a:rPr lang="es-AR" sz="1400" dirty="0" smtClean="0"/>
                        <a:t>2.0 </a:t>
                      </a:r>
                      <a:r>
                        <a:rPr lang="es-AR" sz="1400" dirty="0" smtClean="0"/>
                        <a:t>(x16 y X8)</a:t>
                      </a:r>
                    </a:p>
                  </a:txBody>
                  <a:tcPr/>
                </a:tc>
                <a:tc>
                  <a:txBody>
                    <a:bodyPr/>
                    <a:lstStyle/>
                    <a:p>
                      <a:r>
                        <a:rPr kumimoji="0" lang="en-US" sz="1400" b="0" i="0" kern="1200" dirty="0" smtClean="0">
                          <a:solidFill>
                            <a:schemeClr val="dk1"/>
                          </a:solidFill>
                          <a:effectLst/>
                          <a:latin typeface="+mn-lt"/>
                          <a:ea typeface="+mn-ea"/>
                          <a:cs typeface="+mn-cs"/>
                        </a:rPr>
                        <a:t>(2) </a:t>
                      </a:r>
                      <a:r>
                        <a:rPr kumimoji="0" lang="en-US" sz="1400" b="0" i="0" kern="1200" dirty="0" err="1" smtClean="0">
                          <a:solidFill>
                            <a:schemeClr val="dk1"/>
                          </a:solidFill>
                          <a:effectLst/>
                          <a:latin typeface="+mn-lt"/>
                          <a:ea typeface="+mn-ea"/>
                          <a:cs typeface="+mn-cs"/>
                        </a:rPr>
                        <a:t>PCIe</a:t>
                      </a:r>
                      <a:r>
                        <a:rPr kumimoji="0" lang="en-US" sz="1400" b="0" i="0" kern="1200" dirty="0" smtClean="0">
                          <a:solidFill>
                            <a:schemeClr val="dk1"/>
                          </a:solidFill>
                          <a:effectLst/>
                          <a:latin typeface="+mn-lt"/>
                          <a:ea typeface="+mn-ea"/>
                          <a:cs typeface="+mn-cs"/>
                        </a:rPr>
                        <a:t> 3.0 (x16 y x8)</a:t>
                      </a:r>
                      <a:endParaRPr lang="es-AR" sz="1400" dirty="0" smtClean="0"/>
                    </a:p>
                  </a:txBody>
                  <a:tcPr/>
                </a:tc>
              </a:tr>
              <a:tr h="562870">
                <a:tc>
                  <a:txBody>
                    <a:bodyPr/>
                    <a:lstStyle/>
                    <a:p>
                      <a:r>
                        <a:rPr lang="es-AR" sz="1400" b="1" dirty="0" smtClean="0"/>
                        <a:t>Otros</a:t>
                      </a:r>
                    </a:p>
                    <a:p>
                      <a:endParaRPr lang="es-AR" sz="1400" b="1" dirty="0" smtClean="0"/>
                    </a:p>
                    <a:p>
                      <a:endParaRPr lang="en-US" sz="1400" b="1" dirty="0"/>
                    </a:p>
                  </a:txBody>
                  <a:tcPr/>
                </a:tc>
                <a:tc>
                  <a:txBody>
                    <a:bodyPr/>
                    <a:lstStyle/>
                    <a:p>
                      <a:r>
                        <a:rPr lang="es-AR" sz="1400" dirty="0" smtClean="0"/>
                        <a:t>Standard </a:t>
                      </a:r>
                      <a:r>
                        <a:rPr lang="es-AR" sz="1400" dirty="0" err="1" smtClean="0"/>
                        <a:t>power</a:t>
                      </a:r>
                      <a:r>
                        <a:rPr lang="es-AR" sz="1400" dirty="0" smtClean="0"/>
                        <a:t> </a:t>
                      </a:r>
                      <a:r>
                        <a:rPr lang="es-AR" sz="1400" dirty="0" err="1" smtClean="0"/>
                        <a:t>suply</a:t>
                      </a:r>
                      <a:endParaRPr lang="es-AR" sz="1400" dirty="0" smtClean="0"/>
                    </a:p>
                    <a:p>
                      <a:r>
                        <a:rPr lang="es-AR" sz="1400" dirty="0" err="1" smtClean="0"/>
                        <a:t>Form</a:t>
                      </a:r>
                      <a:r>
                        <a:rPr lang="es-AR" sz="1400" dirty="0" smtClean="0"/>
                        <a:t> factor: 1 U </a:t>
                      </a:r>
                    </a:p>
                  </a:txBody>
                  <a:tcPr/>
                </a:tc>
                <a:tc>
                  <a:txBody>
                    <a:bodyPr/>
                    <a:lstStyle/>
                    <a:p>
                      <a:r>
                        <a:rPr lang="es-AR" sz="1400" dirty="0" smtClean="0"/>
                        <a:t>Standard</a:t>
                      </a:r>
                      <a:r>
                        <a:rPr lang="es-AR" sz="1400" baseline="0" dirty="0" smtClean="0"/>
                        <a:t> </a:t>
                      </a:r>
                      <a:r>
                        <a:rPr lang="es-AR" sz="1400" baseline="0" dirty="0" err="1" smtClean="0"/>
                        <a:t>power</a:t>
                      </a:r>
                      <a:r>
                        <a:rPr lang="es-AR" sz="1400" baseline="0" dirty="0" smtClean="0"/>
                        <a:t> </a:t>
                      </a:r>
                      <a:r>
                        <a:rPr lang="es-AR" sz="1400" baseline="0" dirty="0" err="1" smtClean="0"/>
                        <a:t>suply</a:t>
                      </a:r>
                      <a:endParaRPr lang="es-AR" sz="1400" baseline="0" dirty="0" smtClean="0"/>
                    </a:p>
                    <a:p>
                      <a:r>
                        <a:rPr lang="es-AR" sz="1400" baseline="0" dirty="0" err="1" smtClean="0"/>
                        <a:t>Form</a:t>
                      </a:r>
                      <a:r>
                        <a:rPr lang="es-AR" sz="1400" baseline="0" dirty="0" smtClean="0"/>
                        <a:t> factor: 1U</a:t>
                      </a:r>
                      <a:endParaRPr lang="es-AR" sz="1400" dirty="0" smtClean="0"/>
                    </a:p>
                  </a:txBody>
                  <a:tcPr/>
                </a:tc>
              </a:tr>
            </a:tbl>
          </a:graphicData>
        </a:graphic>
      </p:graphicFrame>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066800"/>
            <a:ext cx="1970796" cy="44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1066800"/>
            <a:ext cx="1905000" cy="45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07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04" y="198438"/>
            <a:ext cx="8382000" cy="6397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s-AR" b="1" dirty="0" smtClean="0"/>
              <a:t>Servidores HP </a:t>
            </a:r>
            <a:r>
              <a:rPr lang="es-AR" b="1" dirty="0" err="1" smtClean="0"/>
              <a:t>ProLiant</a:t>
            </a:r>
            <a:r>
              <a:rPr lang="es-AR" b="1" dirty="0" smtClean="0"/>
              <a:t> – Serie 300</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58193726"/>
              </p:ext>
            </p:extLst>
          </p:nvPr>
        </p:nvGraphicFramePr>
        <p:xfrm>
          <a:off x="331076" y="714500"/>
          <a:ext cx="8431924" cy="5089137"/>
        </p:xfrm>
        <a:graphic>
          <a:graphicData uri="http://schemas.openxmlformats.org/drawingml/2006/table">
            <a:tbl>
              <a:tblPr firstRow="1" bandRow="1">
                <a:tableStyleId>{5C22544A-7EE6-4342-B048-85BDC9FD1C3A}</a:tableStyleId>
              </a:tblPr>
              <a:tblGrid>
                <a:gridCol w="964324"/>
                <a:gridCol w="3352800"/>
                <a:gridCol w="4114800"/>
              </a:tblGrid>
              <a:tr h="266203">
                <a:tc>
                  <a:txBody>
                    <a:bodyPr/>
                    <a:lstStyle/>
                    <a:p>
                      <a:r>
                        <a:rPr lang="es-AR" sz="1600" b="1" dirty="0" smtClean="0"/>
                        <a:t>Línea</a:t>
                      </a:r>
                      <a:endParaRPr lang="en-US" sz="1600" b="1" dirty="0"/>
                    </a:p>
                  </a:txBody>
                  <a:tcPr/>
                </a:tc>
                <a:tc>
                  <a:txBody>
                    <a:bodyPr/>
                    <a:lstStyle/>
                    <a:p>
                      <a:r>
                        <a:rPr lang="es-AR" sz="1600" b="1" dirty="0" smtClean="0"/>
                        <a:t>DL360p (G8)</a:t>
                      </a:r>
                      <a:endParaRPr lang="en-US" sz="1600" b="1" dirty="0"/>
                    </a:p>
                  </a:txBody>
                  <a:tcPr/>
                </a:tc>
                <a:tc>
                  <a:txBody>
                    <a:bodyPr/>
                    <a:lstStyle/>
                    <a:p>
                      <a:r>
                        <a:rPr lang="es-AR" sz="1600" b="1" dirty="0" smtClean="0"/>
                        <a:t>DL380 (G8)</a:t>
                      </a:r>
                      <a:endParaRPr lang="en-US" sz="1600" b="1" dirty="0"/>
                    </a:p>
                  </a:txBody>
                  <a:tcPr/>
                </a:tc>
              </a:tr>
              <a:tr h="502920">
                <a:tc>
                  <a:txBody>
                    <a:bodyPr/>
                    <a:lstStyle/>
                    <a:p>
                      <a:r>
                        <a:rPr lang="es-AR" sz="1200" b="1" dirty="0" smtClean="0"/>
                        <a:t>Procesa-</a:t>
                      </a:r>
                      <a:r>
                        <a:rPr lang="es-AR" sz="1200" b="1" dirty="0" err="1" smtClean="0"/>
                        <a:t>dor</a:t>
                      </a:r>
                      <a:endParaRPr lang="en-US" sz="1200" b="1" dirty="0"/>
                    </a:p>
                  </a:txBody>
                  <a:tcPr/>
                </a:tc>
                <a:tc>
                  <a:txBody>
                    <a:bodyPr/>
                    <a:lstStyle/>
                    <a:p>
                      <a:r>
                        <a:rPr kumimoji="0" lang="en-US" sz="1200" b="0" i="0" kern="1200" dirty="0" err="1" smtClean="0">
                          <a:solidFill>
                            <a:schemeClr val="dk1"/>
                          </a:solidFill>
                          <a:effectLst/>
                          <a:latin typeface="+mn-lt"/>
                          <a:ea typeface="+mn-ea"/>
                          <a:cs typeface="+mn-cs"/>
                        </a:rPr>
                        <a:t>Familia</a:t>
                      </a:r>
                      <a:r>
                        <a:rPr kumimoji="0" lang="en-US" sz="1200" b="0" i="0" kern="1200" dirty="0" smtClean="0">
                          <a:solidFill>
                            <a:schemeClr val="dk1"/>
                          </a:solidFill>
                          <a:effectLst/>
                          <a:latin typeface="+mn-lt"/>
                          <a:ea typeface="+mn-ea"/>
                          <a:cs typeface="+mn-cs"/>
                        </a:rPr>
                        <a:t> Intel Xeon E5-2600 </a:t>
                      </a:r>
                    </a:p>
                    <a:p>
                      <a:r>
                        <a:rPr kumimoji="0" lang="es-AR" sz="1200" b="0" i="0" kern="1200" dirty="0" smtClean="0">
                          <a:solidFill>
                            <a:schemeClr val="dk1"/>
                          </a:solidFill>
                          <a:effectLst/>
                          <a:latin typeface="+mn-lt"/>
                          <a:ea typeface="+mn-ea"/>
                          <a:cs typeface="+mn-cs"/>
                        </a:rPr>
                        <a:t>1</a:t>
                      </a:r>
                      <a:r>
                        <a:rPr kumimoji="0" lang="es-AR" sz="1200" b="0" i="0" kern="1200" baseline="0" dirty="0" smtClean="0">
                          <a:solidFill>
                            <a:schemeClr val="dk1"/>
                          </a:solidFill>
                          <a:effectLst/>
                          <a:latin typeface="+mn-lt"/>
                          <a:ea typeface="+mn-ea"/>
                          <a:cs typeface="+mn-cs"/>
                        </a:rPr>
                        <a:t> o 2 procesadores</a:t>
                      </a:r>
                      <a:endParaRPr lang="en-US" sz="1200" dirty="0"/>
                    </a:p>
                  </a:txBody>
                  <a:tcPr/>
                </a:tc>
                <a:tc>
                  <a:txBody>
                    <a:bodyPr/>
                    <a:lstStyle/>
                    <a:p>
                      <a:r>
                        <a:rPr kumimoji="0" lang="en-US" sz="1200" b="0" i="0" kern="1200" dirty="0" smtClean="0">
                          <a:solidFill>
                            <a:schemeClr val="dk1"/>
                          </a:solidFill>
                          <a:effectLst/>
                          <a:latin typeface="+mn-lt"/>
                          <a:ea typeface="+mn-ea"/>
                          <a:cs typeface="+mn-cs"/>
                        </a:rPr>
                        <a:t>Intel® Xeon® E5-2600</a:t>
                      </a:r>
                    </a:p>
                    <a:p>
                      <a:r>
                        <a:rPr kumimoji="0" lang="es-AR" sz="1200" b="0" i="0" kern="1200" dirty="0" smtClean="0">
                          <a:solidFill>
                            <a:schemeClr val="dk1"/>
                          </a:solidFill>
                          <a:effectLst/>
                          <a:latin typeface="+mn-lt"/>
                          <a:ea typeface="+mn-ea"/>
                          <a:cs typeface="+mn-cs"/>
                        </a:rPr>
                        <a:t>2 procesadores</a:t>
                      </a:r>
                      <a:endParaRPr lang="en-US" sz="1200" dirty="0"/>
                    </a:p>
                  </a:txBody>
                  <a:tcPr/>
                </a:tc>
              </a:tr>
              <a:tr h="292363">
                <a:tc>
                  <a:txBody>
                    <a:bodyPr/>
                    <a:lstStyle/>
                    <a:p>
                      <a:r>
                        <a:rPr lang="es-AR" sz="1200" b="1" dirty="0" err="1" smtClean="0"/>
                        <a:t>Cores</a:t>
                      </a:r>
                      <a:endParaRPr lang="en-US" sz="1200" b="1" dirty="0"/>
                    </a:p>
                  </a:txBody>
                  <a:tcPr/>
                </a:tc>
                <a:tc gridSpan="2">
                  <a:txBody>
                    <a:bodyPr/>
                    <a:lstStyle/>
                    <a:p>
                      <a:pPr algn="ctr"/>
                      <a:endParaRPr kumimoji="0" lang="en-US" sz="1200" b="0" i="0" kern="1200" dirty="0" smtClean="0">
                        <a:solidFill>
                          <a:schemeClr val="dk1"/>
                        </a:solidFill>
                        <a:effectLst/>
                        <a:latin typeface="+mn-lt"/>
                        <a:ea typeface="+mn-ea"/>
                        <a:cs typeface="+mn-cs"/>
                      </a:endParaRPr>
                    </a:p>
                    <a:p>
                      <a:pPr algn="ctr"/>
                      <a:r>
                        <a:rPr kumimoji="0" lang="en-US" sz="1200" b="0" i="0" kern="1200" dirty="0" smtClean="0">
                          <a:solidFill>
                            <a:schemeClr val="dk1"/>
                          </a:solidFill>
                          <a:effectLst/>
                          <a:latin typeface="+mn-lt"/>
                          <a:ea typeface="+mn-ea"/>
                          <a:cs typeface="+mn-cs"/>
                        </a:rPr>
                        <a:t>De 2 a 8 </a:t>
                      </a:r>
                      <a:r>
                        <a:rPr kumimoji="0" lang="en-US" sz="1200" b="0" i="0" kern="1200" dirty="0" err="1" smtClean="0">
                          <a:solidFill>
                            <a:schemeClr val="dk1"/>
                          </a:solidFill>
                          <a:effectLst/>
                          <a:latin typeface="+mn-lt"/>
                          <a:ea typeface="+mn-ea"/>
                          <a:cs typeface="+mn-cs"/>
                        </a:rPr>
                        <a:t>por</a:t>
                      </a:r>
                      <a:r>
                        <a:rPr kumimoji="0" lang="en-US" sz="1200" b="0" i="0" kern="1200" dirty="0" smtClean="0">
                          <a:solidFill>
                            <a:schemeClr val="dk1"/>
                          </a:solidFill>
                          <a:effectLst/>
                          <a:latin typeface="+mn-lt"/>
                          <a:ea typeface="+mn-ea"/>
                          <a:cs typeface="+mn-cs"/>
                        </a:rPr>
                        <a:t> </a:t>
                      </a:r>
                      <a:r>
                        <a:rPr kumimoji="0" lang="en-US" sz="1200" b="0" i="0" kern="1200" dirty="0" err="1" smtClean="0">
                          <a:solidFill>
                            <a:schemeClr val="dk1"/>
                          </a:solidFill>
                          <a:effectLst/>
                          <a:latin typeface="+mn-lt"/>
                          <a:ea typeface="+mn-ea"/>
                          <a:cs typeface="+mn-cs"/>
                        </a:rPr>
                        <a:t>procesador</a:t>
                      </a:r>
                      <a:endParaRPr lang="en-US" sz="1200" dirty="0"/>
                    </a:p>
                  </a:txBody>
                  <a:tcPr/>
                </a:tc>
                <a:tc hMerge="1">
                  <a:txBody>
                    <a:bodyPr/>
                    <a:lstStyle/>
                    <a:p>
                      <a:endParaRPr lang="en-US"/>
                    </a:p>
                  </a:txBody>
                  <a:tcPr/>
                </a:tc>
              </a:tr>
              <a:tr h="292363">
                <a:tc>
                  <a:txBody>
                    <a:bodyPr/>
                    <a:lstStyle/>
                    <a:p>
                      <a:r>
                        <a:rPr lang="es-AR" sz="1200" b="1" dirty="0" smtClean="0"/>
                        <a:t>Cache</a:t>
                      </a:r>
                      <a:endParaRPr lang="en-US" sz="1200" b="1" dirty="0"/>
                    </a:p>
                  </a:txBody>
                  <a:tcPr/>
                </a:tc>
                <a:tc>
                  <a:txBody>
                    <a:bodyPr/>
                    <a:lstStyle/>
                    <a:p>
                      <a:r>
                        <a:rPr lang="es-AR" sz="1200" dirty="0" smtClean="0"/>
                        <a:t>Desde </a:t>
                      </a:r>
                      <a:r>
                        <a:rPr lang="es-AR" sz="1200" b="1" dirty="0" smtClean="0">
                          <a:solidFill>
                            <a:srgbClr val="FF0000"/>
                          </a:solidFill>
                        </a:rPr>
                        <a:t>5</a:t>
                      </a:r>
                      <a:r>
                        <a:rPr lang="es-AR" sz="1200" dirty="0" smtClean="0"/>
                        <a:t> </a:t>
                      </a:r>
                      <a:r>
                        <a:rPr lang="es-AR" sz="1200" dirty="0" err="1" smtClean="0"/>
                        <a:t>mb</a:t>
                      </a:r>
                      <a:r>
                        <a:rPr lang="es-AR" sz="1200" dirty="0" smtClean="0"/>
                        <a:t> (dual</a:t>
                      </a:r>
                      <a:r>
                        <a:rPr lang="es-AR" sz="1200" baseline="0" dirty="0" smtClean="0"/>
                        <a:t> </a:t>
                      </a:r>
                      <a:r>
                        <a:rPr lang="es-AR" sz="1200" baseline="0" dirty="0" err="1" smtClean="0"/>
                        <a:t>core</a:t>
                      </a:r>
                      <a:r>
                        <a:rPr lang="es-AR" sz="1200" baseline="0" dirty="0" smtClean="0"/>
                        <a:t>) hasta</a:t>
                      </a:r>
                      <a:r>
                        <a:rPr lang="es-AR" sz="1200" b="1" baseline="0" dirty="0" smtClean="0">
                          <a:solidFill>
                            <a:srgbClr val="FF0000"/>
                          </a:solidFill>
                        </a:rPr>
                        <a:t> 20 </a:t>
                      </a:r>
                      <a:r>
                        <a:rPr lang="es-AR" sz="1200" baseline="0" dirty="0" smtClean="0"/>
                        <a:t>(p/ 8 </a:t>
                      </a:r>
                      <a:r>
                        <a:rPr lang="es-AR" sz="1200" baseline="0" dirty="0" err="1" smtClean="0"/>
                        <a:t>cores</a:t>
                      </a:r>
                      <a:r>
                        <a:rPr lang="es-AR" sz="1200" baseline="0" dirty="0" smtClean="0"/>
                        <a:t>)</a:t>
                      </a:r>
                      <a:endParaRPr lang="en-US" sz="1200" dirty="0"/>
                    </a:p>
                  </a:txBody>
                  <a:tcPr/>
                </a:tc>
                <a:tc>
                  <a:txBody>
                    <a:bodyPr/>
                    <a:lstStyle/>
                    <a:p>
                      <a:r>
                        <a:rPr lang="es-AR" sz="1200" dirty="0" smtClean="0"/>
                        <a:t>Desde 5mb (dual) hasta </a:t>
                      </a:r>
                      <a:r>
                        <a:rPr lang="es-AR" sz="1200" b="1" dirty="0" smtClean="0">
                          <a:solidFill>
                            <a:srgbClr val="FF0000"/>
                          </a:solidFill>
                        </a:rPr>
                        <a:t>20</a:t>
                      </a:r>
                      <a:r>
                        <a:rPr lang="es-AR" sz="1200" dirty="0" smtClean="0"/>
                        <a:t>mb (para 8 </a:t>
                      </a:r>
                      <a:r>
                        <a:rPr lang="es-AR" sz="1200" dirty="0" err="1" smtClean="0"/>
                        <a:t>cores</a:t>
                      </a:r>
                      <a:r>
                        <a:rPr lang="es-AR" sz="1200" dirty="0" smtClean="0"/>
                        <a:t>)</a:t>
                      </a:r>
                      <a:endParaRPr lang="en-US" sz="1200" dirty="0"/>
                    </a:p>
                  </a:txBody>
                  <a:tcPr/>
                </a:tc>
              </a:tr>
              <a:tr h="531487">
                <a:tc>
                  <a:txBody>
                    <a:bodyPr/>
                    <a:lstStyle/>
                    <a:p>
                      <a:r>
                        <a:rPr lang="es-AR" sz="1200" b="1" dirty="0" smtClean="0"/>
                        <a:t>Memoria</a:t>
                      </a:r>
                    </a:p>
                  </a:txBody>
                  <a:tcPr/>
                </a:tc>
                <a:tc gridSpan="2">
                  <a:txBody>
                    <a:bodyPr/>
                    <a:lstStyle/>
                    <a:p>
                      <a:r>
                        <a:rPr lang="es-AR" sz="1200" dirty="0" smtClean="0"/>
                        <a:t>Hasta </a:t>
                      </a:r>
                      <a:r>
                        <a:rPr lang="es-AR" sz="1200" b="1" dirty="0" smtClean="0">
                          <a:solidFill>
                            <a:srgbClr val="FF0000"/>
                          </a:solidFill>
                        </a:rPr>
                        <a:t>768 </a:t>
                      </a:r>
                      <a:r>
                        <a:rPr lang="es-AR" sz="1200" dirty="0" err="1" smtClean="0"/>
                        <a:t>gb</a:t>
                      </a:r>
                      <a:r>
                        <a:rPr lang="es-AR" sz="1200" dirty="0" smtClean="0"/>
                        <a:t>: 24 slots de memoria </a:t>
                      </a:r>
                      <a:r>
                        <a:rPr lang="es-AR" sz="1200" dirty="0" err="1" smtClean="0"/>
                        <a:t>dimm</a:t>
                      </a:r>
                      <a:r>
                        <a:rPr lang="es-AR" sz="1200" dirty="0" smtClean="0"/>
                        <a:t>  (12 por procesador). C/ slot</a:t>
                      </a:r>
                      <a:r>
                        <a:rPr lang="es-AR" sz="1200" baseline="0" dirty="0" smtClean="0"/>
                        <a:t>  soporta </a:t>
                      </a:r>
                      <a:r>
                        <a:rPr lang="es-AR" sz="1200" baseline="0" dirty="0" err="1" smtClean="0"/>
                        <a:t>hsta</a:t>
                      </a:r>
                      <a:r>
                        <a:rPr lang="es-AR" sz="1200" baseline="0" dirty="0" smtClean="0"/>
                        <a:t> 32 </a:t>
                      </a:r>
                      <a:r>
                        <a:rPr lang="es-AR" sz="1200" baseline="0" dirty="0" err="1" smtClean="0"/>
                        <a:t>gb</a:t>
                      </a:r>
                      <a:r>
                        <a:rPr lang="es-AR" sz="1200" baseline="0" dirty="0" smtClean="0"/>
                        <a:t> y hasta 1600mhz</a:t>
                      </a:r>
                      <a:endParaRPr lang="es-AR" sz="1200" dirty="0" smtClean="0"/>
                    </a:p>
                    <a:p>
                      <a:r>
                        <a:rPr lang="es-AR" sz="1200" dirty="0" err="1" smtClean="0"/>
                        <a:t>Tecnologias</a:t>
                      </a:r>
                      <a:r>
                        <a:rPr lang="es-AR" sz="1200" baseline="0" dirty="0" smtClean="0"/>
                        <a:t> soportadas: </a:t>
                      </a:r>
                      <a:r>
                        <a:rPr lang="es-AR" sz="1200" baseline="0" dirty="0" smtClean="0"/>
                        <a:t>D</a:t>
                      </a:r>
                      <a:r>
                        <a:rPr lang="es-AR" sz="1200" dirty="0" smtClean="0"/>
                        <a:t>dr3</a:t>
                      </a:r>
                      <a:endParaRPr lang="es-AR" sz="1200" dirty="0" smtClean="0"/>
                    </a:p>
                  </a:txBody>
                  <a:tcPr/>
                </a:tc>
                <a:tc hMerge="1">
                  <a:txBody>
                    <a:bodyPr/>
                    <a:lstStyle/>
                    <a:p>
                      <a:endParaRPr lang="en-US"/>
                    </a:p>
                  </a:txBody>
                  <a:tcPr/>
                </a:tc>
              </a:tr>
              <a:tr h="363004">
                <a:tc>
                  <a:txBody>
                    <a:bodyPr/>
                    <a:lstStyle/>
                    <a:p>
                      <a:r>
                        <a:rPr lang="es-AR" sz="1200" b="1" dirty="0" smtClean="0"/>
                        <a:t>Storage</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AR" sz="1200" b="0" i="0" kern="1200" dirty="0" smtClean="0">
                          <a:solidFill>
                            <a:schemeClr val="dk1"/>
                          </a:solidFill>
                          <a:effectLst/>
                          <a:latin typeface="+mn-lt"/>
                          <a:ea typeface="+mn-ea"/>
                          <a:cs typeface="+mn-cs"/>
                        </a:rPr>
                        <a:t>Bahías: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AR" sz="1200" b="0" i="0" kern="1200" dirty="0" smtClean="0">
                          <a:solidFill>
                            <a:schemeClr val="dk1"/>
                          </a:solidFill>
                          <a:effectLst/>
                          <a:latin typeface="+mn-lt"/>
                          <a:ea typeface="+mn-ea"/>
                          <a:cs typeface="+mn-cs"/>
                        </a:rPr>
                        <a:t> </a:t>
                      </a:r>
                      <a:r>
                        <a:rPr kumimoji="0" lang="en-US" sz="1200" b="0" i="0" kern="1200" dirty="0" smtClean="0">
                          <a:solidFill>
                            <a:schemeClr val="dk1"/>
                          </a:solidFill>
                          <a:effectLst/>
                          <a:latin typeface="+mn-lt"/>
                          <a:ea typeface="+mn-ea"/>
                          <a:cs typeface="+mn-cs"/>
                        </a:rPr>
                        <a:t>8 SFF SAS, SATA:</a:t>
                      </a:r>
                      <a:r>
                        <a:rPr kumimoji="0" lang="en-US" sz="1200" b="0" i="0" kern="1200" baseline="0" dirty="0" smtClean="0">
                          <a:solidFill>
                            <a:schemeClr val="dk1"/>
                          </a:solidFill>
                          <a:effectLst/>
                          <a:latin typeface="+mn-lt"/>
                          <a:ea typeface="+mn-ea"/>
                          <a:cs typeface="+mn-cs"/>
                        </a:rPr>
                        <a:t> </a:t>
                      </a:r>
                      <a:r>
                        <a:rPr kumimoji="0" lang="en-US" sz="1200" b="0" i="0" kern="1200" dirty="0" smtClean="0">
                          <a:solidFill>
                            <a:schemeClr val="dk1"/>
                          </a:solidFill>
                          <a:effectLst/>
                          <a:latin typeface="+mn-lt"/>
                          <a:ea typeface="+mn-ea"/>
                          <a:cs typeface="+mn-cs"/>
                        </a:rPr>
                        <a:t> up  to 8.0TB= 8  X 1 TB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            SAS SSD: up</a:t>
                      </a:r>
                      <a:r>
                        <a:rPr kumimoji="0" lang="en-US" sz="1200" b="0" i="0" kern="1200" baseline="0" dirty="0" smtClean="0">
                          <a:solidFill>
                            <a:schemeClr val="dk1"/>
                          </a:solidFill>
                          <a:effectLst/>
                          <a:latin typeface="+mn-lt"/>
                          <a:ea typeface="+mn-ea"/>
                          <a:cs typeface="+mn-cs"/>
                        </a:rPr>
                        <a:t> to  6.4 TB  = 8 x 800 GB</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baseline="0" dirty="0" smtClean="0">
                          <a:solidFill>
                            <a:schemeClr val="dk1"/>
                          </a:solidFill>
                          <a:effectLst/>
                          <a:latin typeface="+mn-lt"/>
                          <a:ea typeface="+mn-ea"/>
                          <a:cs typeface="+mn-cs"/>
                        </a:rPr>
                        <a:t>            SATA SSD: up to 3.2 TB  = 8 x 400 GB</a:t>
                      </a:r>
                      <a:r>
                        <a:rPr kumimoji="0" lang="en-US" sz="1200" b="0" i="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ó</a:t>
                      </a:r>
                      <a:r>
                        <a:rPr kumimoji="0" lang="en-US" sz="1200" b="0" i="0" kern="1200" baseline="0" dirty="0" smtClean="0">
                          <a:solidFill>
                            <a:schemeClr val="dk1"/>
                          </a:solidFill>
                          <a:effectLst/>
                          <a:latin typeface="+mn-lt"/>
                          <a:ea typeface="+mn-ea"/>
                          <a:cs typeface="+mn-cs"/>
                        </a:rPr>
                        <a:t> </a:t>
                      </a:r>
                      <a:r>
                        <a:rPr kumimoji="0" lang="en-US" sz="1200" b="0" i="0" kern="1200" dirty="0" smtClean="0">
                          <a:solidFill>
                            <a:schemeClr val="dk1"/>
                          </a:solidFill>
                          <a:effectLst/>
                          <a:latin typeface="+mn-lt"/>
                          <a:ea typeface="+mn-ea"/>
                          <a:cs typeface="+mn-cs"/>
                        </a:rPr>
                        <a:t>4 LFF SAS</a:t>
                      </a:r>
                      <a:r>
                        <a:rPr kumimoji="0" lang="en-US" sz="1200" b="0" i="0" kern="1200" baseline="0" dirty="0" smtClean="0">
                          <a:solidFill>
                            <a:schemeClr val="dk1"/>
                          </a:solidFill>
                          <a:effectLst/>
                          <a:latin typeface="+mn-lt"/>
                          <a:ea typeface="+mn-ea"/>
                          <a:cs typeface="+mn-cs"/>
                        </a:rPr>
                        <a:t> &amp; </a:t>
                      </a:r>
                      <a:r>
                        <a:rPr kumimoji="0" lang="en-US" sz="1200" b="0" i="0" kern="1200" dirty="0" smtClean="0">
                          <a:solidFill>
                            <a:schemeClr val="dk1"/>
                          </a:solidFill>
                          <a:effectLst/>
                          <a:latin typeface="+mn-lt"/>
                          <a:ea typeface="+mn-ea"/>
                          <a:cs typeface="+mn-cs"/>
                        </a:rPr>
                        <a:t>SATA: Up</a:t>
                      </a:r>
                      <a:r>
                        <a:rPr kumimoji="0" lang="en-US" sz="1200" b="0" i="0" kern="1200" baseline="0" dirty="0" smtClean="0">
                          <a:solidFill>
                            <a:schemeClr val="dk1"/>
                          </a:solidFill>
                          <a:effectLst/>
                          <a:latin typeface="+mn-lt"/>
                          <a:ea typeface="+mn-ea"/>
                          <a:cs typeface="+mn-cs"/>
                        </a:rPr>
                        <a:t> to 12TB: 4 x 3TB </a:t>
                      </a:r>
                      <a:r>
                        <a:rPr kumimoji="0" lang="en-US" sz="1200" b="0" i="0" kern="1200" baseline="0" dirty="0" smtClean="0">
                          <a:solidFill>
                            <a:srgbClr val="FF0000"/>
                          </a:solidFill>
                          <a:effectLst/>
                          <a:latin typeface="+mn-lt"/>
                          <a:ea typeface="+mn-ea"/>
                          <a:cs typeface="+mn-cs"/>
                        </a:rPr>
                        <a:t>**</a:t>
                      </a:r>
                      <a:endParaRPr lang="es-AR" sz="1200" dirty="0" smtClean="0">
                        <a:solidFill>
                          <a:srgbClr val="FF0000"/>
                        </a:solidFill>
                      </a:endParaRPr>
                    </a:p>
                    <a:p>
                      <a:r>
                        <a:rPr kumimoji="0" lang="es-AR" sz="1200" b="0" i="0" kern="1200" dirty="0" smtClean="0">
                          <a:solidFill>
                            <a:schemeClr val="dk1"/>
                          </a:solidFill>
                          <a:effectLst/>
                          <a:latin typeface="+mn-lt"/>
                          <a:ea typeface="+mn-ea"/>
                          <a:cs typeface="+mn-cs"/>
                        </a:rPr>
                        <a:t>   4 LFF SATA SSD:</a:t>
                      </a:r>
                      <a:r>
                        <a:rPr kumimoji="0" lang="es-AR" sz="1200" b="0" i="0" kern="1200" baseline="0" dirty="0" smtClean="0">
                          <a:solidFill>
                            <a:schemeClr val="dk1"/>
                          </a:solidFill>
                          <a:effectLst/>
                          <a:latin typeface="+mn-lt"/>
                          <a:ea typeface="+mn-ea"/>
                          <a:cs typeface="+mn-cs"/>
                        </a:rPr>
                        <a:t> up </a:t>
                      </a:r>
                      <a:r>
                        <a:rPr kumimoji="0" lang="es-AR" sz="1200" b="0" i="0" kern="1200" baseline="0" dirty="0" err="1" smtClean="0">
                          <a:solidFill>
                            <a:schemeClr val="dk1"/>
                          </a:solidFill>
                          <a:effectLst/>
                          <a:latin typeface="+mn-lt"/>
                          <a:ea typeface="+mn-ea"/>
                          <a:cs typeface="+mn-cs"/>
                        </a:rPr>
                        <a:t>to</a:t>
                      </a:r>
                      <a:r>
                        <a:rPr kumimoji="0" lang="es-AR" sz="1200" b="0" i="0" kern="1200" baseline="0" dirty="0" smtClean="0">
                          <a:solidFill>
                            <a:schemeClr val="dk1"/>
                          </a:solidFill>
                          <a:effectLst/>
                          <a:latin typeface="+mn-lt"/>
                          <a:ea typeface="+mn-ea"/>
                          <a:cs typeface="+mn-cs"/>
                        </a:rPr>
                        <a:t> 1.6TB = 4 x 400 </a:t>
                      </a:r>
                      <a:r>
                        <a:rPr kumimoji="0" lang="es-AR" sz="1200" b="0" i="0" kern="1200" baseline="0" dirty="0" smtClean="0">
                          <a:solidFill>
                            <a:srgbClr val="FF0000"/>
                          </a:solidFill>
                          <a:effectLst/>
                          <a:latin typeface="+mn-lt"/>
                          <a:ea typeface="+mn-ea"/>
                          <a:cs typeface="+mn-cs"/>
                        </a:rPr>
                        <a:t>**</a:t>
                      </a:r>
                      <a:endParaRPr kumimoji="0" lang="es-AR" sz="1200" b="0" i="0" kern="1200" dirty="0" smtClean="0">
                        <a:solidFill>
                          <a:srgbClr val="FF0000"/>
                        </a:solidFill>
                        <a:effectLst/>
                        <a:latin typeface="+mn-lt"/>
                        <a:ea typeface="+mn-ea"/>
                        <a:cs typeface="+mn-cs"/>
                      </a:endParaRPr>
                    </a:p>
                    <a:p>
                      <a:endParaRPr kumimoji="0" lang="es-AR" sz="1200" b="0" i="0" kern="1200" dirty="0" smtClean="0">
                        <a:solidFill>
                          <a:schemeClr val="dk1"/>
                        </a:solidFill>
                        <a:effectLst/>
                        <a:latin typeface="+mn-lt"/>
                        <a:ea typeface="+mn-ea"/>
                        <a:cs typeface="+mn-cs"/>
                      </a:endParaRPr>
                    </a:p>
                    <a:p>
                      <a:r>
                        <a:rPr kumimoji="0" lang="es-AR" sz="1200" b="0" i="0" kern="1200" dirty="0" smtClean="0">
                          <a:solidFill>
                            <a:schemeClr val="dk1"/>
                          </a:solidFill>
                          <a:effectLst/>
                          <a:latin typeface="+mn-lt"/>
                          <a:ea typeface="+mn-ea"/>
                          <a:cs typeface="+mn-cs"/>
                        </a:rPr>
                        <a:t>Máximo: </a:t>
                      </a:r>
                      <a:r>
                        <a:rPr kumimoji="0" lang="es-AR" sz="1200" b="1" i="0" kern="1200" dirty="0" smtClean="0">
                          <a:solidFill>
                            <a:srgbClr val="FF0000"/>
                          </a:solidFill>
                          <a:effectLst/>
                          <a:latin typeface="+mn-lt"/>
                          <a:ea typeface="+mn-ea"/>
                          <a:cs typeface="+mn-cs"/>
                        </a:rPr>
                        <a:t>12 TB</a:t>
                      </a:r>
                    </a:p>
                  </a:txBody>
                  <a:tcPr/>
                </a:tc>
                <a:tc>
                  <a:txBody>
                    <a:bodyPr/>
                    <a:lstStyle/>
                    <a:p>
                      <a:r>
                        <a:rPr kumimoji="0" lang="en-US" sz="1200" b="0" i="0" kern="1200" dirty="0" smtClean="0">
                          <a:solidFill>
                            <a:schemeClr val="dk1"/>
                          </a:solidFill>
                          <a:effectLst/>
                          <a:latin typeface="+mn-lt"/>
                          <a:ea typeface="+mn-ea"/>
                          <a:cs typeface="+mn-cs"/>
                        </a:rPr>
                        <a:t>16</a:t>
                      </a:r>
                      <a:r>
                        <a:rPr kumimoji="0" lang="en-US" sz="1200" b="0" i="0" kern="1200" baseline="0" dirty="0" smtClean="0">
                          <a:solidFill>
                            <a:schemeClr val="dk1"/>
                          </a:solidFill>
                          <a:effectLst/>
                          <a:latin typeface="+mn-lt"/>
                          <a:ea typeface="+mn-ea"/>
                          <a:cs typeface="+mn-cs"/>
                        </a:rPr>
                        <a:t> </a:t>
                      </a:r>
                      <a:r>
                        <a:rPr kumimoji="0" lang="en-US" sz="1200" b="0" i="0" kern="1200" dirty="0" smtClean="0">
                          <a:solidFill>
                            <a:schemeClr val="dk1"/>
                          </a:solidFill>
                          <a:effectLst/>
                          <a:latin typeface="+mn-lt"/>
                          <a:ea typeface="+mn-ea"/>
                          <a:cs typeface="+mn-cs"/>
                        </a:rPr>
                        <a:t>SFF SAS/SATA with optional second drive cage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AR" sz="1200" b="0" i="0" kern="1200" dirty="0" smtClean="0">
                          <a:solidFill>
                            <a:schemeClr val="dk1"/>
                          </a:solidFill>
                          <a:effectLst/>
                          <a:latin typeface="+mn-lt"/>
                          <a:ea typeface="+mn-ea"/>
                          <a:cs typeface="+mn-cs"/>
                        </a:rPr>
                        <a:t>Bahías: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Non-hot plug 3.5-inch SATA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dirty="0" smtClean="0"/>
                    </a:p>
                    <a:p>
                      <a:r>
                        <a:rPr lang="en-US" sz="1200" b="0" i="0" u="none" strike="noStrike" kern="1200" baseline="0" dirty="0" smtClean="0">
                          <a:solidFill>
                            <a:schemeClr val="tx1"/>
                          </a:solidFill>
                          <a:latin typeface="+mn-lt"/>
                          <a:ea typeface="+mn-ea"/>
                          <a:cs typeface="+mn-cs"/>
                        </a:rPr>
                        <a:t>Hot Plug SFF SAS &amp; SATA: Up to </a:t>
                      </a:r>
                      <a:r>
                        <a:rPr lang="en-US" sz="1200" b="1" i="0" u="none" strike="noStrike" kern="1200" baseline="0" dirty="0" smtClean="0">
                          <a:solidFill>
                            <a:srgbClr val="FF0000"/>
                          </a:solidFill>
                          <a:latin typeface="+mn-lt"/>
                          <a:ea typeface="+mn-ea"/>
                          <a:cs typeface="+mn-cs"/>
                        </a:rPr>
                        <a:t>16.0TB</a:t>
                      </a:r>
                      <a:r>
                        <a:rPr lang="en-US" sz="1200" b="0" i="0" u="none" strike="noStrike" kern="1200" baseline="0" dirty="0" smtClean="0">
                          <a:solidFill>
                            <a:schemeClr val="tx1"/>
                          </a:solidFill>
                          <a:latin typeface="+mn-lt"/>
                          <a:ea typeface="+mn-ea"/>
                          <a:cs typeface="+mn-cs"/>
                        </a:rPr>
                        <a:t> 16 x 1TB  </a:t>
                      </a:r>
                      <a:r>
                        <a:rPr lang="en-US" sz="1400" b="1" i="0" u="none" strike="noStrike" kern="1200" baseline="0" dirty="0" smtClean="0">
                          <a:solidFill>
                            <a:srgbClr val="FF0000"/>
                          </a:solidFill>
                          <a:latin typeface="+mn-lt"/>
                          <a:ea typeface="+mn-ea"/>
                          <a:cs typeface="+mn-cs"/>
                        </a:rPr>
                        <a:t>*</a:t>
                      </a:r>
                      <a:endParaRPr lang="en-US" sz="1200" b="1" i="0" u="none" strike="noStrike" kern="1200" baseline="0" dirty="0" smtClean="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Hot Plug SFF SAS SSD 12.8TB 16 x 800GB             </a:t>
                      </a:r>
                      <a:r>
                        <a:rPr lang="en-US" sz="1400" b="1" i="0" u="none" strike="noStrike" kern="1200" baseline="0" dirty="0" smtClean="0">
                          <a:solidFill>
                            <a:srgbClr val="FF0000"/>
                          </a:solidFill>
                          <a:latin typeface="+mn-lt"/>
                          <a:ea typeface="+mn-ea"/>
                          <a:cs typeface="+mn-cs"/>
                        </a:rPr>
                        <a:t>*</a:t>
                      </a:r>
                    </a:p>
                    <a:p>
                      <a:r>
                        <a:rPr lang="en-US" sz="1200" b="0" i="0" u="none" strike="noStrike" kern="1200" baseline="0" dirty="0" smtClean="0">
                          <a:solidFill>
                            <a:schemeClr val="tx1"/>
                          </a:solidFill>
                          <a:latin typeface="+mn-lt"/>
                          <a:ea typeface="+mn-ea"/>
                          <a:cs typeface="+mn-cs"/>
                        </a:rPr>
                        <a:t>Hot Plug LFF SAS  &amp; SATA: Up to 24.0TB = 8 x 3TB     </a:t>
                      </a:r>
                      <a:r>
                        <a:rPr lang="en-US" sz="1400" b="1" i="0" u="none" strike="noStrike" kern="1200" baseline="0" dirty="0" smtClean="0">
                          <a:solidFill>
                            <a:srgbClr val="FF0000"/>
                          </a:solidFill>
                          <a:latin typeface="+mn-lt"/>
                          <a:ea typeface="+mn-ea"/>
                          <a:cs typeface="+mn-cs"/>
                        </a:rPr>
                        <a:t>**</a:t>
                      </a:r>
                      <a:endParaRPr lang="en-US" sz="1200" b="1" i="0" u="none" strike="noStrike" kern="1200" baseline="0" dirty="0" smtClean="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Hot Plug LFF SATA SSD:     Up to 3.2TB   = 8 x 400GB </a:t>
                      </a:r>
                      <a:r>
                        <a:rPr lang="es-AR" sz="1400" b="1" i="0" u="none" strike="noStrike" kern="1200" baseline="0" dirty="0" smtClean="0">
                          <a:solidFill>
                            <a:srgbClr val="FF0000"/>
                          </a:solidFill>
                          <a:latin typeface="+mn-lt"/>
                          <a:ea typeface="+mn-ea"/>
                          <a:cs typeface="+mn-cs"/>
                        </a:rPr>
                        <a:t>**</a:t>
                      </a:r>
                      <a:endParaRPr lang="en-US" sz="1200" b="1" dirty="0">
                        <a:solidFill>
                          <a:srgbClr val="FF0000"/>
                        </a:solidFill>
                      </a:endParaRPr>
                    </a:p>
                  </a:txBody>
                  <a:tcPr/>
                </a:tc>
              </a:tr>
              <a:tr h="508206">
                <a:tc>
                  <a:txBody>
                    <a:bodyPr/>
                    <a:lstStyle/>
                    <a:p>
                      <a:r>
                        <a:rPr lang="es-AR" sz="1200" b="1" dirty="0" smtClean="0"/>
                        <a:t>Slots de expansión</a:t>
                      </a:r>
                      <a:endParaRPr lang="en-US" sz="1200" b="1" dirty="0"/>
                    </a:p>
                  </a:txBody>
                  <a:tcPr/>
                </a:tc>
                <a:tc>
                  <a:txBody>
                    <a:bodyPr/>
                    <a:lstStyle/>
                    <a:p>
                      <a:r>
                        <a:rPr kumimoji="0" lang="en-US" sz="1200" b="0" i="0" kern="1200" dirty="0" smtClean="0">
                          <a:solidFill>
                            <a:schemeClr val="dk1"/>
                          </a:solidFill>
                          <a:effectLst/>
                          <a:latin typeface="+mn-lt"/>
                          <a:ea typeface="+mn-ea"/>
                          <a:cs typeface="+mn-cs"/>
                        </a:rPr>
                        <a:t>2x </a:t>
                      </a:r>
                      <a:r>
                        <a:rPr kumimoji="0" lang="en-US" sz="1200" b="0" i="0" kern="1200" dirty="0" err="1" smtClean="0">
                          <a:solidFill>
                            <a:schemeClr val="dk1"/>
                          </a:solidFill>
                          <a:effectLst/>
                          <a:latin typeface="+mn-lt"/>
                          <a:ea typeface="+mn-ea"/>
                          <a:cs typeface="+mn-cs"/>
                        </a:rPr>
                        <a:t>PCIe</a:t>
                      </a:r>
                      <a:r>
                        <a:rPr kumimoji="0" lang="en-US" sz="1200" b="0" i="0" kern="1200" dirty="0" smtClean="0">
                          <a:solidFill>
                            <a:schemeClr val="dk1"/>
                          </a:solidFill>
                          <a:effectLst/>
                          <a:latin typeface="+mn-lt"/>
                          <a:ea typeface="+mn-ea"/>
                          <a:cs typeface="+mn-cs"/>
                        </a:rPr>
                        <a:t> 3.0 Slots for x16 Full-height, Half-length and x8 low profile option cards Maximum</a:t>
                      </a:r>
                      <a:endParaRPr lang="es-AR" sz="1200" dirty="0" smtClean="0"/>
                    </a:p>
                  </a:txBody>
                  <a:tcPr/>
                </a:tc>
                <a:tc>
                  <a:txBody>
                    <a:bodyPr/>
                    <a:lstStyle/>
                    <a:p>
                      <a:r>
                        <a:rPr kumimoji="0" lang="es-AR" sz="1200" b="0" i="0" kern="1200" dirty="0" smtClean="0">
                          <a:solidFill>
                            <a:schemeClr val="dk1"/>
                          </a:solidFill>
                          <a:effectLst/>
                          <a:latin typeface="+mn-lt"/>
                          <a:ea typeface="+mn-ea"/>
                          <a:cs typeface="+mn-cs"/>
                        </a:rPr>
                        <a:t>Primary</a:t>
                      </a:r>
                      <a:r>
                        <a:rPr kumimoji="0" lang="es-AR" sz="1200" b="0" i="0" kern="1200" baseline="0" dirty="0" smtClean="0">
                          <a:solidFill>
                            <a:schemeClr val="dk1"/>
                          </a:solidFill>
                          <a:effectLst/>
                          <a:latin typeface="+mn-lt"/>
                          <a:ea typeface="+mn-ea"/>
                          <a:cs typeface="+mn-cs"/>
                        </a:rPr>
                        <a:t>:2 </a:t>
                      </a:r>
                      <a:r>
                        <a:rPr kumimoji="0" lang="es-AR" sz="1200" b="0" i="0" kern="1200" baseline="0" dirty="0" err="1" smtClean="0">
                          <a:solidFill>
                            <a:schemeClr val="dk1"/>
                          </a:solidFill>
                          <a:effectLst/>
                          <a:latin typeface="+mn-lt"/>
                          <a:ea typeface="+mn-ea"/>
                          <a:cs typeface="+mn-cs"/>
                        </a:rPr>
                        <a:t>PCIe</a:t>
                      </a:r>
                      <a:r>
                        <a:rPr kumimoji="0" lang="es-AR" sz="1200" b="0" i="0" kern="1200" baseline="0" dirty="0" smtClean="0">
                          <a:solidFill>
                            <a:schemeClr val="dk1"/>
                          </a:solidFill>
                          <a:effectLst/>
                          <a:latin typeface="+mn-lt"/>
                          <a:ea typeface="+mn-ea"/>
                          <a:cs typeface="+mn-cs"/>
                        </a:rPr>
                        <a:t> 3.0  (16X/8X/)</a:t>
                      </a:r>
                    </a:p>
                    <a:p>
                      <a:r>
                        <a:rPr kumimoji="0" lang="es-AR" sz="1200" b="0" i="0" kern="1200" baseline="0" dirty="0" smtClean="0">
                          <a:solidFill>
                            <a:schemeClr val="dk1"/>
                          </a:solidFill>
                          <a:effectLst/>
                          <a:latin typeface="+mn-lt"/>
                          <a:ea typeface="+mn-ea"/>
                          <a:cs typeface="+mn-cs"/>
                        </a:rPr>
                        <a:t>1 </a:t>
                      </a:r>
                      <a:r>
                        <a:rPr kumimoji="0" lang="es-AR" sz="1200" b="0" i="0" kern="1200" baseline="0" dirty="0" err="1" smtClean="0">
                          <a:solidFill>
                            <a:schemeClr val="dk1"/>
                          </a:solidFill>
                          <a:effectLst/>
                          <a:latin typeface="+mn-lt"/>
                          <a:ea typeface="+mn-ea"/>
                          <a:cs typeface="+mn-cs"/>
                        </a:rPr>
                        <a:t>PCIe</a:t>
                      </a:r>
                      <a:r>
                        <a:rPr kumimoji="0" lang="es-AR" sz="1200" b="0" i="0" kern="1200" baseline="0" dirty="0" smtClean="0">
                          <a:solidFill>
                            <a:schemeClr val="dk1"/>
                          </a:solidFill>
                          <a:effectLst/>
                          <a:latin typeface="+mn-lt"/>
                          <a:ea typeface="+mn-ea"/>
                          <a:cs typeface="+mn-cs"/>
                        </a:rPr>
                        <a:t> 2.0 (X4)</a:t>
                      </a:r>
                    </a:p>
                    <a:p>
                      <a:r>
                        <a:rPr kumimoji="0" lang="en-US" sz="1200" b="0" i="0" kern="1200" baseline="0" dirty="0" smtClean="0">
                          <a:solidFill>
                            <a:schemeClr val="dk1"/>
                          </a:solidFill>
                          <a:effectLst/>
                          <a:latin typeface="+mn-lt"/>
                          <a:ea typeface="+mn-ea"/>
                          <a:cs typeface="+mn-cs"/>
                        </a:rPr>
                        <a:t>Optional 3 slot riser (x16, x8, x8), or 2 slot (x16, x16)</a:t>
                      </a:r>
                      <a:endParaRPr kumimoji="0" lang="es-AR" sz="1200" b="0" i="0" kern="1200" baseline="0" dirty="0" smtClean="0">
                        <a:solidFill>
                          <a:schemeClr val="dk1"/>
                        </a:solidFill>
                        <a:effectLst/>
                        <a:latin typeface="+mn-lt"/>
                        <a:ea typeface="+mn-ea"/>
                        <a:cs typeface="+mn-cs"/>
                      </a:endParaRPr>
                    </a:p>
                  </a:txBody>
                  <a:tcPr/>
                </a:tc>
              </a:tr>
              <a:tr h="653407">
                <a:tc>
                  <a:txBody>
                    <a:bodyPr/>
                    <a:lstStyle/>
                    <a:p>
                      <a:r>
                        <a:rPr lang="es-AR" sz="1200" b="1" dirty="0" smtClean="0"/>
                        <a:t>Otros</a:t>
                      </a:r>
                    </a:p>
                    <a:p>
                      <a:endParaRPr lang="en-US" sz="1200" b="1" dirty="0"/>
                    </a:p>
                  </a:txBody>
                  <a:tcPr/>
                </a:tc>
                <a:tc>
                  <a:txBody>
                    <a:bodyPr/>
                    <a:lstStyle/>
                    <a:p>
                      <a:r>
                        <a:rPr kumimoji="0" lang="es-AR" sz="1200" b="0" i="0" kern="1200" dirty="0" err="1" smtClean="0">
                          <a:solidFill>
                            <a:schemeClr val="dk1"/>
                          </a:solidFill>
                          <a:effectLst/>
                          <a:latin typeface="+mn-lt"/>
                          <a:ea typeface="+mn-ea"/>
                          <a:cs typeface="+mn-cs"/>
                        </a:rPr>
                        <a:t>Form</a:t>
                      </a:r>
                      <a:r>
                        <a:rPr kumimoji="0" lang="es-AR" sz="1200" b="0" i="0" kern="1200" dirty="0" smtClean="0">
                          <a:solidFill>
                            <a:schemeClr val="dk1"/>
                          </a:solidFill>
                          <a:effectLst/>
                          <a:latin typeface="+mn-lt"/>
                          <a:ea typeface="+mn-ea"/>
                          <a:cs typeface="+mn-cs"/>
                        </a:rPr>
                        <a:t> factor:</a:t>
                      </a:r>
                      <a:r>
                        <a:rPr kumimoji="0" lang="es-AR" sz="1200" b="0" i="0" kern="1200" baseline="0" dirty="0" smtClean="0">
                          <a:solidFill>
                            <a:schemeClr val="dk1"/>
                          </a:solidFill>
                          <a:effectLst/>
                          <a:latin typeface="+mn-lt"/>
                          <a:ea typeface="+mn-ea"/>
                          <a:cs typeface="+mn-cs"/>
                        </a:rPr>
                        <a:t> </a:t>
                      </a:r>
                      <a:r>
                        <a:rPr kumimoji="0" lang="es-AR" sz="1200" b="1" i="0" kern="1200" baseline="0" dirty="0" smtClean="0">
                          <a:solidFill>
                            <a:srgbClr val="FF0000"/>
                          </a:solidFill>
                          <a:effectLst/>
                          <a:latin typeface="+mn-lt"/>
                          <a:ea typeface="+mn-ea"/>
                          <a:cs typeface="+mn-cs"/>
                        </a:rPr>
                        <a:t>1 U</a:t>
                      </a:r>
                    </a:p>
                    <a:p>
                      <a:r>
                        <a:rPr kumimoji="0" lang="en-US" sz="1200" b="0" i="0" kern="1200" dirty="0" smtClean="0">
                          <a:solidFill>
                            <a:schemeClr val="dk1"/>
                          </a:solidFill>
                          <a:effectLst/>
                          <a:latin typeface="+mn-lt"/>
                          <a:ea typeface="+mn-ea"/>
                          <a:cs typeface="+mn-cs"/>
                        </a:rPr>
                        <a:t>Hot plug </a:t>
                      </a:r>
                      <a:r>
                        <a:rPr kumimoji="0" lang="en-US" sz="1200" b="0" i="0" kern="1200" dirty="0" err="1" smtClean="0">
                          <a:solidFill>
                            <a:schemeClr val="dk1"/>
                          </a:solidFill>
                          <a:effectLst/>
                          <a:latin typeface="+mn-lt"/>
                          <a:ea typeface="+mn-ea"/>
                          <a:cs typeface="+mn-cs"/>
                        </a:rPr>
                        <a:t>redundante</a:t>
                      </a:r>
                      <a:r>
                        <a:rPr kumimoji="0" lang="en-US" sz="1200" b="0" i="0" kern="1200" dirty="0" smtClean="0">
                          <a:solidFill>
                            <a:schemeClr val="dk1"/>
                          </a:solidFill>
                          <a:effectLst/>
                          <a:latin typeface="+mn-lt"/>
                          <a:ea typeface="+mn-ea"/>
                          <a:cs typeface="+mn-cs"/>
                        </a:rPr>
                        <a:t> power supply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AR" sz="1200" b="0" i="0" kern="1200" dirty="0" err="1" smtClean="0">
                          <a:solidFill>
                            <a:schemeClr val="dk1"/>
                          </a:solidFill>
                          <a:effectLst/>
                          <a:latin typeface="+mn-lt"/>
                          <a:ea typeface="+mn-ea"/>
                          <a:cs typeface="+mn-cs"/>
                        </a:rPr>
                        <a:t>Form</a:t>
                      </a:r>
                      <a:r>
                        <a:rPr kumimoji="0" lang="es-AR" sz="1200" b="0" i="0" kern="1200" dirty="0" smtClean="0">
                          <a:solidFill>
                            <a:schemeClr val="dk1"/>
                          </a:solidFill>
                          <a:effectLst/>
                          <a:latin typeface="+mn-lt"/>
                          <a:ea typeface="+mn-ea"/>
                          <a:cs typeface="+mn-cs"/>
                        </a:rPr>
                        <a:t> factor:</a:t>
                      </a:r>
                      <a:r>
                        <a:rPr kumimoji="0" lang="es-AR" sz="1200" b="0" i="0" kern="1200" baseline="0" dirty="0" smtClean="0">
                          <a:solidFill>
                            <a:schemeClr val="dk1"/>
                          </a:solidFill>
                          <a:effectLst/>
                          <a:latin typeface="+mn-lt"/>
                          <a:ea typeface="+mn-ea"/>
                          <a:cs typeface="+mn-cs"/>
                        </a:rPr>
                        <a:t> </a:t>
                      </a:r>
                      <a:r>
                        <a:rPr kumimoji="0" lang="es-AR" sz="1200" b="1" i="0" kern="1200" baseline="0" dirty="0" smtClean="0">
                          <a:solidFill>
                            <a:srgbClr val="FF0000"/>
                          </a:solidFill>
                          <a:effectLst/>
                          <a:latin typeface="+mn-lt"/>
                          <a:ea typeface="+mn-ea"/>
                          <a:cs typeface="+mn-cs"/>
                        </a:rPr>
                        <a:t>2U</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Hot plug </a:t>
                      </a:r>
                      <a:r>
                        <a:rPr kumimoji="0" lang="en-US" sz="1200" b="0" i="0" kern="1200" dirty="0" err="1" smtClean="0">
                          <a:solidFill>
                            <a:schemeClr val="dk1"/>
                          </a:solidFill>
                          <a:effectLst/>
                          <a:latin typeface="+mn-lt"/>
                          <a:ea typeface="+mn-ea"/>
                          <a:cs typeface="+mn-cs"/>
                        </a:rPr>
                        <a:t>redundante</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para</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modelos</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gama</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alta</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opcional</a:t>
                      </a:r>
                      <a:r>
                        <a:rPr kumimoji="0" lang="en-US" sz="1200" b="0" i="0" kern="1200" baseline="0" dirty="0" smtClean="0">
                          <a:solidFill>
                            <a:schemeClr val="dk1"/>
                          </a:solidFill>
                          <a:effectLst/>
                          <a:latin typeface="+mn-lt"/>
                          <a:ea typeface="+mn-ea"/>
                          <a:cs typeface="+mn-cs"/>
                        </a:rPr>
                        <a:t> </a:t>
                      </a:r>
                      <a:r>
                        <a:rPr kumimoji="0" lang="en-US" sz="1200" b="0" i="0" kern="1200" baseline="0" dirty="0" err="1" smtClean="0">
                          <a:solidFill>
                            <a:schemeClr val="dk1"/>
                          </a:solidFill>
                          <a:effectLst/>
                          <a:latin typeface="+mn-lt"/>
                          <a:ea typeface="+mn-ea"/>
                          <a:cs typeface="+mn-cs"/>
                        </a:rPr>
                        <a:t>para</a:t>
                      </a:r>
                      <a:r>
                        <a:rPr kumimoji="0" lang="en-US" sz="1200" b="0" i="0" kern="1200" baseline="0" dirty="0" smtClean="0">
                          <a:solidFill>
                            <a:schemeClr val="dk1"/>
                          </a:solidFill>
                          <a:effectLst/>
                          <a:latin typeface="+mn-lt"/>
                          <a:ea typeface="+mn-ea"/>
                          <a:cs typeface="+mn-cs"/>
                        </a:rPr>
                        <a:t> entry y </a:t>
                      </a:r>
                      <a:r>
                        <a:rPr kumimoji="0" lang="en-US" sz="1200" b="0" i="0" kern="1200" baseline="0" dirty="0" err="1" smtClean="0">
                          <a:solidFill>
                            <a:schemeClr val="dk1"/>
                          </a:solidFill>
                          <a:effectLst/>
                          <a:latin typeface="+mn-lt"/>
                          <a:ea typeface="+mn-ea"/>
                          <a:cs typeface="+mn-cs"/>
                        </a:rPr>
                        <a:t>modelos</a:t>
                      </a:r>
                      <a:r>
                        <a:rPr kumimoji="0" lang="en-US" sz="1200" b="0" i="0" kern="1200" baseline="0" dirty="0" smtClean="0">
                          <a:solidFill>
                            <a:schemeClr val="dk1"/>
                          </a:solidFill>
                          <a:effectLst/>
                          <a:latin typeface="+mn-lt"/>
                          <a:ea typeface="+mn-ea"/>
                          <a:cs typeface="+mn-cs"/>
                        </a:rPr>
                        <a:t> base</a:t>
                      </a:r>
                      <a:endParaRPr lang="es-AR" sz="1200" dirty="0" smtClean="0"/>
                    </a:p>
                  </a:txBody>
                  <a:tcPr/>
                </a:tc>
              </a:tr>
            </a:tbl>
          </a:graphicData>
        </a:graphic>
      </p:graphicFrame>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2331" y="1100137"/>
            <a:ext cx="13758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9475" y="1071562"/>
            <a:ext cx="15335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6336268"/>
            <a:ext cx="4031873" cy="369332"/>
          </a:xfrm>
          <a:prstGeom prst="rect">
            <a:avLst/>
          </a:prstGeom>
        </p:spPr>
        <p:txBody>
          <a:bodyPr wrap="none">
            <a:spAutoFit/>
          </a:bodyPr>
          <a:lstStyle/>
          <a:p>
            <a:r>
              <a:rPr lang="en-US" b="1" dirty="0">
                <a:solidFill>
                  <a:srgbClr val="FF0000"/>
                </a:solidFill>
              </a:rPr>
              <a:t>**</a:t>
            </a:r>
            <a:r>
              <a:rPr lang="en-US" dirty="0">
                <a:solidFill>
                  <a:schemeClr val="dk1"/>
                </a:solidFill>
              </a:rPr>
              <a:t> con </a:t>
            </a:r>
            <a:r>
              <a:rPr lang="en-US" dirty="0" err="1">
                <a:solidFill>
                  <a:schemeClr val="dk1"/>
                </a:solidFill>
              </a:rPr>
              <a:t>jaula</a:t>
            </a:r>
            <a:r>
              <a:rPr lang="en-US" dirty="0">
                <a:solidFill>
                  <a:schemeClr val="dk1"/>
                </a:solidFill>
              </a:rPr>
              <a:t> (drive cage) LFF </a:t>
            </a:r>
            <a:r>
              <a:rPr lang="en-US" dirty="0" err="1">
                <a:solidFill>
                  <a:schemeClr val="dk1"/>
                </a:solidFill>
              </a:rPr>
              <a:t>opcional</a:t>
            </a:r>
            <a:endParaRPr lang="en-US" dirty="0"/>
          </a:p>
        </p:txBody>
      </p:sp>
      <p:sp>
        <p:nvSpPr>
          <p:cNvPr id="7" name="Rectangle 6"/>
          <p:cNvSpPr/>
          <p:nvPr/>
        </p:nvSpPr>
        <p:spPr>
          <a:xfrm>
            <a:off x="4652469" y="6354096"/>
            <a:ext cx="4031873" cy="369332"/>
          </a:xfrm>
          <a:prstGeom prst="rect">
            <a:avLst/>
          </a:prstGeom>
        </p:spPr>
        <p:txBody>
          <a:bodyPr wrap="none">
            <a:spAutoFit/>
          </a:bodyPr>
          <a:lstStyle/>
          <a:p>
            <a:r>
              <a:rPr lang="en-US" b="1" dirty="0" smtClean="0">
                <a:solidFill>
                  <a:srgbClr val="FF0000"/>
                </a:solidFill>
              </a:rPr>
              <a:t>*</a:t>
            </a:r>
            <a:r>
              <a:rPr lang="en-US" dirty="0" smtClean="0">
                <a:solidFill>
                  <a:schemeClr val="dk1"/>
                </a:solidFill>
              </a:rPr>
              <a:t> </a:t>
            </a:r>
            <a:r>
              <a:rPr lang="en-US" dirty="0">
                <a:solidFill>
                  <a:schemeClr val="dk1"/>
                </a:solidFill>
              </a:rPr>
              <a:t>con </a:t>
            </a:r>
            <a:r>
              <a:rPr lang="en-US" dirty="0" err="1">
                <a:solidFill>
                  <a:schemeClr val="dk1"/>
                </a:solidFill>
              </a:rPr>
              <a:t>jaula</a:t>
            </a:r>
            <a:r>
              <a:rPr lang="en-US" dirty="0">
                <a:solidFill>
                  <a:schemeClr val="dk1"/>
                </a:solidFill>
              </a:rPr>
              <a:t> (drive cage) </a:t>
            </a:r>
            <a:r>
              <a:rPr lang="en-US" dirty="0" smtClean="0">
                <a:solidFill>
                  <a:schemeClr val="dk1"/>
                </a:solidFill>
              </a:rPr>
              <a:t>SFF </a:t>
            </a:r>
            <a:r>
              <a:rPr lang="en-US" dirty="0" err="1">
                <a:solidFill>
                  <a:schemeClr val="dk1"/>
                </a:solidFill>
              </a:rPr>
              <a:t>opcional</a:t>
            </a:r>
            <a:endParaRPr lang="en-US" dirty="0"/>
          </a:p>
        </p:txBody>
      </p:sp>
    </p:spTree>
    <p:extLst>
      <p:ext uri="{BB962C8B-B14F-4D97-AF65-F5344CB8AC3E}">
        <p14:creationId xmlns:p14="http://schemas.microsoft.com/office/powerpoint/2010/main" val="100746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3" y="274638"/>
            <a:ext cx="8289197" cy="8683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t>Servidores </a:t>
            </a:r>
            <a:r>
              <a:rPr lang="es-AR" b="1" dirty="0" err="1" smtClean="0"/>
              <a:t>Proliant</a:t>
            </a:r>
            <a:r>
              <a:rPr lang="es-AR" b="1" dirty="0" smtClean="0"/>
              <a:t> – Serie 500</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006640689"/>
              </p:ext>
            </p:extLst>
          </p:nvPr>
        </p:nvGraphicFramePr>
        <p:xfrm>
          <a:off x="381000" y="1295400"/>
          <a:ext cx="8305800" cy="5059374"/>
        </p:xfrm>
        <a:graphic>
          <a:graphicData uri="http://schemas.openxmlformats.org/drawingml/2006/table">
            <a:tbl>
              <a:tblPr firstRow="1" bandRow="1">
                <a:tableStyleId>{5C22544A-7EE6-4342-B048-85BDC9FD1C3A}</a:tableStyleId>
              </a:tblPr>
              <a:tblGrid>
                <a:gridCol w="1661160"/>
                <a:gridCol w="6644640"/>
              </a:tblGrid>
              <a:tr h="318788">
                <a:tc>
                  <a:txBody>
                    <a:bodyPr/>
                    <a:lstStyle/>
                    <a:p>
                      <a:r>
                        <a:rPr lang="es-AR" dirty="0" err="1" smtClean="0"/>
                        <a:t>Linea</a:t>
                      </a:r>
                      <a:endParaRPr lang="en-US" dirty="0"/>
                    </a:p>
                  </a:txBody>
                  <a:tcPr/>
                </a:tc>
                <a:tc>
                  <a:txBody>
                    <a:bodyPr/>
                    <a:lstStyle/>
                    <a:p>
                      <a:r>
                        <a:rPr lang="es-AR" dirty="0" smtClean="0"/>
                        <a:t>DL580</a:t>
                      </a:r>
                      <a:endParaRPr lang="en-US" dirty="0"/>
                    </a:p>
                  </a:txBody>
                  <a:tcPr/>
                </a:tc>
              </a:tr>
              <a:tr h="562590">
                <a:tc>
                  <a:txBody>
                    <a:bodyPr/>
                    <a:lstStyle/>
                    <a:p>
                      <a:r>
                        <a:rPr lang="es-AR" sz="1400" b="1" dirty="0" smtClean="0"/>
                        <a:t>Procesadores</a:t>
                      </a:r>
                      <a:endParaRPr lang="en-US" sz="1400" b="1" dirty="0"/>
                    </a:p>
                  </a:txBody>
                  <a:tcPr/>
                </a:tc>
                <a:tc>
                  <a:txBody>
                    <a:bodyPr/>
                    <a:lstStyle/>
                    <a:p>
                      <a:r>
                        <a:rPr lang="es-AR" sz="1400" dirty="0" smtClean="0"/>
                        <a:t>Familia </a:t>
                      </a:r>
                      <a:r>
                        <a:rPr kumimoji="0" lang="en-US" sz="1400" b="0" i="0" kern="1200" dirty="0" smtClean="0">
                          <a:solidFill>
                            <a:schemeClr val="dk1"/>
                          </a:solidFill>
                          <a:effectLst/>
                          <a:latin typeface="+mn-lt"/>
                          <a:ea typeface="+mn-ea"/>
                          <a:cs typeface="+mn-cs"/>
                        </a:rPr>
                        <a:t>Intel® Xeon® E7-4800</a:t>
                      </a:r>
                      <a:r>
                        <a:rPr kumimoji="0" lang="en-US" sz="1400" b="0" i="0" kern="1200" baseline="0" dirty="0" smtClean="0">
                          <a:solidFill>
                            <a:schemeClr val="dk1"/>
                          </a:solidFill>
                          <a:effectLst/>
                          <a:latin typeface="+mn-lt"/>
                          <a:ea typeface="+mn-ea"/>
                          <a:cs typeface="+mn-cs"/>
                        </a:rPr>
                        <a:t> y </a:t>
                      </a:r>
                      <a:r>
                        <a:rPr kumimoji="0" lang="en-US" sz="1400" b="0" i="0" kern="1200" dirty="0" smtClean="0">
                          <a:solidFill>
                            <a:schemeClr val="dk1"/>
                          </a:solidFill>
                          <a:effectLst/>
                          <a:latin typeface="+mn-lt"/>
                          <a:ea typeface="+mn-ea"/>
                          <a:cs typeface="+mn-cs"/>
                        </a:rPr>
                        <a:t>Intel® Xeon® 7500 series</a:t>
                      </a:r>
                    </a:p>
                    <a:p>
                      <a:r>
                        <a:rPr kumimoji="0" lang="es-AR" sz="1400" b="0" i="0" kern="1200" dirty="0" smtClean="0">
                          <a:solidFill>
                            <a:schemeClr val="dk1"/>
                          </a:solidFill>
                          <a:effectLst/>
                          <a:latin typeface="+mn-lt"/>
                          <a:ea typeface="+mn-ea"/>
                          <a:cs typeface="+mn-cs"/>
                        </a:rPr>
                        <a:t>2 ó</a:t>
                      </a:r>
                      <a:r>
                        <a:rPr kumimoji="0" lang="es-AR" sz="1400" b="0" i="0" kern="1200" baseline="0" dirty="0" smtClean="0">
                          <a:solidFill>
                            <a:schemeClr val="dk1"/>
                          </a:solidFill>
                          <a:effectLst/>
                          <a:latin typeface="+mn-lt"/>
                          <a:ea typeface="+mn-ea"/>
                          <a:cs typeface="+mn-cs"/>
                        </a:rPr>
                        <a:t> 4 procesadores</a:t>
                      </a:r>
                      <a:endParaRPr lang="en-US" sz="1400" dirty="0"/>
                    </a:p>
                  </a:txBody>
                  <a:tcPr/>
                </a:tc>
              </a:tr>
              <a:tr h="265657">
                <a:tc>
                  <a:txBody>
                    <a:bodyPr/>
                    <a:lstStyle/>
                    <a:p>
                      <a:r>
                        <a:rPr lang="es-AR" sz="1400" b="1" dirty="0" err="1" smtClean="0"/>
                        <a:t>Cores</a:t>
                      </a:r>
                      <a:endParaRPr lang="en-US" sz="1400" b="1" dirty="0"/>
                    </a:p>
                  </a:txBody>
                  <a:tcPr/>
                </a:tc>
                <a:tc>
                  <a:txBody>
                    <a:bodyPr/>
                    <a:lstStyle/>
                    <a:p>
                      <a:r>
                        <a:rPr lang="es-AR" sz="1400" dirty="0" smtClean="0"/>
                        <a:t>4,6,8 ó 10 – Máximo 40 </a:t>
                      </a:r>
                      <a:r>
                        <a:rPr lang="es-AR" sz="1400" dirty="0" err="1" smtClean="0"/>
                        <a:t>cores</a:t>
                      </a:r>
                      <a:r>
                        <a:rPr lang="es-AR" sz="1400" baseline="0" dirty="0" smtClean="0"/>
                        <a:t> (10 x 4 procesadores)</a:t>
                      </a:r>
                      <a:endParaRPr lang="en-US" sz="1400" dirty="0"/>
                    </a:p>
                  </a:txBody>
                  <a:tcPr/>
                </a:tc>
              </a:tr>
              <a:tr h="265657">
                <a:tc>
                  <a:txBody>
                    <a:bodyPr/>
                    <a:lstStyle/>
                    <a:p>
                      <a:r>
                        <a:rPr lang="es-AR" sz="1400" b="1" dirty="0" smtClean="0"/>
                        <a:t>Cache</a:t>
                      </a:r>
                      <a:endParaRPr lang="en-US" sz="1400" b="1" dirty="0"/>
                    </a:p>
                  </a:txBody>
                  <a:tcPr/>
                </a:tc>
                <a:tc>
                  <a:txBody>
                    <a:bodyPr/>
                    <a:lstStyle/>
                    <a:p>
                      <a:r>
                        <a:rPr lang="es-AR" sz="1400" dirty="0" smtClean="0"/>
                        <a:t>De 12 </a:t>
                      </a:r>
                      <a:r>
                        <a:rPr lang="es-AR" sz="1400" dirty="0" err="1" smtClean="0"/>
                        <a:t>mb</a:t>
                      </a:r>
                      <a:r>
                        <a:rPr lang="es-AR" sz="1400" dirty="0" smtClean="0"/>
                        <a:t> Hasta 30 </a:t>
                      </a:r>
                      <a:r>
                        <a:rPr lang="es-AR" sz="1400" dirty="0" err="1" smtClean="0"/>
                        <a:t>mb</a:t>
                      </a:r>
                      <a:endParaRPr lang="en-US" sz="1400" dirty="0"/>
                    </a:p>
                  </a:txBody>
                  <a:tcPr/>
                </a:tc>
              </a:tr>
              <a:tr h="393813">
                <a:tc>
                  <a:txBody>
                    <a:bodyPr/>
                    <a:lstStyle/>
                    <a:p>
                      <a:r>
                        <a:rPr lang="es-AR" sz="1400" b="1" dirty="0" smtClean="0"/>
                        <a:t>Memoria</a:t>
                      </a:r>
                    </a:p>
                  </a:txBody>
                  <a:tcPr/>
                </a:tc>
                <a:tc>
                  <a:txBody>
                    <a:bodyPr/>
                    <a:lstStyle/>
                    <a:p>
                      <a:r>
                        <a:rPr lang="es-AR" sz="1400" dirty="0" smtClean="0"/>
                        <a:t>Max 2TB.</a:t>
                      </a:r>
                      <a:r>
                        <a:rPr lang="es-AR" sz="1400" baseline="0" dirty="0" smtClean="0"/>
                        <a:t> 64 slots de memoria  DIMM, hasta 32 GB por slot.. Soporta memoria </a:t>
                      </a:r>
                      <a:r>
                        <a:rPr lang="es-AR" sz="1400" baseline="0" dirty="0" smtClean="0"/>
                        <a:t>DDR3 de 1333Mhz</a:t>
                      </a:r>
                      <a:endParaRPr lang="es-AR" sz="1400" baseline="0" dirty="0" smtClean="0"/>
                    </a:p>
                  </a:txBody>
                  <a:tcPr/>
                </a:tc>
              </a:tr>
              <a:tr h="1068922">
                <a:tc>
                  <a:txBody>
                    <a:bodyPr/>
                    <a:lstStyle/>
                    <a:p>
                      <a:r>
                        <a:rPr lang="es-AR" sz="1400" b="1" dirty="0" smtClean="0"/>
                        <a:t>Storage</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i="0" kern="1200" dirty="0" err="1" smtClean="0">
                          <a:solidFill>
                            <a:schemeClr val="dk1"/>
                          </a:solidFill>
                          <a:effectLst/>
                          <a:latin typeface="+mn-lt"/>
                          <a:ea typeface="+mn-ea"/>
                          <a:cs typeface="+mn-cs"/>
                        </a:rPr>
                        <a:t>Bahias</a:t>
                      </a:r>
                      <a:r>
                        <a:rPr kumimoji="0" lang="es-AR" sz="1400" b="0" i="0" kern="1200" dirty="0" smtClean="0">
                          <a:solidFill>
                            <a:schemeClr val="dk1"/>
                          </a:solidFill>
                          <a:effectLst/>
                          <a:latin typeface="+mn-lt"/>
                          <a:ea typeface="+mn-ea"/>
                          <a:cs typeface="+mn-cs"/>
                        </a:rPr>
                        <a:t>: </a:t>
                      </a:r>
                      <a:r>
                        <a:rPr kumimoji="0" lang="en-US" sz="1400" b="0" i="0" kern="1200" dirty="0" smtClean="0">
                          <a:solidFill>
                            <a:schemeClr val="dk1"/>
                          </a:solidFill>
                          <a:effectLst/>
                          <a:latin typeface="+mn-lt"/>
                          <a:ea typeface="+mn-ea"/>
                          <a:cs typeface="+mn-cs"/>
                        </a:rPr>
                        <a:t>8 SFF SAS/SATA/SSD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i="0" kern="1200" dirty="0" err="1" smtClean="0">
                          <a:solidFill>
                            <a:schemeClr val="dk1"/>
                          </a:solidFill>
                          <a:effectLst/>
                          <a:latin typeface="+mn-lt"/>
                          <a:ea typeface="+mn-ea"/>
                          <a:cs typeface="+mn-cs"/>
                        </a:rPr>
                        <a:t>Maxima</a:t>
                      </a:r>
                      <a:r>
                        <a:rPr kumimoji="0" lang="es-AR" sz="1400" b="0" i="0" kern="1200" dirty="0" smtClean="0">
                          <a:solidFill>
                            <a:schemeClr val="dk1"/>
                          </a:solidFill>
                          <a:effectLst/>
                          <a:latin typeface="+mn-lt"/>
                          <a:ea typeface="+mn-ea"/>
                          <a:cs typeface="+mn-cs"/>
                        </a:rPr>
                        <a:t> capacidad:</a:t>
                      </a:r>
                      <a:r>
                        <a:rPr kumimoji="0" lang="es-AR" sz="1400" b="0" i="0" kern="1200" baseline="0" dirty="0" smtClean="0">
                          <a:solidFill>
                            <a:schemeClr val="dk1"/>
                          </a:solidFill>
                          <a:effectLst/>
                          <a:latin typeface="+mn-lt"/>
                          <a:ea typeface="+mn-ea"/>
                          <a:cs typeface="+mn-cs"/>
                        </a:rPr>
                        <a:t> 8TB</a:t>
                      </a:r>
                      <a:endParaRPr lang="es-AR" sz="1400" dirty="0" smtClean="0"/>
                    </a:p>
                    <a:p>
                      <a:r>
                        <a:rPr lang="en-US" sz="1400" b="0" i="0" u="none" strike="noStrike" kern="1200" baseline="0" dirty="0" smtClean="0">
                          <a:solidFill>
                            <a:schemeClr val="tx1"/>
                          </a:solidFill>
                          <a:latin typeface="+mn-lt"/>
                          <a:ea typeface="+mn-ea"/>
                          <a:cs typeface="+mn-cs"/>
                        </a:rPr>
                        <a:t>Hot Plug SFF SAS &amp; SATA  up to   8.0TB (8 x 1TB)</a:t>
                      </a:r>
                    </a:p>
                    <a:p>
                      <a:r>
                        <a:rPr lang="en-US" sz="1400" b="0" i="0" u="none" strike="noStrike" kern="1200" baseline="0" dirty="0" smtClean="0">
                          <a:solidFill>
                            <a:schemeClr val="tx1"/>
                          </a:solidFill>
                          <a:latin typeface="+mn-lt"/>
                          <a:ea typeface="+mn-ea"/>
                          <a:cs typeface="+mn-cs"/>
                        </a:rPr>
                        <a:t>Hot Plug SFF SSD               up to  960GB (8 x 120GB)</a:t>
                      </a:r>
                    </a:p>
                    <a:p>
                      <a:r>
                        <a:rPr lang="en-US" sz="1400" b="0" i="0" u="none" strike="noStrike" kern="1200" baseline="0" dirty="0" smtClean="0">
                          <a:solidFill>
                            <a:schemeClr val="tx1"/>
                          </a:solidFill>
                          <a:latin typeface="+mn-lt"/>
                          <a:ea typeface="+mn-ea"/>
                          <a:cs typeface="+mn-cs"/>
                        </a:rPr>
                        <a:t>Hot Plug SFF SAS SSD       up to   6.4TB  (8 x 800GB)</a:t>
                      </a:r>
                    </a:p>
                    <a:p>
                      <a:r>
                        <a:rPr lang="en-US" sz="1400" b="0" i="0" u="none" strike="noStrike" kern="1200" baseline="0" dirty="0" smtClean="0">
                          <a:solidFill>
                            <a:schemeClr val="tx1"/>
                          </a:solidFill>
                          <a:latin typeface="+mn-lt"/>
                          <a:ea typeface="+mn-ea"/>
                          <a:cs typeface="+mn-cs"/>
                        </a:rPr>
                        <a:t>Hot Plug SFF SATA SSD     up to    3.2TB  (8 x 400GB)</a:t>
                      </a:r>
                    </a:p>
                    <a:p>
                      <a:r>
                        <a:rPr lang="en-US" sz="1400" b="0" i="0" u="none" strike="noStrike" kern="1200" baseline="0" dirty="0" err="1" smtClean="0">
                          <a:solidFill>
                            <a:schemeClr val="tx1"/>
                          </a:solidFill>
                          <a:latin typeface="+mn-lt"/>
                          <a:ea typeface="+mn-ea"/>
                          <a:cs typeface="+mn-cs"/>
                        </a:rPr>
                        <a:t>Optativo</a:t>
                      </a:r>
                      <a:r>
                        <a:rPr lang="en-US" sz="1400" b="0" i="0" u="none" strike="noStrike" kern="1200" baseline="0" dirty="0" smtClean="0">
                          <a:solidFill>
                            <a:schemeClr val="tx1"/>
                          </a:solidFill>
                          <a:latin typeface="+mn-lt"/>
                          <a:ea typeface="+mn-ea"/>
                          <a:cs typeface="+mn-cs"/>
                        </a:rPr>
                        <a:t>: hay un slot extra </a:t>
                      </a:r>
                      <a:r>
                        <a:rPr lang="en-US" sz="1400" b="0" i="0" u="none" strike="noStrike" kern="1200" baseline="0" dirty="0" err="1" smtClean="0">
                          <a:solidFill>
                            <a:schemeClr val="tx1"/>
                          </a:solidFill>
                          <a:latin typeface="+mn-lt"/>
                          <a:ea typeface="+mn-ea"/>
                          <a:cs typeface="+mn-cs"/>
                        </a:rPr>
                        <a:t>interno</a:t>
                      </a:r>
                      <a:r>
                        <a:rPr lang="en-US" sz="1400" b="0" i="0" u="none" strike="noStrike" kern="1200" baseline="0" dirty="0" smtClean="0">
                          <a:solidFill>
                            <a:schemeClr val="tx1"/>
                          </a:solidFill>
                          <a:latin typeface="+mn-lt"/>
                          <a:ea typeface="+mn-ea"/>
                          <a:cs typeface="+mn-cs"/>
                        </a:rPr>
                        <a:t> de SSD </a:t>
                      </a:r>
                      <a:r>
                        <a:rPr lang="en-US" sz="1400" b="0" i="0" u="none" strike="noStrike" kern="1200" baseline="0" dirty="0" err="1" smtClean="0">
                          <a:solidFill>
                            <a:schemeClr val="tx1"/>
                          </a:solidFill>
                          <a:latin typeface="+mn-lt"/>
                          <a:ea typeface="+mn-ea"/>
                          <a:cs typeface="+mn-cs"/>
                        </a:rPr>
                        <a:t>disponible</a:t>
                      </a:r>
                      <a:r>
                        <a:rPr lang="en-US" sz="1400" b="0" i="0" u="none" strike="noStrike" kern="1200" baseline="0" dirty="0" smtClean="0">
                          <a:solidFill>
                            <a:schemeClr val="tx1"/>
                          </a:solidFill>
                          <a:latin typeface="+mn-lt"/>
                          <a:ea typeface="+mn-ea"/>
                          <a:cs typeface="+mn-cs"/>
                        </a:rPr>
                        <a:t> (non hot plug drive)</a:t>
                      </a:r>
                      <a:endParaRPr lang="es-AR" sz="1400" dirty="0" smtClean="0"/>
                    </a:p>
                  </a:txBody>
                  <a:tcPr/>
                </a:tc>
              </a:tr>
              <a:tr h="451617">
                <a:tc>
                  <a:txBody>
                    <a:bodyPr/>
                    <a:lstStyle/>
                    <a:p>
                      <a:r>
                        <a:rPr lang="es-AR" sz="1400" b="1" dirty="0" smtClean="0"/>
                        <a:t>Slots de expansión</a:t>
                      </a:r>
                      <a:endParaRPr lang="en-US" sz="1400" b="1" dirty="0"/>
                    </a:p>
                  </a:txBody>
                  <a:tcPr/>
                </a:tc>
                <a:tc>
                  <a:txBody>
                    <a:bodyPr/>
                    <a:lstStyle/>
                    <a:p>
                      <a:r>
                        <a:rPr lang="es-AR" sz="1400" dirty="0" smtClean="0"/>
                        <a:t>2 PCI-Express 2.0 X 8, 3 PCI </a:t>
                      </a:r>
                      <a:r>
                        <a:rPr lang="es-AR" sz="1400" dirty="0" err="1" smtClean="0"/>
                        <a:t>express</a:t>
                      </a:r>
                      <a:r>
                        <a:rPr lang="es-AR" sz="1400" dirty="0" smtClean="0"/>
                        <a:t> 2.0 x 4 en su configuración </a:t>
                      </a:r>
                      <a:r>
                        <a:rPr lang="es-AR" sz="1400" dirty="0" err="1" smtClean="0"/>
                        <a:t>standard</a:t>
                      </a:r>
                      <a:r>
                        <a:rPr lang="es-AR" sz="1400" dirty="0" smtClean="0"/>
                        <a:t>.</a:t>
                      </a:r>
                    </a:p>
                    <a:p>
                      <a:r>
                        <a:rPr lang="es-AR" sz="1400" dirty="0" smtClean="0"/>
                        <a:t>Puede expandirse hasta 11 slots</a:t>
                      </a:r>
                    </a:p>
                  </a:txBody>
                  <a:tcPr/>
                </a:tc>
              </a:tr>
              <a:tr h="900144">
                <a:tc>
                  <a:txBody>
                    <a:bodyPr/>
                    <a:lstStyle/>
                    <a:p>
                      <a:r>
                        <a:rPr lang="es-AR" sz="1400" b="1" dirty="0" smtClean="0"/>
                        <a:t>Otros</a:t>
                      </a:r>
                    </a:p>
                    <a:p>
                      <a:endParaRPr lang="en-US" sz="1400" b="1" dirty="0"/>
                    </a:p>
                  </a:txBody>
                  <a:tcPr/>
                </a:tc>
                <a:tc>
                  <a:txBody>
                    <a:bodyPr/>
                    <a:lstStyle/>
                    <a:p>
                      <a:r>
                        <a:rPr lang="es-AR" sz="1400" dirty="0" err="1" smtClean="0"/>
                        <a:t>Form</a:t>
                      </a:r>
                      <a:r>
                        <a:rPr lang="es-AR" sz="1400" dirty="0" smtClean="0"/>
                        <a:t> factor: 4U</a:t>
                      </a:r>
                    </a:p>
                    <a:p>
                      <a:r>
                        <a:rPr kumimoji="0" lang="es-AR" sz="1400" b="0" i="0" kern="1200" dirty="0" err="1" smtClean="0">
                          <a:solidFill>
                            <a:schemeClr val="dk1"/>
                          </a:solidFill>
                          <a:effectLst/>
                          <a:latin typeface="+mn-lt"/>
                          <a:ea typeface="+mn-ea"/>
                          <a:cs typeface="+mn-cs"/>
                        </a:rPr>
                        <a:t>Energia</a:t>
                      </a:r>
                      <a:r>
                        <a:rPr kumimoji="0" lang="es-AR" sz="1400" b="0" i="0" kern="1200" dirty="0" smtClean="0">
                          <a:solidFill>
                            <a:schemeClr val="dk1"/>
                          </a:solidFill>
                          <a:effectLst/>
                          <a:latin typeface="+mn-lt"/>
                          <a:ea typeface="+mn-ea"/>
                          <a:cs typeface="+mn-cs"/>
                        </a:rPr>
                        <a:t>:</a:t>
                      </a:r>
                      <a:r>
                        <a:rPr kumimoji="0" lang="es-AR" sz="1400" b="0" i="0" kern="1200" baseline="0" dirty="0" smtClean="0">
                          <a:solidFill>
                            <a:schemeClr val="dk1"/>
                          </a:solidFill>
                          <a:effectLst/>
                          <a:latin typeface="+mn-lt"/>
                          <a:ea typeface="+mn-ea"/>
                          <a:cs typeface="+mn-cs"/>
                        </a:rPr>
                        <a:t> </a:t>
                      </a:r>
                      <a:r>
                        <a:rPr kumimoji="0" lang="en-US" sz="1400" b="0" i="0" kern="1200" dirty="0" smtClean="0">
                          <a:solidFill>
                            <a:schemeClr val="dk1"/>
                          </a:solidFill>
                          <a:effectLst/>
                          <a:latin typeface="+mn-lt"/>
                          <a:ea typeface="+mn-ea"/>
                          <a:cs typeface="+mn-cs"/>
                        </a:rPr>
                        <a:t>Redundant standard en </a:t>
                      </a:r>
                      <a:r>
                        <a:rPr kumimoji="0" lang="en-US" sz="1400" b="0" i="0" kern="1200" dirty="0" err="1" smtClean="0">
                          <a:solidFill>
                            <a:schemeClr val="dk1"/>
                          </a:solidFill>
                          <a:effectLst/>
                          <a:latin typeface="+mn-lt"/>
                          <a:ea typeface="+mn-ea"/>
                          <a:cs typeface="+mn-cs"/>
                        </a:rPr>
                        <a:t>modelo</a:t>
                      </a:r>
                      <a:r>
                        <a:rPr kumimoji="0" lang="en-US" sz="1400" b="0" i="0" kern="1200" dirty="0" smtClean="0">
                          <a:solidFill>
                            <a:schemeClr val="dk1"/>
                          </a:solidFill>
                          <a:effectLst/>
                          <a:latin typeface="+mn-lt"/>
                          <a:ea typeface="+mn-ea"/>
                          <a:cs typeface="+mn-cs"/>
                        </a:rPr>
                        <a:t> </a:t>
                      </a:r>
                      <a:r>
                        <a:rPr kumimoji="0" lang="en-US" sz="1400" b="0" i="0" kern="1200" dirty="0" err="1" smtClean="0">
                          <a:solidFill>
                            <a:schemeClr val="dk1"/>
                          </a:solidFill>
                          <a:effectLst/>
                          <a:latin typeface="+mn-lt"/>
                          <a:ea typeface="+mn-ea"/>
                          <a:cs typeface="+mn-cs"/>
                        </a:rPr>
                        <a:t>alta</a:t>
                      </a:r>
                      <a:r>
                        <a:rPr kumimoji="0" lang="en-US" sz="1400" b="0" i="0" kern="1200" baseline="0" dirty="0" smtClean="0">
                          <a:solidFill>
                            <a:schemeClr val="dk1"/>
                          </a:solidFill>
                          <a:effectLst/>
                          <a:latin typeface="+mn-lt"/>
                          <a:ea typeface="+mn-ea"/>
                          <a:cs typeface="+mn-cs"/>
                        </a:rPr>
                        <a:t> performance y </a:t>
                      </a:r>
                      <a:r>
                        <a:rPr kumimoji="0" lang="en-US" sz="1400" b="0" i="0" kern="1200" baseline="0" dirty="0" err="1" smtClean="0">
                          <a:solidFill>
                            <a:schemeClr val="dk1"/>
                          </a:solidFill>
                          <a:effectLst/>
                          <a:latin typeface="+mn-lt"/>
                          <a:ea typeface="+mn-ea"/>
                          <a:cs typeface="+mn-cs"/>
                        </a:rPr>
                        <a:t>optativa</a:t>
                      </a:r>
                      <a:r>
                        <a:rPr kumimoji="0" lang="en-US" sz="1400" b="0" i="0" kern="1200" baseline="0" dirty="0" smtClean="0">
                          <a:solidFill>
                            <a:schemeClr val="dk1"/>
                          </a:solidFill>
                          <a:effectLst/>
                          <a:latin typeface="+mn-lt"/>
                          <a:ea typeface="+mn-ea"/>
                          <a:cs typeface="+mn-cs"/>
                        </a:rPr>
                        <a:t> en </a:t>
                      </a:r>
                      <a:r>
                        <a:rPr kumimoji="0" lang="en-US" sz="1400" b="0" i="0" kern="1200" baseline="0" dirty="0" err="1" smtClean="0">
                          <a:solidFill>
                            <a:schemeClr val="dk1"/>
                          </a:solidFill>
                          <a:effectLst/>
                          <a:latin typeface="+mn-lt"/>
                          <a:ea typeface="+mn-ea"/>
                          <a:cs typeface="+mn-cs"/>
                        </a:rPr>
                        <a:t>inferiores</a:t>
                      </a:r>
                      <a:endParaRPr lang="es-AR" sz="1400" dirty="0" smtClean="0"/>
                    </a:p>
                  </a:txBody>
                  <a:tcPr/>
                </a:tc>
              </a:tr>
            </a:tbl>
          </a:graphicData>
        </a:graphic>
      </p:graphicFrame>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9510" y="1676400"/>
            <a:ext cx="186039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441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600200"/>
            <a:ext cx="8229600" cy="1470025"/>
          </a:xfrm>
        </p:spPr>
        <p:txBody>
          <a:bodyPr>
            <a:normAutofit/>
          </a:bodyPr>
          <a:lstStyle/>
          <a:p>
            <a:r>
              <a:rPr lang="es-AR" sz="4800" b="1" dirty="0" err="1" smtClean="0"/>
              <a:t>Clusters</a:t>
            </a:r>
            <a:r>
              <a:rPr lang="es-AR" sz="4800" b="1" dirty="0" smtClean="0"/>
              <a:t> </a:t>
            </a:r>
            <a:r>
              <a:rPr lang="es-AR" sz="4800" b="1" dirty="0" smtClean="0"/>
              <a:t>en Solaris</a:t>
            </a:r>
            <a:endParaRPr lang="es-AR" sz="4800" b="1" dirty="0"/>
          </a:p>
        </p:txBody>
      </p:sp>
    </p:spTree>
    <p:extLst>
      <p:ext uri="{BB962C8B-B14F-4D97-AF65-F5344CB8AC3E}">
        <p14:creationId xmlns:p14="http://schemas.microsoft.com/office/powerpoint/2010/main" val="3964585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err="1" smtClean="0">
                <a:solidFill>
                  <a:srgbClr val="FFFFFF"/>
                </a:solidFill>
                <a:latin typeface="Perpetua" pitchFamily="18" charset="0"/>
                <a:cs typeface="Arial" pitchFamily="34" charset="0"/>
              </a:rPr>
              <a:t>Clusters</a:t>
            </a:r>
            <a:r>
              <a:rPr lang="es-AR" b="1" dirty="0" smtClean="0">
                <a:solidFill>
                  <a:srgbClr val="FFFFFF"/>
                </a:solidFill>
                <a:latin typeface="Perpetua" pitchFamily="18" charset="0"/>
                <a:cs typeface="Arial" pitchFamily="34" charset="0"/>
              </a:rPr>
              <a:t> en </a:t>
            </a:r>
            <a:r>
              <a:rPr lang="es-AR" b="1" dirty="0" err="1" smtClean="0">
                <a:solidFill>
                  <a:srgbClr val="FFFFFF"/>
                </a:solidFill>
                <a:latin typeface="Perpetua" pitchFamily="18" charset="0"/>
                <a:cs typeface="Arial" pitchFamily="34" charset="0"/>
              </a:rPr>
              <a:t>Solaris</a:t>
            </a:r>
            <a:endParaRPr lang="es-AR" b="1" dirty="0">
              <a:solidFill>
                <a:schemeClr val="bg1"/>
              </a:solidFill>
            </a:endParaRPr>
          </a:p>
        </p:txBody>
      </p:sp>
      <p:sp>
        <p:nvSpPr>
          <p:cNvPr id="8" name="7 Rectángulo"/>
          <p:cNvSpPr/>
          <p:nvPr/>
        </p:nvSpPr>
        <p:spPr>
          <a:xfrm>
            <a:off x="304800" y="1524000"/>
            <a:ext cx="6110968" cy="584775"/>
          </a:xfrm>
          <a:prstGeom prst="rect">
            <a:avLst/>
          </a:prstGeom>
        </p:spPr>
        <p:txBody>
          <a:bodyPr wrap="none">
            <a:spAutoFit/>
          </a:bodyPr>
          <a:lstStyle/>
          <a:p>
            <a:pPr>
              <a:buFont typeface="Wingdings" pitchFamily="2" charset="2"/>
              <a:buChar char="§"/>
            </a:pPr>
            <a:r>
              <a:rPr lang="es-AR" sz="3200" dirty="0" smtClean="0"/>
              <a:t>  Garantiza la continuidad de Negocio. </a:t>
            </a:r>
            <a:endParaRPr lang="es-AR" sz="3200" dirty="0"/>
          </a:p>
        </p:txBody>
      </p:sp>
      <p:sp>
        <p:nvSpPr>
          <p:cNvPr id="9" name="8 Rectángulo"/>
          <p:cNvSpPr/>
          <p:nvPr/>
        </p:nvSpPr>
        <p:spPr>
          <a:xfrm>
            <a:off x="304800" y="2133600"/>
            <a:ext cx="4972836" cy="584775"/>
          </a:xfrm>
          <a:prstGeom prst="rect">
            <a:avLst/>
          </a:prstGeom>
        </p:spPr>
        <p:txBody>
          <a:bodyPr wrap="none">
            <a:spAutoFit/>
          </a:bodyPr>
          <a:lstStyle/>
          <a:p>
            <a:pPr>
              <a:buFont typeface="Wingdings" pitchFamily="2" charset="2"/>
              <a:buChar char="§"/>
            </a:pPr>
            <a:r>
              <a:rPr lang="es-AR" sz="3200" dirty="0" smtClean="0"/>
              <a:t>  Elimina puntos de fallo único.</a:t>
            </a:r>
            <a:endParaRPr lang="es-AR" sz="3200" dirty="0"/>
          </a:p>
        </p:txBody>
      </p:sp>
      <p:sp>
        <p:nvSpPr>
          <p:cNvPr id="10" name="9 Rectángulo"/>
          <p:cNvSpPr/>
          <p:nvPr/>
        </p:nvSpPr>
        <p:spPr>
          <a:xfrm>
            <a:off x="304800" y="2743200"/>
            <a:ext cx="3948710" cy="584775"/>
          </a:xfrm>
          <a:prstGeom prst="rect">
            <a:avLst/>
          </a:prstGeom>
        </p:spPr>
        <p:txBody>
          <a:bodyPr wrap="none">
            <a:spAutoFit/>
          </a:bodyPr>
          <a:lstStyle/>
          <a:p>
            <a:pPr>
              <a:spcBef>
                <a:spcPct val="50000"/>
              </a:spcBef>
              <a:buFont typeface="Wingdings" pitchFamily="2" charset="2"/>
              <a:buChar char="§"/>
            </a:pPr>
            <a:r>
              <a:rPr lang="es-AR" sz="3200" dirty="0" smtClean="0"/>
              <a:t>  </a:t>
            </a:r>
            <a:r>
              <a:rPr lang="es-AR" sz="3200" dirty="0" err="1" smtClean="0"/>
              <a:t>High</a:t>
            </a:r>
            <a:r>
              <a:rPr lang="es-AR" sz="3200" dirty="0" smtClean="0"/>
              <a:t> </a:t>
            </a:r>
            <a:r>
              <a:rPr lang="es-AR" sz="3200" dirty="0" err="1" smtClean="0"/>
              <a:t>Availability</a:t>
            </a:r>
            <a:r>
              <a:rPr lang="es-AR" sz="3200" dirty="0" smtClean="0"/>
              <a:t>  (HA)</a:t>
            </a:r>
            <a:endParaRPr lang="es-ES" sz="3200" dirty="0"/>
          </a:p>
        </p:txBody>
      </p:sp>
      <p:sp>
        <p:nvSpPr>
          <p:cNvPr id="11" name="Text Box 38"/>
          <p:cNvSpPr txBox="1">
            <a:spLocks noChangeArrowheads="1"/>
          </p:cNvSpPr>
          <p:nvPr/>
        </p:nvSpPr>
        <p:spPr bwMode="auto">
          <a:xfrm>
            <a:off x="1676400" y="3276600"/>
            <a:ext cx="4191000" cy="461665"/>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s-AR" sz="2400" dirty="0" smtClean="0"/>
              <a:t>  </a:t>
            </a:r>
            <a:r>
              <a:rPr lang="es-AR" sz="2400" dirty="0" err="1" smtClean="0"/>
              <a:t>Failover</a:t>
            </a:r>
            <a:r>
              <a:rPr lang="es-AR" sz="2400" dirty="0" smtClean="0"/>
              <a:t> </a:t>
            </a:r>
            <a:r>
              <a:rPr lang="es-AR" sz="2400" dirty="0" err="1"/>
              <a:t>services</a:t>
            </a:r>
            <a:endParaRPr lang="es-ES" sz="2400" dirty="0"/>
          </a:p>
        </p:txBody>
      </p:sp>
      <p:sp>
        <p:nvSpPr>
          <p:cNvPr id="12" name="Text Box 39"/>
          <p:cNvSpPr txBox="1">
            <a:spLocks noChangeArrowheads="1"/>
          </p:cNvSpPr>
          <p:nvPr/>
        </p:nvSpPr>
        <p:spPr bwMode="auto">
          <a:xfrm>
            <a:off x="1676400" y="3810000"/>
            <a:ext cx="5029200" cy="461665"/>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s-AR" sz="2400" dirty="0" smtClean="0"/>
              <a:t>  </a:t>
            </a:r>
            <a:r>
              <a:rPr lang="es-AR" sz="2400" dirty="0" err="1" smtClean="0"/>
              <a:t>Scalable</a:t>
            </a:r>
            <a:r>
              <a:rPr lang="es-AR" sz="2400" dirty="0" smtClean="0"/>
              <a:t> </a:t>
            </a:r>
            <a:r>
              <a:rPr lang="es-AR" sz="2400" dirty="0" err="1"/>
              <a:t>services</a:t>
            </a:r>
            <a:endParaRPr lang="es-ES" sz="2400" dirty="0"/>
          </a:p>
        </p:txBody>
      </p:sp>
      <p:sp>
        <p:nvSpPr>
          <p:cNvPr id="13" name="12 Rectángulo"/>
          <p:cNvSpPr/>
          <p:nvPr/>
        </p:nvSpPr>
        <p:spPr>
          <a:xfrm>
            <a:off x="334847" y="4419600"/>
            <a:ext cx="4774256" cy="584775"/>
          </a:xfrm>
          <a:prstGeom prst="rect">
            <a:avLst/>
          </a:prstGeom>
        </p:spPr>
        <p:txBody>
          <a:bodyPr wrap="none">
            <a:spAutoFit/>
          </a:bodyPr>
          <a:lstStyle/>
          <a:p>
            <a:pPr>
              <a:spcBef>
                <a:spcPct val="50000"/>
              </a:spcBef>
              <a:buFont typeface="Wingdings" pitchFamily="2" charset="2"/>
              <a:buChar char="§"/>
            </a:pPr>
            <a:r>
              <a:rPr lang="en-US" sz="2800" dirty="0" smtClean="0"/>
              <a:t>  </a:t>
            </a:r>
            <a:r>
              <a:rPr lang="en-US" sz="3200" dirty="0" err="1" smtClean="0"/>
              <a:t>Utilizado</a:t>
            </a:r>
            <a:r>
              <a:rPr lang="en-US" sz="3200" dirty="0" smtClean="0"/>
              <a:t> </a:t>
            </a:r>
            <a:r>
              <a:rPr lang="en-US" sz="3200" dirty="0" err="1" smtClean="0"/>
              <a:t>principalmente</a:t>
            </a:r>
            <a:r>
              <a:rPr lang="en-US" sz="3200" dirty="0" smtClean="0"/>
              <a:t> en:</a:t>
            </a:r>
            <a:endParaRPr lang="en-US" sz="2800" dirty="0"/>
          </a:p>
        </p:txBody>
      </p:sp>
      <p:sp>
        <p:nvSpPr>
          <p:cNvPr id="19" name="18 Rectángulo"/>
          <p:cNvSpPr/>
          <p:nvPr/>
        </p:nvSpPr>
        <p:spPr>
          <a:xfrm>
            <a:off x="1752600" y="4953000"/>
            <a:ext cx="2531462" cy="523220"/>
          </a:xfrm>
          <a:prstGeom prst="rect">
            <a:avLst/>
          </a:prstGeom>
        </p:spPr>
        <p:txBody>
          <a:bodyPr wrap="none">
            <a:spAutoFit/>
          </a:bodyPr>
          <a:lstStyle/>
          <a:p>
            <a:pPr>
              <a:buFont typeface="Arial" pitchFamily="34" charset="0"/>
              <a:buChar char="•"/>
            </a:pPr>
            <a:r>
              <a:rPr lang="en-US" sz="2800" dirty="0" smtClean="0"/>
              <a:t> </a:t>
            </a:r>
            <a:r>
              <a:rPr lang="en-US" sz="2400" dirty="0" smtClean="0"/>
              <a:t>Bases de </a:t>
            </a:r>
            <a:r>
              <a:rPr lang="en-US" sz="2400" dirty="0" err="1" smtClean="0"/>
              <a:t>datos</a:t>
            </a:r>
            <a:endParaRPr lang="es-AR" sz="2400" dirty="0"/>
          </a:p>
        </p:txBody>
      </p:sp>
      <p:sp>
        <p:nvSpPr>
          <p:cNvPr id="20" name="19 Rectángulo"/>
          <p:cNvSpPr/>
          <p:nvPr/>
        </p:nvSpPr>
        <p:spPr>
          <a:xfrm>
            <a:off x="1752600" y="5410200"/>
            <a:ext cx="6934200" cy="461665"/>
          </a:xfrm>
          <a:prstGeom prst="rect">
            <a:avLst/>
          </a:prstGeom>
        </p:spPr>
        <p:txBody>
          <a:bodyPr wrap="square">
            <a:spAutoFit/>
          </a:bodyPr>
          <a:lstStyle/>
          <a:p>
            <a:pPr>
              <a:buFont typeface="Arial" pitchFamily="34" charset="0"/>
              <a:buChar char="•"/>
            </a:pPr>
            <a:r>
              <a:rPr lang="en-US" sz="2400" dirty="0" smtClean="0"/>
              <a:t> </a:t>
            </a:r>
            <a:r>
              <a:rPr lang="en-US" sz="2400" dirty="0" err="1" smtClean="0"/>
              <a:t>Compartir</a:t>
            </a:r>
            <a:r>
              <a:rPr lang="en-US" sz="2400" dirty="0" smtClean="0"/>
              <a:t> </a:t>
            </a:r>
            <a:r>
              <a:rPr lang="en-US" sz="2400" dirty="0" err="1" smtClean="0"/>
              <a:t>archivos</a:t>
            </a:r>
            <a:r>
              <a:rPr lang="en-US" sz="2400" dirty="0" smtClean="0"/>
              <a:t> en </a:t>
            </a:r>
            <a:r>
              <a:rPr lang="en-US" sz="2400" dirty="0" err="1" smtClean="0"/>
              <a:t>una</a:t>
            </a:r>
            <a:r>
              <a:rPr lang="en-US" sz="2400" dirty="0" smtClean="0"/>
              <a:t> red (</a:t>
            </a:r>
            <a:r>
              <a:rPr lang="en-US" sz="2400" dirty="0" err="1" smtClean="0"/>
              <a:t>ej</a:t>
            </a:r>
            <a:r>
              <a:rPr lang="en-US" sz="2400" dirty="0" smtClean="0"/>
              <a:t>.:  </a:t>
            </a:r>
            <a:r>
              <a:rPr lang="en-US" sz="2400" dirty="0" err="1" smtClean="0"/>
              <a:t>repositorios</a:t>
            </a:r>
            <a:r>
              <a:rPr lang="en-US" sz="2400" dirty="0" smtClean="0"/>
              <a:t>)</a:t>
            </a:r>
            <a:endParaRPr lang="es-AR" sz="2400" dirty="0"/>
          </a:p>
        </p:txBody>
      </p:sp>
      <p:sp>
        <p:nvSpPr>
          <p:cNvPr id="21" name="20 Rectángulo"/>
          <p:cNvSpPr/>
          <p:nvPr/>
        </p:nvSpPr>
        <p:spPr>
          <a:xfrm>
            <a:off x="1752600" y="5953780"/>
            <a:ext cx="4976875" cy="461665"/>
          </a:xfrm>
          <a:prstGeom prst="rect">
            <a:avLst/>
          </a:prstGeom>
        </p:spPr>
        <p:txBody>
          <a:bodyPr wrap="none">
            <a:spAutoFit/>
          </a:bodyPr>
          <a:lstStyle/>
          <a:p>
            <a:pPr>
              <a:buFont typeface="Arial" pitchFamily="34" charset="0"/>
              <a:buChar char="•"/>
            </a:pPr>
            <a:r>
              <a:rPr lang="en-US" sz="2400" dirty="0" smtClean="0"/>
              <a:t> Websites de </a:t>
            </a:r>
            <a:r>
              <a:rPr lang="en-US" sz="2400" dirty="0" err="1" smtClean="0"/>
              <a:t>comercio</a:t>
            </a:r>
            <a:r>
              <a:rPr lang="en-US" sz="2400" dirty="0" smtClean="0"/>
              <a:t> </a:t>
            </a:r>
            <a:r>
              <a:rPr lang="en-US" sz="2400" dirty="0" err="1" smtClean="0"/>
              <a:t>electrónico</a:t>
            </a:r>
            <a:endParaRPr lang="es-A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err="1" smtClean="0">
                <a:solidFill>
                  <a:srgbClr val="FFFFFF"/>
                </a:solidFill>
                <a:latin typeface="Perpetua" pitchFamily="18" charset="0"/>
                <a:cs typeface="Arial" pitchFamily="34" charset="0"/>
              </a:rPr>
              <a:t>Clusters</a:t>
            </a:r>
            <a:r>
              <a:rPr lang="es-AR" b="1" dirty="0" smtClean="0">
                <a:solidFill>
                  <a:srgbClr val="FFFFFF"/>
                </a:solidFill>
                <a:latin typeface="Perpetua" pitchFamily="18" charset="0"/>
                <a:cs typeface="Arial" pitchFamily="34" charset="0"/>
              </a:rPr>
              <a:t> en </a:t>
            </a:r>
            <a:r>
              <a:rPr lang="es-AR" b="1" dirty="0" err="1" smtClean="0">
                <a:solidFill>
                  <a:srgbClr val="FFFFFF"/>
                </a:solidFill>
                <a:latin typeface="Perpetua" pitchFamily="18" charset="0"/>
                <a:cs typeface="Arial" pitchFamily="34" charset="0"/>
              </a:rPr>
              <a:t>Solaris</a:t>
            </a:r>
            <a:endParaRPr lang="es-AR" b="1" dirty="0">
              <a:solidFill>
                <a:schemeClr val="bg1"/>
              </a:solidFill>
            </a:endParaRPr>
          </a:p>
        </p:txBody>
      </p:sp>
      <p:sp>
        <p:nvSpPr>
          <p:cNvPr id="14" name="Text Box 34"/>
          <p:cNvSpPr txBox="1">
            <a:spLocks noChangeArrowheads="1"/>
          </p:cNvSpPr>
          <p:nvPr/>
        </p:nvSpPr>
        <p:spPr bwMode="auto">
          <a:xfrm>
            <a:off x="762000" y="2708275"/>
            <a:ext cx="2819400" cy="1323439"/>
          </a:xfrm>
          <a:prstGeom prst="rect">
            <a:avLst/>
          </a:prstGeom>
          <a:noFill/>
          <a:ln w="9525">
            <a:noFill/>
            <a:miter lim="800000"/>
            <a:headEnd/>
            <a:tailEnd/>
          </a:ln>
          <a:effectLst/>
        </p:spPr>
        <p:txBody>
          <a:bodyPr wrap="square">
            <a:spAutoFit/>
          </a:bodyPr>
          <a:lstStyle/>
          <a:p>
            <a:pPr>
              <a:spcBef>
                <a:spcPct val="50000"/>
              </a:spcBef>
            </a:pPr>
            <a:r>
              <a:rPr lang="es-AR" sz="3200" b="1" dirty="0">
                <a:latin typeface="Perpetua" pitchFamily="18" charset="0"/>
              </a:rPr>
              <a:t>Redundancia </a:t>
            </a:r>
          </a:p>
          <a:p>
            <a:pPr>
              <a:spcBef>
                <a:spcPct val="50000"/>
              </a:spcBef>
            </a:pPr>
            <a:r>
              <a:rPr lang="es-AR" sz="3200" b="1" dirty="0">
                <a:latin typeface="Perpetua" pitchFamily="18" charset="0"/>
              </a:rPr>
              <a:t>de nodos</a:t>
            </a:r>
            <a:endParaRPr lang="es-ES" sz="3200" b="1" dirty="0">
              <a:latin typeface="Perpetua" pitchFamily="18" charset="0"/>
            </a:endParaRPr>
          </a:p>
        </p:txBody>
      </p:sp>
      <p:sp>
        <p:nvSpPr>
          <p:cNvPr id="15" name="Text Box 36"/>
          <p:cNvSpPr txBox="1">
            <a:spLocks noChangeArrowheads="1"/>
          </p:cNvSpPr>
          <p:nvPr/>
        </p:nvSpPr>
        <p:spPr bwMode="auto">
          <a:xfrm>
            <a:off x="3581400" y="5638800"/>
            <a:ext cx="4953000" cy="954107"/>
          </a:xfrm>
          <a:prstGeom prst="rect">
            <a:avLst/>
          </a:prstGeom>
          <a:noFill/>
          <a:ln w="9525">
            <a:noFill/>
            <a:miter lim="800000"/>
            <a:headEnd/>
            <a:tailEnd/>
          </a:ln>
          <a:effectLst/>
        </p:spPr>
        <p:txBody>
          <a:bodyPr wrap="square">
            <a:spAutoFit/>
          </a:bodyPr>
          <a:lstStyle/>
          <a:p>
            <a:pPr>
              <a:spcBef>
                <a:spcPct val="50000"/>
              </a:spcBef>
            </a:pPr>
            <a:r>
              <a:rPr lang="es-AR" sz="2400" dirty="0" smtClean="0">
                <a:latin typeface="Perpetua" pitchFamily="18" charset="0"/>
                <a:sym typeface="Wingdings" pitchFamily="2" charset="2"/>
              </a:rPr>
              <a:t>Componentes</a:t>
            </a:r>
            <a:r>
              <a:rPr lang="es-AR" sz="2800" dirty="0" smtClean="0">
                <a:latin typeface="Perpetua" pitchFamily="18" charset="0"/>
                <a:sym typeface="Wingdings" pitchFamily="2" charset="2"/>
              </a:rPr>
              <a:t> de software que monitorean una aplicación</a:t>
            </a:r>
            <a:endParaRPr lang="es-ES" sz="2800" dirty="0">
              <a:latin typeface="Perpetua" pitchFamily="18" charset="0"/>
            </a:endParaRPr>
          </a:p>
        </p:txBody>
      </p:sp>
      <p:sp>
        <p:nvSpPr>
          <p:cNvPr id="16" name="Text Box 37"/>
          <p:cNvSpPr txBox="1">
            <a:spLocks noChangeArrowheads="1"/>
          </p:cNvSpPr>
          <p:nvPr/>
        </p:nvSpPr>
        <p:spPr bwMode="auto">
          <a:xfrm>
            <a:off x="838200" y="5715000"/>
            <a:ext cx="2305050" cy="584775"/>
          </a:xfrm>
          <a:prstGeom prst="rect">
            <a:avLst/>
          </a:prstGeom>
          <a:noFill/>
          <a:ln w="9525">
            <a:noFill/>
            <a:miter lim="800000"/>
            <a:headEnd/>
            <a:tailEnd/>
          </a:ln>
          <a:effectLst/>
        </p:spPr>
        <p:txBody>
          <a:bodyPr>
            <a:spAutoFit/>
          </a:bodyPr>
          <a:lstStyle/>
          <a:p>
            <a:pPr>
              <a:spcBef>
                <a:spcPct val="50000"/>
              </a:spcBef>
            </a:pPr>
            <a:r>
              <a:rPr lang="es-AR" sz="3200" b="1" dirty="0" smtClean="0">
                <a:latin typeface="Perpetua" pitchFamily="18" charset="0"/>
              </a:rPr>
              <a:t>Agentes</a:t>
            </a:r>
            <a:endParaRPr lang="es-ES" sz="3200" b="1" dirty="0">
              <a:latin typeface="Perpetua" pitchFamily="18" charset="0"/>
            </a:endParaRPr>
          </a:p>
        </p:txBody>
      </p:sp>
      <p:pic>
        <p:nvPicPr>
          <p:cNvPr id="17" name="Picture 39"/>
          <p:cNvPicPr>
            <a:picLocks noChangeAspect="1" noChangeArrowheads="1"/>
          </p:cNvPicPr>
          <p:nvPr/>
        </p:nvPicPr>
        <p:blipFill>
          <a:blip r:embed="rId3" cstate="print"/>
          <a:srcRect/>
          <a:stretch>
            <a:fillRect/>
          </a:stretch>
        </p:blipFill>
        <p:spPr bwMode="auto">
          <a:xfrm>
            <a:off x="3581400" y="1524000"/>
            <a:ext cx="4441825" cy="3987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err="1" smtClean="0">
                <a:solidFill>
                  <a:srgbClr val="FFFFFF"/>
                </a:solidFill>
                <a:latin typeface="Perpetua" pitchFamily="18" charset="0"/>
                <a:cs typeface="Arial" pitchFamily="34" charset="0"/>
              </a:rPr>
              <a:t>Clusters</a:t>
            </a:r>
            <a:r>
              <a:rPr lang="es-AR" b="1" dirty="0" smtClean="0">
                <a:solidFill>
                  <a:srgbClr val="FFFFFF"/>
                </a:solidFill>
                <a:latin typeface="Perpetua" pitchFamily="18" charset="0"/>
                <a:cs typeface="Arial" pitchFamily="34" charset="0"/>
              </a:rPr>
              <a:t> en </a:t>
            </a:r>
            <a:r>
              <a:rPr lang="es-AR" b="1" dirty="0" err="1" smtClean="0">
                <a:solidFill>
                  <a:srgbClr val="FFFFFF"/>
                </a:solidFill>
                <a:latin typeface="Perpetua" pitchFamily="18" charset="0"/>
                <a:cs typeface="Arial" pitchFamily="34" charset="0"/>
              </a:rPr>
              <a:t>Solaris</a:t>
            </a:r>
            <a:endParaRPr lang="es-AR" b="1" dirty="0">
              <a:solidFill>
                <a:schemeClr val="bg1"/>
              </a:solidFill>
            </a:endParaRPr>
          </a:p>
        </p:txBody>
      </p:sp>
      <p:sp>
        <p:nvSpPr>
          <p:cNvPr id="7" name="Text Box 40"/>
          <p:cNvSpPr txBox="1">
            <a:spLocks noChangeArrowheads="1"/>
          </p:cNvSpPr>
          <p:nvPr/>
        </p:nvSpPr>
        <p:spPr bwMode="auto">
          <a:xfrm>
            <a:off x="2519363" y="4641850"/>
            <a:ext cx="3960812" cy="366713"/>
          </a:xfrm>
          <a:prstGeom prst="rect">
            <a:avLst/>
          </a:prstGeom>
          <a:noFill/>
          <a:ln w="9525">
            <a:noFill/>
            <a:miter lim="800000"/>
            <a:headEnd/>
            <a:tailEnd/>
          </a:ln>
          <a:effectLst/>
        </p:spPr>
        <p:txBody>
          <a:bodyPr>
            <a:spAutoFit/>
          </a:bodyPr>
          <a:lstStyle/>
          <a:p>
            <a:pPr>
              <a:spcBef>
                <a:spcPct val="50000"/>
              </a:spcBef>
            </a:pPr>
            <a:endParaRPr lang="es-AR"/>
          </a:p>
        </p:txBody>
      </p:sp>
      <p:pic>
        <p:nvPicPr>
          <p:cNvPr id="8" name="Picture 41"/>
          <p:cNvPicPr>
            <a:picLocks noChangeAspect="1" noChangeArrowheads="1"/>
          </p:cNvPicPr>
          <p:nvPr/>
        </p:nvPicPr>
        <p:blipFill>
          <a:blip r:embed="rId3" cstate="print"/>
          <a:srcRect/>
          <a:stretch>
            <a:fillRect/>
          </a:stretch>
        </p:blipFill>
        <p:spPr bwMode="auto">
          <a:xfrm>
            <a:off x="304800" y="1371600"/>
            <a:ext cx="8382000" cy="5105400"/>
          </a:xfrm>
          <a:prstGeom prst="rect">
            <a:avLst/>
          </a:prstGeom>
          <a:noFill/>
        </p:spPr>
      </p:pic>
      <p:sp>
        <p:nvSpPr>
          <p:cNvPr id="9" name="8 CuadroTexto"/>
          <p:cNvSpPr txBox="1"/>
          <p:nvPr/>
        </p:nvSpPr>
        <p:spPr>
          <a:xfrm>
            <a:off x="2895600" y="2164080"/>
            <a:ext cx="5715000" cy="1754326"/>
          </a:xfrm>
          <a:prstGeom prst="rect">
            <a:avLst/>
          </a:prstGeom>
          <a:solidFill>
            <a:schemeClr val="bg1"/>
          </a:solidFill>
        </p:spPr>
        <p:txBody>
          <a:bodyPr wrap="square" rtlCol="0">
            <a:spAutoFit/>
          </a:bodyPr>
          <a:lstStyle/>
          <a:p>
            <a:r>
              <a:rPr lang="es-AR" dirty="0" smtClean="0">
                <a:solidFill>
                  <a:srgbClr val="002060"/>
                </a:solidFill>
              </a:rPr>
              <a:t>Mínimo: 1,5 Gb de memoria física RAM </a:t>
            </a:r>
          </a:p>
          <a:p>
            <a:r>
              <a:rPr lang="es-AR" dirty="0">
                <a:solidFill>
                  <a:srgbClr val="002060"/>
                </a:solidFill>
              </a:rPr>
              <a:t> </a:t>
            </a:r>
            <a:r>
              <a:rPr lang="es-AR" dirty="0" smtClean="0">
                <a:solidFill>
                  <a:srgbClr val="002060"/>
                </a:solidFill>
              </a:rPr>
              <a:t>             (típicamente 2gb)</a:t>
            </a:r>
          </a:p>
          <a:p>
            <a:r>
              <a:rPr lang="es-AR" dirty="0" smtClean="0">
                <a:solidFill>
                  <a:srgbClr val="002060"/>
                </a:solidFill>
              </a:rPr>
              <a:t>Mínimo 6 GB espacio en disco </a:t>
            </a:r>
          </a:p>
          <a:p>
            <a:endParaRPr lang="es-AR" dirty="0" smtClean="0">
              <a:solidFill>
                <a:srgbClr val="002060"/>
              </a:solidFill>
            </a:endParaRPr>
          </a:p>
          <a:p>
            <a:r>
              <a:rPr lang="es-AR" dirty="0" smtClean="0">
                <a:solidFill>
                  <a:srgbClr val="002060"/>
                </a:solidFill>
              </a:rPr>
              <a:t>El espacio en el disco y la memoria física real serán determinados por las aplicaciones instaladas.</a:t>
            </a:r>
            <a:endParaRPr lang="es-AR" dirty="0">
              <a:solidFill>
                <a:srgbClr val="002060"/>
              </a:solidFill>
            </a:endParaRPr>
          </a:p>
        </p:txBody>
      </p:sp>
      <p:sp>
        <p:nvSpPr>
          <p:cNvPr id="10" name="9 CuadroTexto"/>
          <p:cNvSpPr txBox="1"/>
          <p:nvPr/>
        </p:nvSpPr>
        <p:spPr>
          <a:xfrm>
            <a:off x="381000" y="2590800"/>
            <a:ext cx="2286000" cy="646331"/>
          </a:xfrm>
          <a:prstGeom prst="rect">
            <a:avLst/>
          </a:prstGeom>
          <a:solidFill>
            <a:schemeClr val="bg1"/>
          </a:solidFill>
        </p:spPr>
        <p:txBody>
          <a:bodyPr wrap="square" rtlCol="0">
            <a:spAutoFit/>
          </a:bodyPr>
          <a:lstStyle/>
          <a:p>
            <a:r>
              <a:rPr lang="es-AR" b="1" dirty="0" smtClean="0">
                <a:solidFill>
                  <a:srgbClr val="002060"/>
                </a:solidFill>
              </a:rPr>
              <a:t>Por cada nodo</a:t>
            </a:r>
          </a:p>
          <a:p>
            <a:r>
              <a:rPr lang="es-AR" b="1" dirty="0" smtClean="0">
                <a:solidFill>
                  <a:srgbClr val="002060"/>
                </a:solidFill>
              </a:rPr>
              <a:t>del </a:t>
            </a:r>
            <a:r>
              <a:rPr lang="es-AR" b="1" dirty="0" err="1" smtClean="0">
                <a:solidFill>
                  <a:srgbClr val="002060"/>
                </a:solidFill>
              </a:rPr>
              <a:t>cluster</a:t>
            </a:r>
            <a:endParaRPr lang="es-AR" b="1"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solidFill>
                  <a:srgbClr val="FFFFFF"/>
                </a:solidFill>
                <a:latin typeface="Perpetua" pitchFamily="18" charset="0"/>
                <a:cs typeface="Arial" pitchFamily="34" charset="0"/>
              </a:rPr>
              <a:t>Preguntas ?</a:t>
            </a:r>
            <a:endParaRPr lang="es-AR" b="1" dirty="0">
              <a:solidFill>
                <a:schemeClr val="bg1"/>
              </a:solidFill>
            </a:endParaRPr>
          </a:p>
        </p:txBody>
      </p:sp>
      <p:sp>
        <p:nvSpPr>
          <p:cNvPr id="7" name="Text Box 40"/>
          <p:cNvSpPr txBox="1">
            <a:spLocks noChangeArrowheads="1"/>
          </p:cNvSpPr>
          <p:nvPr/>
        </p:nvSpPr>
        <p:spPr bwMode="auto">
          <a:xfrm>
            <a:off x="2519363" y="4641850"/>
            <a:ext cx="3960812" cy="366713"/>
          </a:xfrm>
          <a:prstGeom prst="rect">
            <a:avLst/>
          </a:prstGeom>
          <a:noFill/>
          <a:ln w="9525">
            <a:noFill/>
            <a:miter lim="800000"/>
            <a:headEnd/>
            <a:tailEnd/>
          </a:ln>
          <a:effectLst/>
        </p:spPr>
        <p:txBody>
          <a:bodyPr>
            <a:spAutoFit/>
          </a:bodyPr>
          <a:lstStyle/>
          <a:p>
            <a:pPr>
              <a:spcBef>
                <a:spcPct val="50000"/>
              </a:spcBef>
            </a:pPr>
            <a:endParaRPr lang="es-AR"/>
          </a:p>
        </p:txBody>
      </p:sp>
      <p:pic>
        <p:nvPicPr>
          <p:cNvPr id="1026" name="Picture 2" descr="http://www.seguroshogar.net/seguro/wp-content/uploads/preguntasfrecuen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48005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006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600200"/>
            <a:ext cx="8229600" cy="1470025"/>
          </a:xfrm>
        </p:spPr>
        <p:txBody>
          <a:bodyPr>
            <a:normAutofit/>
          </a:bodyPr>
          <a:lstStyle/>
          <a:p>
            <a:r>
              <a:rPr lang="es-AR" sz="4800" b="1" dirty="0" smtClean="0"/>
              <a:t>Servidores SPARC</a:t>
            </a:r>
          </a:p>
        </p:txBody>
      </p:sp>
    </p:spTree>
    <p:extLst>
      <p:ext uri="{BB962C8B-B14F-4D97-AF65-F5344CB8AC3E}">
        <p14:creationId xmlns:p14="http://schemas.microsoft.com/office/powerpoint/2010/main" val="2553880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s-AR" b="1" dirty="0" smtClean="0">
                <a:solidFill>
                  <a:srgbClr val="FFFFFF"/>
                </a:solidFill>
                <a:latin typeface="Perpetua" pitchFamily="18" charset="0"/>
                <a:cs typeface="Arial" pitchFamily="34" charset="0"/>
              </a:rPr>
              <a:t>Muchas gracias!</a:t>
            </a:r>
            <a:endParaRPr lang="es-AR" b="1" dirty="0">
              <a:solidFill>
                <a:schemeClr val="bg1"/>
              </a:solidFill>
            </a:endParaRPr>
          </a:p>
        </p:txBody>
      </p:sp>
      <p:sp>
        <p:nvSpPr>
          <p:cNvPr id="7" name="Text Box 40"/>
          <p:cNvSpPr txBox="1">
            <a:spLocks noChangeArrowheads="1"/>
          </p:cNvSpPr>
          <p:nvPr/>
        </p:nvSpPr>
        <p:spPr bwMode="auto">
          <a:xfrm>
            <a:off x="2519363" y="4641850"/>
            <a:ext cx="3960812" cy="366713"/>
          </a:xfrm>
          <a:prstGeom prst="rect">
            <a:avLst/>
          </a:prstGeom>
          <a:noFill/>
          <a:ln w="9525">
            <a:noFill/>
            <a:miter lim="800000"/>
            <a:headEnd/>
            <a:tailEnd/>
          </a:ln>
          <a:effectLst/>
        </p:spPr>
        <p:txBody>
          <a:bodyPr>
            <a:spAutoFit/>
          </a:bodyPr>
          <a:lstStyle/>
          <a:p>
            <a:pPr>
              <a:spcBef>
                <a:spcPct val="50000"/>
              </a:spcBef>
            </a:pPr>
            <a:endParaRPr lang="es-AR"/>
          </a:p>
        </p:txBody>
      </p:sp>
      <p:pic>
        <p:nvPicPr>
          <p:cNvPr id="2050" name="Picture 2" descr="http://www.renso.es/wp-content/uploads/2012/01/aplauso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76400"/>
            <a:ext cx="6248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879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74638"/>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t>Arquitectura SPARC</a:t>
            </a:r>
            <a:endParaRPr lang="es-AR" b="1" dirty="0"/>
          </a:p>
        </p:txBody>
      </p:sp>
      <p:pic>
        <p:nvPicPr>
          <p:cNvPr id="4" name="Picture 2"/>
          <p:cNvPicPr>
            <a:picLocks noGrp="1" noChangeAspect="1" noChangeArrowheads="1"/>
          </p:cNvPicPr>
          <p:nvPr>
            <p:ph sz="quarter" idx="1"/>
          </p:nvPr>
        </p:nvPicPr>
        <p:blipFill>
          <a:blip r:embed="rId3" cstate="print"/>
          <a:srcRect/>
          <a:stretch>
            <a:fillRect/>
          </a:stretch>
        </p:blipFill>
        <p:spPr bwMode="auto">
          <a:xfrm>
            <a:off x="6400800" y="1447800"/>
            <a:ext cx="2333625" cy="1941419"/>
          </a:xfrm>
          <a:prstGeom prst="rect">
            <a:avLst/>
          </a:prstGeom>
          <a:noFill/>
          <a:ln w="9525">
            <a:noFill/>
            <a:miter lim="800000"/>
            <a:headEnd/>
            <a:tailEnd/>
          </a:ln>
        </p:spPr>
      </p:pic>
      <p:sp>
        <p:nvSpPr>
          <p:cNvPr id="6" name="5 Rectángulo"/>
          <p:cNvSpPr/>
          <p:nvPr/>
        </p:nvSpPr>
        <p:spPr>
          <a:xfrm>
            <a:off x="914400" y="2057400"/>
            <a:ext cx="5332229" cy="584775"/>
          </a:xfrm>
          <a:prstGeom prst="rect">
            <a:avLst/>
          </a:prstGeom>
        </p:spPr>
        <p:txBody>
          <a:bodyPr wrap="none">
            <a:spAutoFit/>
          </a:bodyPr>
          <a:lstStyle/>
          <a:p>
            <a:pPr>
              <a:buFont typeface="Wingdings" pitchFamily="2" charset="2"/>
              <a:buChar char="§"/>
            </a:pPr>
            <a:r>
              <a:rPr lang="es-AR" sz="3200" b="1" dirty="0" smtClean="0"/>
              <a:t>  </a:t>
            </a:r>
            <a:r>
              <a:rPr lang="es-AR" sz="3200" b="1" dirty="0" err="1" smtClean="0"/>
              <a:t>S</a:t>
            </a:r>
            <a:r>
              <a:rPr lang="es-AR" sz="3200" dirty="0" err="1" smtClean="0"/>
              <a:t>calable</a:t>
            </a:r>
            <a:r>
              <a:rPr lang="es-AR" sz="3200" dirty="0" smtClean="0"/>
              <a:t> </a:t>
            </a:r>
            <a:r>
              <a:rPr lang="es-AR" sz="3200" b="1" dirty="0" err="1" smtClean="0"/>
              <a:t>P</a:t>
            </a:r>
            <a:r>
              <a:rPr lang="es-AR" sz="3200" dirty="0" err="1" smtClean="0"/>
              <a:t>rocessor</a:t>
            </a:r>
            <a:r>
              <a:rPr lang="es-AR" sz="3200" dirty="0" smtClean="0"/>
              <a:t> </a:t>
            </a:r>
            <a:r>
              <a:rPr lang="es-AR" sz="3200" b="1" dirty="0" err="1" smtClean="0"/>
              <a:t>Ar</a:t>
            </a:r>
            <a:r>
              <a:rPr lang="es-AR" sz="3200" dirty="0" err="1" smtClean="0"/>
              <a:t>chitecture</a:t>
            </a:r>
            <a:endParaRPr lang="es-AR" sz="3200" dirty="0" smtClean="0"/>
          </a:p>
        </p:txBody>
      </p:sp>
      <p:sp>
        <p:nvSpPr>
          <p:cNvPr id="7" name="6 Rectángulo"/>
          <p:cNvSpPr/>
          <p:nvPr/>
        </p:nvSpPr>
        <p:spPr>
          <a:xfrm>
            <a:off x="914400" y="2971800"/>
            <a:ext cx="4083105" cy="584775"/>
          </a:xfrm>
          <a:prstGeom prst="rect">
            <a:avLst/>
          </a:prstGeom>
        </p:spPr>
        <p:txBody>
          <a:bodyPr wrap="none">
            <a:spAutoFit/>
          </a:bodyPr>
          <a:lstStyle/>
          <a:p>
            <a:pPr>
              <a:buFont typeface="Wingdings" pitchFamily="2" charset="2"/>
              <a:buChar char="§"/>
            </a:pPr>
            <a:r>
              <a:rPr lang="es-AR" sz="3200" dirty="0" smtClean="0"/>
              <a:t>  Son procesadores RISC </a:t>
            </a:r>
            <a:endParaRPr lang="es-AR" sz="3200" dirty="0"/>
          </a:p>
        </p:txBody>
      </p:sp>
      <p:sp>
        <p:nvSpPr>
          <p:cNvPr id="9" name="8 Rectángulo"/>
          <p:cNvSpPr/>
          <p:nvPr/>
        </p:nvSpPr>
        <p:spPr>
          <a:xfrm>
            <a:off x="914400" y="3962400"/>
            <a:ext cx="5269584" cy="584775"/>
          </a:xfrm>
          <a:prstGeom prst="rect">
            <a:avLst/>
          </a:prstGeom>
        </p:spPr>
        <p:txBody>
          <a:bodyPr wrap="none">
            <a:spAutoFit/>
          </a:bodyPr>
          <a:lstStyle/>
          <a:p>
            <a:pPr>
              <a:buFont typeface="Wingdings" pitchFamily="2" charset="2"/>
              <a:buChar char="§"/>
            </a:pPr>
            <a:r>
              <a:rPr lang="es-AR" sz="3200" dirty="0" smtClean="0"/>
              <a:t>  Últimas Generaciones a la fecha</a:t>
            </a:r>
          </a:p>
        </p:txBody>
      </p:sp>
      <p:sp>
        <p:nvSpPr>
          <p:cNvPr id="10" name="9 Rectángulo"/>
          <p:cNvSpPr/>
          <p:nvPr/>
        </p:nvSpPr>
        <p:spPr>
          <a:xfrm>
            <a:off x="1524000" y="5181600"/>
            <a:ext cx="5140766" cy="584775"/>
          </a:xfrm>
          <a:prstGeom prst="rect">
            <a:avLst/>
          </a:prstGeom>
        </p:spPr>
        <p:txBody>
          <a:bodyPr wrap="none">
            <a:spAutoFit/>
          </a:bodyPr>
          <a:lstStyle/>
          <a:p>
            <a:pPr>
              <a:buFont typeface="Arial" pitchFamily="34" charset="0"/>
              <a:buChar char="•"/>
            </a:pPr>
            <a:r>
              <a:rPr lang="es-AR" sz="3200" dirty="0" smtClean="0"/>
              <a:t>  SPARC 64 VII/VII+ de </a:t>
            </a:r>
            <a:r>
              <a:rPr lang="es-AR" sz="3200" dirty="0" err="1" smtClean="0"/>
              <a:t>Fujitsu</a:t>
            </a:r>
            <a:endParaRPr lang="es-AR" sz="3200" dirty="0"/>
          </a:p>
        </p:txBody>
      </p:sp>
      <p:sp>
        <p:nvSpPr>
          <p:cNvPr id="11" name="10 Rectángulo"/>
          <p:cNvSpPr/>
          <p:nvPr/>
        </p:nvSpPr>
        <p:spPr>
          <a:xfrm>
            <a:off x="1524000" y="4495800"/>
            <a:ext cx="2533450" cy="584775"/>
          </a:xfrm>
          <a:prstGeom prst="rect">
            <a:avLst/>
          </a:prstGeom>
        </p:spPr>
        <p:txBody>
          <a:bodyPr wrap="none">
            <a:spAutoFit/>
          </a:bodyPr>
          <a:lstStyle/>
          <a:p>
            <a:pPr>
              <a:buFont typeface="Arial" pitchFamily="34" charset="0"/>
              <a:buChar char="•"/>
            </a:pPr>
            <a:r>
              <a:rPr lang="es-AR" sz="3200" dirty="0" smtClean="0"/>
              <a:t>   T4 de Oracle</a:t>
            </a:r>
            <a:endParaRPr lang="es-AR"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74638"/>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t>Oracle SPARC</a:t>
            </a:r>
            <a:endParaRPr lang="es-AR" b="1" dirty="0"/>
          </a:p>
        </p:txBody>
      </p:sp>
      <p:pic>
        <p:nvPicPr>
          <p:cNvPr id="15" name="Picture 4"/>
          <p:cNvPicPr>
            <a:picLocks noChangeAspect="1" noChangeArrowheads="1"/>
          </p:cNvPicPr>
          <p:nvPr/>
        </p:nvPicPr>
        <p:blipFill>
          <a:blip r:embed="rId3" cstate="print"/>
          <a:srcRect/>
          <a:stretch>
            <a:fillRect/>
          </a:stretch>
        </p:blipFill>
        <p:spPr bwMode="auto">
          <a:xfrm>
            <a:off x="5508104" y="4667250"/>
            <a:ext cx="2228850" cy="1962150"/>
          </a:xfrm>
          <a:prstGeom prst="rect">
            <a:avLst/>
          </a:prstGeom>
          <a:noFill/>
          <a:ln w="9525">
            <a:noFill/>
            <a:miter lim="800000"/>
            <a:headEnd/>
            <a:tailEnd/>
          </a:ln>
        </p:spPr>
      </p:pic>
      <p:pic>
        <p:nvPicPr>
          <p:cNvPr id="16" name="Picture 3"/>
          <p:cNvPicPr>
            <a:picLocks noChangeAspect="1" noChangeArrowheads="1"/>
          </p:cNvPicPr>
          <p:nvPr/>
        </p:nvPicPr>
        <p:blipFill>
          <a:blip r:embed="rId4" cstate="print"/>
          <a:srcRect/>
          <a:stretch>
            <a:fillRect/>
          </a:stretch>
        </p:blipFill>
        <p:spPr bwMode="auto">
          <a:xfrm>
            <a:off x="2123728" y="1752600"/>
            <a:ext cx="4608512" cy="2482650"/>
          </a:xfrm>
          <a:prstGeom prst="rect">
            <a:avLst/>
          </a:prstGeom>
          <a:noFill/>
          <a:ln w="9525">
            <a:noFill/>
            <a:miter lim="800000"/>
            <a:headEnd/>
            <a:tailEnd/>
          </a:ln>
        </p:spPr>
      </p:pic>
      <p:sp>
        <p:nvSpPr>
          <p:cNvPr id="17" name="2 Subtítulo"/>
          <p:cNvSpPr txBox="1">
            <a:spLocks/>
          </p:cNvSpPr>
          <p:nvPr/>
        </p:nvSpPr>
        <p:spPr>
          <a:xfrm>
            <a:off x="395536" y="4136504"/>
            <a:ext cx="6264696" cy="576064"/>
          </a:xfrm>
          <a:prstGeom prst="rect">
            <a:avLst/>
          </a:prstGeom>
        </p:spPr>
        <p:txBody>
          <a:bodyPr vert="horz" lIns="91440" tIns="45720" rIns="91440" bIns="45720" rtlCol="0">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s-AR" sz="3200" b="0" i="0" u="none" strike="noStrike" kern="1200" cap="none" spc="0" normalizeH="0" baseline="0" noProof="0" dirty="0" smtClean="0">
                <a:ln>
                  <a:noFill/>
                </a:ln>
                <a:solidFill>
                  <a:srgbClr val="C00000"/>
                </a:solidFill>
                <a:effectLst/>
                <a:uLnTx/>
                <a:uFillTx/>
                <a:latin typeface="+mn-lt"/>
                <a:ea typeface="+mn-ea"/>
                <a:cs typeface="+mn-cs"/>
              </a:rPr>
              <a:t>SPARC Enterprise M-Series Servers</a:t>
            </a:r>
            <a:endParaRPr kumimoji="0" lang="es-AR" sz="3200" b="0" i="0" u="none" strike="noStrike" kern="1200" cap="none" spc="0" normalizeH="0" baseline="0" noProof="0" dirty="0">
              <a:ln>
                <a:noFill/>
              </a:ln>
              <a:solidFill>
                <a:srgbClr val="C00000"/>
              </a:solidFill>
              <a:effectLst/>
              <a:uLnTx/>
              <a:uFillTx/>
              <a:latin typeface="+mn-lt"/>
              <a:ea typeface="+mn-ea"/>
              <a:cs typeface="+mn-cs"/>
            </a:endParaRPr>
          </a:p>
        </p:txBody>
      </p:sp>
      <p:sp>
        <p:nvSpPr>
          <p:cNvPr id="18" name="17 Rectángulo"/>
          <p:cNvSpPr/>
          <p:nvPr/>
        </p:nvSpPr>
        <p:spPr>
          <a:xfrm>
            <a:off x="304800" y="1328192"/>
            <a:ext cx="6553200" cy="584775"/>
          </a:xfrm>
          <a:prstGeom prst="rect">
            <a:avLst/>
          </a:prstGeom>
        </p:spPr>
        <p:txBody>
          <a:bodyPr wrap="square">
            <a:spAutoFit/>
          </a:bodyPr>
          <a:lstStyle/>
          <a:p>
            <a:pPr>
              <a:buFont typeface="Arial" pitchFamily="34" charset="0"/>
              <a:buChar char="•"/>
            </a:pPr>
            <a:r>
              <a:rPr lang="es-AR" sz="3200" dirty="0" smtClean="0">
                <a:solidFill>
                  <a:schemeClr val="tx2">
                    <a:lumMod val="60000"/>
                    <a:lumOff val="40000"/>
                  </a:schemeClr>
                </a:solidFill>
              </a:rPr>
              <a:t> SPARC   T-Series Servers</a:t>
            </a:r>
          </a:p>
        </p:txBody>
      </p:sp>
      <p:pic>
        <p:nvPicPr>
          <p:cNvPr id="19" name="Picture 6"/>
          <p:cNvPicPr>
            <a:picLocks noChangeAspect="1" noChangeArrowheads="1"/>
          </p:cNvPicPr>
          <p:nvPr/>
        </p:nvPicPr>
        <p:blipFill>
          <a:blip r:embed="rId5" cstate="print"/>
          <a:srcRect/>
          <a:stretch>
            <a:fillRect/>
          </a:stretch>
        </p:blipFill>
        <p:spPr bwMode="auto">
          <a:xfrm>
            <a:off x="2339752" y="4835858"/>
            <a:ext cx="1679148" cy="1793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lstStyle/>
          <a:p>
            <a:r>
              <a:rPr lang="es-AR" b="1" dirty="0" smtClean="0">
                <a:solidFill>
                  <a:schemeClr val="bg1"/>
                </a:solidFill>
              </a:rPr>
              <a:t>SPARC  T-Series Servers</a:t>
            </a:r>
            <a:endParaRPr lang="es-AR" dirty="0">
              <a:solidFill>
                <a:schemeClr val="bg1"/>
              </a:solidFill>
            </a:endParaRPr>
          </a:p>
        </p:txBody>
      </p:sp>
      <p:sp>
        <p:nvSpPr>
          <p:cNvPr id="8" name="2 Marcador de contenido"/>
          <p:cNvSpPr>
            <a:spLocks noGrp="1"/>
          </p:cNvSpPr>
          <p:nvPr>
            <p:ph idx="1"/>
          </p:nvPr>
        </p:nvSpPr>
        <p:spPr>
          <a:xfrm>
            <a:off x="457200" y="1600200"/>
            <a:ext cx="8229600" cy="4525963"/>
          </a:xfrm>
        </p:spPr>
        <p:txBody>
          <a:bodyPr>
            <a:noAutofit/>
          </a:bodyPr>
          <a:lstStyle/>
          <a:p>
            <a:r>
              <a:rPr lang="es-AR" sz="3200" b="1" dirty="0" smtClean="0"/>
              <a:t>SPARC T4-1 Server</a:t>
            </a:r>
          </a:p>
          <a:p>
            <a:endParaRPr lang="es-AR" sz="3200" b="1" dirty="0" smtClean="0"/>
          </a:p>
          <a:p>
            <a:r>
              <a:rPr lang="es-AR" sz="3200" b="1" dirty="0" smtClean="0"/>
              <a:t>SPARC T4-1B Server Module</a:t>
            </a:r>
          </a:p>
          <a:p>
            <a:endParaRPr lang="es-AR" sz="3200" b="1" dirty="0" smtClean="0"/>
          </a:p>
          <a:p>
            <a:r>
              <a:rPr lang="es-AR" sz="3200" b="1" dirty="0" smtClean="0"/>
              <a:t>SPARC T4-2 Server</a:t>
            </a:r>
          </a:p>
          <a:p>
            <a:endParaRPr lang="es-AR" sz="3200" b="1" dirty="0"/>
          </a:p>
          <a:p>
            <a:r>
              <a:rPr lang="es-AR" sz="3200" b="1" dirty="0" smtClean="0"/>
              <a:t>SPARC T4-4 Server</a:t>
            </a:r>
            <a:endParaRPr lang="es-AR" sz="3200" dirty="0"/>
          </a:p>
        </p:txBody>
      </p:sp>
      <p:pic>
        <p:nvPicPr>
          <p:cNvPr id="9" name="Picture 4"/>
          <p:cNvPicPr>
            <a:picLocks noChangeAspect="1" noChangeArrowheads="1"/>
          </p:cNvPicPr>
          <p:nvPr/>
        </p:nvPicPr>
        <p:blipFill>
          <a:blip r:embed="rId3" cstate="print"/>
          <a:srcRect/>
          <a:stretch>
            <a:fillRect/>
          </a:stretch>
        </p:blipFill>
        <p:spPr bwMode="auto">
          <a:xfrm>
            <a:off x="6165441" y="4022895"/>
            <a:ext cx="2597559" cy="1234905"/>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6629400" y="2728443"/>
            <a:ext cx="2286000" cy="1088010"/>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4605536" y="5029200"/>
            <a:ext cx="1795264" cy="1413139"/>
          </a:xfrm>
          <a:prstGeom prst="rect">
            <a:avLst/>
          </a:prstGeom>
          <a:noFill/>
          <a:ln w="9525">
            <a:noFill/>
            <a:miter lim="800000"/>
            <a:headEnd/>
            <a:tailEnd/>
          </a:ln>
        </p:spPr>
      </p:pic>
      <p:pic>
        <p:nvPicPr>
          <p:cNvPr id="12" name="Picture 3"/>
          <p:cNvPicPr>
            <a:picLocks noChangeAspect="1" noChangeArrowheads="1"/>
          </p:cNvPicPr>
          <p:nvPr/>
        </p:nvPicPr>
        <p:blipFill>
          <a:blip r:embed="rId6" cstate="print"/>
          <a:srcRect/>
          <a:stretch>
            <a:fillRect/>
          </a:stretch>
        </p:blipFill>
        <p:spPr bwMode="auto">
          <a:xfrm>
            <a:off x="4879357" y="1371600"/>
            <a:ext cx="2512043"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74638"/>
            <a:ext cx="8382000" cy="1020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0"/>
            <a:r>
              <a:rPr lang="es-AR" b="1" dirty="0" smtClean="0"/>
              <a:t>SPARC T-Series Servers</a:t>
            </a:r>
          </a:p>
        </p:txBody>
      </p:sp>
      <p:graphicFrame>
        <p:nvGraphicFramePr>
          <p:cNvPr id="8" name="Table 3"/>
          <p:cNvGraphicFramePr>
            <a:graphicFrameLocks noGrp="1"/>
          </p:cNvGraphicFramePr>
          <p:nvPr/>
        </p:nvGraphicFramePr>
        <p:xfrm>
          <a:off x="304800" y="1295400"/>
          <a:ext cx="8382001" cy="5242560"/>
        </p:xfrm>
        <a:graphic>
          <a:graphicData uri="http://schemas.openxmlformats.org/drawingml/2006/table">
            <a:tbl>
              <a:tblPr firstRow="1">
                <a:tableStyleId>{5C22544A-7EE6-4342-B048-85BDC9FD1C3A}</a:tableStyleId>
              </a:tblPr>
              <a:tblGrid>
                <a:gridCol w="808814"/>
                <a:gridCol w="1038066"/>
                <a:gridCol w="1349644"/>
                <a:gridCol w="613476"/>
                <a:gridCol w="685800"/>
                <a:gridCol w="990600"/>
                <a:gridCol w="1066800"/>
                <a:gridCol w="1828801"/>
              </a:tblGrid>
              <a:tr h="6370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Categoría</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Modelo</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Procesadores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(Capacidad Max.)</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err="1" smtClean="0">
                          <a:ln>
                            <a:noFill/>
                          </a:ln>
                          <a:effectLst/>
                        </a:rPr>
                        <a:t>Cores</a:t>
                      </a:r>
                      <a:endParaRPr kumimoji="0" lang="es-AR" sz="12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(Max)</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err="1" smtClean="0">
                          <a:ln>
                            <a:noFill/>
                          </a:ln>
                          <a:effectLst/>
                        </a:rPr>
                        <a:t>Threads</a:t>
                      </a:r>
                      <a:endParaRPr kumimoji="0" lang="es-AR" sz="12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(Max)</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err="1" smtClean="0">
                          <a:ln>
                            <a:noFill/>
                          </a:ln>
                          <a:effectLst/>
                        </a:rPr>
                        <a:t>Internal</a:t>
                      </a:r>
                      <a:endParaRPr kumimoji="0" lang="es-AR" sz="12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HDD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(Max)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Memoria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Principal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(Max)</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kern="1200" cap="none" normalizeH="0" baseline="0" dirty="0" smtClean="0">
                          <a:ln>
                            <a:noFill/>
                          </a:ln>
                          <a:effectLst/>
                        </a:rPr>
                        <a:t>Bahías/Slots</a:t>
                      </a:r>
                      <a:endParaRPr kumimoji="0" lang="es-AR" sz="1200" b="1" u="none" strike="noStrike" kern="1200" cap="none" normalizeH="0" baseline="0" dirty="0" smtClean="0">
                        <a:ln>
                          <a:noFill/>
                        </a:ln>
                        <a:solidFill>
                          <a:schemeClr val="lt1"/>
                        </a:solidFill>
                        <a:effectLst/>
                        <a:latin typeface="+mn-lt"/>
                        <a:ea typeface="+mn-ea"/>
                        <a:cs typeface="+mn-cs"/>
                      </a:endParaRPr>
                    </a:p>
                  </a:txBody>
                  <a:tcPr marL="91442" marR="91442" anchor="ctr" horzOverflow="overflow"/>
                </a:tc>
              </a:tr>
              <a:tr h="849432">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b="1" u="none" strike="noStrike" cap="none" normalizeH="0" baseline="0" dirty="0" err="1" smtClean="0">
                          <a:ln>
                            <a:noFill/>
                          </a:ln>
                          <a:effectLst/>
                        </a:rPr>
                        <a:t>Entry</a:t>
                      </a:r>
                      <a:r>
                        <a:rPr kumimoji="0" lang="es-AR" sz="1600" b="1" u="none" strike="noStrike" cap="none" normalizeH="0" baseline="0" dirty="0" smtClean="0">
                          <a:ln>
                            <a:noFill/>
                          </a:ln>
                          <a:effectLst/>
                        </a:rPr>
                        <a:t> </a:t>
                      </a:r>
                      <a:r>
                        <a:rPr kumimoji="0" lang="es-AR" sz="1600" b="1" u="none" strike="noStrike" cap="none" normalizeH="0" baseline="0" dirty="0" err="1" smtClean="0">
                          <a:ln>
                            <a:noFill/>
                          </a:ln>
                          <a:effectLst/>
                        </a:rPr>
                        <a:t>Level</a:t>
                      </a:r>
                      <a:endParaRPr kumimoji="0" lang="es-AR" sz="16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AR" sz="1200" b="1" u="none" strike="noStrike" dirty="0" smtClean="0"/>
                        <a:t>SPARC T4-1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2U</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400" u="none" strike="noStrike" kern="1200"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SPARC T4 2.85GHz</a:t>
                      </a:r>
                      <a:endParaRPr kumimoji="0" lang="es-AR" sz="1400" u="none" strike="noStrike" kern="1200" cap="none" normalizeH="0" baseline="0" dirty="0" smtClean="0">
                        <a:ln>
                          <a:noFill/>
                        </a:ln>
                        <a:solidFill>
                          <a:schemeClr val="dk1"/>
                        </a:solidFill>
                        <a:effectLst/>
                        <a:latin typeface="+mn-lt"/>
                        <a:ea typeface="+mn-ea"/>
                        <a:cs typeface="+mn-cs"/>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8</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64</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4.8 TB SAS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2.4 TB SDD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(8 discos)</a:t>
                      </a:r>
                      <a:endParaRPr kumimoji="0" lang="es-AR" sz="12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256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(16 DIMM x </a:t>
                      </a:r>
                      <a:r>
                        <a:rPr kumimoji="0" lang="es-AR" sz="1100" u="none" strike="noStrike" cap="none" normalizeH="0" baseline="0" dirty="0" err="1" smtClean="0">
                          <a:ln>
                            <a:noFill/>
                          </a:ln>
                          <a:effectLst/>
                        </a:rPr>
                        <a:t>board</a:t>
                      </a:r>
                      <a:r>
                        <a:rPr kumimoji="0" lang="es-AR" sz="1100" u="none" strike="noStrike" cap="none" normalizeH="0" baseline="0" dirty="0" smtClean="0">
                          <a:ln>
                            <a:noFill/>
                          </a:ln>
                          <a:effectLst/>
                        </a:rPr>
                        <a:t> x 16 GB DDR3) </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Red 4x 1Gb Ethernet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4x USB 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1x VGA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  </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r>
              <a:tr h="1108981">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AR" sz="1200" b="1" u="none" strike="noStrike" dirty="0" smtClean="0"/>
                        <a:t>SPARC T4-1B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1 </a:t>
                      </a:r>
                      <a:r>
                        <a:rPr kumimoji="0" lang="es-AR" sz="1200" b="1" u="none" strike="noStrike" cap="none" normalizeH="0" baseline="0" dirty="0" err="1" smtClean="0">
                          <a:ln>
                            <a:noFill/>
                          </a:ln>
                          <a:effectLst/>
                        </a:rPr>
                        <a:t>blade</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400" u="none" strike="noStrike" kern="1200"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SPARC T4 2.85GHz</a:t>
                      </a:r>
                      <a:endParaRPr kumimoji="0" lang="es-AR" sz="1400" u="none" strike="noStrike" kern="1200" cap="none" normalizeH="0" baseline="0" dirty="0" smtClean="0">
                        <a:ln>
                          <a:noFill/>
                        </a:ln>
                        <a:solidFill>
                          <a:schemeClr val="dk1"/>
                        </a:solidFill>
                        <a:effectLst/>
                        <a:latin typeface="+mn-lt"/>
                        <a:ea typeface="+mn-ea"/>
                        <a:cs typeface="+mn-cs"/>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8</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64</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1.2 TB SAS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200 GB SDD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(2 discos)</a:t>
                      </a:r>
                      <a:endParaRPr kumimoji="0" lang="es-AR" sz="1200" b="0" i="0" u="none" strike="noStrike" cap="none" normalizeH="0" baseline="0" dirty="0" smtClean="0">
                        <a:ln>
                          <a:noFill/>
                        </a:ln>
                        <a:solidFill>
                          <a:srgbClr val="000000"/>
                        </a:solidFill>
                        <a:effectLst/>
                        <a:latin typeface="+mn-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kern="1200" cap="none" normalizeH="0" baseline="0" dirty="0" smtClean="0">
                          <a:ln>
                            <a:noFill/>
                          </a:ln>
                          <a:effectLst/>
                        </a:rPr>
                        <a:t>256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kern="1200" cap="none" normalizeH="0" baseline="0" dirty="0" smtClean="0">
                          <a:ln>
                            <a:noFill/>
                          </a:ln>
                          <a:effectLst/>
                        </a:rPr>
                        <a:t>(16 DIMM x </a:t>
                      </a:r>
                      <a:r>
                        <a:rPr kumimoji="0" lang="es-AR" sz="1100" u="none" strike="noStrike" kern="1200" cap="none" normalizeH="0" baseline="0" dirty="0" err="1" smtClean="0">
                          <a:ln>
                            <a:noFill/>
                          </a:ln>
                          <a:effectLst/>
                        </a:rPr>
                        <a:t>board</a:t>
                      </a:r>
                      <a:r>
                        <a:rPr kumimoji="0" lang="es-AR" sz="1100" u="none" strike="noStrike" kern="1200" cap="none" normalizeH="0" baseline="0" dirty="0" smtClean="0">
                          <a:ln>
                            <a:noFill/>
                          </a:ln>
                          <a:effectLst/>
                        </a:rPr>
                        <a:t> x 16 GB DDR3)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Red 2x 10/100/1000 Ethernet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1x 10/100 Ethernet dedicado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x8 </a:t>
                      </a:r>
                      <a:r>
                        <a:rPr kumimoji="0" lang="es-AR" sz="1100" u="none" strike="noStrike" cap="none" normalizeH="0" baseline="0" dirty="0" err="1" smtClean="0">
                          <a:ln>
                            <a:noFill/>
                          </a:ln>
                          <a:effectLst/>
                        </a:rPr>
                        <a:t>PCIe</a:t>
                      </a:r>
                      <a:endParaRPr kumimoji="0" lang="es-AR" sz="11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 x USB 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1x HD-15 Video </a:t>
                      </a:r>
                      <a:r>
                        <a:rPr kumimoji="0" lang="es-AR" sz="1100" u="none" strike="noStrike" cap="none" normalizeH="0" baseline="0" dirty="0" err="1" smtClean="0">
                          <a:ln>
                            <a:noFill/>
                          </a:ln>
                          <a:effectLst/>
                        </a:rPr>
                        <a:t>out</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r>
              <a:tr h="8494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b="1" u="none" strike="noStrike" cap="none" normalizeH="0" baseline="0" dirty="0" err="1" smtClean="0">
                          <a:ln>
                            <a:noFill/>
                          </a:ln>
                          <a:effectLst/>
                        </a:rPr>
                        <a:t>Mid</a:t>
                      </a:r>
                      <a:r>
                        <a:rPr kumimoji="0" lang="es-AR" sz="1600" b="1" u="none" strike="noStrike" cap="none" normalizeH="0" baseline="0" dirty="0" smtClean="0">
                          <a:ln>
                            <a:noFill/>
                          </a:ln>
                          <a:effectLst/>
                        </a:rPr>
                        <a:t> </a:t>
                      </a:r>
                      <a:r>
                        <a:rPr kumimoji="0" lang="es-AR" sz="1600" b="1" u="none" strike="noStrike" cap="none" normalizeH="0" baseline="0" dirty="0" err="1" smtClean="0">
                          <a:ln>
                            <a:noFill/>
                          </a:ln>
                          <a:effectLst/>
                        </a:rPr>
                        <a:t>Size</a:t>
                      </a:r>
                      <a:endParaRPr kumimoji="0" lang="es-AR" sz="16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AR" sz="1200" b="1" u="none" strike="noStrike" dirty="0" smtClean="0"/>
                        <a:t>SPARC T4-2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3U</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4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SPARC T4 </a:t>
                      </a:r>
                      <a:r>
                        <a:rPr kumimoji="0" lang="es-AR" sz="1400" u="none" strike="noStrike" cap="none" normalizeH="0" baseline="0" dirty="0" smtClean="0">
                          <a:ln>
                            <a:noFill/>
                          </a:ln>
                          <a:effectLst/>
                        </a:rPr>
                        <a:t>2.85GHz</a:t>
                      </a:r>
                      <a:endParaRPr kumimoji="0" lang="es-AR" sz="1400" b="1" i="0" u="none" strike="noStrike" cap="none" normalizeH="0" baseline="0" dirty="0" smtClean="0">
                        <a:ln>
                          <a:noFill/>
                        </a:ln>
                        <a:solidFill>
                          <a:srgbClr val="000000"/>
                        </a:solidFill>
                        <a:effectLst/>
                        <a:latin typeface="+mn-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16</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cap="none" normalizeH="0" baseline="0" dirty="0" smtClean="0">
                          <a:ln>
                            <a:noFill/>
                          </a:ln>
                          <a:effectLst/>
                        </a:rPr>
                        <a:t>128</a:t>
                      </a:r>
                      <a:endParaRPr kumimoji="0" lang="es-AR" sz="1400" b="0" i="0" u="none" strike="noStrike" cap="none" normalizeH="0" baseline="0" dirty="0" smtClean="0">
                        <a:ln>
                          <a:noFill/>
                        </a:ln>
                        <a:solidFill>
                          <a:srgbClr val="000000"/>
                        </a:solidFill>
                        <a:effectLst/>
                        <a:latin typeface="+mn-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kern="1200" cap="none" normalizeH="0" baseline="0" dirty="0" smtClean="0">
                          <a:ln>
                            <a:noFill/>
                          </a:ln>
                          <a:effectLst/>
                        </a:rPr>
                        <a:t>3.6 TB SAS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kern="1200" cap="none" normalizeH="0" baseline="0" dirty="0" smtClean="0">
                          <a:ln>
                            <a:noFill/>
                          </a:ln>
                          <a:effectLst/>
                        </a:rPr>
                        <a:t>1.8 TB SDD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kern="1200" cap="none" normalizeH="0" baseline="0" dirty="0" smtClean="0">
                          <a:ln>
                            <a:noFill/>
                          </a:ln>
                          <a:effectLst/>
                        </a:rPr>
                        <a:t>(6 discos)</a:t>
                      </a:r>
                      <a:endParaRPr kumimoji="0" lang="es-AR" sz="1200" b="0" i="0" u="none" strike="noStrike" kern="1200" cap="none" normalizeH="0" baseline="0" dirty="0" smtClean="0">
                        <a:ln>
                          <a:noFill/>
                        </a:ln>
                        <a:solidFill>
                          <a:srgbClr val="000000"/>
                        </a:solidFill>
                        <a:effectLst/>
                        <a:latin typeface="+mn-lt"/>
                        <a:ea typeface="+mn-ea"/>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512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(32 DIMM x </a:t>
                      </a:r>
                      <a:r>
                        <a:rPr kumimoji="0" lang="es-AR" sz="1100" u="none" strike="noStrike" cap="none" normalizeH="0" baseline="0" dirty="0" err="1" smtClean="0">
                          <a:ln>
                            <a:noFill/>
                          </a:ln>
                          <a:effectLst/>
                        </a:rPr>
                        <a:t>board</a:t>
                      </a:r>
                      <a:r>
                        <a:rPr kumimoji="0" lang="es-AR" sz="1100" u="none" strike="noStrike" cap="none" normalizeH="0" baseline="0" dirty="0" smtClean="0">
                          <a:ln>
                            <a:noFill/>
                          </a:ln>
                          <a:effectLst/>
                        </a:rPr>
                        <a:t> x 16 GB DDR3)</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Red 4x 1GB Ethernet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8 </a:t>
                      </a:r>
                      <a:r>
                        <a:rPr kumimoji="0" lang="es-AR" sz="1100" u="none" strike="noStrike" cap="none" normalizeH="0" baseline="0" dirty="0" err="1" smtClean="0">
                          <a:ln>
                            <a:noFill/>
                          </a:ln>
                          <a:effectLst/>
                        </a:rPr>
                        <a:t>PCIe</a:t>
                      </a:r>
                      <a:r>
                        <a:rPr kumimoji="0" lang="es-AR" sz="1100" u="none" strike="noStrike" cap="none" normalizeH="0" baseline="0" dirty="0" smtClean="0">
                          <a:ln>
                            <a:noFill/>
                          </a:ln>
                          <a:effectLst/>
                        </a:rPr>
                        <a:t> x8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 </a:t>
                      </a:r>
                      <a:r>
                        <a:rPr kumimoji="0" lang="es-AR" sz="1100" u="none" strike="noStrike" cap="none" normalizeH="0" baseline="0" dirty="0" err="1" smtClean="0">
                          <a:ln>
                            <a:noFill/>
                          </a:ln>
                          <a:effectLst/>
                        </a:rPr>
                        <a:t>PCIe</a:t>
                      </a:r>
                      <a:r>
                        <a:rPr kumimoji="0" lang="es-AR" sz="1100" u="none" strike="noStrike" cap="none" normalizeH="0" baseline="0" dirty="0" smtClean="0">
                          <a:ln>
                            <a:noFill/>
                          </a:ln>
                          <a:effectLst/>
                        </a:rPr>
                        <a:t> x4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x USB 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 x VGA</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r>
              <a:tr h="9792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600" b="1" u="none" strike="noStrike" cap="none" normalizeH="0" baseline="0" dirty="0" err="1" smtClean="0">
                          <a:ln>
                            <a:noFill/>
                          </a:ln>
                          <a:effectLst/>
                        </a:rPr>
                        <a:t>High</a:t>
                      </a:r>
                      <a:r>
                        <a:rPr kumimoji="0" lang="es-AR" sz="1600" b="1" u="none" strike="noStrike" cap="none" normalizeH="0" baseline="0" dirty="0" smtClean="0">
                          <a:ln>
                            <a:noFill/>
                          </a:ln>
                          <a:effectLst/>
                        </a:rPr>
                        <a:t> </a:t>
                      </a:r>
                      <a:r>
                        <a:rPr kumimoji="0" lang="es-AR" sz="1600" b="1" u="none" strike="noStrike" cap="none" normalizeH="0" baseline="0" dirty="0" err="1" smtClean="0">
                          <a:ln>
                            <a:noFill/>
                          </a:ln>
                          <a:effectLst/>
                        </a:rPr>
                        <a:t>End</a:t>
                      </a:r>
                      <a:endParaRPr kumimoji="0" lang="es-AR" sz="16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200" b="1" u="none" strike="noStrike" kern="1200" dirty="0" smtClean="0"/>
                        <a:t>SPARC T4-4 </a:t>
                      </a:r>
                    </a:p>
                    <a:p>
                      <a:pPr marL="0" marR="0" indent="0" algn="ctr" defTabSz="914400" rtl="0" eaLnBrk="1" fontAlgn="auto" latinLnBrk="0" hangingPunct="1">
                        <a:lnSpc>
                          <a:spcPct val="100000"/>
                        </a:lnSpc>
                        <a:spcBef>
                          <a:spcPts val="0"/>
                        </a:spcBef>
                        <a:spcAft>
                          <a:spcPts val="0"/>
                        </a:spcAft>
                        <a:buClrTx/>
                        <a:buSzTx/>
                        <a:buFontTx/>
                        <a:buNone/>
                        <a:tabLst/>
                        <a:defRPr/>
                      </a:pPr>
                      <a:endParaRPr lang="es-AR" sz="1200" b="1" u="none" strike="noStrike" kern="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AR" sz="1200" b="1" u="none" strike="noStrike" kern="1200" dirty="0" smtClean="0"/>
                        <a:t>5U</a:t>
                      </a:r>
                      <a:endParaRPr lang="es-AR" sz="1200" b="1" i="0" u="none" strike="noStrike" kern="1200" dirty="0">
                        <a:solidFill>
                          <a:srgbClr val="000000"/>
                        </a:solidFill>
                        <a:latin typeface="+mn-lt"/>
                        <a:ea typeface="+mn-ea"/>
                        <a:cs typeface="+mn-cs"/>
                      </a:endParaRPr>
                    </a:p>
                  </a:txBody>
                  <a:tcPr marL="91442" marR="91442"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1400" u="none" strike="noStrike" kern="1200" cap="none" normalizeH="0" baseline="0" dirty="0" smtClean="0">
                          <a:ln>
                            <a:noFill/>
                          </a:ln>
                          <a:effectLst/>
                        </a:rPr>
                        <a:t>4</a:t>
                      </a:r>
                      <a:endParaRPr lang="es-AR" sz="1400" baseline="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400" u="none" strike="noStrike" kern="1200"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SPARC T4 3.0GHz</a:t>
                      </a:r>
                      <a:endParaRPr lang="es-AR" sz="1400" kern="1200" baseline="0" dirty="0" smtClean="0">
                        <a:solidFill>
                          <a:schemeClr val="dk1"/>
                        </a:solidFill>
                        <a:latin typeface="+mn-lt"/>
                        <a:ea typeface="+mn-ea"/>
                        <a:cs typeface="+mn-cs"/>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32</a:t>
                      </a:r>
                      <a:endParaRPr kumimoji="0" lang="es-AR" sz="1400" b="0" i="0" u="none" strike="noStrike" kern="1200" cap="none" normalizeH="0" baseline="0" dirty="0">
                        <a:ln>
                          <a:noFill/>
                        </a:ln>
                        <a:solidFill>
                          <a:srgbClr val="000000"/>
                        </a:solidFill>
                        <a:effectLst/>
                        <a:latin typeface="+mn-lt"/>
                        <a:ea typeface="+mn-ea"/>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400" u="none" strike="noStrike" kern="1200" cap="none" normalizeH="0" baseline="0" dirty="0" smtClean="0">
                          <a:ln>
                            <a:noFill/>
                          </a:ln>
                          <a:effectLst/>
                        </a:rPr>
                        <a:t>256</a:t>
                      </a:r>
                      <a:endParaRPr kumimoji="0" lang="es-AR" sz="1400" b="0" i="0" u="none" strike="noStrike" kern="1200" cap="none" normalizeH="0" baseline="0" dirty="0">
                        <a:ln>
                          <a:noFill/>
                        </a:ln>
                        <a:solidFill>
                          <a:srgbClr val="000000"/>
                        </a:solidFill>
                        <a:effectLst/>
                        <a:latin typeface="+mn-lt"/>
                        <a:ea typeface="+mn-ea"/>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200" u="none" strike="noStrike" kern="1200" cap="none" spc="0" normalizeH="0" baseline="0" noProof="0" dirty="0" smtClean="0">
                          <a:ln>
                            <a:noFill/>
                          </a:ln>
                          <a:effectLst/>
                          <a:uLnTx/>
                          <a:uFillTx/>
                        </a:rPr>
                        <a:t>4.8 TB SAS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200" u="none" strike="noStrike" kern="1200" cap="none" spc="0" normalizeH="0" baseline="0" noProof="0" dirty="0" smtClean="0">
                          <a:ln>
                            <a:noFill/>
                          </a:ln>
                          <a:effectLst/>
                          <a:uLnTx/>
                          <a:uFillTx/>
                        </a:rPr>
                        <a:t>2.4 TB SDD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200" u="none" strike="noStrike" kern="1200" cap="none" spc="0" normalizeH="0" baseline="0" noProof="0" dirty="0" smtClean="0">
                          <a:ln>
                            <a:noFill/>
                          </a:ln>
                          <a:effectLst/>
                          <a:uLnTx/>
                          <a:uFillTx/>
                        </a:rPr>
                        <a:t>(8 discos)</a:t>
                      </a:r>
                    </a:p>
                    <a:p>
                      <a:endParaRPr lang="es-AR" sz="1200" dirty="0">
                        <a:latin typeface="+mn-lt"/>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kern="1200" cap="none" spc="0" normalizeH="0" baseline="0" noProof="0" dirty="0" smtClean="0">
                          <a:ln>
                            <a:noFill/>
                          </a:ln>
                          <a:effectLst/>
                          <a:uLnTx/>
                          <a:uFillTx/>
                        </a:rPr>
                        <a:t>1 TB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kern="1200" cap="none" spc="0" normalizeH="0" baseline="0" noProof="0" dirty="0" smtClean="0">
                          <a:ln>
                            <a:noFill/>
                          </a:ln>
                          <a:effectLst/>
                          <a:uLnTx/>
                          <a:uFillTx/>
                        </a:rPr>
                        <a:t>(64 DIMM x </a:t>
                      </a:r>
                      <a:r>
                        <a:rPr kumimoji="0" lang="es-AR" sz="1100" u="none" strike="noStrike" kern="1200" cap="none" spc="0" normalizeH="0" baseline="0" noProof="0" dirty="0" err="1" smtClean="0">
                          <a:ln>
                            <a:noFill/>
                          </a:ln>
                          <a:effectLst/>
                          <a:uLnTx/>
                          <a:uFillTx/>
                        </a:rPr>
                        <a:t>board</a:t>
                      </a:r>
                      <a:r>
                        <a:rPr kumimoji="0" lang="es-AR" sz="1100" u="none" strike="noStrike" kern="1200" cap="none" spc="0" normalizeH="0" baseline="0" noProof="0" dirty="0" smtClean="0">
                          <a:ln>
                            <a:noFill/>
                          </a:ln>
                          <a:effectLst/>
                          <a:uLnTx/>
                          <a:uFillTx/>
                        </a:rPr>
                        <a:t> x 16 GB DDR3)</a:t>
                      </a:r>
                    </a:p>
                    <a:p>
                      <a:endParaRPr lang="es-AR" dirty="0"/>
                    </a:p>
                  </a:txBody>
                  <a:tcPr marL="91442" marR="91442" horzOverflow="overflow"/>
                </a:tc>
                <a:tc>
                  <a:txBody>
                    <a:bodyPr/>
                    <a:lstStyle/>
                    <a:p>
                      <a:pPr algn="ctr"/>
                      <a:r>
                        <a:rPr kumimoji="0" lang="es-AR" sz="1100" u="none" strike="noStrike" kern="1200" cap="none" normalizeH="0" baseline="0" dirty="0" smtClean="0">
                          <a:ln>
                            <a:noFill/>
                          </a:ln>
                          <a:effectLst/>
                        </a:rPr>
                        <a:t>Red  </a:t>
                      </a:r>
                      <a:r>
                        <a:rPr lang="es-AR" sz="1100" baseline="0" dirty="0" smtClean="0"/>
                        <a:t>2x QSFP </a:t>
                      </a:r>
                      <a:r>
                        <a:rPr lang="es-AR" sz="1100" baseline="0" dirty="0" err="1" smtClean="0"/>
                        <a:t>ports</a:t>
                      </a:r>
                      <a:r>
                        <a:rPr lang="es-AR" sz="1100" baseline="0" dirty="0" smtClean="0"/>
                        <a:t> (10 GB)</a:t>
                      </a:r>
                    </a:p>
                    <a:p>
                      <a:pPr algn="ctr"/>
                      <a:r>
                        <a:rPr lang="es-AR" sz="1100" baseline="0" dirty="0" smtClean="0"/>
                        <a:t>4x 1Gb Ethernet </a:t>
                      </a:r>
                      <a:r>
                        <a:rPr lang="es-AR" sz="1100" baseline="0" dirty="0" err="1" smtClean="0"/>
                        <a:t>ports</a:t>
                      </a:r>
                      <a:endParaRPr lang="es-AR" sz="1100" baseline="0" dirty="0" smtClean="0"/>
                    </a:p>
                    <a:p>
                      <a:pPr algn="ctr"/>
                      <a:r>
                        <a:rPr lang="es-AR" sz="1100" baseline="0" dirty="0" smtClean="0"/>
                        <a:t>16x </a:t>
                      </a:r>
                      <a:r>
                        <a:rPr lang="es-AR" sz="1100" baseline="0" dirty="0" err="1" smtClean="0"/>
                        <a:t>PCIe</a:t>
                      </a:r>
                      <a:r>
                        <a:rPr lang="es-AR" sz="1100" baseline="0" dirty="0" smtClean="0"/>
                        <a:t> x8 slots</a:t>
                      </a:r>
                    </a:p>
                    <a:p>
                      <a:pPr algn="ctr"/>
                      <a:r>
                        <a:rPr lang="es-AR" sz="1100" baseline="0" dirty="0" smtClean="0"/>
                        <a:t>4 x USB 2.0</a:t>
                      </a:r>
                    </a:p>
                    <a:p>
                      <a:pPr algn="ctr"/>
                      <a:r>
                        <a:rPr lang="es-AR" sz="1100" baseline="0" dirty="0" smtClean="0"/>
                        <a:t>2x RJ45 </a:t>
                      </a:r>
                      <a:r>
                        <a:rPr lang="es-AR" sz="1100" baseline="0" dirty="0" err="1" smtClean="0"/>
                        <a:t>port</a:t>
                      </a:r>
                      <a:endParaRPr lang="es-AR" sz="1100" baseline="0" dirty="0" smtClean="0"/>
                    </a:p>
                    <a:p>
                      <a:pPr algn="ctr"/>
                      <a:r>
                        <a:rPr lang="es-AR" sz="1100" baseline="0" dirty="0" smtClean="0"/>
                        <a:t>1 x VGA</a:t>
                      </a:r>
                      <a:endParaRPr lang="es-AR" sz="1100" baseline="0" dirty="0" smtClean="0">
                        <a:solidFill>
                          <a:srgbClr val="000000"/>
                        </a:solidFill>
                      </a:endParaRPr>
                    </a:p>
                  </a:txBody>
                  <a:tcPr marL="91442" marR="91442" horzOverflow="overflow"/>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04800"/>
            <a:ext cx="8382000" cy="10207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s-AR" b="1" dirty="0" smtClean="0">
                <a:solidFill>
                  <a:schemeClr val="bg1"/>
                </a:solidFill>
              </a:rPr>
              <a:t>SPARC Enterprise M-Series Servers</a:t>
            </a:r>
            <a:endParaRPr lang="es-AR" b="1" dirty="0">
              <a:solidFill>
                <a:schemeClr val="bg1"/>
              </a:solidFill>
            </a:endParaRPr>
          </a:p>
        </p:txBody>
      </p:sp>
      <p:pic>
        <p:nvPicPr>
          <p:cNvPr id="14" name="Picture 2"/>
          <p:cNvPicPr>
            <a:picLocks noChangeAspect="1" noChangeArrowheads="1"/>
          </p:cNvPicPr>
          <p:nvPr/>
        </p:nvPicPr>
        <p:blipFill>
          <a:blip r:embed="rId3" cstate="print"/>
          <a:srcRect/>
          <a:stretch>
            <a:fillRect/>
          </a:stretch>
        </p:blipFill>
        <p:spPr bwMode="auto">
          <a:xfrm>
            <a:off x="642910" y="3429000"/>
            <a:ext cx="2779588" cy="2971794"/>
          </a:xfrm>
          <a:prstGeom prst="rect">
            <a:avLst/>
          </a:prstGeom>
          <a:noFill/>
          <a:ln w="9525">
            <a:noFill/>
            <a:miter lim="800000"/>
            <a:headEnd/>
            <a:tailEnd/>
          </a:ln>
        </p:spPr>
      </p:pic>
      <p:pic>
        <p:nvPicPr>
          <p:cNvPr id="15" name="Picture 3"/>
          <p:cNvPicPr>
            <a:picLocks noChangeAspect="1" noChangeArrowheads="1"/>
          </p:cNvPicPr>
          <p:nvPr/>
        </p:nvPicPr>
        <p:blipFill>
          <a:blip r:embed="rId4" cstate="print"/>
          <a:srcRect/>
          <a:stretch>
            <a:fillRect/>
          </a:stretch>
        </p:blipFill>
        <p:spPr bwMode="auto">
          <a:xfrm>
            <a:off x="3581400" y="3352800"/>
            <a:ext cx="2239928" cy="2147561"/>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1785918" y="1714488"/>
            <a:ext cx="2790410" cy="1514477"/>
          </a:xfrm>
          <a:prstGeom prst="rect">
            <a:avLst/>
          </a:prstGeom>
          <a:noFill/>
          <a:ln w="9525">
            <a:noFill/>
            <a:miter lim="800000"/>
            <a:headEnd/>
            <a:tailEnd/>
          </a:ln>
          <a:effectLst/>
        </p:spPr>
      </p:pic>
      <p:pic>
        <p:nvPicPr>
          <p:cNvPr id="17" name="Picture 5"/>
          <p:cNvPicPr>
            <a:picLocks noChangeAspect="1" noChangeArrowheads="1"/>
          </p:cNvPicPr>
          <p:nvPr/>
        </p:nvPicPr>
        <p:blipFill>
          <a:blip r:embed="rId6" cstate="print"/>
          <a:srcRect/>
          <a:stretch>
            <a:fillRect/>
          </a:stretch>
        </p:blipFill>
        <p:spPr bwMode="auto">
          <a:xfrm>
            <a:off x="5410200" y="1676400"/>
            <a:ext cx="1947852" cy="1500993"/>
          </a:xfrm>
          <a:prstGeom prst="rect">
            <a:avLst/>
          </a:prstGeom>
          <a:noFill/>
          <a:ln w="9525">
            <a:noFill/>
            <a:miter lim="800000"/>
            <a:headEnd/>
            <a:tailEnd/>
          </a:ln>
        </p:spPr>
      </p:pic>
      <p:pic>
        <p:nvPicPr>
          <p:cNvPr id="18" name="Picture 3"/>
          <p:cNvPicPr>
            <a:picLocks noChangeAspect="1" noChangeArrowheads="1"/>
          </p:cNvPicPr>
          <p:nvPr/>
        </p:nvPicPr>
        <p:blipFill>
          <a:blip r:embed="rId7" cstate="print"/>
          <a:srcRect/>
          <a:stretch>
            <a:fillRect/>
          </a:stretch>
        </p:blipFill>
        <p:spPr bwMode="auto">
          <a:xfrm>
            <a:off x="6705600" y="3352800"/>
            <a:ext cx="1290929" cy="26955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74638"/>
            <a:ext cx="8458200" cy="9445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lvl="0"/>
            <a:r>
              <a:rPr lang="es-AR" b="1" dirty="0" smtClean="0"/>
              <a:t>SPARC Enterprise M-Series Servers</a:t>
            </a: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684007475"/>
              </p:ext>
            </p:extLst>
          </p:nvPr>
        </p:nvGraphicFramePr>
        <p:xfrm>
          <a:off x="304800" y="1186791"/>
          <a:ext cx="8458200" cy="5262211"/>
        </p:xfrm>
        <a:graphic>
          <a:graphicData uri="http://schemas.openxmlformats.org/drawingml/2006/table">
            <a:tbl>
              <a:tblPr firstRow="1">
                <a:tableStyleId>{5C22544A-7EE6-4342-B048-85BDC9FD1C3A}</a:tableStyleId>
              </a:tblPr>
              <a:tblGrid>
                <a:gridCol w="457200"/>
                <a:gridCol w="685800"/>
                <a:gridCol w="1219200"/>
                <a:gridCol w="1608187"/>
                <a:gridCol w="541633"/>
                <a:gridCol w="593380"/>
                <a:gridCol w="857620"/>
                <a:gridCol w="947657"/>
                <a:gridCol w="1547523"/>
              </a:tblGrid>
              <a:tr h="8145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err="1" smtClean="0">
                          <a:ln>
                            <a:noFill/>
                          </a:ln>
                          <a:effectLst/>
                        </a:rPr>
                        <a:t>Cat</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Modelo</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u="none" strike="noStrike" cap="none" normalizeH="0" baseline="0" dirty="0" smtClean="0">
                          <a:ln>
                            <a:noFill/>
                          </a:ln>
                          <a:effectLst/>
                        </a:rPr>
                        <a:t>Foto</a:t>
                      </a:r>
                      <a:endParaRPr kumimoji="0" lang="es-ES"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Procesadores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(Capacidad Max.)</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err="1" smtClean="0">
                          <a:ln>
                            <a:noFill/>
                          </a:ln>
                          <a:effectLst/>
                        </a:rPr>
                        <a:t>Core</a:t>
                      </a:r>
                      <a:endParaRPr kumimoji="0" lang="es-AR" sz="11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Max</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900" u="none" strike="noStrike" cap="none" normalizeH="0" baseline="0" dirty="0" err="1" smtClean="0">
                          <a:ln>
                            <a:noFill/>
                          </a:ln>
                          <a:effectLst/>
                        </a:rPr>
                        <a:t>Thread</a:t>
                      </a:r>
                      <a:endParaRPr kumimoji="0" lang="es-AR" sz="9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(Max)</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err="1" smtClean="0">
                          <a:ln>
                            <a:noFill/>
                          </a:ln>
                          <a:effectLst/>
                        </a:rPr>
                        <a:t>Internal</a:t>
                      </a:r>
                      <a:endParaRPr kumimoji="0" lang="es-AR" sz="11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HDD</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Memoria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Principal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(Max)</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Bahías/Slots</a:t>
                      </a:r>
                      <a:endParaRPr kumimoji="0" lang="es-AR" sz="1100" b="1" i="0" u="none" strike="noStrike" cap="none" normalizeH="0" baseline="0" dirty="0" smtClean="0">
                        <a:ln>
                          <a:noFill/>
                        </a:ln>
                        <a:solidFill>
                          <a:srgbClr val="000000"/>
                        </a:solidFill>
                        <a:effectLst/>
                        <a:latin typeface="+mj-lt"/>
                        <a:cs typeface="Tahoma" pitchFamily="34" charset="0"/>
                      </a:endParaRPr>
                    </a:p>
                  </a:txBody>
                  <a:tcPr marL="91442" marR="91442" anchor="ctr" horzOverflow="overflow"/>
                </a:tc>
              </a:tr>
              <a:tr h="8145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err="1" smtClean="0">
                          <a:ln>
                            <a:noFill/>
                          </a:ln>
                          <a:effectLst/>
                        </a:rPr>
                        <a:t>Entry</a:t>
                      </a:r>
                      <a:r>
                        <a:rPr kumimoji="0" lang="es-AR" sz="1200" b="1" u="none" strike="noStrike" cap="none" normalizeH="0" baseline="0" dirty="0" smtClean="0">
                          <a:ln>
                            <a:noFill/>
                          </a:ln>
                          <a:effectLst/>
                        </a:rPr>
                        <a:t> </a:t>
                      </a:r>
                      <a:r>
                        <a:rPr kumimoji="0" lang="es-AR" sz="1200" b="1" u="none" strike="noStrike" cap="none" normalizeH="0" baseline="0" dirty="0" err="1" smtClean="0">
                          <a:ln>
                            <a:noFill/>
                          </a:ln>
                          <a:effectLst/>
                        </a:rPr>
                        <a:t>Level</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M3000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2U</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cap="none" normalizeH="0" baseline="0" dirty="0" smtClean="0">
                          <a:ln>
                            <a:noFill/>
                          </a:ln>
                          <a:effectLst/>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kern="1200" cap="none" normalizeH="0" baseline="0" dirty="0" smtClean="0">
                          <a:ln>
                            <a:noFill/>
                          </a:ln>
                          <a:effectLst/>
                        </a:rPr>
                        <a:t>SPARC64 VII+: 2.86 GHz</a:t>
                      </a:r>
                      <a:endParaRPr kumimoji="0" lang="es-AR" sz="1000" u="none" strike="noStrike" kern="1200" cap="none" normalizeH="0" baseline="0" dirty="0" smtClean="0">
                        <a:ln>
                          <a:noFill/>
                        </a:ln>
                        <a:solidFill>
                          <a:schemeClr val="dk1"/>
                        </a:solidFill>
                        <a:effectLst/>
                        <a:latin typeface="+mj-lt"/>
                        <a:ea typeface="+mn-ea"/>
                        <a:cs typeface="+mn-cs"/>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4</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8</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2.4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discos)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SAS 600 GB</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64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(8 GB DIMM)</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AR" sz="1100" dirty="0" smtClean="0"/>
                        <a:t>4X </a:t>
                      </a:r>
                      <a:r>
                        <a:rPr lang="es-AR" sz="1100" dirty="0" err="1" smtClean="0"/>
                        <a:t>Gb</a:t>
                      </a:r>
                      <a:r>
                        <a:rPr lang="es-AR" sz="1100" dirty="0" smtClean="0"/>
                        <a:t> Ethernet </a:t>
                      </a:r>
                      <a:r>
                        <a:rPr lang="es-AR" sz="1100" dirty="0" err="1" smtClean="0"/>
                        <a:t>ports</a:t>
                      </a:r>
                      <a:endParaRPr lang="es-AR" sz="1100" dirty="0" smtClean="0"/>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x </a:t>
                      </a:r>
                      <a:r>
                        <a:rPr kumimoji="0" lang="es-AR" sz="1100" u="none" strike="noStrike" cap="none" normalizeH="0" baseline="0" dirty="0" err="1" smtClean="0">
                          <a:ln>
                            <a:noFill/>
                          </a:ln>
                          <a:effectLst/>
                        </a:rPr>
                        <a:t>PCIe</a:t>
                      </a:r>
                      <a:r>
                        <a:rPr kumimoji="0" lang="es-AR" sz="1100" u="none" strike="noStrike" cap="none" normalizeH="0" baseline="0" dirty="0" smtClean="0">
                          <a:ln>
                            <a:noFill/>
                          </a:ln>
                          <a:effectLst/>
                        </a:rPr>
                        <a:t> (x8)</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r>
              <a:tr h="90332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err="1" smtClean="0">
                          <a:ln>
                            <a:noFill/>
                          </a:ln>
                          <a:effectLst/>
                        </a:rPr>
                        <a:t>Mid</a:t>
                      </a:r>
                      <a:r>
                        <a:rPr kumimoji="0" lang="es-AR" sz="1200" b="1" u="none" strike="noStrike" cap="none" normalizeH="0" baseline="0" dirty="0" smtClean="0">
                          <a:ln>
                            <a:noFill/>
                          </a:ln>
                          <a:effectLst/>
                        </a:rPr>
                        <a:t>  </a:t>
                      </a:r>
                      <a:r>
                        <a:rPr kumimoji="0" lang="es-AR" sz="1200" b="1" u="none" strike="noStrike" cap="none" normalizeH="0" baseline="0" dirty="0" err="1" smtClean="0">
                          <a:ln>
                            <a:noFill/>
                          </a:ln>
                          <a:effectLst/>
                        </a:rPr>
                        <a:t>Size</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b="1" u="none" strike="noStrike" cap="none" normalizeH="0" baseline="0" dirty="0" smtClean="0">
                          <a:ln>
                            <a:noFill/>
                          </a:ln>
                          <a:effectLst/>
                        </a:rPr>
                        <a:t>M4000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_tradnl"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b="1" u="none" strike="noStrike" cap="none" normalizeH="0" baseline="0" dirty="0" smtClean="0">
                          <a:ln>
                            <a:noFill/>
                          </a:ln>
                          <a:effectLst/>
                        </a:rPr>
                        <a:t>6U</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cap="none" normalizeH="0" baseline="0" dirty="0" smtClean="0">
                          <a:ln>
                            <a:noFill/>
                          </a:ln>
                          <a:effectLst/>
                        </a:rPr>
                        <a:t>SPARC64 VI 2.15 GHz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cap="none" normalizeH="0" baseline="0" dirty="0" smtClean="0">
                          <a:ln>
                            <a:noFill/>
                          </a:ln>
                          <a:effectLst/>
                        </a:rPr>
                        <a:t>SPARC64 VII+ 2.66 GHz</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000" b="1"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16</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32</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1.2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(2 discos)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kern="1200" cap="none" normalizeH="0" baseline="0" dirty="0" smtClean="0">
                          <a:ln>
                            <a:noFill/>
                          </a:ln>
                          <a:effectLst/>
                        </a:rPr>
                        <a:t>SAS 600 GB</a:t>
                      </a:r>
                      <a:endParaRPr kumimoji="0" lang="es-AR" sz="1100" b="0" i="0" u="none" strike="noStrike" kern="1200" cap="none" normalizeH="0" baseline="0" dirty="0" smtClean="0">
                        <a:ln>
                          <a:noFill/>
                        </a:ln>
                        <a:solidFill>
                          <a:srgbClr val="000000"/>
                        </a:solidFill>
                        <a:effectLst/>
                        <a:latin typeface="+mn-lt"/>
                        <a:ea typeface="+mn-ea"/>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256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(64 GB x </a:t>
                      </a:r>
                      <a:r>
                        <a:rPr kumimoji="0" lang="es-ES_tradnl" sz="1100" u="none" strike="noStrike" cap="none" normalizeH="0" baseline="0" dirty="0" err="1" smtClean="0">
                          <a:ln>
                            <a:noFill/>
                          </a:ln>
                          <a:effectLst/>
                        </a:rPr>
                        <a:t>board</a:t>
                      </a:r>
                      <a:r>
                        <a:rPr kumimoji="0" lang="es-ES_tradnl" sz="1100" u="none" strike="noStrike" cap="none" normalizeH="0" baseline="0" dirty="0" smtClean="0">
                          <a:ln>
                            <a:noFill/>
                          </a:ln>
                          <a:effectLst/>
                        </a:rPr>
                        <a:t> x 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8 GB DIMM</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2 × </a:t>
                      </a:r>
                      <a:r>
                        <a:rPr kumimoji="0" lang="es-AR" sz="1100" u="none" strike="noStrike" cap="none" normalizeH="0" baseline="0" dirty="0" err="1" smtClean="0">
                          <a:ln>
                            <a:noFill/>
                          </a:ln>
                          <a:effectLst/>
                        </a:rPr>
                        <a:t>Gb</a:t>
                      </a:r>
                      <a:r>
                        <a:rPr kumimoji="0" lang="es-AR" sz="1100" u="none" strike="noStrike" cap="none" normalizeH="0" baseline="0" dirty="0" smtClean="0">
                          <a:ln>
                            <a:noFill/>
                          </a:ln>
                          <a:effectLst/>
                        </a:rPr>
                        <a:t> Ethernet </a:t>
                      </a:r>
                      <a:r>
                        <a:rPr kumimoji="0" lang="es-AR" sz="1100" u="none" strike="noStrike" cap="none" normalizeH="0" baseline="0" dirty="0" err="1" smtClean="0">
                          <a:ln>
                            <a:noFill/>
                          </a:ln>
                          <a:effectLst/>
                        </a:rPr>
                        <a:t>ports</a:t>
                      </a:r>
                      <a:endParaRPr kumimoji="0" lang="es-AR" sz="11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2 × 10/100 </a:t>
                      </a:r>
                      <a:r>
                        <a:rPr kumimoji="0" lang="es-AR" sz="1100" u="none" strike="noStrike" cap="none" normalizeH="0" baseline="0" dirty="0" err="1" smtClean="0">
                          <a:ln>
                            <a:noFill/>
                          </a:ln>
                          <a:effectLst/>
                        </a:rPr>
                        <a:t>ethernet</a:t>
                      </a:r>
                      <a:r>
                        <a:rPr kumimoji="0" lang="es-AR" sz="1100" u="none" strike="noStrike" cap="none" normalizeH="0" baseline="0" dirty="0" smtClean="0">
                          <a:ln>
                            <a:noFill/>
                          </a:ln>
                          <a:effectLst/>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1 × PCI-X Slot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4 × </a:t>
                      </a:r>
                      <a:r>
                        <a:rPr kumimoji="0" lang="es-AR" sz="1100" u="none" strike="noStrike" cap="none" normalizeH="0" baseline="0" dirty="0" err="1" smtClean="0">
                          <a:ln>
                            <a:noFill/>
                          </a:ln>
                          <a:effectLst/>
                        </a:rPr>
                        <a:t>PCIe</a:t>
                      </a:r>
                      <a:r>
                        <a:rPr kumimoji="0" lang="es-AR" sz="1100" u="none" strike="noStrike" cap="none" normalizeH="0" baseline="0" dirty="0" smtClean="0">
                          <a:ln>
                            <a:noFill/>
                          </a:ln>
                          <a:effectLst/>
                        </a:rPr>
                        <a:t> Slots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1100" u="none" strike="noStrike" cap="none" normalizeH="0" baseline="0" dirty="0" smtClean="0">
                          <a:ln>
                            <a:noFill/>
                          </a:ln>
                          <a:effectLst/>
                        </a:rPr>
                        <a:t>1 x RJ45</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r>
              <a:tr h="844177">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100" b="0" i="0" u="none" strike="noStrike" cap="none" normalizeH="0" baseline="0" dirty="0" smtClean="0">
                        <a:ln>
                          <a:noFill/>
                        </a:ln>
                        <a:solidFill>
                          <a:srgbClr val="000000"/>
                        </a:solidFill>
                        <a:effectLst/>
                        <a:latin typeface="Verdana" pitchFamily="34" charset="0"/>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M5000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10U</a:t>
                      </a:r>
                      <a:endParaRPr kumimoji="0" lang="en-US"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cap="none" normalizeH="0" baseline="0" dirty="0" smtClean="0">
                          <a:ln>
                            <a:noFill/>
                          </a:ln>
                          <a:effectLst/>
                        </a:rPr>
                        <a:t>SPARC64 VI 2.15 GHz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000" u="none" strike="noStrike" cap="none" normalizeH="0" baseline="0" dirty="0" smtClean="0">
                          <a:ln>
                            <a:noFill/>
                          </a:ln>
                          <a:effectLst/>
                        </a:rPr>
                        <a:t>SPARC64 VII+ 2.66 GHz</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32</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64</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2.4 TB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_tradnl" sz="1100" u="none" strike="noStrike" cap="none" normalizeH="0" baseline="0" dirty="0" smtClean="0">
                          <a:ln>
                            <a:noFill/>
                          </a:ln>
                          <a:effectLst/>
                        </a:rPr>
                        <a:t>(4 discos)</a:t>
                      </a:r>
                      <a:r>
                        <a:rPr kumimoji="0" lang="es-AR" sz="1100" u="none" strike="noStrike" kern="1200" cap="none" normalizeH="0" baseline="0" dirty="0" smtClean="0">
                          <a:ln>
                            <a:noFill/>
                          </a:ln>
                          <a:effectLst/>
                        </a:rPr>
                        <a:t> SAS 600 GB</a:t>
                      </a:r>
                      <a:endParaRPr kumimoji="0" lang="es-AR" sz="1100" b="0" i="0" u="none" strike="noStrike" kern="1200" cap="none" normalizeH="0" baseline="0" dirty="0" smtClean="0">
                        <a:ln>
                          <a:noFill/>
                        </a:ln>
                        <a:solidFill>
                          <a:srgbClr val="000000"/>
                        </a:solidFill>
                        <a:effectLst/>
                        <a:latin typeface="+mn-lt"/>
                        <a:ea typeface="+mn-ea"/>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512 GB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(64 GB x board x 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8 GB DIMM</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 x </a:t>
                      </a:r>
                      <a:r>
                        <a:rPr kumimoji="0" lang="es-AR" sz="1100" u="none" strike="noStrike" cap="none" normalizeH="0" baseline="0" dirty="0" err="1" smtClean="0">
                          <a:ln>
                            <a:noFill/>
                          </a:ln>
                          <a:effectLst/>
                        </a:rPr>
                        <a:t>Gb</a:t>
                      </a:r>
                      <a:r>
                        <a:rPr kumimoji="0" lang="es-AR" sz="1100" u="none" strike="noStrike" cap="none" normalizeH="0" baseline="0" dirty="0" smtClean="0">
                          <a:ln>
                            <a:noFill/>
                          </a:ln>
                          <a:effectLst/>
                        </a:rPr>
                        <a:t> Ethernet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 x PCI-X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x </a:t>
                      </a:r>
                      <a:r>
                        <a:rPr kumimoji="0" lang="es-AR" sz="1100" u="none" strike="noStrike" cap="none" normalizeH="0" baseline="0" dirty="0" err="1" smtClean="0">
                          <a:ln>
                            <a:noFill/>
                          </a:ln>
                          <a:effectLst/>
                        </a:rPr>
                        <a:t>PCIe</a:t>
                      </a:r>
                      <a:endParaRPr kumimoji="0" lang="es-AR" sz="11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(hasta 4 </a:t>
                      </a:r>
                      <a:r>
                        <a:rPr kumimoji="0" lang="es-AR" sz="1100" u="none" strike="noStrike" cap="none" normalizeH="0" baseline="0" dirty="0" err="1" smtClean="0">
                          <a:ln>
                            <a:noFill/>
                          </a:ln>
                          <a:effectLst/>
                        </a:rPr>
                        <a:t>boards</a:t>
                      </a:r>
                      <a:r>
                        <a:rPr kumimoji="0" lang="es-AR" sz="1100" u="none" strike="noStrike" cap="none" normalizeH="0" baseline="0" dirty="0" smtClean="0">
                          <a:ln>
                            <a:noFill/>
                          </a:ln>
                          <a:effectLst/>
                        </a:rPr>
                        <a:t>)</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solidFill>
                      <a:srgbClr val="EFCFCC"/>
                    </a:solidFill>
                  </a:tcPr>
                </a:tc>
              </a:tr>
              <a:tr h="92718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err="1" smtClean="0">
                          <a:ln>
                            <a:noFill/>
                          </a:ln>
                          <a:effectLst/>
                        </a:rPr>
                        <a:t>High</a:t>
                      </a:r>
                      <a:r>
                        <a:rPr kumimoji="0" lang="es-AR" sz="1200" b="1" u="none" strike="noStrike" cap="none" normalizeH="0" baseline="0" dirty="0" smtClean="0">
                          <a:ln>
                            <a:noFill/>
                          </a:ln>
                          <a:effectLst/>
                        </a:rPr>
                        <a:t> </a:t>
                      </a:r>
                      <a:r>
                        <a:rPr kumimoji="0" lang="es-AR" sz="1200" b="1" u="none" strike="noStrike" cap="none" normalizeH="0" baseline="0" dirty="0" err="1" smtClean="0">
                          <a:ln>
                            <a:noFill/>
                          </a:ln>
                          <a:effectLst/>
                        </a:rPr>
                        <a:t>End</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vert="vert27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M8000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SPARC64 VI 2.28/2.4 GHz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SPARC64 VII 2.88 GHz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SPARC64 VII+ 3.0 GHz</a:t>
                      </a:r>
                      <a:endParaRPr kumimoji="0" lang="en-US" sz="10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64</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smtClean="0">
                          <a:ln>
                            <a:noFill/>
                          </a:ln>
                          <a:effectLst/>
                        </a:rPr>
                        <a:t>128</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9.6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u="none" strike="noStrike" cap="none" normalizeH="0" baseline="0" dirty="0" smtClean="0">
                          <a:ln>
                            <a:noFill/>
                          </a:ln>
                          <a:effectLst/>
                        </a:rPr>
                        <a:t>(16 discos)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kern="1200" cap="none" normalizeH="0" baseline="0" dirty="0" smtClean="0">
                          <a:ln>
                            <a:noFill/>
                          </a:ln>
                          <a:effectLst/>
                        </a:rPr>
                        <a:t>SAS 600 GB</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1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(64 GB x board x 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effectLst/>
                        </a:rPr>
                        <a:t>8 GB DIMM</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algn="ctr"/>
                      <a:r>
                        <a:rPr lang="es-AR" sz="1100" dirty="0" smtClean="0"/>
                        <a:t>2 ×</a:t>
                      </a:r>
                      <a:r>
                        <a:rPr lang="es-AR" sz="1100" baseline="0" dirty="0" smtClean="0"/>
                        <a:t> 10/100 Ethernet</a:t>
                      </a:r>
                      <a:endParaRPr lang="es-AR" sz="1100" dirty="0" smtClean="0"/>
                    </a:p>
                    <a:p>
                      <a:pPr algn="ctr"/>
                      <a:r>
                        <a:rPr lang="es-AR" sz="1100" dirty="0" smtClean="0"/>
                        <a:t>32 x </a:t>
                      </a:r>
                      <a:r>
                        <a:rPr lang="es-AR" sz="1100" dirty="0" err="1" smtClean="0"/>
                        <a:t>PCIe</a:t>
                      </a:r>
                      <a:endParaRPr lang="es-AR" sz="1100" dirty="0" smtClean="0"/>
                    </a:p>
                  </a:txBody>
                  <a:tcPr marL="91442" marR="91442" horzOverflow="overflow"/>
                </a:tc>
              </a:tr>
              <a:tr h="927186">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100" b="0" i="0" u="none" strike="noStrike" cap="none" normalizeH="0" baseline="0" dirty="0" smtClean="0">
                        <a:ln>
                          <a:noFill/>
                        </a:ln>
                        <a:solidFill>
                          <a:srgbClr val="000000"/>
                        </a:solidFill>
                        <a:effectLst/>
                        <a:latin typeface="Verdana" pitchFamily="34" charset="0"/>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AR" sz="12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effectLst/>
                        </a:rPr>
                        <a:t>M9000</a:t>
                      </a:r>
                      <a:endParaRPr kumimoji="0" lang="es-AR" sz="1200" b="1"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u="none" strike="noStrike" kern="1200" cap="none" normalizeH="0" baseline="0" dirty="0" smtClean="0">
                          <a:ln>
                            <a:noFill/>
                          </a:ln>
                          <a:effectLst/>
                        </a:rPr>
                        <a:t>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pl-PL" sz="1000" u="none" strike="noStrike" kern="1200" cap="none" normalizeH="0" baseline="0" dirty="0" smtClean="0">
                          <a:ln>
                            <a:noFill/>
                          </a:ln>
                          <a:effectLst/>
                        </a:rPr>
                        <a:t>SPARC64 VII+: 3.0GHz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pl-PL" sz="1000" u="none" strike="noStrike" kern="1200" cap="none" normalizeH="0" baseline="0" dirty="0" smtClean="0">
                          <a:ln>
                            <a:noFill/>
                          </a:ln>
                          <a:effectLst/>
                        </a:rPr>
                        <a:t>SPARC64 VII: 2.88 GHz</a:t>
                      </a:r>
                      <a:endParaRPr kumimoji="0" lang="en-US" sz="1000" u="none" strike="noStrike" kern="1200" cap="none" normalizeH="0" baseline="0" dirty="0" smtClean="0">
                        <a:ln>
                          <a:noFill/>
                        </a:ln>
                        <a:solidFill>
                          <a:schemeClr val="dk1"/>
                        </a:solidFill>
                        <a:effectLst/>
                        <a:latin typeface="+mj-lt"/>
                        <a:ea typeface="+mn-ea"/>
                        <a:cs typeface="+mn-cs"/>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256</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512</a:t>
                      </a:r>
                      <a:endParaRPr kumimoji="0" lang="es-AR" sz="12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38.4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(64 discos)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SAS 600 GB</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4 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(64 GB x </a:t>
                      </a:r>
                      <a:r>
                        <a:rPr kumimoji="0" lang="es-AR" sz="1100" u="none" strike="noStrike" cap="none" normalizeH="0" baseline="0" dirty="0" err="1" smtClean="0">
                          <a:ln>
                            <a:noFill/>
                          </a:ln>
                          <a:effectLst/>
                        </a:rPr>
                        <a:t>board</a:t>
                      </a:r>
                      <a:r>
                        <a:rPr kumimoji="0" lang="es-AR" sz="1100" u="none" strike="noStrike" cap="none" normalizeH="0" baseline="0" dirty="0" smtClean="0">
                          <a:ln>
                            <a:noFill/>
                          </a:ln>
                          <a:effectLst/>
                        </a:rPr>
                        <a:t> x 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8 GB DIMM</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2 x 10/100 Ethernet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AR" sz="1100" u="none" strike="noStrike" cap="none" normalizeH="0" baseline="0" dirty="0" smtClean="0">
                          <a:ln>
                            <a:noFill/>
                          </a:ln>
                          <a:effectLst/>
                        </a:rPr>
                        <a:t>128 x </a:t>
                      </a:r>
                      <a:r>
                        <a:rPr kumimoji="0" lang="es-AR" sz="1100" u="none" strike="noStrike" cap="none" normalizeH="0" baseline="0" dirty="0" err="1" smtClean="0">
                          <a:ln>
                            <a:noFill/>
                          </a:ln>
                          <a:effectLst/>
                        </a:rPr>
                        <a:t>PCIe</a:t>
                      </a:r>
                      <a:endParaRPr kumimoji="0" lang="es-AR" sz="1100" b="0" i="0" u="none" strike="noStrike" cap="none" normalizeH="0" baseline="0" dirty="0" smtClean="0">
                        <a:ln>
                          <a:noFill/>
                        </a:ln>
                        <a:solidFill>
                          <a:srgbClr val="000000"/>
                        </a:solidFill>
                        <a:effectLst/>
                        <a:latin typeface="+mj-lt"/>
                        <a:cs typeface="Tahoma" pitchFamily="34" charset="0"/>
                      </a:endParaRPr>
                    </a:p>
                  </a:txBody>
                  <a:tcPr marL="91442" marR="91442" horzOverflow="overflow"/>
                </a:tc>
              </a:tr>
            </a:tbl>
          </a:graphicData>
        </a:graphic>
      </p:graphicFrame>
      <p:pic>
        <p:nvPicPr>
          <p:cNvPr id="5" name="Picture 3"/>
          <p:cNvPicPr>
            <a:picLocks noChangeAspect="1" noChangeArrowheads="1"/>
          </p:cNvPicPr>
          <p:nvPr/>
        </p:nvPicPr>
        <p:blipFill>
          <a:blip r:embed="rId3" cstate="print"/>
          <a:srcRect/>
          <a:stretch>
            <a:fillRect/>
          </a:stretch>
        </p:blipFill>
        <p:spPr bwMode="auto">
          <a:xfrm>
            <a:off x="1668192" y="5540324"/>
            <a:ext cx="928694" cy="89039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910860" y="4654060"/>
            <a:ext cx="430043" cy="868686"/>
          </a:xfrm>
          <a:prstGeom prst="rect">
            <a:avLst/>
          </a:prstGeom>
          <a:noFill/>
          <a:ln w="9525">
            <a:noFill/>
            <a:miter lim="800000"/>
            <a:headEnd/>
            <a:tailEnd/>
          </a:ln>
        </p:spPr>
      </p:pic>
      <p:pic>
        <p:nvPicPr>
          <p:cNvPr id="7" name="Picture 2"/>
          <p:cNvPicPr>
            <a:picLocks noChangeAspect="1" noChangeArrowheads="1"/>
          </p:cNvPicPr>
          <p:nvPr/>
        </p:nvPicPr>
        <p:blipFill>
          <a:blip r:embed="rId5" cstate="print"/>
          <a:srcRect/>
          <a:stretch>
            <a:fillRect/>
          </a:stretch>
        </p:blipFill>
        <p:spPr bwMode="auto">
          <a:xfrm>
            <a:off x="1755740" y="3784025"/>
            <a:ext cx="744792" cy="796294"/>
          </a:xfrm>
          <a:prstGeom prst="rect">
            <a:avLst/>
          </a:prstGeom>
          <a:noFill/>
          <a:ln w="9525">
            <a:noFill/>
            <a:miter lim="800000"/>
            <a:headEnd/>
            <a:tailEnd/>
          </a:ln>
        </p:spPr>
      </p:pic>
      <p:pic>
        <p:nvPicPr>
          <p:cNvPr id="9" name="Picture 5"/>
          <p:cNvPicPr>
            <a:picLocks noChangeAspect="1" noChangeArrowheads="1"/>
          </p:cNvPicPr>
          <p:nvPr/>
        </p:nvPicPr>
        <p:blipFill>
          <a:blip r:embed="rId6" cstate="print"/>
          <a:srcRect/>
          <a:stretch>
            <a:fillRect/>
          </a:stretch>
        </p:blipFill>
        <p:spPr bwMode="auto">
          <a:xfrm>
            <a:off x="1447800" y="2831958"/>
            <a:ext cx="1214446" cy="935838"/>
          </a:xfrm>
          <a:prstGeom prst="rect">
            <a:avLst/>
          </a:prstGeom>
          <a:noFill/>
          <a:ln w="9525">
            <a:noFill/>
            <a:miter lim="800000"/>
            <a:headEnd/>
            <a:tailEnd/>
          </a:ln>
        </p:spPr>
      </p:pic>
      <p:pic>
        <p:nvPicPr>
          <p:cNvPr id="10" name="Picture 3"/>
          <p:cNvPicPr>
            <a:picLocks noChangeAspect="1" noChangeArrowheads="1"/>
          </p:cNvPicPr>
          <p:nvPr/>
        </p:nvPicPr>
        <p:blipFill>
          <a:blip r:embed="rId7" cstate="print"/>
          <a:srcRect/>
          <a:stretch>
            <a:fillRect/>
          </a:stretch>
        </p:blipFill>
        <p:spPr bwMode="auto">
          <a:xfrm>
            <a:off x="1455020" y="2221430"/>
            <a:ext cx="1219200" cy="3079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600200"/>
            <a:ext cx="8229600" cy="1470025"/>
          </a:xfrm>
        </p:spPr>
        <p:txBody>
          <a:bodyPr>
            <a:normAutofit/>
          </a:bodyPr>
          <a:lstStyle/>
          <a:p>
            <a:r>
              <a:rPr lang="es-AR" sz="4800" b="1" dirty="0" smtClean="0"/>
              <a:t>HP </a:t>
            </a:r>
            <a:r>
              <a:rPr lang="es-AR" sz="4800" b="1" dirty="0" err="1" smtClean="0"/>
              <a:t>ProLiant</a:t>
            </a:r>
            <a:r>
              <a:rPr lang="es-AR" sz="4800" b="1" dirty="0" smtClean="0"/>
              <a:t> server</a:t>
            </a:r>
          </a:p>
        </p:txBody>
      </p:sp>
    </p:spTree>
    <p:extLst>
      <p:ext uri="{BB962C8B-B14F-4D97-AF65-F5344CB8AC3E}">
        <p14:creationId xmlns:p14="http://schemas.microsoft.com/office/powerpoint/2010/main" val="1360251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830</TotalTime>
  <Words>2689</Words>
  <Application>Microsoft Office PowerPoint</Application>
  <PresentationFormat>On-screen Show (4:3)</PresentationFormat>
  <Paragraphs>583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SEMINARIO DE TECNOLOGIA</vt:lpstr>
      <vt:lpstr>Servidores SPARC</vt:lpstr>
      <vt:lpstr>Arquitectura SPARC</vt:lpstr>
      <vt:lpstr>Oracle SPARC</vt:lpstr>
      <vt:lpstr>SPARC  T-Series Servers</vt:lpstr>
      <vt:lpstr>SPARC T-Series Servers</vt:lpstr>
      <vt:lpstr>SPARC Enterprise M-Series Servers</vt:lpstr>
      <vt:lpstr>SPARC Enterprise M-Series Servers</vt:lpstr>
      <vt:lpstr>HP ProLiant server</vt:lpstr>
      <vt:lpstr>Servidores HP ProLiant</vt:lpstr>
      <vt:lpstr>Servidores HP ProLiant</vt:lpstr>
      <vt:lpstr>Servidores HP ProLiant – Serie 100</vt:lpstr>
      <vt:lpstr>Servidores HP ProLiant – Serie 300</vt:lpstr>
      <vt:lpstr>Servidores Proliant – Serie 500</vt:lpstr>
      <vt:lpstr>Clusters en Solaris</vt:lpstr>
      <vt:lpstr>Clusters en Solaris</vt:lpstr>
      <vt:lpstr>Clusters en Solaris</vt:lpstr>
      <vt:lpstr>Clusters en Solaris</vt:lpstr>
      <vt:lpstr>Preguntas ?</vt:lpstr>
      <vt:lpstr>Muchas gracias!</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TECNOLOGIA</dc:title>
  <dc:creator>Carro, Juan Pablo</dc:creator>
  <cp:lastModifiedBy>Carro, Juan Pablo</cp:lastModifiedBy>
  <cp:revision>55</cp:revision>
  <cp:lastPrinted>2012-04-17T17:52:21Z</cp:lastPrinted>
  <dcterms:created xsi:type="dcterms:W3CDTF">2012-04-17T09:36:13Z</dcterms:created>
  <dcterms:modified xsi:type="dcterms:W3CDTF">2012-04-24T20:43:37Z</dcterms:modified>
</cp:coreProperties>
</file>