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64" r:id="rId2"/>
    <p:sldId id="366" r:id="rId3"/>
    <p:sldId id="347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55" r:id="rId15"/>
    <p:sldId id="348" r:id="rId16"/>
    <p:sldId id="349" r:id="rId17"/>
    <p:sldId id="350" r:id="rId18"/>
    <p:sldId id="351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30" r:id="rId29"/>
    <p:sldId id="331" r:id="rId30"/>
    <p:sldId id="332" r:id="rId31"/>
    <p:sldId id="333" r:id="rId32"/>
    <p:sldId id="335" r:id="rId33"/>
    <p:sldId id="334" r:id="rId34"/>
    <p:sldId id="306" r:id="rId35"/>
    <p:sldId id="318" r:id="rId36"/>
    <p:sldId id="356" r:id="rId37"/>
    <p:sldId id="317" r:id="rId3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3" autoAdjust="0"/>
    <p:restoredTop sz="86328" autoAdjust="0"/>
  </p:normalViewPr>
  <p:slideViewPr>
    <p:cSldViewPr>
      <p:cViewPr>
        <p:scale>
          <a:sx n="66" d="100"/>
          <a:sy n="66" d="100"/>
        </p:scale>
        <p:origin x="-6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64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E1140-AE47-4E24-BDFD-B38C6804A491}" type="doc">
      <dgm:prSet loTypeId="urn:microsoft.com/office/officeart/2005/8/layout/target3" loCatId="list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76C22304-8535-46A2-98BD-1340EBEBC5FE}">
      <dgm:prSet phldrT="[Texto]"/>
      <dgm:spPr/>
      <dgm:t>
        <a:bodyPr/>
        <a:lstStyle/>
        <a:p>
          <a:r>
            <a:rPr lang="es-AR" dirty="0" smtClean="0"/>
            <a:t>Requerimientos</a:t>
          </a:r>
          <a:endParaRPr lang="es-AR" dirty="0"/>
        </a:p>
      </dgm:t>
    </dgm:pt>
    <dgm:pt modelId="{BCBB06AD-20DB-4AB0-993D-0FC29990AEBF}" type="parTrans" cxnId="{73FEEF1C-0855-4F7E-A9C2-BC6D742059A1}">
      <dgm:prSet/>
      <dgm:spPr/>
      <dgm:t>
        <a:bodyPr/>
        <a:lstStyle/>
        <a:p>
          <a:endParaRPr lang="es-AR"/>
        </a:p>
      </dgm:t>
    </dgm:pt>
    <dgm:pt modelId="{CEBCA3F0-98F7-420A-AB12-072ABB2B704C}" type="sibTrans" cxnId="{73FEEF1C-0855-4F7E-A9C2-BC6D742059A1}">
      <dgm:prSet/>
      <dgm:spPr/>
      <dgm:t>
        <a:bodyPr/>
        <a:lstStyle/>
        <a:p>
          <a:endParaRPr lang="es-AR"/>
        </a:p>
      </dgm:t>
    </dgm:pt>
    <dgm:pt modelId="{0B20318F-11D0-4B3F-932A-456A1D060B58}">
      <dgm:prSet phldrT="[Texto]" custT="1"/>
      <dgm:spPr/>
      <dgm:t>
        <a:bodyPr/>
        <a:lstStyle/>
        <a:p>
          <a:r>
            <a:rPr lang="es-AR" sz="3000" dirty="0" smtClean="0"/>
            <a:t>Servidores</a:t>
          </a:r>
          <a:endParaRPr lang="es-AR" sz="3000" dirty="0"/>
        </a:p>
      </dgm:t>
    </dgm:pt>
    <dgm:pt modelId="{D46E93A0-1F53-42E1-9D56-61F69B1859EA}" type="parTrans" cxnId="{EDB4DF4D-A3FD-4132-B1E6-0ADBF7AC1F14}">
      <dgm:prSet/>
      <dgm:spPr/>
      <dgm:t>
        <a:bodyPr/>
        <a:lstStyle/>
        <a:p>
          <a:endParaRPr lang="es-AR"/>
        </a:p>
      </dgm:t>
    </dgm:pt>
    <dgm:pt modelId="{20580ACE-13B9-44B5-8F69-14164B0517D9}" type="sibTrans" cxnId="{EDB4DF4D-A3FD-4132-B1E6-0ADBF7AC1F14}">
      <dgm:prSet/>
      <dgm:spPr/>
      <dgm:t>
        <a:bodyPr/>
        <a:lstStyle/>
        <a:p>
          <a:endParaRPr lang="es-AR"/>
        </a:p>
      </dgm:t>
    </dgm:pt>
    <dgm:pt modelId="{C5A17C9B-6351-4D23-9667-2A78F93E3691}">
      <dgm:prSet phldrT="[Texto]"/>
      <dgm:spPr/>
      <dgm:t>
        <a:bodyPr/>
        <a:lstStyle/>
        <a:p>
          <a:r>
            <a:rPr lang="es-AR" dirty="0" smtClean="0"/>
            <a:t>Conectividad</a:t>
          </a:r>
          <a:endParaRPr lang="es-AR" dirty="0"/>
        </a:p>
      </dgm:t>
    </dgm:pt>
    <dgm:pt modelId="{28831154-8F90-47EA-9983-E79A00B34417}" type="parTrans" cxnId="{44A92308-3E02-42CC-B741-CAD50BC4FEAE}">
      <dgm:prSet/>
      <dgm:spPr/>
      <dgm:t>
        <a:bodyPr/>
        <a:lstStyle/>
        <a:p>
          <a:endParaRPr lang="es-AR"/>
        </a:p>
      </dgm:t>
    </dgm:pt>
    <dgm:pt modelId="{198CF740-B40C-4CBD-A1BF-4BA775B0601A}" type="sibTrans" cxnId="{44A92308-3E02-42CC-B741-CAD50BC4FEAE}">
      <dgm:prSet/>
      <dgm:spPr/>
      <dgm:t>
        <a:bodyPr/>
        <a:lstStyle/>
        <a:p>
          <a:endParaRPr lang="es-AR"/>
        </a:p>
      </dgm:t>
    </dgm:pt>
    <dgm:pt modelId="{0375B9D3-3E30-4FC5-98B2-B82EE33382CB}">
      <dgm:prSet phldrT="[Texto]" custT="1"/>
      <dgm:spPr/>
      <dgm:t>
        <a:bodyPr/>
        <a:lstStyle/>
        <a:p>
          <a:r>
            <a:rPr lang="es-ES" dirty="0" smtClean="0"/>
            <a:t>Storage</a:t>
          </a:r>
          <a:endParaRPr lang="es-AR" dirty="0"/>
        </a:p>
      </dgm:t>
    </dgm:pt>
    <dgm:pt modelId="{9A138729-3D61-4025-97D1-6F79055E1597}" type="parTrans" cxnId="{1D4229AC-DEB0-4318-B484-725DA0DCCEF0}">
      <dgm:prSet/>
      <dgm:spPr/>
      <dgm:t>
        <a:bodyPr/>
        <a:lstStyle/>
        <a:p>
          <a:endParaRPr lang="es-AR"/>
        </a:p>
      </dgm:t>
    </dgm:pt>
    <dgm:pt modelId="{38811EA4-E8A5-46B0-A376-8012D38CD7A5}" type="sibTrans" cxnId="{1D4229AC-DEB0-4318-B484-725DA0DCCEF0}">
      <dgm:prSet/>
      <dgm:spPr/>
      <dgm:t>
        <a:bodyPr/>
        <a:lstStyle/>
        <a:p>
          <a:endParaRPr lang="es-AR"/>
        </a:p>
      </dgm:t>
    </dgm:pt>
    <dgm:pt modelId="{796F1BEA-6D91-4193-8159-286498FE7526}">
      <dgm:prSet phldrT="[Texto]" custT="1"/>
      <dgm:spPr/>
      <dgm:t>
        <a:bodyPr/>
        <a:lstStyle/>
        <a:p>
          <a:r>
            <a:rPr lang="es-ES" dirty="0" err="1" smtClean="0"/>
            <a:t>Backup</a:t>
          </a:r>
          <a:endParaRPr lang="es-AR" dirty="0"/>
        </a:p>
      </dgm:t>
    </dgm:pt>
    <dgm:pt modelId="{FCC92914-7199-4D4A-9649-E7A3B926F787}" type="parTrans" cxnId="{6D707231-02B1-4441-AEDA-EC78522AB5D1}">
      <dgm:prSet/>
      <dgm:spPr/>
      <dgm:t>
        <a:bodyPr/>
        <a:lstStyle/>
        <a:p>
          <a:endParaRPr lang="es-AR"/>
        </a:p>
      </dgm:t>
    </dgm:pt>
    <dgm:pt modelId="{165D9497-D4CC-4AEA-BFBC-E07BF7E38E04}" type="sibTrans" cxnId="{6D707231-02B1-4441-AEDA-EC78522AB5D1}">
      <dgm:prSet/>
      <dgm:spPr/>
      <dgm:t>
        <a:bodyPr/>
        <a:lstStyle/>
        <a:p>
          <a:endParaRPr lang="es-AR"/>
        </a:p>
      </dgm:t>
    </dgm:pt>
    <dgm:pt modelId="{35EB5A09-BA49-42DA-8587-871909866106}" type="pres">
      <dgm:prSet presAssocID="{FFFE1140-AE47-4E24-BDFD-B38C6804A49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CD8F6BC-9464-4BBB-B720-A5D02FF5D809}" type="pres">
      <dgm:prSet presAssocID="{76C22304-8535-46A2-98BD-1340EBEBC5FE}" presName="circle1" presStyleLbl="node1" presStyleIdx="0" presStyleCnt="5" custScaleX="86945" custLinFactNeighborX="890" custLinFactNeighborY="6610"/>
      <dgm:spPr/>
    </dgm:pt>
    <dgm:pt modelId="{094A989D-59FF-4689-B550-52AC76B1C65F}" type="pres">
      <dgm:prSet presAssocID="{76C22304-8535-46A2-98BD-1340EBEBC5FE}" presName="space" presStyleCnt="0"/>
      <dgm:spPr/>
    </dgm:pt>
    <dgm:pt modelId="{64B883A8-E92E-46F4-9A2A-54749176D4E3}" type="pres">
      <dgm:prSet presAssocID="{76C22304-8535-46A2-98BD-1340EBEBC5FE}" presName="rect1" presStyleLbl="alignAcc1" presStyleIdx="0" presStyleCnt="5" custScaleX="106795" custLinFactNeighborX="-191"/>
      <dgm:spPr/>
      <dgm:t>
        <a:bodyPr/>
        <a:lstStyle/>
        <a:p>
          <a:endParaRPr lang="es-AR"/>
        </a:p>
      </dgm:t>
    </dgm:pt>
    <dgm:pt modelId="{BA149DDC-91A9-4435-8809-3FDC79BA6001}" type="pres">
      <dgm:prSet presAssocID="{0B20318F-11D0-4B3F-932A-456A1D060B58}" presName="vertSpace2" presStyleLbl="node1" presStyleIdx="0" presStyleCnt="5"/>
      <dgm:spPr/>
    </dgm:pt>
    <dgm:pt modelId="{AF386DCF-7DD8-4C67-8749-3BD662C4062C}" type="pres">
      <dgm:prSet presAssocID="{0B20318F-11D0-4B3F-932A-456A1D060B58}" presName="circle2" presStyleLbl="node1" presStyleIdx="1" presStyleCnt="5" custLinFactNeighborX="-8001"/>
      <dgm:spPr/>
    </dgm:pt>
    <dgm:pt modelId="{2343CB54-3D8A-40FC-8A6E-F161EE4259EB}" type="pres">
      <dgm:prSet presAssocID="{0B20318F-11D0-4B3F-932A-456A1D060B58}" presName="rect2" presStyleLbl="alignAcc1" presStyleIdx="1" presStyleCnt="5" custScaleX="107001" custLinFactNeighborX="242"/>
      <dgm:spPr/>
      <dgm:t>
        <a:bodyPr/>
        <a:lstStyle/>
        <a:p>
          <a:endParaRPr lang="es-AR"/>
        </a:p>
      </dgm:t>
    </dgm:pt>
    <dgm:pt modelId="{5DF039D0-0547-4EA0-8663-68CBCB5725A2}" type="pres">
      <dgm:prSet presAssocID="{C5A17C9B-6351-4D23-9667-2A78F93E3691}" presName="vertSpace3" presStyleLbl="node1" presStyleIdx="1" presStyleCnt="5"/>
      <dgm:spPr/>
    </dgm:pt>
    <dgm:pt modelId="{D4F8A298-EBB4-477A-A935-4991664E750C}" type="pres">
      <dgm:prSet presAssocID="{C5A17C9B-6351-4D23-9667-2A78F93E3691}" presName="circle3" presStyleLbl="node1" presStyleIdx="2" presStyleCnt="5" custLinFactNeighborX="-11240"/>
      <dgm:spPr/>
    </dgm:pt>
    <dgm:pt modelId="{9F989B34-860D-4F2D-8D06-5AB7F40DB6CA}" type="pres">
      <dgm:prSet presAssocID="{C5A17C9B-6351-4D23-9667-2A78F93E3691}" presName="rect3" presStyleLbl="alignAcc1" presStyleIdx="2" presStyleCnt="5" custScaleX="106587" custLinFactNeighborX="-382" custLinFactNeighborY="253"/>
      <dgm:spPr/>
      <dgm:t>
        <a:bodyPr/>
        <a:lstStyle/>
        <a:p>
          <a:endParaRPr lang="es-AR"/>
        </a:p>
      </dgm:t>
    </dgm:pt>
    <dgm:pt modelId="{17AE18B9-966B-4C6F-88F8-2E507B6610CC}" type="pres">
      <dgm:prSet presAssocID="{0375B9D3-3E30-4FC5-98B2-B82EE33382CB}" presName="vertSpace4" presStyleLbl="node1" presStyleIdx="2" presStyleCnt="5"/>
      <dgm:spPr/>
    </dgm:pt>
    <dgm:pt modelId="{66206E07-CB7E-440E-8882-160CD3FEE8BB}" type="pres">
      <dgm:prSet presAssocID="{0375B9D3-3E30-4FC5-98B2-B82EE33382CB}" presName="circle4" presStyleLbl="node1" presStyleIdx="3" presStyleCnt="5" custLinFactNeighborX="-17218"/>
      <dgm:spPr/>
    </dgm:pt>
    <dgm:pt modelId="{42A6B6BB-7534-4F61-8F87-8DE7DDCC2ACA}" type="pres">
      <dgm:prSet presAssocID="{0375B9D3-3E30-4FC5-98B2-B82EE33382CB}" presName="rect4" presStyleLbl="alignAcc1" presStyleIdx="3" presStyleCnt="5" custScaleX="106587" custLinFactNeighborX="-382"/>
      <dgm:spPr/>
      <dgm:t>
        <a:bodyPr/>
        <a:lstStyle/>
        <a:p>
          <a:endParaRPr lang="es-AR"/>
        </a:p>
      </dgm:t>
    </dgm:pt>
    <dgm:pt modelId="{FB7E2D44-F58D-4B9F-911E-FD3E17B88D27}" type="pres">
      <dgm:prSet presAssocID="{796F1BEA-6D91-4193-8159-286498FE7526}" presName="vertSpace5" presStyleLbl="node1" presStyleIdx="3" presStyleCnt="5"/>
      <dgm:spPr/>
    </dgm:pt>
    <dgm:pt modelId="{340628D9-71A3-45D6-A803-0FC9DB86CFAB}" type="pres">
      <dgm:prSet presAssocID="{796F1BEA-6D91-4193-8159-286498FE7526}" presName="circle5" presStyleLbl="node1" presStyleIdx="4" presStyleCnt="5" custLinFactNeighborX="-37850"/>
      <dgm:spPr/>
    </dgm:pt>
    <dgm:pt modelId="{4C6D88C4-38F2-43D0-8ABA-1CB6018590CB}" type="pres">
      <dgm:prSet presAssocID="{796F1BEA-6D91-4193-8159-286498FE7526}" presName="rect5" presStyleLbl="alignAcc1" presStyleIdx="4" presStyleCnt="5" custScaleX="106907" custLinFactNeighborX="-209"/>
      <dgm:spPr/>
      <dgm:t>
        <a:bodyPr/>
        <a:lstStyle/>
        <a:p>
          <a:endParaRPr lang="es-AR"/>
        </a:p>
      </dgm:t>
    </dgm:pt>
    <dgm:pt modelId="{F7C1B11D-4A74-428F-8CE9-22E284AD28D6}" type="pres">
      <dgm:prSet presAssocID="{76C22304-8535-46A2-98BD-1340EBEBC5FE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65C1B20-51E1-4AD4-810E-61865E7BDED2}" type="pres">
      <dgm:prSet presAssocID="{0B20318F-11D0-4B3F-932A-456A1D060B58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81B652-13C7-4FA8-BD19-34E0DD5D2335}" type="pres">
      <dgm:prSet presAssocID="{C5A17C9B-6351-4D23-9667-2A78F93E369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704A3DE-40B6-4B56-9EF8-4CCC704A563C}" type="pres">
      <dgm:prSet presAssocID="{0375B9D3-3E30-4FC5-98B2-B82EE33382CB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DF873F-5519-4EFE-B5EB-91BF742B2161}" type="pres">
      <dgm:prSet presAssocID="{796F1BEA-6D91-4193-8159-286498FE7526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80E2CF2-65D9-4428-AA2F-2F3599A45360}" type="presOf" srcId="{0375B9D3-3E30-4FC5-98B2-B82EE33382CB}" destId="{B704A3DE-40B6-4B56-9EF8-4CCC704A563C}" srcOrd="1" destOrd="0" presId="urn:microsoft.com/office/officeart/2005/8/layout/target3"/>
    <dgm:cxn modelId="{FE0F1911-60F2-4FC6-9076-57E73C6685D1}" type="presOf" srcId="{796F1BEA-6D91-4193-8159-286498FE7526}" destId="{4C6D88C4-38F2-43D0-8ABA-1CB6018590CB}" srcOrd="0" destOrd="0" presId="urn:microsoft.com/office/officeart/2005/8/layout/target3"/>
    <dgm:cxn modelId="{941F33B7-98F5-4536-9C59-BB79BA38C101}" type="presOf" srcId="{C5A17C9B-6351-4D23-9667-2A78F93E3691}" destId="{9F989B34-860D-4F2D-8D06-5AB7F40DB6CA}" srcOrd="0" destOrd="0" presId="urn:microsoft.com/office/officeart/2005/8/layout/target3"/>
    <dgm:cxn modelId="{649B902E-F30D-48EC-B9CE-587B20469A8B}" type="presOf" srcId="{0B20318F-11D0-4B3F-932A-456A1D060B58}" destId="{2343CB54-3D8A-40FC-8A6E-F161EE4259EB}" srcOrd="0" destOrd="0" presId="urn:microsoft.com/office/officeart/2005/8/layout/target3"/>
    <dgm:cxn modelId="{317E4317-CC9C-4431-83A9-26A9360AF1EB}" type="presOf" srcId="{76C22304-8535-46A2-98BD-1340EBEBC5FE}" destId="{F7C1B11D-4A74-428F-8CE9-22E284AD28D6}" srcOrd="1" destOrd="0" presId="urn:microsoft.com/office/officeart/2005/8/layout/target3"/>
    <dgm:cxn modelId="{73FEEF1C-0855-4F7E-A9C2-BC6D742059A1}" srcId="{FFFE1140-AE47-4E24-BDFD-B38C6804A491}" destId="{76C22304-8535-46A2-98BD-1340EBEBC5FE}" srcOrd="0" destOrd="0" parTransId="{BCBB06AD-20DB-4AB0-993D-0FC29990AEBF}" sibTransId="{CEBCA3F0-98F7-420A-AB12-072ABB2B704C}"/>
    <dgm:cxn modelId="{44A92308-3E02-42CC-B741-CAD50BC4FEAE}" srcId="{FFFE1140-AE47-4E24-BDFD-B38C6804A491}" destId="{C5A17C9B-6351-4D23-9667-2A78F93E3691}" srcOrd="2" destOrd="0" parTransId="{28831154-8F90-47EA-9983-E79A00B34417}" sibTransId="{198CF740-B40C-4CBD-A1BF-4BA775B0601A}"/>
    <dgm:cxn modelId="{1D4229AC-DEB0-4318-B484-725DA0DCCEF0}" srcId="{FFFE1140-AE47-4E24-BDFD-B38C6804A491}" destId="{0375B9D3-3E30-4FC5-98B2-B82EE33382CB}" srcOrd="3" destOrd="0" parTransId="{9A138729-3D61-4025-97D1-6F79055E1597}" sibTransId="{38811EA4-E8A5-46B0-A376-8012D38CD7A5}"/>
    <dgm:cxn modelId="{7CAC829F-9DA7-44DD-B5D3-24E1A7C6927D}" type="presOf" srcId="{796F1BEA-6D91-4193-8159-286498FE7526}" destId="{DCDF873F-5519-4EFE-B5EB-91BF742B2161}" srcOrd="1" destOrd="0" presId="urn:microsoft.com/office/officeart/2005/8/layout/target3"/>
    <dgm:cxn modelId="{5FD68F94-5A53-4196-ABC0-577E4DA2C5E0}" type="presOf" srcId="{76C22304-8535-46A2-98BD-1340EBEBC5FE}" destId="{64B883A8-E92E-46F4-9A2A-54749176D4E3}" srcOrd="0" destOrd="0" presId="urn:microsoft.com/office/officeart/2005/8/layout/target3"/>
    <dgm:cxn modelId="{DDA191DA-26A9-4361-966E-6665D025F263}" type="presOf" srcId="{0375B9D3-3E30-4FC5-98B2-B82EE33382CB}" destId="{42A6B6BB-7534-4F61-8F87-8DE7DDCC2ACA}" srcOrd="0" destOrd="0" presId="urn:microsoft.com/office/officeart/2005/8/layout/target3"/>
    <dgm:cxn modelId="{6D707231-02B1-4441-AEDA-EC78522AB5D1}" srcId="{FFFE1140-AE47-4E24-BDFD-B38C6804A491}" destId="{796F1BEA-6D91-4193-8159-286498FE7526}" srcOrd="4" destOrd="0" parTransId="{FCC92914-7199-4D4A-9649-E7A3B926F787}" sibTransId="{165D9497-D4CC-4AEA-BFBC-E07BF7E38E04}"/>
    <dgm:cxn modelId="{DED27657-FC84-4FD5-8C3B-15CB268B0209}" type="presOf" srcId="{FFFE1140-AE47-4E24-BDFD-B38C6804A491}" destId="{35EB5A09-BA49-42DA-8587-871909866106}" srcOrd="0" destOrd="0" presId="urn:microsoft.com/office/officeart/2005/8/layout/target3"/>
    <dgm:cxn modelId="{EDB4DF4D-A3FD-4132-B1E6-0ADBF7AC1F14}" srcId="{FFFE1140-AE47-4E24-BDFD-B38C6804A491}" destId="{0B20318F-11D0-4B3F-932A-456A1D060B58}" srcOrd="1" destOrd="0" parTransId="{D46E93A0-1F53-42E1-9D56-61F69B1859EA}" sibTransId="{20580ACE-13B9-44B5-8F69-14164B0517D9}"/>
    <dgm:cxn modelId="{ADCC1236-5F87-49D0-8FD4-F66CBF06CC0B}" type="presOf" srcId="{0B20318F-11D0-4B3F-932A-456A1D060B58}" destId="{E65C1B20-51E1-4AD4-810E-61865E7BDED2}" srcOrd="1" destOrd="0" presId="urn:microsoft.com/office/officeart/2005/8/layout/target3"/>
    <dgm:cxn modelId="{3A9BC80E-FF1C-4AE5-AF36-FCE58CC136C6}" type="presOf" srcId="{C5A17C9B-6351-4D23-9667-2A78F93E3691}" destId="{4981B652-13C7-4FA8-BD19-34E0DD5D2335}" srcOrd="1" destOrd="0" presId="urn:microsoft.com/office/officeart/2005/8/layout/target3"/>
    <dgm:cxn modelId="{FC975B20-3FED-46AA-B86B-4883CDC8613F}" type="presParOf" srcId="{35EB5A09-BA49-42DA-8587-871909866106}" destId="{8CD8F6BC-9464-4BBB-B720-A5D02FF5D809}" srcOrd="0" destOrd="0" presId="urn:microsoft.com/office/officeart/2005/8/layout/target3"/>
    <dgm:cxn modelId="{E55186F3-367F-4A0F-9520-811792A3A249}" type="presParOf" srcId="{35EB5A09-BA49-42DA-8587-871909866106}" destId="{094A989D-59FF-4689-B550-52AC76B1C65F}" srcOrd="1" destOrd="0" presId="urn:microsoft.com/office/officeart/2005/8/layout/target3"/>
    <dgm:cxn modelId="{27FB0810-AB08-47D9-8160-086745A9F870}" type="presParOf" srcId="{35EB5A09-BA49-42DA-8587-871909866106}" destId="{64B883A8-E92E-46F4-9A2A-54749176D4E3}" srcOrd="2" destOrd="0" presId="urn:microsoft.com/office/officeart/2005/8/layout/target3"/>
    <dgm:cxn modelId="{1F4255CF-D41F-4DBB-B810-DCFEBE5C2674}" type="presParOf" srcId="{35EB5A09-BA49-42DA-8587-871909866106}" destId="{BA149DDC-91A9-4435-8809-3FDC79BA6001}" srcOrd="3" destOrd="0" presId="urn:microsoft.com/office/officeart/2005/8/layout/target3"/>
    <dgm:cxn modelId="{BF54A472-D7A9-4777-8812-DB0300F5C524}" type="presParOf" srcId="{35EB5A09-BA49-42DA-8587-871909866106}" destId="{AF386DCF-7DD8-4C67-8749-3BD662C4062C}" srcOrd="4" destOrd="0" presId="urn:microsoft.com/office/officeart/2005/8/layout/target3"/>
    <dgm:cxn modelId="{862487C4-52B7-4E86-B415-CFAB5B949438}" type="presParOf" srcId="{35EB5A09-BA49-42DA-8587-871909866106}" destId="{2343CB54-3D8A-40FC-8A6E-F161EE4259EB}" srcOrd="5" destOrd="0" presId="urn:microsoft.com/office/officeart/2005/8/layout/target3"/>
    <dgm:cxn modelId="{8A8FC7F3-B9B8-46ED-BD16-CA6B95279761}" type="presParOf" srcId="{35EB5A09-BA49-42DA-8587-871909866106}" destId="{5DF039D0-0547-4EA0-8663-68CBCB5725A2}" srcOrd="6" destOrd="0" presId="urn:microsoft.com/office/officeart/2005/8/layout/target3"/>
    <dgm:cxn modelId="{6D0711EA-1E9A-467A-9694-2F4D0EE43F18}" type="presParOf" srcId="{35EB5A09-BA49-42DA-8587-871909866106}" destId="{D4F8A298-EBB4-477A-A935-4991664E750C}" srcOrd="7" destOrd="0" presId="urn:microsoft.com/office/officeart/2005/8/layout/target3"/>
    <dgm:cxn modelId="{D7426987-B754-41E0-B0A7-93A3234C9C9A}" type="presParOf" srcId="{35EB5A09-BA49-42DA-8587-871909866106}" destId="{9F989B34-860D-4F2D-8D06-5AB7F40DB6CA}" srcOrd="8" destOrd="0" presId="urn:microsoft.com/office/officeart/2005/8/layout/target3"/>
    <dgm:cxn modelId="{80FE6B84-3053-4817-BD95-A0D68C724995}" type="presParOf" srcId="{35EB5A09-BA49-42DA-8587-871909866106}" destId="{17AE18B9-966B-4C6F-88F8-2E507B6610CC}" srcOrd="9" destOrd="0" presId="urn:microsoft.com/office/officeart/2005/8/layout/target3"/>
    <dgm:cxn modelId="{F2E4FB0E-50E6-4789-97AF-2456A061F700}" type="presParOf" srcId="{35EB5A09-BA49-42DA-8587-871909866106}" destId="{66206E07-CB7E-440E-8882-160CD3FEE8BB}" srcOrd="10" destOrd="0" presId="urn:microsoft.com/office/officeart/2005/8/layout/target3"/>
    <dgm:cxn modelId="{411278EB-2BB8-4BCF-B8B7-6BAF347B226B}" type="presParOf" srcId="{35EB5A09-BA49-42DA-8587-871909866106}" destId="{42A6B6BB-7534-4F61-8F87-8DE7DDCC2ACA}" srcOrd="11" destOrd="0" presId="urn:microsoft.com/office/officeart/2005/8/layout/target3"/>
    <dgm:cxn modelId="{3C9B8276-78CD-4766-93C7-C70E0399B88A}" type="presParOf" srcId="{35EB5A09-BA49-42DA-8587-871909866106}" destId="{FB7E2D44-F58D-4B9F-911E-FD3E17B88D27}" srcOrd="12" destOrd="0" presId="urn:microsoft.com/office/officeart/2005/8/layout/target3"/>
    <dgm:cxn modelId="{D30778CA-EFE8-4701-B2F4-58B827A75C8F}" type="presParOf" srcId="{35EB5A09-BA49-42DA-8587-871909866106}" destId="{340628D9-71A3-45D6-A803-0FC9DB86CFAB}" srcOrd="13" destOrd="0" presId="urn:microsoft.com/office/officeart/2005/8/layout/target3"/>
    <dgm:cxn modelId="{89522D11-3662-4A2A-ADBC-FDE5E308585B}" type="presParOf" srcId="{35EB5A09-BA49-42DA-8587-871909866106}" destId="{4C6D88C4-38F2-43D0-8ABA-1CB6018590CB}" srcOrd="14" destOrd="0" presId="urn:microsoft.com/office/officeart/2005/8/layout/target3"/>
    <dgm:cxn modelId="{A11A0C0C-C1D8-49C6-8F59-7A75149CB164}" type="presParOf" srcId="{35EB5A09-BA49-42DA-8587-871909866106}" destId="{F7C1B11D-4A74-428F-8CE9-22E284AD28D6}" srcOrd="15" destOrd="0" presId="urn:microsoft.com/office/officeart/2005/8/layout/target3"/>
    <dgm:cxn modelId="{67BAD264-8EF8-48A6-B90F-E664DA79FD4C}" type="presParOf" srcId="{35EB5A09-BA49-42DA-8587-871909866106}" destId="{E65C1B20-51E1-4AD4-810E-61865E7BDED2}" srcOrd="16" destOrd="0" presId="urn:microsoft.com/office/officeart/2005/8/layout/target3"/>
    <dgm:cxn modelId="{5136EF42-D0F4-4FDF-935E-48CDE6532832}" type="presParOf" srcId="{35EB5A09-BA49-42DA-8587-871909866106}" destId="{4981B652-13C7-4FA8-BD19-34E0DD5D2335}" srcOrd="17" destOrd="0" presId="urn:microsoft.com/office/officeart/2005/8/layout/target3"/>
    <dgm:cxn modelId="{CEF034D6-E98D-4405-A5CB-A24F384DF122}" type="presParOf" srcId="{35EB5A09-BA49-42DA-8587-871909866106}" destId="{B704A3DE-40B6-4B56-9EF8-4CCC704A563C}" srcOrd="18" destOrd="0" presId="urn:microsoft.com/office/officeart/2005/8/layout/target3"/>
    <dgm:cxn modelId="{62726498-FC05-450B-A1FE-58C0FEFBC20C}" type="presParOf" srcId="{35EB5A09-BA49-42DA-8587-871909866106}" destId="{DCDF873F-5519-4EFE-B5EB-91BF742B2161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D8F6BC-9464-4BBB-B720-A5D02FF5D809}">
      <dsp:nvSpPr>
        <dsp:cNvPr id="0" name=""/>
        <dsp:cNvSpPr/>
      </dsp:nvSpPr>
      <dsp:spPr>
        <a:xfrm>
          <a:off x="-87282" y="142483"/>
          <a:ext cx="3702118" cy="425799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B883A8-E92E-46F4-9A2A-54749176D4E3}">
      <dsp:nvSpPr>
        <dsp:cNvPr id="0" name=""/>
        <dsp:cNvSpPr/>
      </dsp:nvSpPr>
      <dsp:spPr>
        <a:xfrm>
          <a:off x="1747170" y="138970"/>
          <a:ext cx="7638011" cy="4257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Requerimientos</a:t>
          </a:r>
          <a:endParaRPr lang="es-AR" sz="2600" kern="1200" dirty="0"/>
        </a:p>
      </dsp:txBody>
      <dsp:txXfrm>
        <a:off x="1747170" y="138970"/>
        <a:ext cx="7638011" cy="681279"/>
      </dsp:txXfrm>
    </dsp:sp>
    <dsp:sp modelId="{AF386DCF-7DD8-4C67-8749-3BD662C4062C}">
      <dsp:nvSpPr>
        <dsp:cNvPr id="0" name=""/>
        <dsp:cNvSpPr/>
      </dsp:nvSpPr>
      <dsp:spPr>
        <a:xfrm>
          <a:off x="52772" y="820250"/>
          <a:ext cx="3363819" cy="336381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43CB54-3D8A-40FC-8A6E-F161EE4259EB}">
      <dsp:nvSpPr>
        <dsp:cNvPr id="0" name=""/>
        <dsp:cNvSpPr/>
      </dsp:nvSpPr>
      <dsp:spPr>
        <a:xfrm>
          <a:off x="1753464" y="820250"/>
          <a:ext cx="7652744" cy="33638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Servidores</a:t>
          </a:r>
          <a:endParaRPr lang="es-AR" sz="3000" kern="1200" dirty="0"/>
        </a:p>
      </dsp:txBody>
      <dsp:txXfrm>
        <a:off x="1753464" y="820250"/>
        <a:ext cx="7652744" cy="681280"/>
      </dsp:txXfrm>
    </dsp:sp>
    <dsp:sp modelId="{D4F8A298-EBB4-477A-A935-4991664E750C}">
      <dsp:nvSpPr>
        <dsp:cNvPr id="0" name=""/>
        <dsp:cNvSpPr/>
      </dsp:nvSpPr>
      <dsp:spPr>
        <a:xfrm>
          <a:off x="491414" y="1501530"/>
          <a:ext cx="2469639" cy="246963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989B34-860D-4F2D-8D06-5AB7F40DB6CA}">
      <dsp:nvSpPr>
        <dsp:cNvPr id="0" name=""/>
        <dsp:cNvSpPr/>
      </dsp:nvSpPr>
      <dsp:spPr>
        <a:xfrm>
          <a:off x="1740948" y="1507778"/>
          <a:ext cx="7623135" cy="24696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Conectividad</a:t>
          </a:r>
          <a:endParaRPr lang="es-AR" sz="2600" kern="1200" dirty="0"/>
        </a:p>
      </dsp:txBody>
      <dsp:txXfrm>
        <a:off x="1740948" y="1507778"/>
        <a:ext cx="7623135" cy="681279"/>
      </dsp:txXfrm>
    </dsp:sp>
    <dsp:sp modelId="{66206E07-CB7E-440E-8882-160CD3FEE8BB}">
      <dsp:nvSpPr>
        <dsp:cNvPr id="0" name=""/>
        <dsp:cNvSpPr/>
      </dsp:nvSpPr>
      <dsp:spPr>
        <a:xfrm>
          <a:off x="944828" y="2182810"/>
          <a:ext cx="1575459" cy="157545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A6B6BB-7534-4F61-8F87-8DE7DDCC2ACA}">
      <dsp:nvSpPr>
        <dsp:cNvPr id="0" name=""/>
        <dsp:cNvSpPr/>
      </dsp:nvSpPr>
      <dsp:spPr>
        <a:xfrm>
          <a:off x="1740948" y="2182810"/>
          <a:ext cx="7623135" cy="15754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Storage</a:t>
          </a:r>
          <a:endParaRPr lang="es-AR" sz="3600" kern="1200" dirty="0"/>
        </a:p>
      </dsp:txBody>
      <dsp:txXfrm>
        <a:off x="1740948" y="2182810"/>
        <a:ext cx="7623135" cy="681279"/>
      </dsp:txXfrm>
    </dsp:sp>
    <dsp:sp modelId="{340628D9-71A3-45D6-A803-0FC9DB86CFAB}">
      <dsp:nvSpPr>
        <dsp:cNvPr id="0" name=""/>
        <dsp:cNvSpPr/>
      </dsp:nvSpPr>
      <dsp:spPr>
        <a:xfrm>
          <a:off x="1405317" y="2864090"/>
          <a:ext cx="681279" cy="68127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6D88C4-38F2-43D0-8ABA-1CB6018590CB}">
      <dsp:nvSpPr>
        <dsp:cNvPr id="0" name=""/>
        <dsp:cNvSpPr/>
      </dsp:nvSpPr>
      <dsp:spPr>
        <a:xfrm>
          <a:off x="1741878" y="2864090"/>
          <a:ext cx="7646021" cy="6812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err="1" smtClean="0"/>
            <a:t>Backup</a:t>
          </a:r>
          <a:endParaRPr lang="es-AR" sz="3600" kern="1200" dirty="0"/>
        </a:p>
      </dsp:txBody>
      <dsp:txXfrm>
        <a:off x="1741878" y="2864090"/>
        <a:ext cx="7646021" cy="681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u="none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u="none"/>
            </a:lvl1pPr>
          </a:lstStyle>
          <a:p>
            <a:pPr>
              <a:defRPr/>
            </a:pPr>
            <a:fld id="{42184F04-B6AE-4811-9E35-94956521E155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u="none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u="none"/>
            </a:lvl1pPr>
          </a:lstStyle>
          <a:p>
            <a:pPr>
              <a:defRPr/>
            </a:pPr>
            <a:fld id="{2DBACC06-1F7B-42C6-9E5B-F78D1F2CDEE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22357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UTP6</a:t>
            </a:r>
            <a:r>
              <a:rPr lang="es-AR" baseline="0" dirty="0" smtClean="0"/>
              <a:t> = transmite a 1 </a:t>
            </a:r>
            <a:r>
              <a:rPr lang="es-AR" baseline="0" dirty="0" err="1" smtClean="0"/>
              <a:t>Gbps</a:t>
            </a:r>
            <a:endParaRPr lang="es-AR" baseline="0" dirty="0" smtClean="0"/>
          </a:p>
          <a:p>
            <a:r>
              <a:rPr lang="es-AR" baseline="0" dirty="0" smtClean="0"/>
              <a:t>UT5 = transmite a 100Mbps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19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33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Consultas:</a:t>
            </a:r>
          </a:p>
          <a:p>
            <a:r>
              <a:rPr lang="es-AR" dirty="0" smtClean="0"/>
              <a:t>	son</a:t>
            </a:r>
            <a:r>
              <a:rPr lang="es-AR" baseline="0" dirty="0" smtClean="0"/>
              <a:t> dos controladores? , se puede eliminar 1 ? Si , pero se pierde la doble redundancia</a:t>
            </a:r>
          </a:p>
          <a:p>
            <a:r>
              <a:rPr lang="es-AR" baseline="0" dirty="0" smtClean="0"/>
              <a:t>	no puedo usar un puerto de fibra del controlador para la Planta? con eso me evito comprar la placa de fibra x 4 puertos . No es recomendable porque si se muere u  controlador pierdo todas las conexiones . Sin embargo si tengo una placa mantengo la redundancia. </a:t>
            </a:r>
            <a:r>
              <a:rPr lang="es-AR" baseline="0" dirty="0" err="1" smtClean="0"/>
              <a:t>Ademas</a:t>
            </a:r>
            <a:r>
              <a:rPr lang="es-AR" baseline="0" dirty="0" smtClean="0"/>
              <a:t> de que uno es de 10 </a:t>
            </a:r>
            <a:r>
              <a:rPr lang="es-AR" baseline="0" dirty="0" err="1" smtClean="0"/>
              <a:t>Gb</a:t>
            </a:r>
            <a:r>
              <a:rPr lang="es-AR" baseline="0" dirty="0" smtClean="0"/>
              <a:t> y el otro y 4 </a:t>
            </a:r>
            <a:r>
              <a:rPr lang="es-AR" baseline="0" dirty="0" err="1" smtClean="0"/>
              <a:t>Gb.</a:t>
            </a:r>
            <a:r>
              <a:rPr lang="es-AR" baseline="0" dirty="0" smtClean="0"/>
              <a:t> </a:t>
            </a:r>
          </a:p>
          <a:p>
            <a:endParaRPr lang="es-AR" baseline="0" dirty="0" smtClean="0"/>
          </a:p>
          <a:p>
            <a:r>
              <a:rPr lang="es-AR" baseline="0" dirty="0" smtClean="0"/>
              <a:t>La placa de fibra es para la planta a 10GB</a:t>
            </a:r>
          </a:p>
          <a:p>
            <a:r>
              <a:rPr lang="es-AR" baseline="0" dirty="0" smtClean="0"/>
              <a:t>---</a:t>
            </a:r>
          </a:p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Conexión doble redundancia: </a:t>
            </a:r>
          </a:p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1° caso de redundancia (a nivel de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switch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individual) :Cada</a:t>
            </a:r>
            <a:r>
              <a:rPr lang="es-AR" u="none" baseline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u="none" baseline="0" dirty="0" err="1" smtClean="0">
                <a:latin typeface="Calibri" pitchFamily="34" charset="0"/>
                <a:cs typeface="Calibri" pitchFamily="34" charset="0"/>
              </a:rPr>
              <a:t>switch</a:t>
            </a:r>
            <a:r>
              <a:rPr lang="es-AR" u="none" baseline="0" dirty="0" smtClean="0">
                <a:latin typeface="Calibri" pitchFamily="34" charset="0"/>
                <a:cs typeface="Calibri" pitchFamily="34" charset="0"/>
              </a:rPr>
              <a:t> tiene dos controladores, 1 activa y otro en stand </a:t>
            </a:r>
            <a:r>
              <a:rPr lang="es-AR" u="none" baseline="0" dirty="0" err="1" smtClean="0">
                <a:latin typeface="Calibri" pitchFamily="34" charset="0"/>
                <a:cs typeface="Calibri" pitchFamily="34" charset="0"/>
              </a:rPr>
              <a:t>by</a:t>
            </a:r>
            <a:r>
              <a:rPr lang="es-AR" u="none" baseline="0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r>
              <a:rPr lang="es-AR" u="none" baseline="0" dirty="0" smtClean="0">
                <a:latin typeface="Calibri" pitchFamily="34" charset="0"/>
                <a:cs typeface="Calibri" pitchFamily="34" charset="0"/>
              </a:rPr>
              <a:t>2° caso de redundancia (a nivel de </a:t>
            </a:r>
            <a:r>
              <a:rPr lang="es-AR" u="none" baseline="0" dirty="0" err="1" smtClean="0">
                <a:latin typeface="Calibri" pitchFamily="34" charset="0"/>
                <a:cs typeface="Calibri" pitchFamily="34" charset="0"/>
              </a:rPr>
              <a:t>switches</a:t>
            </a:r>
            <a:r>
              <a:rPr lang="es-AR" u="none" baseline="0" dirty="0" smtClean="0">
                <a:latin typeface="Calibri" pitchFamily="34" charset="0"/>
                <a:cs typeface="Calibri" pitchFamily="34" charset="0"/>
              </a:rPr>
              <a:t>): en caso de romperse las dos controladoras del </a:t>
            </a:r>
            <a:r>
              <a:rPr lang="es-AR" u="none" baseline="0" dirty="0" err="1" smtClean="0">
                <a:latin typeface="Calibri" pitchFamily="34" charset="0"/>
                <a:cs typeface="Calibri" pitchFamily="34" charset="0"/>
              </a:rPr>
              <a:t>sw</a:t>
            </a:r>
            <a:r>
              <a:rPr lang="es-AR" u="none" baseline="0" dirty="0" smtClean="0">
                <a:latin typeface="Calibri" pitchFamily="34" charset="0"/>
                <a:cs typeface="Calibri" pitchFamily="34" charset="0"/>
              </a:rPr>
              <a:t> primario, el secundario se promueve como primario.  </a:t>
            </a:r>
            <a:endParaRPr lang="es-AR" baseline="0" dirty="0" smtClean="0"/>
          </a:p>
          <a:p>
            <a:r>
              <a:rPr lang="es-AR" baseline="0" dirty="0" smtClean="0"/>
              <a:t>10GbE= 10 </a:t>
            </a:r>
            <a:r>
              <a:rPr lang="es-AR" baseline="0" dirty="0" err="1" smtClean="0"/>
              <a:t>gigabit</a:t>
            </a:r>
            <a:r>
              <a:rPr lang="es-AR" baseline="0" dirty="0" smtClean="0"/>
              <a:t> Ethernet</a:t>
            </a:r>
          </a:p>
          <a:p>
            <a:r>
              <a:rPr lang="es-AR" baseline="0" dirty="0" err="1" smtClean="0"/>
              <a:t>Gb</a:t>
            </a:r>
            <a:r>
              <a:rPr lang="es-AR" baseline="0" dirty="0" smtClean="0"/>
              <a:t>= </a:t>
            </a:r>
            <a:r>
              <a:rPr lang="es-AR" baseline="0" dirty="0" err="1" smtClean="0"/>
              <a:t>Gigabite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Norma ETI/</a:t>
            </a:r>
            <a:r>
              <a:rPr lang="es-AR" baseline="0" dirty="0" err="1" smtClean="0"/>
              <a:t>tia</a:t>
            </a:r>
            <a:r>
              <a:rPr lang="es-AR" baseline="0" dirty="0" smtClean="0"/>
              <a:t> 568, dice que el estándar de cableado estructurado es a 10Gb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23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aseline="0" dirty="0" smtClean="0"/>
              <a:t>Soporta hasta 4Gbps, es correcto siendo que el </a:t>
            </a:r>
            <a:r>
              <a:rPr lang="es-AR" baseline="0" dirty="0" err="1" smtClean="0"/>
              <a:t>switch</a:t>
            </a:r>
            <a:r>
              <a:rPr lang="es-AR" baseline="0" dirty="0" smtClean="0"/>
              <a:t> tiene puertos de 8Gbps?</a:t>
            </a:r>
          </a:p>
          <a:p>
            <a:r>
              <a:rPr lang="es-AR" baseline="0" dirty="0" smtClean="0"/>
              <a:t>  </a:t>
            </a:r>
          </a:p>
          <a:p>
            <a:r>
              <a:rPr lang="es-AR" baseline="0" dirty="0" smtClean="0"/>
              <a:t>HBA y PCI Express es lo mismo? No….HBA es la placa de fibra, PCI Express es el slot del servidor donde se conecta esta y cualquier otra placa.</a:t>
            </a:r>
          </a:p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24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</a:t>
            </a:r>
            <a:r>
              <a:rPr lang="es-AR" baseline="0" dirty="0" smtClean="0"/>
              <a:t> correcta la redundancia en el diagrama del data??? Tengo que verificar eso. </a:t>
            </a:r>
          </a:p>
          <a:p>
            <a:endParaRPr lang="es-AR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25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Son 6 puertos</a:t>
            </a:r>
            <a:r>
              <a:rPr lang="es-AR" baseline="0" dirty="0" smtClean="0"/>
              <a:t> porque el server de </a:t>
            </a:r>
            <a:r>
              <a:rPr lang="es-AR" baseline="0" dirty="0" err="1" smtClean="0"/>
              <a:t>backup</a:t>
            </a:r>
            <a:r>
              <a:rPr lang="es-AR" baseline="0" dirty="0" smtClean="0"/>
              <a:t> no va a la </a:t>
            </a:r>
            <a:r>
              <a:rPr lang="es-AR" baseline="0" dirty="0" err="1" smtClean="0"/>
              <a:t>lan</a:t>
            </a:r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26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ACC06-1F7B-42C6-9E5B-F78D1F2CDEEA}" type="slidenum">
              <a:rPr lang="es-AR" smtClean="0"/>
              <a:pPr>
                <a:defRPr/>
              </a:pPr>
              <a:t>27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Triángulo rectángulo"/>
          <p:cNvSpPr/>
          <p:nvPr/>
        </p:nvSpPr>
        <p:spPr>
          <a:xfrm>
            <a:off x="0" y="5181600"/>
            <a:ext cx="10167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</a:endParaRPr>
          </a:p>
        </p:txBody>
      </p:sp>
      <p:grpSp>
        <p:nvGrpSpPr>
          <p:cNvPr id="5" name="1 Grupo"/>
          <p:cNvGrpSpPr>
            <a:grpSpLocks/>
          </p:cNvGrpSpPr>
          <p:nvPr/>
        </p:nvGrpSpPr>
        <p:grpSpPr bwMode="auto">
          <a:xfrm>
            <a:off x="-4763" y="5503863"/>
            <a:ext cx="10164763" cy="2124075"/>
            <a:chOff x="-3765" y="4832896"/>
            <a:chExt cx="9147765" cy="2032192"/>
          </a:xfrm>
        </p:grpSpPr>
        <p:sp>
          <p:nvSpPr>
            <p:cNvPr id="6" name="6 Forma libre"/>
            <p:cNvSpPr>
              <a:spLocks/>
            </p:cNvSpPr>
            <p:nvPr/>
          </p:nvSpPr>
          <p:spPr bwMode="auto">
            <a:xfrm>
              <a:off x="1687779" y="4832896"/>
              <a:ext cx="7456221" cy="51943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defTabSz="10159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u="none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7" name="7 Forma libre"/>
            <p:cNvSpPr>
              <a:spLocks/>
            </p:cNvSpPr>
            <p:nvPr/>
          </p:nvSpPr>
          <p:spPr bwMode="auto">
            <a:xfrm>
              <a:off x="34810" y="5135142"/>
              <a:ext cx="9109190" cy="83839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defTabSz="10159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u="none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8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defTabSz="10159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u="none">
                <a:solidFill>
                  <a:prstClr val="white"/>
                </a:solidFill>
              </a:endParaRPr>
            </a:p>
          </p:txBody>
        </p:sp>
        <p:cxnSp>
          <p:nvCxnSpPr>
            <p:cNvPr id="10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62000" y="1947335"/>
            <a:ext cx="8636000" cy="2033068"/>
          </a:xfrm>
        </p:spPr>
        <p:txBody>
          <a:bodyPr anchor="b"/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62000" y="4012897"/>
            <a:ext cx="8636000" cy="1333004"/>
          </a:xfrm>
        </p:spPr>
        <p:txBody>
          <a:bodyPr lIns="50799" rIns="50799"/>
          <a:lstStyle>
            <a:lvl1pPr marL="0" marR="71119" indent="0" algn="r">
              <a:buNone/>
              <a:defRPr>
                <a:solidFill>
                  <a:schemeClr val="tx2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41934536-CF1C-4806-AC52-12BBB23B97E5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A2BF">
                    <a:tint val="20000"/>
                  </a:srgb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4413759E-C15E-4BA7-9766-CCDB74D161C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000" y="1645922"/>
            <a:ext cx="9144000" cy="487341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7701E19D-5117-4A4D-8E0E-E9D579466B86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B545BC20-726F-436A-AD28-C0E8F1CBB06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604459" y="305156"/>
            <a:ext cx="1974967" cy="621417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000" y="305157"/>
            <a:ext cx="7027333" cy="6214178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DCFF9EAA-CEDB-4D2B-A9F1-608B591965EE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9A933A5D-1139-4A66-A1A7-B0A68655CBC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2A8406F1-D579-4D45-9DE2-45A9DF3F07EB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BF902BA0-1D8E-449F-B975-23B0F18FEBB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heurón"/>
          <p:cNvSpPr/>
          <p:nvPr/>
        </p:nvSpPr>
        <p:spPr>
          <a:xfrm>
            <a:off x="4040188" y="3340100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</a:endParaRPr>
          </a:p>
        </p:txBody>
      </p:sp>
      <p:sp>
        <p:nvSpPr>
          <p:cNvPr id="5" name="7 Cheurón"/>
          <p:cNvSpPr/>
          <p:nvPr/>
        </p:nvSpPr>
        <p:spPr>
          <a:xfrm>
            <a:off x="3833813" y="3340100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2640" y="1177458"/>
            <a:ext cx="8636000" cy="2032000"/>
          </a:xfrm>
        </p:spPr>
        <p:txBody>
          <a:bodyPr anchor="b"/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358570" y="3257458"/>
            <a:ext cx="5080000" cy="1616542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423BDEEF-39E6-4AF4-A51F-C55A35745A10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A099DCA1-8E0C-472C-AF34-12AC44D2AE1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8000" y="164592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64667" y="164592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66FAFBD7-D955-4098-A531-F46B56F30840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CD18B451-C1C2-47A0-8841-17114778A96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6011333"/>
            <a:ext cx="4489098" cy="846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198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161141" y="6011333"/>
            <a:ext cx="4490861" cy="846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198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1604772"/>
            <a:ext cx="4489098" cy="437973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1140" y="1604772"/>
            <a:ext cx="4490861" cy="4379737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9B169A72-A36C-4C7A-9236-5FEEE571DEEA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FE582931-ECDC-47F3-8F15-72A8983D0CD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94E10ACA-19EB-498A-A8BB-6D166C8B5AED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DF539CFB-A6E0-4C99-A38B-4308D18FDB8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D7465478-CAB5-4723-A1FB-F3F31747A97D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4A658F82-21B8-4F46-AEA1-0111D3F7B59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5418667"/>
            <a:ext cx="8313084" cy="5080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10667" y="5950113"/>
            <a:ext cx="4416213" cy="101600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016000" y="304800"/>
            <a:ext cx="8310880" cy="50800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570912C0-D2FE-4D17-B8B9-958A5AFF7AAD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91E7B77F-6747-46AB-AB55-E0E0354FAFD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Forma libre"/>
          <p:cNvSpPr>
            <a:spLocks/>
          </p:cNvSpPr>
          <p:nvPr/>
        </p:nvSpPr>
        <p:spPr bwMode="auto">
          <a:xfrm>
            <a:off x="795338" y="5557838"/>
            <a:ext cx="4225925" cy="16033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6" name="8 Forma libre"/>
          <p:cNvSpPr>
            <a:spLocks/>
          </p:cNvSpPr>
          <p:nvPr/>
        </p:nvSpPr>
        <p:spPr bwMode="auto">
          <a:xfrm>
            <a:off x="-58738" y="6427788"/>
            <a:ext cx="4224338" cy="9318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7" name="9 Triángulo rectángulo"/>
          <p:cNvSpPr>
            <a:spLocks/>
          </p:cNvSpPr>
          <p:nvPr/>
        </p:nvSpPr>
        <p:spPr bwMode="auto">
          <a:xfrm>
            <a:off x="-6713" y="6434726"/>
            <a:ext cx="3780349" cy="1200964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</a:endParaRPr>
          </a:p>
        </p:txBody>
      </p:sp>
      <p:cxnSp>
        <p:nvCxnSpPr>
          <p:cNvPr id="8" name="10 Conector recto"/>
          <p:cNvCxnSpPr/>
          <p:nvPr/>
        </p:nvCxnSpPr>
        <p:spPr>
          <a:xfrm>
            <a:off x="-10263" y="6430821"/>
            <a:ext cx="3783899" cy="120487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1 Cheurón"/>
          <p:cNvSpPr/>
          <p:nvPr/>
        </p:nvSpPr>
        <p:spPr>
          <a:xfrm>
            <a:off x="9626600" y="5541963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</a:endParaRPr>
          </a:p>
        </p:txBody>
      </p:sp>
      <p:sp>
        <p:nvSpPr>
          <p:cNvPr id="10" name="12 Cheurón"/>
          <p:cNvSpPr/>
          <p:nvPr/>
        </p:nvSpPr>
        <p:spPr>
          <a:xfrm>
            <a:off x="9420225" y="5541963"/>
            <a:ext cx="203200" cy="2540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68035" y="6048224"/>
            <a:ext cx="7958667" cy="720258"/>
          </a:xfrm>
          <a:noFill/>
        </p:spPr>
        <p:txBody>
          <a:bodyPr tIns="0"/>
          <a:lstStyle>
            <a:lvl1pPr marL="0" marR="20320" indent="0" algn="r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000" y="211076"/>
            <a:ext cx="9652000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000" y="5405691"/>
            <a:ext cx="8972702" cy="62519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6D38BB18-91C9-40DD-8E29-356A01CE543B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2332685F-E692-4F01-AC39-A16AB060515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95338" y="5557838"/>
            <a:ext cx="4225925" cy="16033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8738" y="6427788"/>
            <a:ext cx="4224338" cy="9318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599" tIns="50799" rIns="101599" bIns="50799"/>
          <a:lstStyle>
            <a:extLst/>
          </a:lstStyle>
          <a:p>
            <a:pPr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713" y="6434726"/>
            <a:ext cx="3780349" cy="1200964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defTabSz="101599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u="none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10263" y="6430821"/>
            <a:ext cx="3783899" cy="1204870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508000" y="1646238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7473950" y="7119938"/>
            <a:ext cx="2133600" cy="406400"/>
          </a:xfrm>
          <a:prstGeom prst="rect">
            <a:avLst/>
          </a:prstGeom>
        </p:spPr>
        <p:txBody>
          <a:bodyPr vert="horz" wrap="square" lIns="101599" tIns="50799" rIns="101599" bIns="50799" numCol="1" anchor="b" anchorCtr="0" compatLnSpc="1">
            <a:prstTxWarp prst="textNoShape">
              <a:avLst/>
            </a:prstTxWarp>
          </a:bodyPr>
          <a:lstStyle>
            <a:lvl1pPr>
              <a:defRPr sz="1100" u="none">
                <a:solidFill>
                  <a:srgbClr val="000000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fld id="{E6A611DC-5A10-41A3-97B4-C603F38A0047}" type="datetimeFigureOut">
              <a:rPr lang="es-AR"/>
              <a:pPr>
                <a:defRPr/>
              </a:pPr>
              <a:t>20/11/2011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867275" y="7119938"/>
            <a:ext cx="2611438" cy="406400"/>
          </a:xfrm>
          <a:prstGeom prst="rect">
            <a:avLst/>
          </a:prstGeom>
        </p:spPr>
        <p:txBody>
          <a:bodyPr vert="horz" wrap="square" lIns="101599" tIns="50799" rIns="101599" bIns="50799" numCol="1" anchor="b" anchorCtr="0" compatLnSpc="1">
            <a:prstTxWarp prst="textNoShape">
              <a:avLst/>
            </a:prstTxWarp>
          </a:bodyPr>
          <a:lstStyle>
            <a:lvl1pPr algn="r">
              <a:defRPr sz="1100" u="none">
                <a:solidFill>
                  <a:srgbClr val="000000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607550" y="7119938"/>
            <a:ext cx="406400" cy="406400"/>
          </a:xfrm>
          <a:prstGeom prst="rect">
            <a:avLst/>
          </a:prstGeom>
        </p:spPr>
        <p:txBody>
          <a:bodyPr vert="horz" wrap="square" lIns="101599" tIns="50799" rIns="101599" bIns="50799" numCol="1" anchor="b" anchorCtr="0" compatLnSpc="1">
            <a:prstTxWarp prst="textNoShape">
              <a:avLst/>
            </a:prstTxWarp>
          </a:bodyPr>
          <a:lstStyle>
            <a:lvl1pPr algn="r">
              <a:defRPr sz="1100" u="none">
                <a:solidFill>
                  <a:srgbClr val="000000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fld id="{2F0A708C-6E6A-4BCE-9AC8-1111E38F652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404813" indent="-284163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52413" algn="l" rtl="0" eaLnBrk="0" fontAlgn="base" hangingPunct="0">
        <a:spcBef>
          <a:spcPts val="363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54088" indent="-252413" algn="l" rtl="0" eaLnBrk="0" fontAlgn="base" hangingPunct="0">
        <a:spcBef>
          <a:spcPts val="3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413" indent="-252413" algn="l" rtl="0" eaLnBrk="0" fontAlgn="base" hangingPunct="0">
        <a:spcBef>
          <a:spcPts val="3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252413" algn="l" rtl="0" eaLnBrk="0" fontAlgn="base" hangingPunct="0">
        <a:spcBef>
          <a:spcPts val="3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982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977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975" indent="-253997" algn="l" rtl="0" eaLnBrk="1" latinLnBrk="0" hangingPunct="1">
        <a:spcBef>
          <a:spcPts val="389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407592" y="569640"/>
            <a:ext cx="7848872" cy="252028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4800" dirty="0" smtClean="0">
                <a:solidFill>
                  <a:schemeClr val="accent1"/>
                </a:solidFill>
              </a:rPr>
              <a:t>Seminario de Tecnología</a:t>
            </a:r>
            <a:r>
              <a:rPr lang="es-AR" dirty="0" smtClean="0">
                <a:solidFill>
                  <a:schemeClr val="accent1"/>
                </a:solidFill>
              </a:rPr>
              <a:t/>
            </a:r>
            <a:br>
              <a:rPr lang="es-AR" dirty="0" smtClean="0">
                <a:solidFill>
                  <a:schemeClr val="accent1"/>
                </a:solidFill>
              </a:rPr>
            </a:br>
            <a:r>
              <a:rPr lang="es-AR" dirty="0" smtClean="0">
                <a:solidFill>
                  <a:schemeClr val="accent1"/>
                </a:solidFill>
              </a:rPr>
              <a:t/>
            </a:r>
            <a:br>
              <a:rPr lang="es-AR" dirty="0" smtClean="0">
                <a:solidFill>
                  <a:schemeClr val="accent1"/>
                </a:solidFill>
              </a:rPr>
            </a:br>
            <a:endParaRPr lang="es-AR" dirty="0">
              <a:solidFill>
                <a:schemeClr val="accent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343696" y="1793776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u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Presentación </a:t>
            </a:r>
            <a:r>
              <a:rPr lang="es-AR" sz="4000" u="none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3:</a:t>
            </a:r>
          </a:p>
          <a:p>
            <a:endParaRPr lang="es-AR" sz="1000" u="none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AR" sz="4000" u="none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Soluci</a:t>
            </a:r>
            <a:r>
              <a:rPr lang="es-ES" sz="4000" u="none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ón</a:t>
            </a:r>
            <a:endParaRPr lang="es-AR" sz="4000" u="none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67632" y="48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1859997" y="4167841"/>
            <a:ext cx="4588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u="none" dirty="0" smtClean="0">
                <a:latin typeface="+mj-lt"/>
              </a:rPr>
              <a:t>Integrantes:</a:t>
            </a:r>
            <a:endParaRPr lang="es-ES" dirty="0" smtClean="0">
              <a:latin typeface="+mn-lt"/>
            </a:endParaRPr>
          </a:p>
          <a:p>
            <a:pPr lvl="2"/>
            <a:r>
              <a:rPr lang="es-ES" b="1" u="none" spc="300" dirty="0" smtClean="0">
                <a:latin typeface="+mn-lt"/>
                <a:cs typeface="Times New Roman" pitchFamily="18" charset="0"/>
              </a:rPr>
              <a:t>Dora </a:t>
            </a:r>
            <a:r>
              <a:rPr lang="es-ES" b="1" u="none" spc="300" dirty="0" err="1" smtClean="0">
                <a:latin typeface="+mn-lt"/>
                <a:cs typeface="Times New Roman" pitchFamily="18" charset="0"/>
              </a:rPr>
              <a:t>Vazquez</a:t>
            </a:r>
            <a:endParaRPr lang="es-ES" b="1" u="none" spc="300" dirty="0" smtClean="0">
              <a:latin typeface="+mn-lt"/>
              <a:cs typeface="Times New Roman" pitchFamily="18" charset="0"/>
            </a:endParaRPr>
          </a:p>
          <a:p>
            <a:pPr lvl="2"/>
            <a:r>
              <a:rPr lang="es-ES" b="1" u="none" spc="300" dirty="0" smtClean="0">
                <a:latin typeface="+mn-lt"/>
                <a:cs typeface="Times New Roman" pitchFamily="18" charset="0"/>
              </a:rPr>
              <a:t>Gabriel </a:t>
            </a:r>
            <a:r>
              <a:rPr lang="es-ES" b="1" u="none" spc="300" smtClean="0">
                <a:latin typeface="+mn-lt"/>
                <a:cs typeface="Times New Roman" pitchFamily="18" charset="0"/>
              </a:rPr>
              <a:t>Brunacci</a:t>
            </a:r>
            <a:endParaRPr lang="es-ES" b="1" u="none" spc="300" dirty="0" smtClean="0">
              <a:latin typeface="+mn-lt"/>
              <a:cs typeface="Times New Roman" pitchFamily="18" charset="0"/>
            </a:endParaRPr>
          </a:p>
          <a:p>
            <a:pPr lvl="2"/>
            <a:r>
              <a:rPr lang="es-ES" b="1" u="none" spc="300" dirty="0" smtClean="0">
                <a:latin typeface="+mn-lt"/>
                <a:cs typeface="Times New Roman" pitchFamily="18" charset="0"/>
              </a:rPr>
              <a:t>Javier Moran</a:t>
            </a:r>
          </a:p>
          <a:p>
            <a:pPr lvl="2"/>
            <a:r>
              <a:rPr lang="es-ES" b="1" u="none" spc="300" dirty="0" err="1" smtClean="0">
                <a:latin typeface="+mn-lt"/>
                <a:cs typeface="Times New Roman" pitchFamily="18" charset="0"/>
              </a:rPr>
              <a:t>Victor</a:t>
            </a:r>
            <a:r>
              <a:rPr lang="es-ES" b="1" u="none" spc="300" dirty="0" smtClean="0">
                <a:latin typeface="+mn-lt"/>
                <a:cs typeface="Times New Roman" pitchFamily="18" charset="0"/>
              </a:rPr>
              <a:t> Paredes</a:t>
            </a:r>
            <a:endParaRPr lang="es-ES" b="1" u="none" spc="3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5764589"/>
              </p:ext>
            </p:extLst>
          </p:nvPr>
        </p:nvGraphicFramePr>
        <p:xfrm>
          <a:off x="111448" y="4554056"/>
          <a:ext cx="45365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394"/>
                <a:gridCol w="2652110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Servidor Windows 2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Fujitsu </a:t>
                      </a:r>
                      <a:r>
                        <a:rPr kumimoji="0" lang="es-ES" sz="1600" b="1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Primergy</a:t>
                      </a:r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RX600 S6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Procesadores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4x E7-4850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Memoria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64 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CINT2006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610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9360935"/>
              </p:ext>
            </p:extLst>
          </p:nvPr>
        </p:nvGraphicFramePr>
        <p:xfrm>
          <a:off x="5653772" y="4845144"/>
          <a:ext cx="43227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826823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Asignación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RAM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 </a:t>
                      </a:r>
                      <a:r>
                        <a:rPr kumimoji="0" lang="es-E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Win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PRD 2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16GB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Cluster </a:t>
                      </a:r>
                      <a:r>
                        <a:rPr kumimoji="0" lang="es-E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Node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2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24GB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 Windows 2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8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153008" y="847396"/>
            <a:ext cx="666000" cy="8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6807267" y="844778"/>
            <a:ext cx="666000" cy="89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976996" y="38533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9" y="309754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698325" y="844778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415271" y="38456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796248" y="3242335"/>
            <a:ext cx="939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155504" y="1772775"/>
            <a:ext cx="1277073" cy="165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24" y="30899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1367498" y="327853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2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4840" y="79518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7438336" y="806307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969418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Unix4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359920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DEV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964335" y="713656"/>
            <a:ext cx="666000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090047" y="785665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71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Rectángulo"/>
          <p:cNvSpPr/>
          <p:nvPr/>
        </p:nvSpPr>
        <p:spPr>
          <a:xfrm>
            <a:off x="8086408" y="1790154"/>
            <a:ext cx="666000" cy="14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6736184" y="2893182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376144" y="231841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723830" y="776561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3711847" y="713656"/>
            <a:ext cx="711535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71" y="21374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Rectángulo"/>
          <p:cNvSpPr/>
          <p:nvPr/>
        </p:nvSpPr>
        <p:spPr>
          <a:xfrm>
            <a:off x="1983656" y="879354"/>
            <a:ext cx="666000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8464376" y="2890526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8104336" y="2315754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8718504" y="1760074"/>
            <a:ext cx="666000" cy="15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58" y="906042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74" y="89631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63" y="2134764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16485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646 L 0.01313 0.161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" y="77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0.00459 L 0.5025 0.16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9" y="7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5037585"/>
              </p:ext>
            </p:extLst>
          </p:nvPr>
        </p:nvGraphicFramePr>
        <p:xfrm>
          <a:off x="111448" y="4482048"/>
          <a:ext cx="45365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394"/>
                <a:gridCol w="2652110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Servidor Windows 3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Fujitsu </a:t>
                      </a:r>
                      <a:r>
                        <a:rPr kumimoji="0" lang="es-ES" sz="1600" b="1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Primergy</a:t>
                      </a:r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RX300 S6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Procesadores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2x E7-4820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Memoria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64 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CINT2006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353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4488664"/>
              </p:ext>
            </p:extLst>
          </p:nvPr>
        </p:nvGraphicFramePr>
        <p:xfrm>
          <a:off x="5653772" y="5011648"/>
          <a:ext cx="432277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826823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Asignación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RAM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 WIN DEV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AR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90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AR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4,8</a:t>
                      </a:r>
                      <a:r>
                        <a:rPr kumimoji="0" lang="es-AR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Cluster </a:t>
                      </a:r>
                      <a:r>
                        <a:rPr kumimoji="0" lang="es-E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Node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3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24GB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Backup</a:t>
                      </a:r>
                      <a:r>
                        <a:rPr kumimoji="0" lang="es-AR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Server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AR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AR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32GB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 Windows 3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8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153008" y="847396"/>
            <a:ext cx="666000" cy="8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6807267" y="844778"/>
            <a:ext cx="666000" cy="89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976996" y="38533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9" y="309754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698325" y="844778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415271" y="38456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796248" y="3242335"/>
            <a:ext cx="939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155504" y="1772775"/>
            <a:ext cx="1277073" cy="165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24" y="30899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1367498" y="327853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2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4840" y="79518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7438336" y="806307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969418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Unix4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359920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DEV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964335" y="713656"/>
            <a:ext cx="666000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090047" y="785665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71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8086408" y="1790154"/>
            <a:ext cx="666000" cy="14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6736184" y="2893182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376144" y="231841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9395704" y="776561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3711847" y="713656"/>
            <a:ext cx="711535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71" y="21374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/>
        </p:nvSpPr>
        <p:spPr>
          <a:xfrm>
            <a:off x="1983656" y="879354"/>
            <a:ext cx="666000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8464376" y="2890526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104336" y="2315754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9402283" y="1760074"/>
            <a:ext cx="666000" cy="15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"/>
          <p:cNvSpPr/>
          <p:nvPr/>
        </p:nvSpPr>
        <p:spPr>
          <a:xfrm>
            <a:off x="8734480" y="857672"/>
            <a:ext cx="666000" cy="1066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"/>
          <p:cNvSpPr/>
          <p:nvPr/>
        </p:nvSpPr>
        <p:spPr>
          <a:xfrm>
            <a:off x="2847752" y="1865784"/>
            <a:ext cx="800323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63" y="2134764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44 Rectángulo"/>
          <p:cNvSpPr/>
          <p:nvPr/>
        </p:nvSpPr>
        <p:spPr>
          <a:xfrm>
            <a:off x="5143773" y="895772"/>
            <a:ext cx="800323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CuadroTexto"/>
          <p:cNvSpPr txBox="1"/>
          <p:nvPr/>
        </p:nvSpPr>
        <p:spPr>
          <a:xfrm>
            <a:off x="6740376" y="4212431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6380336" y="3637659"/>
            <a:ext cx="801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DEV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3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BACKUP 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62" y="915566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56" y="931806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85" y="192407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63" y="345666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43090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712E-7 -3.33333E-6 L -0.22399 0.333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16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768E-6 5E-6 L 0.41425 0.201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100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49797E-7 3.33333E-6 L 0.1876 0.331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2" y="16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5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0694222"/>
              </p:ext>
            </p:extLst>
          </p:nvPr>
        </p:nvGraphicFramePr>
        <p:xfrm>
          <a:off x="111448" y="4626064"/>
          <a:ext cx="453650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394"/>
                <a:gridCol w="2652110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Servidor Windows 4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Fujitsu </a:t>
                      </a:r>
                      <a:r>
                        <a:rPr kumimoji="0" lang="es-ES" sz="1600" b="1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Primergy</a:t>
                      </a:r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RX300 S6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Procesadores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4x X5687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Memoria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32 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CINT2006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230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7088746"/>
              </p:ext>
            </p:extLst>
          </p:nvPr>
        </p:nvGraphicFramePr>
        <p:xfrm>
          <a:off x="5653772" y="5083656"/>
          <a:ext cx="432277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826823"/>
              </a:tblGrid>
              <a:tr h="304799">
                <a:tc>
                  <a:txBody>
                    <a:bodyPr/>
                    <a:lstStyle/>
                    <a:p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Asignación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RAM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Cluster </a:t>
                      </a:r>
                      <a:r>
                        <a:rPr kumimoji="0" lang="es-E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Node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4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24GB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 Windows 4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8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153008" y="847396"/>
            <a:ext cx="666000" cy="8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6807267" y="844778"/>
            <a:ext cx="666000" cy="89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976996" y="38533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9" y="309754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698325" y="844778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415271" y="38456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796248" y="3242335"/>
            <a:ext cx="939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155504" y="1772775"/>
            <a:ext cx="1277073" cy="165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24" y="30899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1367498" y="327853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2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4840" y="79518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7438336" y="806307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969418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Unix4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359920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DEV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2964335" y="713656"/>
            <a:ext cx="666000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090047" y="785665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71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Rectángulo"/>
          <p:cNvSpPr/>
          <p:nvPr/>
        </p:nvSpPr>
        <p:spPr>
          <a:xfrm>
            <a:off x="8086408" y="1790154"/>
            <a:ext cx="666000" cy="14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6736184" y="2893182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376144" y="231841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9395704" y="776561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3711847" y="713656"/>
            <a:ext cx="711535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71" y="21374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/>
        </p:nvSpPr>
        <p:spPr>
          <a:xfrm>
            <a:off x="1983656" y="879354"/>
            <a:ext cx="666000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8464376" y="2890526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8104336" y="2315754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9402283" y="1760074"/>
            <a:ext cx="666000" cy="155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Rectángulo"/>
          <p:cNvSpPr/>
          <p:nvPr/>
        </p:nvSpPr>
        <p:spPr>
          <a:xfrm>
            <a:off x="8734480" y="857672"/>
            <a:ext cx="666000" cy="1066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Rectángulo"/>
          <p:cNvSpPr/>
          <p:nvPr/>
        </p:nvSpPr>
        <p:spPr>
          <a:xfrm>
            <a:off x="2847752" y="1865784"/>
            <a:ext cx="800323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63" y="2134764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Rectángulo"/>
          <p:cNvSpPr/>
          <p:nvPr/>
        </p:nvSpPr>
        <p:spPr>
          <a:xfrm>
            <a:off x="5143773" y="895772"/>
            <a:ext cx="800323" cy="101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6740376" y="4212431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380336" y="3637659"/>
            <a:ext cx="801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DEV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3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BACKUP 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3415272" y="1649760"/>
            <a:ext cx="1024892" cy="124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74" y="19177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63" y="345666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CuadroTexto"/>
          <p:cNvSpPr txBox="1"/>
          <p:nvPr/>
        </p:nvSpPr>
        <p:spPr>
          <a:xfrm>
            <a:off x="8488908" y="4212072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Windows4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8128868" y="3764414"/>
            <a:ext cx="801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4 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4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495" y="345631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1747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 -1.66667E-6 L 0.5036 0.2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47" y="10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err="1" smtClean="0">
                <a:solidFill>
                  <a:schemeClr val="accent1"/>
                </a:solidFill>
                <a:effectLst/>
              </a:rPr>
              <a:t>Layout</a:t>
            </a:r>
            <a:r>
              <a:rPr lang="es-AR" sz="3200" u="none" dirty="0" smtClean="0">
                <a:solidFill>
                  <a:schemeClr val="accent1"/>
                </a:solidFill>
                <a:effectLst/>
              </a:rPr>
              <a:t> Servidores </a:t>
            </a:r>
            <a:r>
              <a:rPr lang="es-AR" sz="3200" u="none" dirty="0" err="1" smtClean="0">
                <a:solidFill>
                  <a:schemeClr val="accent1"/>
                </a:solidFill>
                <a:effectLst/>
              </a:rPr>
              <a:t>Datacenter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2050" name="Picture 2" descr="C:\Users\Victor\Desktop\lay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00" y="1321724"/>
            <a:ext cx="7820324" cy="51525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19870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Requerimiento Contingencia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1026" name="Picture 2" descr="C:\Users\Victor\Desktop\Contingenc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41" y="1052512"/>
            <a:ext cx="6102622" cy="587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6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3578228"/>
              </p:ext>
            </p:extLst>
          </p:nvPr>
        </p:nvGraphicFramePr>
        <p:xfrm>
          <a:off x="109158" y="4314056"/>
          <a:ext cx="40347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69"/>
                <a:gridCol w="2017369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Servidor Unix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Fujitsu </a:t>
                      </a:r>
                      <a:r>
                        <a:rPr lang="es-ES" sz="1400" dirty="0" err="1" smtClean="0"/>
                        <a:t>Sparc</a:t>
                      </a:r>
                      <a:r>
                        <a:rPr lang="es-ES" sz="1400" dirty="0" smtClean="0"/>
                        <a:t> M5000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Procesadores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8x Sparc</a:t>
                      </a:r>
                      <a:r>
                        <a:rPr lang="es-ES" sz="1400" baseline="0" dirty="0" smtClean="0"/>
                        <a:t> VII+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Memoria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256 GB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CINT2006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313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SAPS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51353*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5884763"/>
              </p:ext>
            </p:extLst>
          </p:nvPr>
        </p:nvGraphicFramePr>
        <p:xfrm>
          <a:off x="4935984" y="4325888"/>
          <a:ext cx="51148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792088"/>
                <a:gridCol w="826823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Asignación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CINT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SAPS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RAM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DB Oracle PRD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aseline="0" dirty="0" smtClean="0"/>
                        <a:t>91,43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aseline="0" dirty="0" smtClean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aseline="0" dirty="0" smtClean="0"/>
                        <a:t>64GB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i="1" dirty="0" smtClean="0"/>
                        <a:t>  Crecimiento 100%</a:t>
                      </a:r>
                      <a:endParaRPr lang="es-AR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91,43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15000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64GB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App.</a:t>
                      </a:r>
                      <a:r>
                        <a:rPr lang="es-ES" sz="1400" baseline="0" dirty="0" smtClean="0"/>
                        <a:t> Unix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90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32GB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Servidores Contingencia</a:t>
            </a:r>
          </a:p>
        </p:txBody>
      </p:sp>
      <p:pic>
        <p:nvPicPr>
          <p:cNvPr id="2" name="Picture 2" descr="C:\Users\Victor\Desktop\Contingencia - 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8" y="842417"/>
            <a:ext cx="5572125" cy="1095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2343696" y="797497"/>
            <a:ext cx="864096" cy="1323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5843060" y="711498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3" descr="C:\Users\Victor\Desktop\SERVER_PORCION CHI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30" t="16978" r="10239" b="21432"/>
          <a:stretch/>
        </p:blipFill>
        <p:spPr bwMode="auto">
          <a:xfrm>
            <a:off x="5894066" y="1165565"/>
            <a:ext cx="581778" cy="498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Victor\Desktop\SERVER_G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859"/>
          <a:stretch/>
        </p:blipFill>
        <p:spPr bwMode="auto">
          <a:xfrm>
            <a:off x="5891138" y="852210"/>
            <a:ext cx="552381" cy="6046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Victor\Desktop\SERV_COMP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70" y="866694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2415704" y="370837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806206" y="3133603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4" descr="C:\Users\Victor\Desktop\SERV_COMP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57" y="295261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5"/>
          <p:cNvSpPr txBox="1"/>
          <p:nvPr/>
        </p:nvSpPr>
        <p:spPr>
          <a:xfrm>
            <a:off x="6304136" y="6330280"/>
            <a:ext cx="36792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* Basado en la siguiente estimación:</a:t>
            </a:r>
          </a:p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    SAPS del M3000 Sparc VII: 4130</a:t>
            </a:r>
            <a:endParaRPr lang="es-ES" sz="1400" u="none" dirty="0">
              <a:latin typeface="Calibri" pitchFamily="34" charset="0"/>
              <a:cs typeface="Calibri" pitchFamily="34" charset="0"/>
            </a:endParaRPr>
          </a:p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    CINT2006 del M3000 Sparc VII: 25.7</a:t>
            </a:r>
          </a:p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s-ES" sz="1400" u="none" dirty="0">
                <a:latin typeface="Calibri" pitchFamily="34" charset="0"/>
                <a:cs typeface="Calibri" pitchFamily="34" charset="0"/>
              </a:rPr>
              <a:t>CINT2006 del M3000 </a:t>
            </a:r>
            <a:r>
              <a:rPr lang="es-ES" sz="1400" u="none" dirty="0" err="1">
                <a:latin typeface="Calibri" pitchFamily="34" charset="0"/>
                <a:cs typeface="Calibri" pitchFamily="34" charset="0"/>
              </a:rPr>
              <a:t>Sparc</a:t>
            </a:r>
            <a:r>
              <a:rPr lang="es-ES" sz="1400" u="none" dirty="0">
                <a:latin typeface="Calibri" pitchFamily="34" charset="0"/>
                <a:cs typeface="Calibri" pitchFamily="34" charset="0"/>
              </a:rPr>
              <a:t> </a:t>
            </a:r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VII++: 50.3</a:t>
            </a:r>
          </a:p>
          <a:p>
            <a:r>
              <a:rPr lang="es-ES" sz="1400" i="1" u="none" dirty="0" smtClean="0">
                <a:latin typeface="Calibri" pitchFamily="34" charset="0"/>
                <a:cs typeface="Calibri" pitchFamily="34" charset="0"/>
              </a:rPr>
              <a:t>    SAPS Estimados del M5000 SPARC VII+: 51353</a:t>
            </a:r>
            <a:endParaRPr lang="es-AR" sz="1400" i="1" u="none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915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654E-6 1.66667E-6 L -0.32677 0.291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6" y="145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E-6 L -0.00219 0.2739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13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6641505"/>
              </p:ext>
            </p:extLst>
          </p:nvPr>
        </p:nvGraphicFramePr>
        <p:xfrm>
          <a:off x="109158" y="4314056"/>
          <a:ext cx="403473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69"/>
                <a:gridCol w="2017369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Servidor Unix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Fujitsu </a:t>
                      </a:r>
                      <a:r>
                        <a:rPr lang="es-ES" sz="1400" dirty="0" err="1" smtClean="0"/>
                        <a:t>Sparc</a:t>
                      </a:r>
                      <a:r>
                        <a:rPr lang="es-ES" sz="1400" dirty="0" smtClean="0"/>
                        <a:t> M4000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Procesadores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4x Sparc</a:t>
                      </a:r>
                      <a:r>
                        <a:rPr lang="es-ES" sz="1400" baseline="0" dirty="0" smtClean="0"/>
                        <a:t> VII+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Memoria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32 GB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CINT2006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158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2096749"/>
              </p:ext>
            </p:extLst>
          </p:nvPr>
        </p:nvGraphicFramePr>
        <p:xfrm>
          <a:off x="4935984" y="4325888"/>
          <a:ext cx="511486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792088"/>
                <a:gridCol w="826823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Asignación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CINT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SAPS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RAM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App.</a:t>
                      </a:r>
                      <a:r>
                        <a:rPr lang="es-ES" sz="1400" baseline="0" dirty="0" smtClean="0"/>
                        <a:t> Unix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90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32GB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Servidores Contingencia</a:t>
            </a:r>
          </a:p>
        </p:txBody>
      </p:sp>
      <p:pic>
        <p:nvPicPr>
          <p:cNvPr id="2" name="Picture 2" descr="C:\Users\Victor\Desktop\Contingencia - 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8" y="842417"/>
            <a:ext cx="5572125" cy="1095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2343696" y="797497"/>
            <a:ext cx="864096" cy="1323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5843060" y="711498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5744012" y="1132211"/>
            <a:ext cx="864096" cy="73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3" descr="C:\Users\Victor\Desktop\SERVER_PORCION CHI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30" t="16978" r="10239" b="21432"/>
          <a:stretch/>
        </p:blipFill>
        <p:spPr bwMode="auto">
          <a:xfrm>
            <a:off x="5894066" y="1165565"/>
            <a:ext cx="581778" cy="498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2415704" y="370837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806206" y="3133603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4" descr="C:\Users\Victor\Desktop\SERV_COMP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57" y="295261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4105322" y="370837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495824" y="3133603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100" u="none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4" descr="C:\Users\Victor\Desktop\SERV_COMP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75" y="295261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3558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4 -0.00604 L -0.162 0.242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0" y="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9805574"/>
              </p:ext>
            </p:extLst>
          </p:nvPr>
        </p:nvGraphicFramePr>
        <p:xfrm>
          <a:off x="39440" y="4390608"/>
          <a:ext cx="40347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69"/>
                <a:gridCol w="2017369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Servidor Windows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Fujitsu Primergy  RX600 S6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Procesadores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4x E7-4850</a:t>
                      </a:r>
                      <a:endParaRPr lang="es-ES" sz="1400" baseline="0" dirty="0" smtClean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Memoria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64 GB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CINT2006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610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3832930"/>
              </p:ext>
            </p:extLst>
          </p:nvPr>
        </p:nvGraphicFramePr>
        <p:xfrm>
          <a:off x="5797788" y="4402440"/>
          <a:ext cx="43227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826823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Asignación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CINT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RAM</a:t>
                      </a:r>
                      <a:endParaRPr lang="es-AR" sz="1400" dirty="0"/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Exchange / File Server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aseline="0" dirty="0" smtClean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aseline="0" dirty="0" smtClean="0"/>
                        <a:t>24GB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App.</a:t>
                      </a:r>
                      <a:r>
                        <a:rPr lang="es-ES" sz="1400" baseline="0" dirty="0" smtClean="0"/>
                        <a:t> Windows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300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16GB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Servidores Contingencia</a:t>
            </a:r>
          </a:p>
        </p:txBody>
      </p:sp>
      <p:pic>
        <p:nvPicPr>
          <p:cNvPr id="7" name="Picture 2" descr="C:\Users\Victor\Desktop\Contingencia - 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8" y="842417"/>
            <a:ext cx="5572125" cy="1095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2343696" y="797497"/>
            <a:ext cx="864096" cy="1323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43060" y="711498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6781205" y="765424"/>
            <a:ext cx="864096" cy="117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415704" y="370837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806206" y="3133603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57" y="295261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4105322" y="370837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495824" y="3133603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100" u="none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75" y="295261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8090047" y="785665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5728072" y="3708375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368032" y="3133603"/>
            <a:ext cx="801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Exchange/File Server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71" y="837836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3423816" y="803920"/>
            <a:ext cx="1224136" cy="117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33" y="86059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Rectángulo"/>
          <p:cNvSpPr/>
          <p:nvPr/>
        </p:nvSpPr>
        <p:spPr>
          <a:xfrm>
            <a:off x="5728072" y="1629471"/>
            <a:ext cx="864096" cy="38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59" y="2952613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9521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6191E-6 5E-6 L -0.07749 0.277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4" y="138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889E-6 -1.66667E-6 L 0.23356 0.27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70" y="13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err="1" smtClean="0">
                <a:solidFill>
                  <a:schemeClr val="accent1"/>
                </a:solidFill>
                <a:effectLst/>
              </a:rPr>
              <a:t>Layout</a:t>
            </a:r>
            <a:r>
              <a:rPr lang="es-AR" sz="3200" u="none" dirty="0" smtClean="0">
                <a:solidFill>
                  <a:schemeClr val="accent1"/>
                </a:solidFill>
                <a:effectLst/>
              </a:rPr>
              <a:t> Servidores Contingencia</a:t>
            </a:r>
          </a:p>
        </p:txBody>
      </p:sp>
      <p:pic>
        <p:nvPicPr>
          <p:cNvPr id="2" name="Picture 2" descr="C:\Users\Victor\Desktop\Contingencia F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48" y="2100461"/>
            <a:ext cx="5741575" cy="30776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16137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9480" y="1"/>
            <a:ext cx="6843822" cy="713655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Arquitectura de </a:t>
            </a:r>
            <a:r>
              <a:rPr lang="es-AR" sz="3200" u="none" dirty="0">
                <a:solidFill>
                  <a:schemeClr val="accent1"/>
                </a:solidFill>
                <a:effectLst/>
              </a:rPr>
              <a:t>r</a:t>
            </a:r>
            <a:r>
              <a:rPr lang="es-AR" sz="3200" u="none" dirty="0" smtClean="0">
                <a:solidFill>
                  <a:schemeClr val="accent1"/>
                </a:solidFill>
                <a:effectLst/>
              </a:rPr>
              <a:t>ed LAN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472" y="785664"/>
            <a:ext cx="9342468" cy="553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99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3639840" y="105891"/>
            <a:ext cx="3312368" cy="1039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 smtClean="0">
                <a:solidFill>
                  <a:schemeClr val="accent1"/>
                </a:solidFill>
              </a:rPr>
              <a:t>Agenda</a:t>
            </a:r>
            <a:endParaRPr lang="es-AR" dirty="0">
              <a:solidFill>
                <a:schemeClr val="accent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305831911"/>
              </p:ext>
            </p:extLst>
          </p:nvPr>
        </p:nvGraphicFramePr>
        <p:xfrm>
          <a:off x="327472" y="1280192"/>
          <a:ext cx="9281031" cy="42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77221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22282" y="309538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Conectividad- LAN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9480" y="1980183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552" y="4386064"/>
            <a:ext cx="1910903" cy="134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/>
          <p:nvPr/>
        </p:nvSpPr>
        <p:spPr>
          <a:xfrm>
            <a:off x="183456" y="139889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 Puertos Ethernet integrados  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83456" y="1871008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Placas  para servidores:</a:t>
            </a:r>
          </a:p>
          <a:p>
            <a:pPr lvl="1">
              <a:buClr>
                <a:schemeClr val="accent4"/>
              </a:buClr>
              <a:buFont typeface="Arial" pitchFamily="34" charset="0"/>
              <a:buChar char="•"/>
            </a:pPr>
            <a:r>
              <a:rPr lang="fr-FR" u="none" dirty="0" smtClean="0">
                <a:latin typeface="Calibri" pitchFamily="34" charset="0"/>
                <a:cs typeface="Calibri" pitchFamily="34" charset="0"/>
              </a:rPr>
              <a:t> Intel® PRO/1000 PT Dual Port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accent4"/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PCI Express* Slot</a:t>
            </a:r>
          </a:p>
          <a:p>
            <a:pPr lvl="1">
              <a:buClr>
                <a:schemeClr val="accent4"/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Puertos de 1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Gbps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accent4"/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Conexión cobre</a:t>
            </a:r>
          </a:p>
          <a:p>
            <a:pPr lvl="1">
              <a:buClr>
                <a:schemeClr val="accent4"/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Conexiones redundantes.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7650" name="Picture 2" descr="C:\Users\dvazquez\AppData\Local\Temp\SNAGHTML379bd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3975" y="2585864"/>
            <a:ext cx="5171373" cy="4351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261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7105">
            <a:off x="6507634" y="2607865"/>
            <a:ext cx="3312368" cy="17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Conectividad - LAN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399480" y="82805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Switch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: 2 x Cisco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Catalyst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6504-E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Chassis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83456" y="143373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4 Slot de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Chassis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6957" y="569640"/>
            <a:ext cx="402958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/>
        </p:nvSpPr>
        <p:spPr>
          <a:xfrm>
            <a:off x="183456" y="2873896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Placas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1 WS-X6748-GE TX Cisco 48 puertos UTP 1Gb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1 WS-X6704-10GbE 4 puertos FB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4 Adaptador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Xenpac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para fibra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183456" y="4976644"/>
            <a:ext cx="5799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Dispositivos conectados: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Switches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de  cada Piso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Servidores a LAN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Puertos utilizados: 36 por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switch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Abrir llave"/>
          <p:cNvSpPr/>
          <p:nvPr/>
        </p:nvSpPr>
        <p:spPr>
          <a:xfrm>
            <a:off x="5586917" y="641648"/>
            <a:ext cx="360040" cy="1728192"/>
          </a:xfrm>
          <a:prstGeom prst="leftBrac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Elipse"/>
          <p:cNvSpPr/>
          <p:nvPr/>
        </p:nvSpPr>
        <p:spPr>
          <a:xfrm>
            <a:off x="8035189" y="929680"/>
            <a:ext cx="1368152" cy="36004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Abrir llave"/>
          <p:cNvSpPr/>
          <p:nvPr/>
        </p:nvSpPr>
        <p:spPr>
          <a:xfrm>
            <a:off x="5739317" y="794048"/>
            <a:ext cx="360040" cy="711696"/>
          </a:xfrm>
          <a:prstGeom prst="leftBrac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8392" y="3882008"/>
            <a:ext cx="1368152" cy="106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2128" y="4760565"/>
            <a:ext cx="29337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7"/>
          <p:cNvSpPr txBox="1"/>
          <p:nvPr/>
        </p:nvSpPr>
        <p:spPr>
          <a:xfrm>
            <a:off x="183456" y="1865784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2 Controladores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Conexión doble redundancia </a:t>
            </a:r>
          </a:p>
        </p:txBody>
      </p:sp>
    </p:spTree>
    <p:extLst>
      <p:ext uri="{BB962C8B-B14F-4D97-AF65-F5344CB8AC3E}">
        <p14:creationId xmlns="" xmlns:p14="http://schemas.microsoft.com/office/powerpoint/2010/main" val="11452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 animBg="1"/>
      <p:bldP spid="17" grpId="0" animBg="1"/>
      <p:bldP spid="19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dvazquez\AppData\Local\Temp\SNAGHTML19ec04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6024" y="-6424"/>
            <a:ext cx="4862841" cy="4026024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11448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Conectividad- LAN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399480" y="128972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2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Switches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stackeables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por piso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  1x </a:t>
            </a:r>
            <a:r>
              <a:rPr lang="fr-FR" u="none" dirty="0" err="1" smtClean="0">
                <a:latin typeface="Calibri" pitchFamily="34" charset="0"/>
                <a:cs typeface="Calibri" pitchFamily="34" charset="0"/>
              </a:rPr>
              <a:t>Catalyst</a:t>
            </a:r>
            <a:r>
              <a:rPr lang="fr-FR" u="none" dirty="0" smtClean="0">
                <a:latin typeface="Calibri" pitchFamily="34" charset="0"/>
                <a:cs typeface="Calibri" pitchFamily="34" charset="0"/>
              </a:rPr>
              <a:t> 3750-24PS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fr-FR" u="none" dirty="0" smtClean="0">
                <a:latin typeface="Calibri" pitchFamily="34" charset="0"/>
                <a:cs typeface="Calibri" pitchFamily="34" charset="0"/>
              </a:rPr>
              <a:t>  1x </a:t>
            </a:r>
            <a:r>
              <a:rPr lang="fr-FR" u="none" dirty="0" err="1" smtClean="0">
                <a:latin typeface="Calibri" pitchFamily="34" charset="0"/>
                <a:cs typeface="Calibri" pitchFamily="34" charset="0"/>
              </a:rPr>
              <a:t>Catalyst</a:t>
            </a:r>
            <a:r>
              <a:rPr lang="fr-FR" u="none" dirty="0" smtClean="0">
                <a:latin typeface="Calibri" pitchFamily="34" charset="0"/>
                <a:cs typeface="Calibri" pitchFamily="34" charset="0"/>
              </a:rPr>
              <a:t> 3750-48PS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71488" y="2932544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/>
              <a:t>63 puestos  x Piso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/>
              <a:t>6 </a:t>
            </a:r>
            <a:r>
              <a:rPr lang="es-AR" u="none" dirty="0" err="1" smtClean="0"/>
              <a:t>Uplink</a:t>
            </a:r>
            <a:r>
              <a:rPr lang="es-AR" u="none" dirty="0" smtClean="0"/>
              <a:t> 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Conexiones Redundantes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Switch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extra para reponer en caso de falla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6463" y="4242048"/>
            <a:ext cx="3926065" cy="236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47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9480" y="0"/>
            <a:ext cx="6843822" cy="1309670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Conectividad - LAN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1277" y="65584"/>
            <a:ext cx="5709283" cy="268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/>
          <p:nvPr/>
        </p:nvSpPr>
        <p:spPr>
          <a:xfrm>
            <a:off x="399480" y="229783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u="none" dirty="0" smtClean="0">
                <a:latin typeface="Calibri" pitchFamily="34" charset="0"/>
                <a:cs typeface="Calibri" pitchFamily="34" charset="0"/>
              </a:rPr>
              <a:t>4  Switches  Catalyst 3750-48PS (</a:t>
            </a:r>
            <a:r>
              <a:rPr lang="en-US" u="none" dirty="0" err="1" smtClean="0">
                <a:latin typeface="Calibri" pitchFamily="34" charset="0"/>
                <a:cs typeface="Calibri" pitchFamily="34" charset="0"/>
              </a:rPr>
              <a:t>stackeables</a:t>
            </a:r>
            <a:r>
              <a:rPr lang="en-US" u="none" dirty="0" smtClean="0">
                <a:latin typeface="Calibri" pitchFamily="34" charset="0"/>
                <a:cs typeface="Calibri" pitchFamily="34" charset="0"/>
              </a:rPr>
              <a:t>)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9480" y="301384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/>
              <a:t>190 Puestos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/>
              <a:t>8 </a:t>
            </a:r>
            <a:r>
              <a:rPr lang="es-AR" u="none" dirty="0" err="1" smtClean="0"/>
              <a:t>Uplink</a:t>
            </a:r>
            <a:r>
              <a:rPr lang="es-AR" u="none" dirty="0" smtClean="0"/>
              <a:t> 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Conexiones Redundantes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4" descr="http://www.glcomp.com/media/catalog/category/Catalyst-3750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0160" y="4170040"/>
            <a:ext cx="2714644" cy="2066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8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Conectividad - SAN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11448" y="1577752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Placas  para servidores: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u="none" dirty="0" smtClean="0">
                <a:latin typeface="Calibri" pitchFamily="34" charset="0"/>
                <a:cs typeface="Calibri" pitchFamily="34" charset="0"/>
              </a:rPr>
              <a:t>HBA – </a:t>
            </a:r>
            <a:r>
              <a:rPr lang="es-AR" u="none" dirty="0" smtClean="0">
                <a:latin typeface="Calibri" pitchFamily="34" charset="0"/>
              </a:rPr>
              <a:t>IBM/</a:t>
            </a:r>
            <a:r>
              <a:rPr lang="es-AR" u="none" dirty="0" err="1" smtClean="0">
                <a:latin typeface="Calibri" pitchFamily="34" charset="0"/>
              </a:rPr>
              <a:t>Qlogic</a:t>
            </a:r>
            <a:r>
              <a:rPr lang="es-AR" u="none" dirty="0" smtClean="0">
                <a:latin typeface="Calibri" pitchFamily="34" charset="0"/>
              </a:rPr>
              <a:t> dual</a:t>
            </a:r>
            <a:r>
              <a:rPr lang="es-AR" dirty="0" smtClean="0">
                <a:latin typeface="Calibri" pitchFamily="34" charset="0"/>
              </a:rPr>
              <a:t> </a:t>
            </a:r>
            <a:endParaRPr lang="en-US" u="none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PCI Express Slot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 hasta 8Gbps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Fibre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Channel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092454">
            <a:off x="5584056" y="1438100"/>
            <a:ext cx="1944216" cy="206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dvazquez\AppData\Local\Temp\SNAGHTML145814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7752" y="4386064"/>
            <a:ext cx="6896100" cy="2333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52068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Conectividad- </a:t>
            </a:r>
            <a:r>
              <a:rPr lang="es-AR" sz="3200" u="none" dirty="0" err="1" smtClean="0">
                <a:solidFill>
                  <a:schemeClr val="accent1"/>
                </a:solidFill>
                <a:effectLst/>
              </a:rPr>
              <a:t>DataCenter</a:t>
            </a:r>
            <a:r>
              <a:rPr lang="es-AR" sz="3200" u="none" dirty="0" smtClean="0">
                <a:solidFill>
                  <a:schemeClr val="accent1"/>
                </a:solidFill>
                <a:effectLst/>
              </a:rPr>
              <a:t>- SAN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504" y="100168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Switch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2x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IBMSystem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Storage SAN24B-4 Express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512" y="1915140"/>
            <a:ext cx="5616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Puertos: 24 puertos 8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Gbps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Protocolo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Fibre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Channel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Servidores conectados: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Unix  BD test y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prod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Windows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Cluster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Dispositivos conectados: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Storage DS3500 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Library TS3200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Conexiones Redundantes 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0" y="2657872"/>
            <a:ext cx="495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0311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C:\Users\dvazquez\AppData\Local\Temp\SNAGHTML4e92bf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9410" y="-6424"/>
            <a:ext cx="5441150" cy="2952328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Contingencia - LAN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39440" y="1404119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Switch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: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2 x Cisco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Catalyst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6504-E 		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Chassis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3456" y="2297832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Placas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1 WS-X6724-SFPGE TX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24 puertos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puertos RJ45 1Gbps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48" y="3905815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Dispositivos Conectados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4 Servidores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10 puertos usados.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17105">
            <a:off x="6276251" y="5272161"/>
            <a:ext cx="3312368" cy="17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2048" y="3305944"/>
            <a:ext cx="402958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8720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8856984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Conectividad – Contingencia -SAN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8" y="100168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Switch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2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x IBM SAN24B-4 Express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71488" y="1577752"/>
            <a:ext cx="5616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Puertos: 24 puertos 8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Gbps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Protocolo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Fibre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Channel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Servidores conectados: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Unix  BD y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Prod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Win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, Exchange,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File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Server.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Dispositivos conectados: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Storage DS3500  </a:t>
            </a:r>
          </a:p>
          <a:p>
            <a:pPr marL="800100" lvl="1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Library TS3200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Conexiones Redundantes 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5984" y="4386064"/>
            <a:ext cx="495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9298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Solución Storage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844" y="138110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Controladora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282" y="1881174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1 IBM DS3500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Datacenter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1 IBM DS3500 Contingencia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844" y="295274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Expansión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282" y="352424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DS3524 EXP</a:t>
            </a:r>
          </a:p>
          <a:p>
            <a:pPr marL="342900" indent="-342900">
              <a:buFontTx/>
              <a:buChar char="-"/>
            </a:pPr>
            <a:r>
              <a:rPr lang="es-ES" u="none" dirty="0">
                <a:latin typeface="Calibri" pitchFamily="34" charset="0"/>
                <a:cs typeface="Calibri" pitchFamily="34" charset="0"/>
              </a:rPr>
              <a:t>H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asta 24 discos 2.5’’ por EXP, 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Hasta 7 EXP por controlador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Se requieren 5 EXP para el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Datacenter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y 4 EXP para contingencia</a:t>
            </a: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46" y="2935580"/>
            <a:ext cx="3851486" cy="166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86647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brunacci\Desktop\s_MLA_v_O_f_115927567_245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563"/>
          <a:stretch/>
        </p:blipFill>
        <p:spPr bwMode="auto">
          <a:xfrm>
            <a:off x="5584056" y="1896044"/>
            <a:ext cx="4402336" cy="2543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Storage (discos)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968" y="352424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Cantidad de discos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9600" y="1808292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SAS 6g 2.5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´´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Capacidad: 146 GB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Velocidad: 15000 RPM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IOPS 217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93720" y="1309670"/>
            <a:ext cx="2664296" cy="46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Disco Elegido: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1579538" y="416719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Discos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Datacenter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: 108</a:t>
            </a:r>
          </a:p>
          <a:p>
            <a:pPr marL="342900" indent="-342900">
              <a:buFontTx/>
              <a:buChar char="-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Discos Contingencia: 73</a:t>
            </a:r>
          </a:p>
          <a:p>
            <a:pPr marL="342900" indent="-342900">
              <a:buFontTx/>
              <a:buChar char="-"/>
            </a:pPr>
            <a:r>
              <a:rPr lang="es-AR" u="none" dirty="0" smtClean="0">
                <a:latin typeface="Calibri" pitchFamily="34" charset="0"/>
                <a:cs typeface="Calibri" pitchFamily="34" charset="0"/>
              </a:rPr>
              <a:t>Discos de repuesto: 4</a:t>
            </a:r>
          </a:p>
          <a:p>
            <a:pPr marL="342900" indent="-342900"/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318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Requerimiento </a:t>
            </a:r>
            <a:r>
              <a:rPr lang="es-AR" sz="3200" u="none" dirty="0" err="1" smtClean="0">
                <a:solidFill>
                  <a:schemeClr val="accent1"/>
                </a:solidFill>
                <a:effectLst/>
              </a:rPr>
              <a:t>Datacenter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2" name="Picture 2" descr="C:\Users\Victor\Desktop\DataCe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8" y="870185"/>
            <a:ext cx="10160000" cy="5879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8522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/>
          <p:nvPr/>
        </p:nvSpPr>
        <p:spPr>
          <a:xfrm>
            <a:off x="650844" y="1452546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Datacenter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: total discos 108 de 146 GB. Total 15768 GB.</a:t>
            </a:r>
          </a:p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722282" y="2166926"/>
            <a:ext cx="878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52 discos Raid 0+1 (8060 IOPS)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IOPS requeridos 7800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físico total: 7592 GB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físico requerido con crecimiento: 9600 GB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de servicio brindado: 3796 GB.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de servicio requerido con crecimiento: 4800 GB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Porcentaje de crecimiento cubierto 26% </a:t>
            </a:r>
          </a:p>
          <a:p>
            <a:pPr marL="342900" indent="-342900">
              <a:buFontTx/>
              <a:buChar char="-"/>
            </a:pPr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/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9480" y="0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Storage </a:t>
            </a:r>
            <a:r>
              <a:rPr lang="es-AR" sz="3200" u="none" dirty="0" err="1" smtClean="0">
                <a:solidFill>
                  <a:schemeClr val="accent1"/>
                </a:solidFill>
                <a:effectLst/>
              </a:rPr>
              <a:t>Datacenter</a:t>
            </a:r>
            <a:r>
              <a:rPr lang="es-AR" sz="3200" u="none" dirty="0" smtClean="0">
                <a:solidFill>
                  <a:schemeClr val="accent1"/>
                </a:solidFill>
                <a:effectLst/>
              </a:rPr>
              <a:t> – Solución RAID 0+1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/>
          <p:nvPr/>
        </p:nvSpPr>
        <p:spPr>
          <a:xfrm>
            <a:off x="650844" y="1452546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Datacenter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: total discos 108 de 146 GB. Total 15768 GB.</a:t>
            </a:r>
          </a:p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722282" y="2166926"/>
            <a:ext cx="8929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56 discos Raid 5 (5523 IOPS)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IOPS requeridos 5500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físico total: 8176 GB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físico requerido con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crecmiento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: 7100 GB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de servicio brindado: 5740 GB (6540.8 GB - 800 GB para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snapshot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) 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Espacio de servicio requerido con crecimiento: 5680 GB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Porcentaje de crecimiento cubierto 60 % </a:t>
            </a: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9480" y="0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Storage </a:t>
            </a:r>
            <a:r>
              <a:rPr lang="es-AR" sz="3200" u="none" dirty="0" err="1" smtClean="0">
                <a:solidFill>
                  <a:schemeClr val="accent1"/>
                </a:solidFill>
                <a:effectLst/>
              </a:rPr>
              <a:t>Datacenter</a:t>
            </a:r>
            <a:r>
              <a:rPr lang="es-AR" sz="3200" u="none" dirty="0" smtClean="0">
                <a:solidFill>
                  <a:schemeClr val="accent1"/>
                </a:solidFill>
                <a:effectLst/>
              </a:rPr>
              <a:t> – Solución RAID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Victor\Desktop\Contingencia - S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4" y="1865784"/>
            <a:ext cx="7690772" cy="2774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Storage Contingencia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8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9480" y="0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Storage Contingencia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15504" y="1372670"/>
            <a:ext cx="539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Cantidad de Discos: 73 (10658 GB) 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436662" y="228749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Raid 0+1 (42 discos)</a:t>
            </a:r>
          </a:p>
          <a:p>
            <a:pPr marL="342900" indent="-342900"/>
            <a:r>
              <a:rPr lang="es-ES" u="none" dirty="0" smtClean="0">
                <a:latin typeface="Calibri" pitchFamily="34" charset="0"/>
                <a:cs typeface="Calibri" pitchFamily="34" charset="0"/>
              </a:rPr>
              <a:t>     Espacio físico total: 6132 GB</a:t>
            </a:r>
          </a:p>
          <a:p>
            <a:pPr marL="342900" indent="-342900"/>
            <a:r>
              <a:rPr lang="es-ES" u="none" dirty="0" smtClean="0">
                <a:latin typeface="Calibri" pitchFamily="34" charset="0"/>
                <a:cs typeface="Calibri" pitchFamily="34" charset="0"/>
              </a:rPr>
              <a:t>     Espacio de servicio brindado: 3066 GB </a:t>
            </a:r>
          </a:p>
          <a:p>
            <a:pPr marL="342900" indent="-342900"/>
            <a:r>
              <a:rPr lang="es-ES" u="none" dirty="0" smtClean="0">
                <a:latin typeface="Calibri" pitchFamily="34" charset="0"/>
                <a:cs typeface="Calibri" pitchFamily="34" charset="0"/>
              </a:rPr>
              <a:t>     Se requieren 3000 GB como mínimo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/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s-ES" u="none" dirty="0" smtClean="0">
                <a:latin typeface="Calibri" pitchFamily="34" charset="0"/>
                <a:cs typeface="Calibri" pitchFamily="34" charset="0"/>
              </a:rPr>
              <a:t>  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615504" y="3810001"/>
            <a:ext cx="7179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           -    Raid 5 (31 discos)</a:t>
            </a:r>
          </a:p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	   Espacio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fisico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total: 4526</a:t>
            </a:r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                Espacio de servicio brindado: 3620 GB </a:t>
            </a:r>
          </a:p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                Se requieren 3550 GB como mínimo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C:\Users\gbrunacci\Desktop\s_MLA_v_O_f_115927567_245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563"/>
          <a:stretch/>
        </p:blipFill>
        <p:spPr bwMode="auto">
          <a:xfrm>
            <a:off x="5757664" y="523852"/>
            <a:ext cx="4402336" cy="2543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669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sz="3200" u="none" dirty="0" err="1" smtClean="0">
                <a:solidFill>
                  <a:schemeClr val="accent1"/>
                </a:solidFill>
                <a:effectLst/>
              </a:rPr>
              <a:t>Backup</a:t>
            </a:r>
            <a:r>
              <a:rPr lang="es-ES" sz="3200" u="none" dirty="0" smtClean="0">
                <a:solidFill>
                  <a:schemeClr val="accent1"/>
                </a:solidFill>
                <a:effectLst/>
              </a:rPr>
              <a:t> </a:t>
            </a:r>
            <a:r>
              <a:rPr lang="es-ES" sz="3200" u="none" dirty="0" err="1" smtClean="0">
                <a:solidFill>
                  <a:schemeClr val="accent1"/>
                </a:solidFill>
                <a:effectLst/>
              </a:rPr>
              <a:t>Datacenter</a:t>
            </a:r>
            <a:r>
              <a:rPr lang="es-ES" sz="3200" u="none" dirty="0" smtClean="0">
                <a:solidFill>
                  <a:schemeClr val="accent1"/>
                </a:solidFill>
                <a:effectLst/>
              </a:rPr>
              <a:t> - Cinta</a:t>
            </a:r>
            <a:endParaRPr lang="es-AR" sz="3200" u="none" dirty="0" smtClean="0">
              <a:solidFill>
                <a:schemeClr val="accent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504" y="1039813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Requerimientos: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Ventana de recuperación: 8 horas</a:t>
            </a:r>
          </a:p>
          <a:p>
            <a:pPr marL="342900" indent="-342900">
              <a:buFontTx/>
              <a:buChar char="-"/>
            </a:pPr>
            <a:r>
              <a:rPr lang="es-ES" u="none" dirty="0">
                <a:latin typeface="Calibri" pitchFamily="34" charset="0"/>
                <a:cs typeface="Calibri" pitchFamily="34" charset="0"/>
              </a:rPr>
              <a:t>Total de datos a recuperar: 6550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GB</a:t>
            </a:r>
          </a:p>
          <a:p>
            <a:pPr marL="342900" indent="-342900">
              <a:buFontTx/>
              <a:buChar char="-"/>
            </a:pP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Rate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de recuperación: 232.89 MB/s</a:t>
            </a:r>
            <a:endParaRPr lang="es-ES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512" y="2873896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Drive: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TS2350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Half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Height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Cinta LTO5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Velocidad de transferencia: 98 MB/s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Drives necesarios: 3 (294 MB/s)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512" y="5034136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Librería: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IBM TS3200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Hasta 4 drivers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Half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Height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Hasta 48 cartuchos LTO5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526" y="5369301"/>
            <a:ext cx="186117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9632" y="3521968"/>
            <a:ext cx="1958966" cy="103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2971" y="968921"/>
            <a:ext cx="2592288" cy="1711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95744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sz="3200" u="none" dirty="0" err="1" smtClean="0">
                <a:solidFill>
                  <a:schemeClr val="accent1"/>
                </a:solidFill>
                <a:effectLst/>
              </a:rPr>
              <a:t>Backup</a:t>
            </a:r>
            <a:r>
              <a:rPr lang="es-ES" sz="3200" u="none" dirty="0" smtClean="0">
                <a:solidFill>
                  <a:schemeClr val="accent1"/>
                </a:solidFill>
                <a:effectLst/>
              </a:rPr>
              <a:t> </a:t>
            </a:r>
            <a:r>
              <a:rPr lang="es-ES" sz="3200" u="none" dirty="0" err="1" smtClean="0">
                <a:solidFill>
                  <a:schemeClr val="accent1"/>
                </a:solidFill>
                <a:effectLst/>
              </a:rPr>
              <a:t>Datacenter</a:t>
            </a:r>
            <a:r>
              <a:rPr lang="es-ES" sz="3200" u="none" dirty="0" smtClean="0">
                <a:solidFill>
                  <a:schemeClr val="accent1"/>
                </a:solidFill>
                <a:effectLst/>
              </a:rPr>
              <a:t> – Servidor y Software</a:t>
            </a:r>
            <a:endParaRPr lang="es-AR" sz="3200" u="none" dirty="0" smtClean="0">
              <a:solidFill>
                <a:schemeClr val="accent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504" y="1289720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Servidor: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Servidor Windows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Virtualizado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con </a:t>
            </a:r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VMWare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(Instalado en servidor “Windows 2”).</a:t>
            </a: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Sistema Operativo Windows Server 2008.</a:t>
            </a:r>
          </a:p>
          <a:p>
            <a:endParaRPr lang="es-ES" u="none" dirty="0">
              <a:latin typeface="Calibri" pitchFamily="34" charset="0"/>
              <a:cs typeface="Calibri" pitchFamily="34" charset="0"/>
            </a:endParaRPr>
          </a:p>
          <a:p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657" y="4890120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smtClean="0">
                <a:latin typeface="Calibri" pitchFamily="34" charset="0"/>
                <a:cs typeface="Calibri" pitchFamily="34" charset="0"/>
              </a:rPr>
              <a:t>Software Utilizado:</a:t>
            </a:r>
          </a:p>
          <a:p>
            <a:pPr marL="342900" indent="-342900">
              <a:buFontTx/>
              <a:buChar char="-"/>
            </a:pPr>
            <a:r>
              <a:rPr lang="en-US" u="none" dirty="0">
                <a:latin typeface="Calibri" pitchFamily="34" charset="0"/>
                <a:cs typeface="Calibri" pitchFamily="34" charset="0"/>
              </a:rPr>
              <a:t>IBM Tivoli Storage Manager for Windows®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89784" y="3588683"/>
            <a:ext cx="712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Snapshots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u="none" dirty="0" smtClean="0">
                <a:latin typeface="Calibri" pitchFamily="34" charset="0"/>
                <a:cs typeface="Calibri" pitchFamily="34" charset="0"/>
              </a:rPr>
              <a:t>800 GB en </a:t>
            </a:r>
            <a:r>
              <a:rPr lang="en-US" u="none" dirty="0" err="1" smtClean="0">
                <a:latin typeface="Calibri" pitchFamily="34" charset="0"/>
                <a:cs typeface="Calibri" pitchFamily="34" charset="0"/>
              </a:rPr>
              <a:t>espacio</a:t>
            </a:r>
            <a:r>
              <a:rPr lang="en-US" u="none" dirty="0" smtClean="0">
                <a:latin typeface="Calibri" pitchFamily="34" charset="0"/>
                <a:cs typeface="Calibri" pitchFamily="34" charset="0"/>
              </a:rPr>
              <a:t> del Storage </a:t>
            </a:r>
            <a:r>
              <a:rPr lang="en-US" u="none" dirty="0" err="1" smtClean="0">
                <a:latin typeface="Calibri" pitchFamily="34" charset="0"/>
                <a:cs typeface="Calibri" pitchFamily="34" charset="0"/>
              </a:rPr>
              <a:t>dedicado</a:t>
            </a:r>
            <a:r>
              <a:rPr lang="en-US" u="none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en-US" u="none" dirty="0" err="1" smtClean="0">
                <a:latin typeface="Calibri" pitchFamily="34" charset="0"/>
                <a:cs typeface="Calibri" pitchFamily="34" charset="0"/>
              </a:rPr>
              <a:t>tal</a:t>
            </a:r>
            <a:r>
              <a:rPr lang="en-US" u="none" dirty="0" smtClean="0">
                <a:latin typeface="Calibri" pitchFamily="34" charset="0"/>
                <a:cs typeface="Calibri" pitchFamily="34" charset="0"/>
              </a:rPr>
              <a:t> fin.</a:t>
            </a: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062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9480" y="281608"/>
            <a:ext cx="9073008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sz="3200" u="none" dirty="0" smtClean="0">
                <a:solidFill>
                  <a:schemeClr val="accent1"/>
                </a:solidFill>
                <a:effectLst/>
              </a:rPr>
              <a:t>Estrategia de </a:t>
            </a:r>
            <a:r>
              <a:rPr lang="es-ES" sz="3200" u="none" dirty="0" err="1" smtClean="0">
                <a:solidFill>
                  <a:schemeClr val="accent1"/>
                </a:solidFill>
                <a:effectLst/>
              </a:rPr>
              <a:t>Backup</a:t>
            </a:r>
            <a:endParaRPr lang="es-AR" sz="3200" u="none" dirty="0" smtClean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435400" y="1662661"/>
            <a:ext cx="7558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>
                <a:latin typeface="Calibri" pitchFamily="34" charset="0"/>
                <a:cs typeface="Calibri" pitchFamily="34" charset="0"/>
              </a:rPr>
              <a:t>Agente </a:t>
            </a:r>
            <a:r>
              <a:rPr lang="es-ES" u="none" dirty="0" err="1">
                <a:latin typeface="Calibri" pitchFamily="34" charset="0"/>
                <a:cs typeface="Calibri" pitchFamily="34" charset="0"/>
              </a:rPr>
              <a:t>Tivoli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 Storage Manager </a:t>
            </a:r>
            <a:r>
              <a:rPr lang="es-ES" u="none" dirty="0" err="1">
                <a:latin typeface="Calibri" pitchFamily="34" charset="0"/>
                <a:cs typeface="Calibri" pitchFamily="34" charset="0"/>
              </a:rPr>
              <a:t>for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Hardware:</a:t>
            </a:r>
          </a:p>
          <a:p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Permite 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realizar server-</a:t>
            </a:r>
            <a:r>
              <a:rPr lang="es-ES" u="none" dirty="0" err="1">
                <a:latin typeface="Calibri" pitchFamily="34" charset="0"/>
                <a:cs typeface="Calibri" pitchFamily="34" charset="0"/>
              </a:rPr>
              <a:t>less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 </a:t>
            </a:r>
            <a:r>
              <a:rPr lang="es-ES" u="none" dirty="0" err="1">
                <a:latin typeface="Calibri" pitchFamily="34" charset="0"/>
                <a:cs typeface="Calibri" pitchFamily="34" charset="0"/>
              </a:rPr>
              <a:t>backup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 para Base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de Datos 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de Producción y Desarrollo, Exchange y 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File </a:t>
            </a:r>
            <a:r>
              <a:rPr lang="es-ES" u="none" dirty="0">
                <a:latin typeface="Calibri" pitchFamily="34" charset="0"/>
                <a:cs typeface="Calibri" pitchFamily="34" charset="0"/>
              </a:rPr>
              <a:t>Server.</a:t>
            </a: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35400" y="3614955"/>
            <a:ext cx="7558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none" dirty="0" err="1" smtClean="0">
                <a:latin typeface="Calibri" pitchFamily="34" charset="0"/>
                <a:cs typeface="Calibri" pitchFamily="34" charset="0"/>
              </a:rPr>
              <a:t>Backup</a:t>
            </a:r>
            <a:r>
              <a:rPr lang="es-ES" u="none" dirty="0" smtClean="0">
                <a:latin typeface="Calibri" pitchFamily="34" charset="0"/>
                <a:cs typeface="Calibri" pitchFamily="34" charset="0"/>
              </a:rPr>
              <a:t> de servidores de aplicaciones:</a:t>
            </a:r>
          </a:p>
          <a:p>
            <a:endParaRPr lang="es-ES" u="none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u="none" dirty="0" smtClean="0">
                <a:latin typeface="Calibri" pitchFamily="34" charset="0"/>
                <a:cs typeface="Calibri" pitchFamily="34" charset="0"/>
              </a:rPr>
              <a:t>Al realizarse actualizaciones se realizan copias de seguridad del SO, y configuraciones de los aplicativos. </a:t>
            </a:r>
            <a:endParaRPr lang="es-ES" u="none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Tx/>
              <a:buChar char="-"/>
            </a:pPr>
            <a:endParaRPr lang="es-ES" u="none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4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2957513" y="14288"/>
            <a:ext cx="42449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 defTabSz="1016000"/>
            <a:r>
              <a:rPr lang="es-ES" sz="4900" b="1" u="none">
                <a:solidFill>
                  <a:schemeClr val="bg1"/>
                </a:solidFill>
                <a:latin typeface="Arial" charset="0"/>
              </a:rPr>
              <a:t>Virtualizaci</a:t>
            </a:r>
            <a:r>
              <a:rPr lang="es-ES_tradnl" sz="4900" b="1" u="none">
                <a:solidFill>
                  <a:schemeClr val="bg1"/>
                </a:solidFill>
                <a:latin typeface="Arial" charset="0"/>
              </a:rPr>
              <a:t>ó</a:t>
            </a:r>
            <a:r>
              <a:rPr lang="es-ES" sz="4900" b="1" u="none">
                <a:solidFill>
                  <a:schemeClr val="bg1"/>
                </a:solidFill>
                <a:latin typeface="Arial" charset="0"/>
              </a:rPr>
              <a:t>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188" y="1100138"/>
            <a:ext cx="30956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6951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Consideraciones de la Solución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5504" y="857672"/>
            <a:ext cx="6843822" cy="537515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2400" b="0" u="none" dirty="0" smtClean="0">
                <a:solidFill>
                  <a:schemeClr val="accent1"/>
                </a:solidFill>
                <a:effectLst/>
                <a:latin typeface="Calibri" pitchFamily="34" charset="0"/>
                <a:cs typeface="Calibri" pitchFamily="34" charset="0"/>
              </a:rPr>
              <a:t>Servidores </a:t>
            </a:r>
            <a:r>
              <a:rPr lang="es-AR" sz="2400" b="0" u="none" dirty="0" err="1" smtClean="0">
                <a:solidFill>
                  <a:schemeClr val="accent1"/>
                </a:solidFill>
                <a:effectLst/>
                <a:latin typeface="Calibri" pitchFamily="34" charset="0"/>
                <a:cs typeface="Calibri" pitchFamily="34" charset="0"/>
              </a:rPr>
              <a:t>Virtualizados</a:t>
            </a:r>
            <a:endParaRPr lang="es-AR" sz="2400" b="0" u="none" dirty="0" smtClean="0">
              <a:solidFill>
                <a:schemeClr val="accent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5544" y="150574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Se utilizó como software de virtualización VM-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Ware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, en los servidores Windows y Solaris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Container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para los servidores Unix.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047552" y="2657872"/>
            <a:ext cx="6981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La solución de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virtualización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propuesta es la siguiente:</a:t>
            </a:r>
          </a:p>
          <a:p>
            <a:endParaRPr lang="es-AR" u="none" dirty="0" smtClean="0">
              <a:latin typeface="Calibri" pitchFamily="34" charset="0"/>
              <a:cs typeface="Calibri" pitchFamily="34" charset="0"/>
            </a:endParaRPr>
          </a:p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Data center:</a:t>
            </a:r>
          </a:p>
          <a:p>
            <a:pPr lvl="1"/>
            <a:r>
              <a:rPr lang="es-AR" u="none" dirty="0" smtClean="0">
                <a:latin typeface="Calibri" pitchFamily="34" charset="0"/>
                <a:cs typeface="Calibri" pitchFamily="34" charset="0"/>
              </a:rPr>
              <a:t>-Unix 1: DB PRD (nodo) + DB DEV (nodo)</a:t>
            </a:r>
          </a:p>
          <a:p>
            <a:pPr lvl="1"/>
            <a:r>
              <a:rPr lang="es-AR" u="none" dirty="0" smtClean="0">
                <a:latin typeface="Calibri" pitchFamily="34" charset="0"/>
                <a:cs typeface="Calibri" pitchFamily="34" charset="0"/>
              </a:rPr>
              <a:t>-Unix 2: DB PRD (nodo) + DB DEV (nodo)</a:t>
            </a:r>
          </a:p>
          <a:p>
            <a:pPr lvl="1"/>
            <a:r>
              <a:rPr lang="es-AR" u="none" dirty="0" smtClean="0">
                <a:latin typeface="Calibri" pitchFamily="34" charset="0"/>
                <a:cs typeface="Calibri" pitchFamily="34" charset="0"/>
              </a:rPr>
              <a:t>-Unix 3: App Unix PRD +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Unix DEV</a:t>
            </a:r>
          </a:p>
          <a:p>
            <a:pPr lvl="1"/>
            <a:r>
              <a:rPr lang="es-AR" u="none" dirty="0" smtClean="0">
                <a:latin typeface="Calibri" pitchFamily="34" charset="0"/>
                <a:cs typeface="Calibri" pitchFamily="34" charset="0"/>
              </a:rPr>
              <a:t>-Windows 1: App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Win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PRD + App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Win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DEV</a:t>
            </a:r>
          </a:p>
          <a:p>
            <a:pPr lvl="1"/>
            <a:r>
              <a:rPr lang="es-AR" u="none" dirty="0" smtClean="0">
                <a:latin typeface="Calibri" pitchFamily="34" charset="0"/>
                <a:cs typeface="Calibri" pitchFamily="34" charset="0"/>
              </a:rPr>
              <a:t>-Windows 2: App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Win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PRD +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Win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Exchange (nodo)</a:t>
            </a:r>
          </a:p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Contingencia:</a:t>
            </a:r>
          </a:p>
          <a:p>
            <a:pPr lvl="1"/>
            <a:r>
              <a:rPr lang="es-AR" u="none" dirty="0" smtClean="0">
                <a:latin typeface="Calibri" pitchFamily="34" charset="0"/>
                <a:cs typeface="Calibri" pitchFamily="34" charset="0"/>
              </a:rPr>
              <a:t>-Unix 1: App Unix + DB PRD</a:t>
            </a:r>
          </a:p>
          <a:p>
            <a:pPr lvl="1"/>
            <a:r>
              <a:rPr lang="es-AR" u="none" dirty="0" smtClean="0">
                <a:latin typeface="Calibri" pitchFamily="34" charset="0"/>
                <a:cs typeface="Calibri" pitchFamily="34" charset="0"/>
              </a:rPr>
              <a:t>-Windows 1: App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Win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 PRD + </a:t>
            </a:r>
            <a:r>
              <a:rPr lang="es-AR" u="none" dirty="0" err="1" smtClean="0">
                <a:latin typeface="Calibri" pitchFamily="34" charset="0"/>
                <a:cs typeface="Calibri" pitchFamily="34" charset="0"/>
              </a:rPr>
              <a:t>Exch</a:t>
            </a:r>
            <a:r>
              <a:rPr lang="es-AR" u="none" dirty="0" smtClean="0">
                <a:latin typeface="Calibri" pitchFamily="34" charset="0"/>
                <a:cs typeface="Calibri" pitchFamily="34" charset="0"/>
              </a:rPr>
              <a:t>/File Server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764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399480" y="0"/>
            <a:ext cx="6843822" cy="10398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3200" dirty="0" smtClean="0">
                <a:solidFill>
                  <a:schemeClr val="accent1"/>
                </a:solidFill>
                <a:effectLst/>
                <a:latin typeface="Calibri" pitchFamily="34" charset="0"/>
                <a:cs typeface="Calibri" pitchFamily="34" charset="0"/>
              </a:rPr>
              <a:t>Servidor Unix 1</a:t>
            </a:r>
            <a:endParaRPr lang="es-AR" sz="3200" dirty="0">
              <a:solidFill>
                <a:schemeClr val="accent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4721896"/>
              </p:ext>
            </p:extLst>
          </p:nvPr>
        </p:nvGraphicFramePr>
        <p:xfrm>
          <a:off x="39440" y="4498032"/>
          <a:ext cx="403473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69"/>
                <a:gridCol w="2017369"/>
              </a:tblGrid>
              <a:tr h="304799">
                <a:tc>
                  <a:txBody>
                    <a:bodyPr/>
                    <a:lstStyle/>
                    <a:p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Servidor Unix 1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Fujitsu </a:t>
                      </a:r>
                      <a:r>
                        <a:rPr kumimoji="0" lang="es-ES" sz="1600" b="1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Sparc</a:t>
                      </a:r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M5000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Procesadores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8x </a:t>
                      </a:r>
                      <a:r>
                        <a:rPr lang="es-ES" sz="1600" dirty="0" err="1" smtClean="0">
                          <a:latin typeface="Calibri" pitchFamily="34" charset="0"/>
                          <a:cs typeface="Calibri" pitchFamily="34" charset="0"/>
                        </a:rPr>
                        <a:t>Sparc</a:t>
                      </a:r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VII+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Memoria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256 GB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CINT2006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313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SAPS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51353*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36788582"/>
              </p:ext>
            </p:extLst>
          </p:nvPr>
        </p:nvGraphicFramePr>
        <p:xfrm>
          <a:off x="5042725" y="4509864"/>
          <a:ext cx="51148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792088"/>
                <a:gridCol w="826823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Asignación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CINT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SAPS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RAM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DB Oracle RAC PRD 1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91,42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64GB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i="1" dirty="0" smtClean="0">
                          <a:latin typeface="Calibri" pitchFamily="34" charset="0"/>
                          <a:cs typeface="Calibri" pitchFamily="34" charset="0"/>
                        </a:rPr>
                        <a:t>  Crecimiento 100%</a:t>
                      </a:r>
                      <a:endParaRPr lang="es-A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91,42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15000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64GB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APP Unix</a:t>
                      </a:r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PRD 1, Nodo 1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32GB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04136" y="6330280"/>
            <a:ext cx="36792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* Basado en la siguiente estimación:</a:t>
            </a:r>
          </a:p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    SAPS del M3000 Sparc VII: 4130</a:t>
            </a:r>
            <a:endParaRPr lang="es-ES" sz="1400" u="none" dirty="0">
              <a:latin typeface="Calibri" pitchFamily="34" charset="0"/>
              <a:cs typeface="Calibri" pitchFamily="34" charset="0"/>
            </a:endParaRPr>
          </a:p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    CINT2006 del M3000 Sparc VII: 25.7</a:t>
            </a:r>
          </a:p>
          <a:p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s-ES" sz="1400" u="none" dirty="0">
                <a:latin typeface="Calibri" pitchFamily="34" charset="0"/>
                <a:cs typeface="Calibri" pitchFamily="34" charset="0"/>
              </a:rPr>
              <a:t>CINT2006 del M3000 </a:t>
            </a:r>
            <a:r>
              <a:rPr lang="es-ES" sz="1400" u="none" dirty="0" err="1">
                <a:latin typeface="Calibri" pitchFamily="34" charset="0"/>
                <a:cs typeface="Calibri" pitchFamily="34" charset="0"/>
              </a:rPr>
              <a:t>Sparc</a:t>
            </a:r>
            <a:r>
              <a:rPr lang="es-ES" sz="1400" u="none" dirty="0">
                <a:latin typeface="Calibri" pitchFamily="34" charset="0"/>
                <a:cs typeface="Calibri" pitchFamily="34" charset="0"/>
              </a:rPr>
              <a:t> </a:t>
            </a:r>
            <a:r>
              <a:rPr lang="es-ES" sz="1400" u="none" dirty="0" smtClean="0">
                <a:latin typeface="Calibri" pitchFamily="34" charset="0"/>
                <a:cs typeface="Calibri" pitchFamily="34" charset="0"/>
              </a:rPr>
              <a:t>VII++: 50.3</a:t>
            </a:r>
          </a:p>
          <a:p>
            <a:r>
              <a:rPr lang="es-ES" sz="1400" i="1" u="none" dirty="0" smtClean="0">
                <a:latin typeface="Calibri" pitchFamily="34" charset="0"/>
                <a:cs typeface="Calibri" pitchFamily="34" charset="0"/>
              </a:rPr>
              <a:t>    SAPS Estimados del M5000 SPARC VII+: 51353</a:t>
            </a:r>
            <a:endParaRPr lang="es-AR" sz="1400" i="1" u="non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6153008" y="847396"/>
            <a:ext cx="666000" cy="887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Victor\Desktop\SERVER_PORCION CHI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30" t="16978" r="10239" b="21432"/>
          <a:stretch/>
        </p:blipFill>
        <p:spPr bwMode="auto">
          <a:xfrm>
            <a:off x="6239748" y="1229065"/>
            <a:ext cx="581757" cy="498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Victor\Desktop\SERVER_GR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859"/>
          <a:stretch/>
        </p:blipFill>
        <p:spPr bwMode="auto">
          <a:xfrm>
            <a:off x="6241328" y="922060"/>
            <a:ext cx="547200" cy="5989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ctor\Desktop\SERV_COMP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21" y="872498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Victor\Desktop\SERV_COMP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99201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3267E-7 1.66667E-6 L -0.54533 0.29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4" y="146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574E-7 -0.00104 L -0.07112 0.2910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4" y="14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 animBg="1"/>
      <p:bldP spid="18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8140411"/>
              </p:ext>
            </p:extLst>
          </p:nvPr>
        </p:nvGraphicFramePr>
        <p:xfrm>
          <a:off x="37150" y="4642048"/>
          <a:ext cx="403473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69"/>
                <a:gridCol w="2017369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Servidor Unix 2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Fujitsu </a:t>
                      </a:r>
                      <a:r>
                        <a:rPr lang="es-ES" sz="1600" dirty="0" err="1" smtClean="0">
                          <a:latin typeface="Calibri" pitchFamily="34" charset="0"/>
                          <a:cs typeface="Calibri" pitchFamily="34" charset="0"/>
                        </a:rPr>
                        <a:t>Sparc</a:t>
                      </a:r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 M5000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Procesadores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8x </a:t>
                      </a:r>
                      <a:r>
                        <a:rPr lang="es-ES" sz="1600" dirty="0" err="1" smtClean="0">
                          <a:latin typeface="Calibri" pitchFamily="34" charset="0"/>
                          <a:cs typeface="Calibri" pitchFamily="34" charset="0"/>
                        </a:rPr>
                        <a:t>Sparc</a:t>
                      </a:r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VII+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Memoria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256 GB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CINT2006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313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SAPS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51353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29021465"/>
              </p:ext>
            </p:extLst>
          </p:nvPr>
        </p:nvGraphicFramePr>
        <p:xfrm>
          <a:off x="4935984" y="4653880"/>
          <a:ext cx="51148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792088"/>
                <a:gridCol w="826823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Asignación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CINT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SAPS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RAM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DB Oracle RAC PRD 2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91,42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64GB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i="1" dirty="0" smtClean="0">
                          <a:latin typeface="Calibri" pitchFamily="34" charset="0"/>
                          <a:cs typeface="Calibri" pitchFamily="34" charset="0"/>
                        </a:rPr>
                        <a:t>  Crecimiento 100%</a:t>
                      </a:r>
                      <a:endParaRPr lang="es-A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91,42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15000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64GB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APP Unix</a:t>
                      </a:r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PRD 2, Nodo 1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32GB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 Unix 2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42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Rectángulo"/>
          <p:cNvSpPr/>
          <p:nvPr/>
        </p:nvSpPr>
        <p:spPr>
          <a:xfrm>
            <a:off x="6153008" y="847396"/>
            <a:ext cx="666000" cy="887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Picture 3" descr="C:\Users\Victor\Desktop\SERVER_PORCION CHI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30" t="16978" r="10239" b="21432"/>
          <a:stretch/>
        </p:blipFill>
        <p:spPr bwMode="auto">
          <a:xfrm>
            <a:off x="6239748" y="1229065"/>
            <a:ext cx="581757" cy="498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C:\Users\Victor\Desktop\SERV_COMP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50 Rectángulo"/>
          <p:cNvSpPr/>
          <p:nvPr/>
        </p:nvSpPr>
        <p:spPr>
          <a:xfrm>
            <a:off x="6807267" y="844778"/>
            <a:ext cx="666000" cy="887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2" name="Picture 3" descr="C:\Users\Victor\Desktop\SERVER_PORCION CHI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30" t="16978" r="10239" b="21432"/>
          <a:stretch/>
        </p:blipFill>
        <p:spPr bwMode="auto">
          <a:xfrm>
            <a:off x="6850800" y="1229065"/>
            <a:ext cx="581778" cy="498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Victor\Desktop\SERVER_GR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859"/>
          <a:stretch/>
        </p:blipFill>
        <p:spPr bwMode="auto">
          <a:xfrm>
            <a:off x="6847872" y="915710"/>
            <a:ext cx="552381" cy="6046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Rectángulo"/>
          <p:cNvSpPr/>
          <p:nvPr/>
        </p:nvSpPr>
        <p:spPr>
          <a:xfrm>
            <a:off x="2012336" y="73429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Picture 4" descr="C:\Users\Victor\Desktop\SERV_COMP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1" y="897898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CuadroTexto"/>
          <p:cNvSpPr txBox="1"/>
          <p:nvPr/>
        </p:nvSpPr>
        <p:spPr>
          <a:xfrm>
            <a:off x="1976996" y="38533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1367498" y="327853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2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" name="Picture 4" descr="C:\Users\Victor\Desktop\SERV_COMP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9" y="309754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57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133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0872E-7 -1.66667E-6 L -0.46358 0.283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79" y="1416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66667E-6 L 0.00812 0.2887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" y="144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8486206"/>
              </p:ext>
            </p:extLst>
          </p:nvPr>
        </p:nvGraphicFramePr>
        <p:xfrm>
          <a:off x="39440" y="4290784"/>
          <a:ext cx="40347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69"/>
                <a:gridCol w="2017369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Servidor Unix 3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Fujitsu </a:t>
                      </a:r>
                      <a:r>
                        <a:rPr lang="es-ES" sz="1600" dirty="0" err="1" smtClean="0">
                          <a:latin typeface="Calibri" pitchFamily="34" charset="0"/>
                          <a:cs typeface="Calibri" pitchFamily="34" charset="0"/>
                        </a:rPr>
                        <a:t>Sparc</a:t>
                      </a:r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 M5000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Procesadores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8x </a:t>
                      </a:r>
                      <a:r>
                        <a:rPr lang="es-ES" sz="1600" dirty="0" err="1" smtClean="0">
                          <a:latin typeface="Calibri" pitchFamily="34" charset="0"/>
                          <a:cs typeface="Calibri" pitchFamily="34" charset="0"/>
                        </a:rPr>
                        <a:t>Sparc</a:t>
                      </a:r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VII+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Memoria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128 GB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CINT2006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313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SAPS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51353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1751076"/>
              </p:ext>
            </p:extLst>
          </p:nvPr>
        </p:nvGraphicFramePr>
        <p:xfrm>
          <a:off x="5005700" y="4302616"/>
          <a:ext cx="51148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792088"/>
                <a:gridCol w="826823"/>
              </a:tblGrid>
              <a:tr h="304799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Asignación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CINT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SAPS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RAM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APP Unix</a:t>
                      </a:r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PRD 1, Nodo 2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32GB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APP Unix</a:t>
                      </a:r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PRD 2, Nodo 2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latin typeface="Calibri" pitchFamily="34" charset="0"/>
                          <a:cs typeface="Calibri" pitchFamily="34" charset="0"/>
                        </a:rPr>
                        <a:t>32GB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DB Oracle RAC DEV 1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45,71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7500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32GB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 Unix 3	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30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6153008" y="847396"/>
            <a:ext cx="666000" cy="8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Rectángulo"/>
          <p:cNvSpPr/>
          <p:nvPr/>
        </p:nvSpPr>
        <p:spPr>
          <a:xfrm>
            <a:off x="6807267" y="844778"/>
            <a:ext cx="666000" cy="89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"/>
          <p:cNvSpPr/>
          <p:nvPr/>
        </p:nvSpPr>
        <p:spPr>
          <a:xfrm>
            <a:off x="2012336" y="73429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CuadroTexto"/>
          <p:cNvSpPr txBox="1"/>
          <p:nvPr/>
        </p:nvSpPr>
        <p:spPr>
          <a:xfrm>
            <a:off x="1976996" y="38533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0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9" y="309754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Rectángulo"/>
          <p:cNvSpPr/>
          <p:nvPr/>
        </p:nvSpPr>
        <p:spPr>
          <a:xfrm>
            <a:off x="79200" y="844778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3415271" y="38456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2796248" y="3242335"/>
            <a:ext cx="939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6155504" y="1772775"/>
            <a:ext cx="1277073" cy="165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Picture 3" descr="C:\Users\Victor\Desktop\SERVER_PORCION CHI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30" t="16978" r="10239" b="21432"/>
          <a:stretch/>
        </p:blipFill>
        <p:spPr bwMode="auto">
          <a:xfrm>
            <a:off x="6850800" y="1229065"/>
            <a:ext cx="581778" cy="498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Victor\Desktop\SERVER_PORCION CHI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30" t="16978" r="10239" b="21432"/>
          <a:stretch/>
        </p:blipFill>
        <p:spPr bwMode="auto">
          <a:xfrm>
            <a:off x="6239748" y="1229065"/>
            <a:ext cx="581757" cy="498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885512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24" y="30899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58 CuadroTexto"/>
          <p:cNvSpPr txBox="1"/>
          <p:nvPr/>
        </p:nvSpPr>
        <p:spPr>
          <a:xfrm>
            <a:off x="1367498" y="327853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2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1438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1746E-6 5E-6 L 0.34223 0.2904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4" y="1452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8385E-6 1.66667E-6 L -0.2632 0.2777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8" y="13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3971E-6 1.66667E-6 L -0.32318 0.277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7" y="13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/>
      <p:bldP spid="56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8154097"/>
              </p:ext>
            </p:extLst>
          </p:nvPr>
        </p:nvGraphicFramePr>
        <p:xfrm>
          <a:off x="253174" y="4347056"/>
          <a:ext cx="40347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369"/>
                <a:gridCol w="2017369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Servidor Unix 4</a:t>
                      </a:r>
                      <a:endParaRPr kumimoji="0" lang="es-AR" sz="1600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Fujitsu </a:t>
                      </a:r>
                      <a:r>
                        <a:rPr kumimoji="0" lang="es-ES" sz="1600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Sparc</a:t>
                      </a:r>
                      <a:r>
                        <a:rPr kumimoji="0" lang="es-ES" sz="16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M4000</a:t>
                      </a:r>
                      <a:endParaRPr kumimoji="0" lang="es-AR" sz="1600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Procesadores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4x </a:t>
                      </a:r>
                      <a:r>
                        <a:rPr kumimoji="0" lang="es-E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Sparc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VII+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Memoria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64 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CINT2006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158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SAPS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25902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9571170"/>
              </p:ext>
            </p:extLst>
          </p:nvPr>
        </p:nvGraphicFramePr>
        <p:xfrm>
          <a:off x="4935984" y="4574700"/>
          <a:ext cx="51148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792088"/>
                <a:gridCol w="826823"/>
              </a:tblGrid>
              <a:tr h="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Asignación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SAPS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RAM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 Unix PRD 2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s-ES" sz="16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12,8GB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DB Oracle RAC DEV 2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45,71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7500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Calibri" pitchFamily="34" charset="0"/>
                          <a:cs typeface="Calibri" pitchFamily="34" charset="0"/>
                        </a:rPr>
                        <a:t>32GB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 Unix 4	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20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6153008" y="847396"/>
            <a:ext cx="666000" cy="8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6807267" y="844778"/>
            <a:ext cx="666000" cy="89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2012336" y="73429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1976996" y="38533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9" y="309754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28 Rectángulo"/>
          <p:cNvSpPr/>
          <p:nvPr/>
        </p:nvSpPr>
        <p:spPr>
          <a:xfrm>
            <a:off x="698325" y="844778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3415271" y="38456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796248" y="3242335"/>
            <a:ext cx="939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6155504" y="1772775"/>
            <a:ext cx="1277073" cy="165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24" y="30899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CuadroTexto"/>
          <p:cNvSpPr txBox="1"/>
          <p:nvPr/>
        </p:nvSpPr>
        <p:spPr>
          <a:xfrm>
            <a:off x="1367498" y="327853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2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64840" y="79518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Rectángulo"/>
          <p:cNvSpPr/>
          <p:nvPr/>
        </p:nvSpPr>
        <p:spPr>
          <a:xfrm>
            <a:off x="7438336" y="806307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4969418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Unix4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4359920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DEV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5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0" y="882337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54" y="916362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71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315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792 L -0.235 0.28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6" y="138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 1.66667E-6 L 0.42969 0.290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9" y="14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51781943"/>
              </p:ext>
            </p:extLst>
          </p:nvPr>
        </p:nvGraphicFramePr>
        <p:xfrm>
          <a:off x="111448" y="4482048"/>
          <a:ext cx="45365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394"/>
                <a:gridCol w="2652110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Servidor Windows 1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Fujitsu </a:t>
                      </a:r>
                      <a:r>
                        <a:rPr kumimoji="0" lang="es-ES" sz="1600" b="1" kern="1200" dirty="0" err="1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Primergy</a:t>
                      </a:r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RX600 S6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Procesadores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4x E7-4850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Memoria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64 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HDD SAS Disk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>
                          <a:latin typeface="Calibri" pitchFamily="34" charset="0"/>
                          <a:cs typeface="Calibri" pitchFamily="34" charset="0"/>
                        </a:rPr>
                        <a:t>IBM 49Y2048 600 GB 2.5-inch 10,000 rpm</a:t>
                      </a:r>
                      <a:endParaRPr lang="es-AR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CINT2006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610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8623606"/>
              </p:ext>
            </p:extLst>
          </p:nvPr>
        </p:nvGraphicFramePr>
        <p:xfrm>
          <a:off x="5653772" y="4773136"/>
          <a:ext cx="432277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45"/>
                <a:gridCol w="936104"/>
                <a:gridCol w="826823"/>
              </a:tblGrid>
              <a:tr h="30479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Asignación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CINT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RAM</a:t>
                      </a:r>
                      <a:endParaRPr kumimoji="0" lang="es-AR" sz="16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 </a:t>
                      </a:r>
                      <a:r>
                        <a:rPr kumimoji="0" lang="es-E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Win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PRD 1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16GB</a:t>
                      </a:r>
                    </a:p>
                  </a:txBody>
                  <a:tcPr/>
                </a:tc>
              </a:tr>
              <a:tr h="250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Cluster </a:t>
                      </a:r>
                      <a:r>
                        <a:rPr kumimoji="0" lang="es-E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Node</a:t>
                      </a:r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1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220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24GB</a:t>
                      </a:r>
                      <a:endParaRPr kumimoji="0" lang="es-AR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9480" y="0"/>
            <a:ext cx="6843822" cy="103981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AR" sz="3200" u="none" dirty="0" smtClean="0">
                <a:solidFill>
                  <a:schemeClr val="accent1"/>
                </a:solidFill>
                <a:effectLst/>
              </a:rPr>
              <a:t>Servidor Windows 1</a:t>
            </a:r>
            <a:endParaRPr lang="es-AR" sz="3200" u="none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8" name="Picture 2" descr="C:\Users\Victor\Desktop\SERVIDO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3656"/>
            <a:ext cx="9963150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67296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389664" y="857672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153008" y="847396"/>
            <a:ext cx="666000" cy="8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9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6807267" y="844778"/>
            <a:ext cx="666000" cy="89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012336" y="73429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976996" y="385330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Unix2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49" y="309754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698325" y="844778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3415271" y="38456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Unix3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796248" y="3242335"/>
            <a:ext cx="9399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155504" y="1772775"/>
            <a:ext cx="1277073" cy="165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24" y="30899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367498" y="327853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2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APP2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-32677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PRD 1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UNIX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64840" y="795189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7438336" y="806307"/>
            <a:ext cx="666000" cy="120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4969418" y="38523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Unix4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359920" y="3277619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DEV UNIX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DB DEV 2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2959572" y="745588"/>
            <a:ext cx="666000" cy="986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8090047" y="785665"/>
            <a:ext cx="666000" cy="98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1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71" y="3096629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34 Rectángulo"/>
          <p:cNvSpPr/>
          <p:nvPr/>
        </p:nvSpPr>
        <p:spPr>
          <a:xfrm>
            <a:off x="8086408" y="1790154"/>
            <a:ext cx="666000" cy="147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6736184" y="2893182"/>
            <a:ext cx="154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none" dirty="0" smtClean="0">
                <a:latin typeface="Calibri" pitchFamily="34" charset="0"/>
                <a:cs typeface="Calibri" pitchFamily="34" charset="0"/>
              </a:rPr>
              <a:t>Windows1</a:t>
            </a:r>
            <a:endParaRPr lang="es-AR" u="non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6376144" y="2318410"/>
            <a:ext cx="801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APP1 WIN</a:t>
            </a:r>
          </a:p>
          <a:p>
            <a:r>
              <a:rPr lang="es-ES" sz="1100" u="none" dirty="0" smtClean="0">
                <a:latin typeface="Calibri" pitchFamily="34" charset="0"/>
                <a:cs typeface="Calibri" pitchFamily="34" charset="0"/>
              </a:rPr>
              <a:t>CLUSTER 1</a:t>
            </a:r>
            <a:endParaRPr lang="es-ES" sz="1100" u="none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44" y="918742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60" y="895776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Victor\Desktop\SERV_COM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71" y="2137420"/>
            <a:ext cx="559746" cy="849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987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-0.005 L -0.09703 0.158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81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 -0.00333 L 0.41344 0.162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47" y="8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6411</TotalTime>
  <Words>1804</Words>
  <Application>Microsoft Office PowerPoint</Application>
  <PresentationFormat>Personalizado</PresentationFormat>
  <Paragraphs>615</Paragraphs>
  <Slides>37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Concurrencia</vt:lpstr>
      <vt:lpstr>Seminario de Tecnología  </vt:lpstr>
      <vt:lpstr>Agenda</vt:lpstr>
      <vt:lpstr>Diapositiva 3</vt:lpstr>
      <vt:lpstr>Diapositiva 4</vt:lpstr>
      <vt:lpstr>Servidor Unix 1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dvazquez</cp:lastModifiedBy>
  <cp:revision>508</cp:revision>
  <dcterms:created xsi:type="dcterms:W3CDTF">2004-05-06T09:28:21Z</dcterms:created>
  <dcterms:modified xsi:type="dcterms:W3CDTF">2011-11-20T20:23:48Z</dcterms:modified>
</cp:coreProperties>
</file>