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0" r:id="rId1"/>
  </p:sldMasterIdLst>
  <p:notesMasterIdLst>
    <p:notesMasterId r:id="rId14"/>
  </p:notesMasterIdLst>
  <p:sldIdLst>
    <p:sldId id="256" r:id="rId2"/>
    <p:sldId id="257" r:id="rId3"/>
    <p:sldId id="268" r:id="rId4"/>
    <p:sldId id="259" r:id="rId5"/>
    <p:sldId id="270" r:id="rId6"/>
    <p:sldId id="275" r:id="rId7"/>
    <p:sldId id="262" r:id="rId8"/>
    <p:sldId id="263" r:id="rId9"/>
    <p:sldId id="276" r:id="rId10"/>
    <p:sldId id="271" r:id="rId11"/>
    <p:sldId id="272" r:id="rId12"/>
    <p:sldId id="273" r:id="rId13"/>
  </p:sldIdLst>
  <p:sldSz cx="9144000" cy="6858000" type="screen4x3"/>
  <p:notesSz cx="6858000" cy="9144000"/>
  <p:defaultTextStyle>
    <a:defPPr>
      <a:defRPr lang="es-A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7CDD3"/>
    <a:srgbClr val="FB0B94"/>
    <a:srgbClr val="21C8DF"/>
    <a:srgbClr val="50BF41"/>
    <a:srgbClr val="0000FF"/>
    <a:srgbClr val="FE7272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68" autoAdjust="0"/>
    <p:restoredTop sz="96610" autoAdjust="0"/>
  </p:normalViewPr>
  <p:slideViewPr>
    <p:cSldViewPr>
      <p:cViewPr>
        <p:scale>
          <a:sx n="97" d="100"/>
          <a:sy n="97" d="100"/>
        </p:scale>
        <p:origin x="-69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Constantia" pitchFamily="18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Constantia" pitchFamily="18" charset="0"/>
              </a:defRPr>
            </a:lvl1pPr>
          </a:lstStyle>
          <a:p>
            <a:pPr>
              <a:defRPr/>
            </a:pPr>
            <a:fld id="{D0ED14DE-EA08-4C34-B607-BDC57645FCDE}" type="datetimeFigureOut">
              <a:rPr lang="es-AR"/>
              <a:pPr>
                <a:defRPr/>
              </a:pPr>
              <a:t>02/05/2011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AR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s-AR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Constantia" pitchFamily="18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>
                <a:latin typeface="Constantia" pitchFamily="18" charset="0"/>
              </a:defRPr>
            </a:lvl1pPr>
          </a:lstStyle>
          <a:p>
            <a:pPr>
              <a:defRPr/>
            </a:pPr>
            <a:fld id="{77A11EC4-1D7C-4255-938B-181E3E33A0F2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057445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2257C38A-D91B-4444-AFFA-6BA63E15A7B9}" type="slidenum">
              <a:rPr lang="es-AR" smtClean="0">
                <a:latin typeface="Constantia" pitchFamily="18" charset="0"/>
              </a:rPr>
              <a:pPr/>
              <a:t>4</a:t>
            </a:fld>
            <a:endParaRPr lang="es-AR" smtClean="0">
              <a:latin typeface="Constantia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pPr>
              <a:defRPr/>
            </a:pPr>
            <a:fld id="{88C39FD6-D946-4267-A27D-9118400C07B9}" type="datetimeFigureOut">
              <a:rPr lang="es-AR" smtClean="0"/>
              <a:pPr>
                <a:defRPr/>
              </a:pPr>
              <a:t>02/05/2011</a:t>
            </a:fld>
            <a:endParaRPr lang="es-AR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773C0DC-AB4D-4B00-99ED-6B62E59065B8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C14C0F-BFC0-4A05-A5C5-3970855BCF96}" type="datetimeFigureOut">
              <a:rPr lang="es-AR" smtClean="0"/>
              <a:pPr>
                <a:defRPr/>
              </a:pPr>
              <a:t>02/05/2011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A68486-68C1-4DF6-A953-B1D1DE62D77E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86332D-51C9-40B1-8251-67BA2C358874}" type="datetimeFigureOut">
              <a:rPr lang="es-AR" smtClean="0"/>
              <a:pPr>
                <a:defRPr/>
              </a:pPr>
              <a:t>02/05/2011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92A251-0A6B-4984-B88B-115D5ABC2300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pPr>
              <a:defRPr/>
            </a:pPr>
            <a:fld id="{7D6F1A45-0731-4FEA-A0F5-3C6E180B6AB7}" type="datetimeFigureOut">
              <a:rPr lang="es-AR" smtClean="0"/>
              <a:pPr>
                <a:defRPr/>
              </a:pPr>
              <a:t>02/05/2011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4F8B5B-79B2-4117-93C4-F1E4718D0381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riángulo rectángulo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Triángulo isósceles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pPr>
              <a:defRPr/>
            </a:pPr>
            <a:fld id="{04BCBCBB-A7F1-48D9-AD47-8FB7A175DADC}" type="datetimeFigureOut">
              <a:rPr lang="es-AR" smtClean="0"/>
              <a:pPr>
                <a:defRPr/>
              </a:pPr>
              <a:t>02/05/2011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pPr>
              <a:defRPr/>
            </a:pPr>
            <a:fld id="{99789857-1081-4619-A531-1A173583BBE5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  <p:cxnSp>
        <p:nvCxnSpPr>
          <p:cNvPr id="11" name="10 Conector recto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pPr>
              <a:defRPr/>
            </a:pPr>
            <a:fld id="{D6F8D327-2309-4721-A7A9-592FFA168B3A}" type="datetimeFigureOut">
              <a:rPr lang="es-AR" smtClean="0"/>
              <a:pPr>
                <a:defRPr/>
              </a:pPr>
              <a:t>02/05/2011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pPr>
              <a:defRPr/>
            </a:pPr>
            <a:fld id="{95A17BB1-C4ED-4950-9F11-BA0CEFA09677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pPr>
              <a:defRPr/>
            </a:pPr>
            <a:fld id="{B383B0B1-0296-422D-AC69-2AD1672155FE}" type="datetimeFigureOut">
              <a:rPr lang="es-AR" smtClean="0"/>
              <a:pPr>
                <a:defRPr/>
              </a:pPr>
              <a:t>02/05/2011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01D4DC89-76DA-4E16-8925-8DEF5FF58643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964D30-F64B-4A73-86DB-925E73CEB109}" type="datetimeFigureOut">
              <a:rPr lang="es-AR" smtClean="0"/>
              <a:pPr>
                <a:defRPr/>
              </a:pPr>
              <a:t>02/05/2011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B46C74-3073-4A05-9809-6FE89874C1A0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pPr>
              <a:defRPr/>
            </a:pPr>
            <a:fld id="{E18A79F4-C948-4FE2-AF44-6771B52B404F}" type="datetimeFigureOut">
              <a:rPr lang="es-AR" smtClean="0"/>
              <a:pPr>
                <a:defRPr/>
              </a:pPr>
              <a:t>02/05/2011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pPr>
              <a:defRPr/>
            </a:pPr>
            <a:fld id="{D8CD7409-6023-4B01-B5B9-B5DD8960EA87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552D088B-A97A-453A-A8DF-2C9028B87CBA}" type="datetimeFigureOut">
              <a:rPr lang="es-AR" smtClean="0"/>
              <a:pPr>
                <a:defRPr/>
              </a:pPr>
              <a:t>02/05/2011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00ED1D93-C669-4E9D-879E-9F67A1BDEFCE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0F158EBF-4F64-43B3-8A76-9F924D99594A}" type="datetimeFigureOut">
              <a:rPr lang="es-AR" smtClean="0"/>
              <a:pPr>
                <a:defRPr/>
              </a:pPr>
              <a:t>02/05/2011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pPr>
              <a:defRPr/>
            </a:pPr>
            <a:fld id="{8A1C2478-1E97-4A4A-A498-4D8E8DDCA970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riángulo rectángulo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7 Conector recto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A0FFB5C-6C3D-4D82-88CE-9FF4C63A4D7D}" type="datetimeFigureOut">
              <a:rPr lang="es-AR" smtClean="0"/>
              <a:pPr>
                <a:defRPr/>
              </a:pPr>
              <a:t>02/05/2011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6193199-DBEB-4118-B342-8FAD1547224C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71" r:id="rId1"/>
    <p:sldLayoutId id="2147484072" r:id="rId2"/>
    <p:sldLayoutId id="2147484073" r:id="rId3"/>
    <p:sldLayoutId id="2147484074" r:id="rId4"/>
    <p:sldLayoutId id="2147484075" r:id="rId5"/>
    <p:sldLayoutId id="2147484076" r:id="rId6"/>
    <p:sldLayoutId id="2147484077" r:id="rId7"/>
    <p:sldLayoutId id="2147484078" r:id="rId8"/>
    <p:sldLayoutId id="2147484079" r:id="rId9"/>
    <p:sldLayoutId id="2147484080" r:id="rId10"/>
    <p:sldLayoutId id="214748408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 idx="4294967295"/>
          </p:nvPr>
        </p:nvSpPr>
        <p:spPr>
          <a:xfrm>
            <a:off x="-9525" y="0"/>
            <a:ext cx="9153525" cy="1600200"/>
          </a:xfrm>
        </p:spPr>
        <p:txBody>
          <a:bodyPr anchor="t"/>
          <a:lstStyle/>
          <a:p>
            <a:pPr eaLnBrk="1" hangingPunct="1"/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500" b="1" dirty="0" err="1" smtClean="0"/>
              <a:t>Seminario</a:t>
            </a:r>
            <a:r>
              <a:rPr lang="en-US" sz="3500" b="1" dirty="0" smtClean="0"/>
              <a:t> de </a:t>
            </a:r>
            <a:r>
              <a:rPr lang="en-US" sz="3500" b="1" dirty="0" err="1" smtClean="0"/>
              <a:t>Tecnología</a:t>
            </a:r>
            <a:endParaRPr lang="es-AR" sz="3500" b="1" dirty="0" smtClean="0"/>
          </a:p>
        </p:txBody>
      </p:sp>
      <p:sp>
        <p:nvSpPr>
          <p:cNvPr id="2051" name="Subtitle 2"/>
          <p:cNvSpPr>
            <a:spLocks noGrp="1"/>
          </p:cNvSpPr>
          <p:nvPr>
            <p:ph idx="4294967295"/>
          </p:nvPr>
        </p:nvSpPr>
        <p:spPr>
          <a:xfrm>
            <a:off x="0" y="1935163"/>
            <a:ext cx="7239000" cy="4389437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endParaRPr lang="en-US" dirty="0" smtClean="0"/>
          </a:p>
          <a:p>
            <a:pPr algn="r" eaLnBrk="1" hangingPunct="1">
              <a:buFont typeface="Wingdings 2" pitchFamily="18" charset="2"/>
              <a:buNone/>
            </a:pPr>
            <a:r>
              <a:rPr lang="en-US" dirty="0" err="1" smtClean="0"/>
              <a:t>Indij</a:t>
            </a:r>
            <a:r>
              <a:rPr lang="en-US" dirty="0" smtClean="0"/>
              <a:t>, Laura</a:t>
            </a:r>
          </a:p>
          <a:p>
            <a:pPr algn="r" eaLnBrk="1" hangingPunct="1">
              <a:buFont typeface="Wingdings 2" pitchFamily="18" charset="2"/>
              <a:buNone/>
            </a:pPr>
            <a:r>
              <a:rPr lang="en-US" dirty="0" smtClean="0"/>
              <a:t>Fernandez, </a:t>
            </a:r>
            <a:r>
              <a:rPr lang="en-US" dirty="0" err="1" smtClean="0"/>
              <a:t>Ezequiel</a:t>
            </a:r>
            <a:endParaRPr lang="en-US" dirty="0" smtClean="0"/>
          </a:p>
          <a:p>
            <a:pPr algn="r" eaLnBrk="1" hangingPunct="1">
              <a:buFont typeface="Wingdings 2" pitchFamily="18" charset="2"/>
              <a:buNone/>
            </a:pPr>
            <a:r>
              <a:rPr lang="en-US" dirty="0" err="1" smtClean="0"/>
              <a:t>Liascovich</a:t>
            </a:r>
            <a:r>
              <a:rPr lang="en-US" dirty="0" smtClean="0"/>
              <a:t>, Pablo   </a:t>
            </a:r>
            <a:endParaRPr lang="es-AR" dirty="0" smtClean="0"/>
          </a:p>
          <a:p>
            <a:pPr eaLnBrk="1" hangingPunct="1"/>
            <a:endParaRPr lang="es-A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29497"/>
            <a:ext cx="9144000" cy="894735"/>
          </a:xfrm>
        </p:spPr>
        <p:txBody>
          <a:bodyPr/>
          <a:lstStyle/>
          <a:p>
            <a:r>
              <a:rPr lang="es-ES_tradnl" sz="3200" b="1" dirty="0" err="1" smtClean="0">
                <a:solidFill>
                  <a:srgbClr val="FFFFFF"/>
                </a:solidFill>
              </a:rPr>
              <a:t>Cluster</a:t>
            </a:r>
            <a:r>
              <a:rPr lang="es-ES_tradnl" sz="3200" b="1" dirty="0" smtClean="0">
                <a:solidFill>
                  <a:srgbClr val="FFFFFF"/>
                </a:solidFill>
              </a:rPr>
              <a:t> - PRIMECLUSTER</a:t>
            </a:r>
            <a:endParaRPr lang="es-AR" sz="3200" b="1" dirty="0">
              <a:solidFill>
                <a:srgbClr val="FFFFFF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6096000"/>
          </a:xfrm>
        </p:spPr>
        <p:txBody>
          <a:bodyPr/>
          <a:lstStyle/>
          <a:p>
            <a:pPr marL="0" indent="0">
              <a:buNone/>
            </a:pPr>
            <a:endParaRPr lang="es-ES_tradnl" dirty="0" smtClean="0"/>
          </a:p>
          <a:p>
            <a:pPr marL="0" indent="0">
              <a:buNone/>
            </a:pPr>
            <a:endParaRPr lang="es-ES_tradnl" dirty="0"/>
          </a:p>
          <a:p>
            <a:pPr marL="0" indent="0">
              <a:buNone/>
            </a:pPr>
            <a:endParaRPr lang="es-ES_tradnl" dirty="0" smtClean="0"/>
          </a:p>
          <a:p>
            <a:pPr marL="0" indent="0">
              <a:buNone/>
            </a:pPr>
            <a:endParaRPr lang="es-ES_tradnl" dirty="0"/>
          </a:p>
          <a:p>
            <a:pPr marL="0" indent="0">
              <a:buNone/>
            </a:pPr>
            <a:endParaRPr lang="es-ES_tradnl" dirty="0" smtClean="0"/>
          </a:p>
          <a:p>
            <a:pPr marL="0" indent="0">
              <a:buNone/>
            </a:pPr>
            <a:endParaRPr lang="es-ES" dirty="0" smtClean="0"/>
          </a:p>
          <a:p>
            <a:pPr>
              <a:buClr>
                <a:schemeClr val="tx2"/>
              </a:buClr>
            </a:pPr>
            <a:endParaRPr lang="es-ES" sz="1600" dirty="0" smtClean="0"/>
          </a:p>
          <a:p>
            <a:pPr>
              <a:buClr>
                <a:srgbClr val="50BF41"/>
              </a:buClr>
              <a:buFont typeface="Arial" pitchFamily="34" charset="0"/>
              <a:buChar char="•"/>
            </a:pPr>
            <a:r>
              <a:rPr lang="es-ES" sz="1600" u="sng" dirty="0" smtClean="0"/>
              <a:t>Requerimientos del producto</a:t>
            </a:r>
            <a:r>
              <a:rPr lang="es-ES" sz="1600" dirty="0" smtClean="0"/>
              <a:t>:</a:t>
            </a:r>
          </a:p>
          <a:p>
            <a:pPr>
              <a:buClr>
                <a:schemeClr val="tx2"/>
              </a:buClr>
            </a:pPr>
            <a:endParaRPr lang="es-ES" sz="1600" dirty="0"/>
          </a:p>
          <a:p>
            <a:pPr>
              <a:buClr>
                <a:schemeClr val="tx2"/>
              </a:buClr>
            </a:pPr>
            <a:endParaRPr lang="es-ES" sz="1600" dirty="0" smtClean="0"/>
          </a:p>
          <a:p>
            <a:pPr>
              <a:buClr>
                <a:schemeClr val="tx2"/>
              </a:buClr>
            </a:pPr>
            <a:endParaRPr lang="es-ES" sz="1600" dirty="0"/>
          </a:p>
          <a:p>
            <a:pPr>
              <a:buClr>
                <a:schemeClr val="tx2"/>
              </a:buClr>
            </a:pPr>
            <a:endParaRPr lang="es-ES" sz="1600" dirty="0" smtClean="0"/>
          </a:p>
          <a:p>
            <a:pPr>
              <a:buClr>
                <a:schemeClr val="tx2"/>
              </a:buClr>
            </a:pPr>
            <a:endParaRPr lang="es-ES" sz="1600" dirty="0"/>
          </a:p>
          <a:p>
            <a:pPr>
              <a:buClr>
                <a:schemeClr val="tx2"/>
              </a:buClr>
            </a:pPr>
            <a:endParaRPr lang="es-ES" sz="1600" dirty="0" smtClean="0"/>
          </a:p>
          <a:p>
            <a:pPr marL="0" indent="0">
              <a:buClr>
                <a:schemeClr val="tx2"/>
              </a:buClr>
              <a:buNone/>
            </a:pPr>
            <a:endParaRPr lang="es-ES" sz="1100" dirty="0" smtClean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800100"/>
            <a:ext cx="3143250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77921"/>
              </p:ext>
            </p:extLst>
          </p:nvPr>
        </p:nvGraphicFramePr>
        <p:xfrm>
          <a:off x="838200" y="4495800"/>
          <a:ext cx="7467600" cy="2190750"/>
        </p:xfrm>
        <a:graphic>
          <a:graphicData uri="http://schemas.openxmlformats.org/drawingml/2006/table">
            <a:tbl>
              <a:tblPr/>
              <a:tblGrid>
                <a:gridCol w="3733800"/>
                <a:gridCol w="3733800"/>
              </a:tblGrid>
              <a:tr h="933450">
                <a:tc>
                  <a:txBody>
                    <a:bodyPr/>
                    <a:lstStyle/>
                    <a:p>
                      <a:pPr algn="l"/>
                      <a:r>
                        <a:rPr lang="es-AR" sz="1500" dirty="0" smtClean="0"/>
                        <a:t>Sistemas</a:t>
                      </a:r>
                      <a:r>
                        <a:rPr lang="es-AR" sz="1500" baseline="0" dirty="0" smtClean="0"/>
                        <a:t> de almacenamiento:</a:t>
                      </a:r>
                      <a:endParaRPr lang="es-AR" sz="1500" dirty="0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AR" sz="1500" dirty="0"/>
                        <a:t>ETERNUS DX60/DX80/DX90, DX400 series, DX8000 series</a:t>
                      </a:r>
                      <a:br>
                        <a:rPr lang="es-AR" sz="1500" dirty="0"/>
                      </a:br>
                      <a:r>
                        <a:rPr lang="es-AR" sz="1500" dirty="0"/>
                        <a:t>ETERNUS4000, ETERNUS8000 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s-AR" sz="1500" dirty="0" smtClean="0"/>
                        <a:t>Servidores:</a:t>
                      </a:r>
                      <a:endParaRPr lang="es-AR" sz="1500" dirty="0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AR" sz="1500" dirty="0"/>
                        <a:t>UNIX Server SPARC Enterprise, PRIMEPOWER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s-AR" sz="1500" dirty="0" smtClean="0"/>
                        <a:t>Software:</a:t>
                      </a:r>
                      <a:endParaRPr lang="es-AR" sz="1500" dirty="0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500" dirty="0" smtClean="0"/>
                        <a:t>PRIMECLUSTER</a:t>
                      </a:r>
                      <a:r>
                        <a:rPr lang="es-AR" sz="1500" baseline="0" dirty="0" smtClean="0"/>
                        <a:t> </a:t>
                      </a:r>
                      <a:r>
                        <a:rPr lang="es-AR" sz="1000" baseline="0" dirty="0" smtClean="0"/>
                        <a:t>(</a:t>
                      </a:r>
                      <a:r>
                        <a:rPr lang="es-ES" sz="1000" dirty="0" smtClean="0"/>
                        <a:t>Para configurar un servidor de archivos en paralelo con acceso a múltiples servidores de ficheros, PRIMECLUSTER EFP y GDS PRIMECLUSTER son obligatorios</a:t>
                      </a:r>
                      <a:r>
                        <a:rPr lang="es-AR" sz="1000" baseline="0" dirty="0" smtClean="0"/>
                        <a:t>)</a:t>
                      </a:r>
                      <a:endParaRPr lang="es-AR" sz="1000" dirty="0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9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19665"/>
            <a:ext cx="9144000" cy="818535"/>
          </a:xfrm>
        </p:spPr>
        <p:txBody>
          <a:bodyPr/>
          <a:lstStyle/>
          <a:p>
            <a:r>
              <a:rPr lang="es-ES_tradnl" sz="3200" b="1" dirty="0" smtClean="0">
                <a:solidFill>
                  <a:srgbClr val="FFFFFF"/>
                </a:solidFill>
              </a:rPr>
              <a:t>PRIMECLUSTER</a:t>
            </a:r>
            <a:endParaRPr lang="es-AR" sz="3200" b="1" dirty="0">
              <a:solidFill>
                <a:srgbClr val="FFFFFF"/>
              </a:solidFill>
            </a:endParaRPr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/>
          <a:lstStyle/>
          <a:p>
            <a:pPr marL="0" indent="0">
              <a:buNone/>
            </a:pPr>
            <a:endParaRPr lang="es-ES_tradnl" dirty="0" smtClean="0"/>
          </a:p>
          <a:p>
            <a:pPr marL="0" indent="0">
              <a:buNone/>
            </a:pPr>
            <a:endParaRPr lang="es-ES_tradnl" dirty="0"/>
          </a:p>
          <a:p>
            <a:pPr marL="0" indent="0">
              <a:buNone/>
            </a:pPr>
            <a:endParaRPr lang="es-ES_tradnl" dirty="0" smtClean="0"/>
          </a:p>
          <a:p>
            <a:pPr marL="0" indent="0">
              <a:buNone/>
            </a:pPr>
            <a:endParaRPr lang="es-ES_tradnl" dirty="0" smtClean="0"/>
          </a:p>
          <a:p>
            <a:pPr marL="0" indent="0">
              <a:buNone/>
            </a:pPr>
            <a:endParaRPr lang="es-ES_tradnl" dirty="0"/>
          </a:p>
          <a:p>
            <a:pPr marL="0" indent="0">
              <a:buNone/>
            </a:pPr>
            <a:endParaRPr lang="es-ES_tradnl" dirty="0"/>
          </a:p>
          <a:p>
            <a:endParaRPr lang="es-ES_tradnl" sz="2000" dirty="0" smtClean="0"/>
          </a:p>
          <a:p>
            <a:pPr>
              <a:buClr>
                <a:srgbClr val="50BF41"/>
              </a:buClr>
              <a:buFont typeface="Arial" pitchFamily="34" charset="0"/>
              <a:buChar char="•"/>
            </a:pPr>
            <a:r>
              <a:rPr lang="es-ES_tradnl" sz="2000" dirty="0" smtClean="0"/>
              <a:t>Alta disponibilidad de almacenamiento 24 x 7</a:t>
            </a:r>
          </a:p>
          <a:p>
            <a:pPr>
              <a:buClr>
                <a:srgbClr val="50BF41"/>
              </a:buClr>
              <a:buFont typeface="Arial" pitchFamily="34" charset="0"/>
              <a:buChar char="•"/>
            </a:pPr>
            <a:r>
              <a:rPr lang="es-ES_tradnl" sz="2000" dirty="0" smtClean="0"/>
              <a:t>Sistemas de archivos compartido</a:t>
            </a:r>
          </a:p>
          <a:p>
            <a:pPr>
              <a:buClr>
                <a:srgbClr val="50BF41"/>
              </a:buClr>
              <a:buFont typeface="Arial" pitchFamily="34" charset="0"/>
              <a:buChar char="•"/>
            </a:pPr>
            <a:r>
              <a:rPr lang="es-ES_tradnl" sz="2000" dirty="0" smtClean="0"/>
              <a:t>Discos espejados</a:t>
            </a:r>
          </a:p>
          <a:p>
            <a:pPr>
              <a:buClr>
                <a:srgbClr val="50BF41"/>
              </a:buClr>
              <a:buFont typeface="Arial" pitchFamily="34" charset="0"/>
              <a:buChar char="•"/>
            </a:pPr>
            <a:r>
              <a:rPr lang="es-ES_tradnl" sz="2000" dirty="0" smtClean="0"/>
              <a:t>Procesamiento paralelo y </a:t>
            </a:r>
            <a:r>
              <a:rPr lang="es-ES_tradnl" sz="2000" dirty="0" err="1" smtClean="0"/>
              <a:t>cluster</a:t>
            </a:r>
            <a:r>
              <a:rPr lang="es-ES_tradnl" sz="2000" dirty="0" smtClean="0"/>
              <a:t> distribuido</a:t>
            </a:r>
          </a:p>
          <a:p>
            <a:pPr marL="0" indent="0">
              <a:buNone/>
            </a:pPr>
            <a:endParaRPr lang="es-AR" sz="2000" dirty="0"/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952" y="1066800"/>
            <a:ext cx="2859087" cy="343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258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 algn="ctr">
              <a:buNone/>
            </a:pPr>
            <a:r>
              <a:rPr lang="es-AR" sz="3600" dirty="0" smtClean="0">
                <a:solidFill>
                  <a:srgbClr val="FFFFFF"/>
                </a:solidFill>
              </a:rPr>
              <a:t>Preguntas</a:t>
            </a:r>
            <a:r>
              <a:rPr lang="es-AR" sz="3600" dirty="0" smtClean="0">
                <a:solidFill>
                  <a:srgbClr val="FFFFFF"/>
                </a:solidFill>
              </a:rPr>
              <a:t>….. </a:t>
            </a:r>
            <a:r>
              <a:rPr lang="es-AR" sz="3600" dirty="0" smtClean="0">
                <a:solidFill>
                  <a:srgbClr val="FFFFFF"/>
                </a:solidFill>
              </a:rPr>
              <a:t>???</a:t>
            </a:r>
          </a:p>
          <a:p>
            <a:pPr marL="64008" indent="0" algn="ctr">
              <a:buNone/>
            </a:pPr>
            <a:endParaRPr lang="es-ES_tradnl" sz="3600" dirty="0">
              <a:solidFill>
                <a:srgbClr val="FFFFFF"/>
              </a:solidFill>
            </a:endParaRPr>
          </a:p>
          <a:p>
            <a:pPr marL="64008" indent="0" algn="ctr">
              <a:buNone/>
            </a:pPr>
            <a:endParaRPr lang="es-AR" sz="3600" dirty="0" smtClean="0">
              <a:solidFill>
                <a:srgbClr val="FFFFFF"/>
              </a:solidFill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836606"/>
            <a:ext cx="2801848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01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 idx="4294967295"/>
          </p:nvPr>
        </p:nvSpPr>
        <p:spPr>
          <a:xfrm>
            <a:off x="0" y="7938"/>
            <a:ext cx="9144000" cy="1143000"/>
          </a:xfrm>
        </p:spPr>
        <p:txBody>
          <a:bodyPr/>
          <a:lstStyle/>
          <a:p>
            <a:pPr eaLnBrk="1" hangingPunct="1"/>
            <a:r>
              <a:rPr lang="en-US" sz="3200" b="1" dirty="0" err="1" smtClean="0">
                <a:solidFill>
                  <a:srgbClr val="FFFFFF"/>
                </a:solidFill>
                <a:cs typeface="Tahoma" pitchFamily="34" charset="0"/>
              </a:rPr>
              <a:t>Productos</a:t>
            </a:r>
            <a:r>
              <a:rPr lang="en-US" sz="3200" b="1" dirty="0" smtClean="0">
                <a:solidFill>
                  <a:srgbClr val="FFFFFF"/>
                </a:solidFill>
                <a:cs typeface="Tahoma" pitchFamily="34" charset="0"/>
              </a:rPr>
              <a:t>:</a:t>
            </a:r>
            <a:endParaRPr lang="es-AR" sz="3200" b="1" dirty="0" smtClean="0">
              <a:solidFill>
                <a:srgbClr val="FFFFFF"/>
              </a:solidFill>
              <a:cs typeface="Tahoma" pitchFamily="34" charset="0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4294967295"/>
          </p:nvPr>
        </p:nvSpPr>
        <p:spPr>
          <a:xfrm>
            <a:off x="0" y="1066800"/>
            <a:ext cx="9144000" cy="3733800"/>
          </a:xfrm>
        </p:spPr>
        <p:txBody>
          <a:bodyPr/>
          <a:lstStyle/>
          <a:p>
            <a:pPr marL="0" indent="0" algn="ctr" eaLnBrk="1" hangingPunct="1">
              <a:buFont typeface="Wingdings 2" pitchFamily="18" charset="2"/>
              <a:buNone/>
            </a:pPr>
            <a:endParaRPr lang="es-AR" dirty="0" smtClean="0"/>
          </a:p>
          <a:p>
            <a:pPr lvl="3">
              <a:buClr>
                <a:srgbClr val="00B050"/>
              </a:buClr>
            </a:pPr>
            <a:r>
              <a:rPr lang="en-US" sz="3200" dirty="0" smtClean="0">
                <a:cs typeface="Tahoma" pitchFamily="34" charset="0"/>
              </a:rPr>
              <a:t> </a:t>
            </a:r>
            <a:r>
              <a:rPr lang="en-US" sz="3000" dirty="0" smtClean="0">
                <a:solidFill>
                  <a:srgbClr val="C00000"/>
                </a:solidFill>
                <a:latin typeface="+mj-lt"/>
                <a:cs typeface="Tahoma" pitchFamily="34" charset="0"/>
              </a:rPr>
              <a:t>SPARC </a:t>
            </a:r>
            <a:r>
              <a:rPr lang="en-US" sz="3000" dirty="0" smtClean="0">
                <a:solidFill>
                  <a:srgbClr val="C00000"/>
                </a:solidFill>
                <a:latin typeface="+mj-lt"/>
                <a:cs typeface="Tahoma" pitchFamily="34" charset="0"/>
              </a:rPr>
              <a:t>Fujitsu</a:t>
            </a:r>
          </a:p>
          <a:p>
            <a:pPr lvl="3">
              <a:buClr>
                <a:srgbClr val="00B050"/>
              </a:buClr>
            </a:pPr>
            <a:endParaRPr lang="es-AR" sz="3000" dirty="0" smtClean="0">
              <a:latin typeface="+mj-lt"/>
              <a:cs typeface="Tahoma" pitchFamily="34" charset="0"/>
            </a:endParaRPr>
          </a:p>
          <a:p>
            <a:pPr lvl="3">
              <a:buClr>
                <a:srgbClr val="00B050"/>
              </a:buClr>
            </a:pPr>
            <a:r>
              <a:rPr lang="es-AR" sz="3000" dirty="0" smtClean="0">
                <a:latin typeface="+mj-lt"/>
                <a:cs typeface="Tahoma" pitchFamily="34" charset="0"/>
              </a:rPr>
              <a:t> </a:t>
            </a:r>
            <a:r>
              <a:rPr lang="es-AR" sz="3000" dirty="0" err="1" smtClean="0">
                <a:latin typeface="+mj-lt"/>
                <a:cs typeface="Tahoma" pitchFamily="34" charset="0"/>
              </a:rPr>
              <a:t>Primergy</a:t>
            </a:r>
            <a:r>
              <a:rPr lang="es-AR" sz="3000" dirty="0" smtClean="0">
                <a:latin typeface="+mj-lt"/>
                <a:cs typeface="Tahoma" pitchFamily="34" charset="0"/>
              </a:rPr>
              <a:t> Fujitsu</a:t>
            </a:r>
          </a:p>
          <a:p>
            <a:pPr marL="1828800" lvl="3" indent="-457200">
              <a:buClr>
                <a:srgbClr val="00B050"/>
              </a:buClr>
            </a:pPr>
            <a:endParaRPr lang="es-AR" sz="3000" dirty="0" smtClean="0">
              <a:latin typeface="+mj-lt"/>
              <a:cs typeface="Tahoma" pitchFamily="34" charset="0"/>
            </a:endParaRPr>
          </a:p>
          <a:p>
            <a:pPr lvl="3">
              <a:buClr>
                <a:srgbClr val="00B050"/>
              </a:buClr>
            </a:pPr>
            <a:r>
              <a:rPr lang="es-ES_tradnl" sz="3000" dirty="0" err="1">
                <a:latin typeface="+mj-lt"/>
              </a:rPr>
              <a:t>Cluster</a:t>
            </a:r>
            <a:r>
              <a:rPr lang="es-ES_tradnl" sz="3000" dirty="0">
                <a:latin typeface="+mj-lt"/>
              </a:rPr>
              <a:t> - PRIMECLUSTER</a:t>
            </a:r>
            <a:endParaRPr lang="es-AR" sz="3000" dirty="0" smtClean="0">
              <a:latin typeface="+mj-lt"/>
              <a:cs typeface="Tahoma" pitchFamily="34" charset="0"/>
            </a:endParaRPr>
          </a:p>
          <a:p>
            <a:pPr lvl="3" eaLnBrk="1" hangingPunct="1">
              <a:buClr>
                <a:srgbClr val="0000FF"/>
              </a:buClr>
              <a:buFont typeface="Wingdings 2" pitchFamily="18" charset="2"/>
              <a:buNone/>
            </a:pPr>
            <a:endParaRPr lang="en-US" sz="3500" dirty="0" smtClean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0" y="304800"/>
            <a:ext cx="9144000" cy="971550"/>
          </a:xfrm>
        </p:spPr>
        <p:txBody>
          <a:bodyPr/>
          <a:lstStyle/>
          <a:p>
            <a:pPr eaLnBrk="1" hangingPunct="1"/>
            <a:r>
              <a:rPr lang="es-AR" sz="3500" b="1" dirty="0" smtClean="0">
                <a:solidFill>
                  <a:srgbClr val="FFFFFF"/>
                </a:solidFill>
                <a:cs typeface="Tahoma" pitchFamily="34" charset="0"/>
              </a:rPr>
              <a:t>Introducción</a:t>
            </a:r>
            <a:r>
              <a:rPr lang="es-AR" sz="3200" b="1" dirty="0" smtClean="0">
                <a:solidFill>
                  <a:srgbClr val="FFFFFF"/>
                </a:solidFill>
                <a:cs typeface="Tahoma" pitchFamily="34" charset="0"/>
              </a:rPr>
              <a:t> Fujitsu </a:t>
            </a:r>
            <a:r>
              <a:rPr lang="es-AR" sz="3200" b="1" dirty="0" err="1" smtClean="0">
                <a:solidFill>
                  <a:srgbClr val="FFFFFF"/>
                </a:solidFill>
                <a:cs typeface="Tahoma" pitchFamily="34" charset="0"/>
              </a:rPr>
              <a:t>Sparc</a:t>
            </a:r>
            <a:r>
              <a:rPr lang="es-AR" sz="3200" b="1" dirty="0" smtClean="0">
                <a:solidFill>
                  <a:srgbClr val="FFFFFF"/>
                </a:solidFill>
                <a:cs typeface="Tahoma" pitchFamily="34" charset="0"/>
              </a:rPr>
              <a:t> 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>
          <a:xfrm>
            <a:off x="0" y="1447800"/>
            <a:ext cx="9144000" cy="4389438"/>
          </a:xfrm>
        </p:spPr>
        <p:txBody>
          <a:bodyPr/>
          <a:lstStyle/>
          <a:p>
            <a:pPr eaLnBrk="1" hangingPunct="1">
              <a:buClr>
                <a:srgbClr val="00B050"/>
              </a:buClr>
              <a:buFont typeface="Arial" pitchFamily="34" charset="0"/>
              <a:buChar char="•"/>
            </a:pPr>
            <a:r>
              <a:rPr lang="es-AR" b="1" dirty="0" smtClean="0">
                <a:latin typeface="+mj-lt"/>
                <a:cs typeface="Tahoma" pitchFamily="34" charset="0"/>
              </a:rPr>
              <a:t> SPARC </a:t>
            </a:r>
            <a:r>
              <a:rPr lang="es-AR" dirty="0" smtClean="0">
                <a:latin typeface="+mj-lt"/>
                <a:cs typeface="Tahoma" pitchFamily="34" charset="0"/>
              </a:rPr>
              <a:t>(</a:t>
            </a:r>
            <a:r>
              <a:rPr lang="es-AR" b="1" dirty="0" err="1" smtClean="0">
                <a:latin typeface="+mj-lt"/>
                <a:cs typeface="Tahoma" pitchFamily="34" charset="0"/>
              </a:rPr>
              <a:t>S</a:t>
            </a:r>
            <a:r>
              <a:rPr lang="es-AR" dirty="0" err="1" smtClean="0">
                <a:latin typeface="+mj-lt"/>
                <a:cs typeface="Tahoma" pitchFamily="34" charset="0"/>
              </a:rPr>
              <a:t>calable</a:t>
            </a:r>
            <a:r>
              <a:rPr lang="es-AR" dirty="0" smtClean="0">
                <a:latin typeface="+mj-lt"/>
                <a:cs typeface="Tahoma" pitchFamily="34" charset="0"/>
              </a:rPr>
              <a:t> </a:t>
            </a:r>
            <a:r>
              <a:rPr lang="es-AR" b="1" dirty="0" err="1" smtClean="0">
                <a:latin typeface="+mj-lt"/>
                <a:cs typeface="Tahoma" pitchFamily="34" charset="0"/>
              </a:rPr>
              <a:t>P</a:t>
            </a:r>
            <a:r>
              <a:rPr lang="es-AR" dirty="0" err="1" smtClean="0">
                <a:latin typeface="+mj-lt"/>
                <a:cs typeface="Tahoma" pitchFamily="34" charset="0"/>
              </a:rPr>
              <a:t>rocesor</a:t>
            </a:r>
            <a:r>
              <a:rPr lang="es-AR" dirty="0" smtClean="0">
                <a:latin typeface="+mj-lt"/>
                <a:cs typeface="Tahoma" pitchFamily="34" charset="0"/>
              </a:rPr>
              <a:t> </a:t>
            </a:r>
            <a:r>
              <a:rPr lang="es-AR" b="1" dirty="0" err="1" smtClean="0">
                <a:latin typeface="+mj-lt"/>
                <a:cs typeface="Tahoma" pitchFamily="34" charset="0"/>
              </a:rPr>
              <a:t>Arc</a:t>
            </a:r>
            <a:r>
              <a:rPr lang="es-AR" dirty="0" err="1" smtClean="0">
                <a:latin typeface="+mj-lt"/>
                <a:cs typeface="Tahoma" pitchFamily="34" charset="0"/>
              </a:rPr>
              <a:t>hitecture</a:t>
            </a:r>
            <a:r>
              <a:rPr lang="es-AR" dirty="0" smtClean="0">
                <a:latin typeface="+mj-lt"/>
                <a:cs typeface="Tahoma" pitchFamily="34" charset="0"/>
              </a:rPr>
              <a:t>)</a:t>
            </a:r>
          </a:p>
          <a:p>
            <a:pPr eaLnBrk="1" hangingPunct="1">
              <a:buClr>
                <a:srgbClr val="00B050"/>
              </a:buClr>
              <a:buFont typeface="Arial" pitchFamily="34" charset="0"/>
              <a:buChar char="•"/>
            </a:pPr>
            <a:r>
              <a:rPr lang="es-AR" dirty="0" smtClean="0">
                <a:latin typeface="+mj-lt"/>
                <a:cs typeface="Tahoma" pitchFamily="34" charset="0"/>
              </a:rPr>
              <a:t> Es una arquitectura </a:t>
            </a:r>
            <a:r>
              <a:rPr lang="es-AR" b="1" dirty="0" smtClean="0">
                <a:latin typeface="+mj-lt"/>
                <a:cs typeface="Tahoma" pitchFamily="34" charset="0"/>
              </a:rPr>
              <a:t>RISC</a:t>
            </a:r>
            <a:r>
              <a:rPr lang="es-AR" dirty="0" smtClean="0">
                <a:latin typeface="+mj-lt"/>
                <a:cs typeface="Tahoma" pitchFamily="34" charset="0"/>
              </a:rPr>
              <a:t> (</a:t>
            </a:r>
            <a:r>
              <a:rPr lang="es-AR" b="1" dirty="0" err="1" smtClean="0">
                <a:latin typeface="+mj-lt"/>
                <a:cs typeface="Tahoma" pitchFamily="34" charset="0"/>
              </a:rPr>
              <a:t>R</a:t>
            </a:r>
            <a:r>
              <a:rPr lang="es-AR" dirty="0" err="1" smtClean="0">
                <a:latin typeface="+mj-lt"/>
                <a:cs typeface="Tahoma" pitchFamily="34" charset="0"/>
              </a:rPr>
              <a:t>educed</a:t>
            </a:r>
            <a:r>
              <a:rPr lang="es-AR" dirty="0" smtClean="0">
                <a:latin typeface="+mj-lt"/>
                <a:cs typeface="Tahoma" pitchFamily="34" charset="0"/>
              </a:rPr>
              <a:t> </a:t>
            </a:r>
            <a:r>
              <a:rPr lang="es-AR" b="1" dirty="0" err="1" smtClean="0">
                <a:latin typeface="+mj-lt"/>
                <a:cs typeface="Tahoma" pitchFamily="34" charset="0"/>
              </a:rPr>
              <a:t>I</a:t>
            </a:r>
            <a:r>
              <a:rPr lang="es-AR" dirty="0" err="1" smtClean="0">
                <a:latin typeface="+mj-lt"/>
                <a:cs typeface="Tahoma" pitchFamily="34" charset="0"/>
              </a:rPr>
              <a:t>nstruction</a:t>
            </a:r>
            <a:r>
              <a:rPr lang="es-AR" dirty="0" smtClean="0">
                <a:latin typeface="+mj-lt"/>
                <a:cs typeface="Tahoma" pitchFamily="34" charset="0"/>
              </a:rPr>
              <a:t> </a:t>
            </a:r>
            <a:r>
              <a:rPr lang="es-AR" b="1" dirty="0" smtClean="0">
                <a:latin typeface="+mj-lt"/>
                <a:cs typeface="Tahoma" pitchFamily="34" charset="0"/>
              </a:rPr>
              <a:t>S</a:t>
            </a:r>
            <a:r>
              <a:rPr lang="es-AR" dirty="0" smtClean="0">
                <a:latin typeface="+mj-lt"/>
                <a:cs typeface="Tahoma" pitchFamily="34" charset="0"/>
              </a:rPr>
              <a:t>et </a:t>
            </a:r>
            <a:r>
              <a:rPr lang="es-AR" b="1" dirty="0" err="1" smtClean="0">
                <a:latin typeface="+mj-lt"/>
                <a:cs typeface="Tahoma" pitchFamily="34" charset="0"/>
              </a:rPr>
              <a:t>C</a:t>
            </a:r>
            <a:r>
              <a:rPr lang="es-AR" dirty="0" err="1" smtClean="0">
                <a:latin typeface="+mj-lt"/>
                <a:cs typeface="Tahoma" pitchFamily="34" charset="0"/>
              </a:rPr>
              <a:t>omputer</a:t>
            </a:r>
            <a:r>
              <a:rPr lang="es-AR" dirty="0" smtClean="0">
                <a:latin typeface="+mj-lt"/>
                <a:cs typeface="Tahoma" pitchFamily="34" charset="0"/>
              </a:rPr>
              <a:t>) </a:t>
            </a:r>
          </a:p>
          <a:p>
            <a:pPr eaLnBrk="1" hangingPunct="1">
              <a:buClr>
                <a:srgbClr val="00B050"/>
              </a:buClr>
              <a:buFont typeface="Arial" pitchFamily="34" charset="0"/>
              <a:buChar char="•"/>
            </a:pPr>
            <a:r>
              <a:rPr lang="es-AR" dirty="0" smtClean="0">
                <a:latin typeface="+mj-lt"/>
                <a:cs typeface="Tahoma" pitchFamily="34" charset="0"/>
              </a:rPr>
              <a:t> Composición de la CPU SPARC</a:t>
            </a:r>
          </a:p>
          <a:p>
            <a:pPr eaLnBrk="1" hangingPunct="1">
              <a:buClr>
                <a:srgbClr val="00B050"/>
              </a:buClr>
              <a:buFont typeface="Arial" pitchFamily="34" charset="0"/>
              <a:buChar char="•"/>
            </a:pPr>
            <a:r>
              <a:rPr lang="es-AR" b="1" dirty="0" smtClean="0">
                <a:latin typeface="+mj-lt"/>
                <a:cs typeface="Tahoma" pitchFamily="34" charset="0"/>
              </a:rPr>
              <a:t> </a:t>
            </a:r>
            <a:r>
              <a:rPr lang="es-AR" dirty="0" smtClean="0">
                <a:latin typeface="+mj-lt"/>
                <a:cs typeface="Tahoma" pitchFamily="34" charset="0"/>
              </a:rPr>
              <a:t>Sistema operativo UNIX - SOLARIS</a:t>
            </a:r>
          </a:p>
          <a:p>
            <a:pPr eaLnBrk="1" hangingPunct="1">
              <a:buClr>
                <a:srgbClr val="00B050"/>
              </a:buClr>
              <a:buFont typeface="Arial" pitchFamily="34" charset="0"/>
              <a:buChar char="•"/>
            </a:pPr>
            <a:r>
              <a:rPr lang="es-AR" dirty="0" smtClean="0">
                <a:latin typeface="+mj-lt"/>
                <a:cs typeface="Tahoma" pitchFamily="34" charset="0"/>
              </a:rPr>
              <a:t> Ventana de Registros</a:t>
            </a:r>
          </a:p>
          <a:p>
            <a:pPr eaLnBrk="1" hangingPunct="1">
              <a:buClr>
                <a:srgbClr val="00B050"/>
              </a:buClr>
              <a:buFont typeface="Arial" pitchFamily="34" charset="0"/>
              <a:buChar char="•"/>
            </a:pPr>
            <a:r>
              <a:rPr lang="en-US" dirty="0" smtClean="0">
                <a:latin typeface="+mj-lt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cs typeface="Tahoma" pitchFamily="34" charset="0"/>
              </a:rPr>
              <a:t>Diferencias</a:t>
            </a:r>
            <a:r>
              <a:rPr lang="en-US" dirty="0" smtClean="0">
                <a:latin typeface="+mj-lt"/>
                <a:cs typeface="Tahoma" pitchFamily="34" charset="0"/>
              </a:rPr>
              <a:t> de </a:t>
            </a:r>
            <a:r>
              <a:rPr lang="en-US" dirty="0" err="1" smtClean="0">
                <a:latin typeface="+mj-lt"/>
                <a:cs typeface="Tahoma" pitchFamily="34" charset="0"/>
              </a:rPr>
              <a:t>familia</a:t>
            </a:r>
            <a:r>
              <a:rPr lang="en-US" dirty="0" smtClean="0">
                <a:latin typeface="+mj-lt"/>
                <a:cs typeface="Tahoma" pitchFamily="34" charset="0"/>
              </a:rPr>
              <a:t> de </a:t>
            </a:r>
            <a:r>
              <a:rPr lang="en-US" dirty="0" err="1" smtClean="0">
                <a:latin typeface="+mj-lt"/>
                <a:cs typeface="Tahoma" pitchFamily="34" charset="0"/>
              </a:rPr>
              <a:t>modelos</a:t>
            </a:r>
            <a:endParaRPr lang="es-AR" dirty="0" smtClean="0">
              <a:latin typeface="+mj-lt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0" y="3175"/>
            <a:ext cx="9144000" cy="4381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 b="1" dirty="0" smtClean="0">
                <a:solidFill>
                  <a:srgbClr val="FFFFFF"/>
                </a:solidFill>
                <a:cs typeface="Tahoma" pitchFamily="34" charset="0"/>
              </a:rPr>
              <a:t>Solaris SPARC Enterprise Servers</a:t>
            </a:r>
            <a:endParaRPr lang="es-AR" sz="2800" dirty="0" smtClean="0">
              <a:solidFill>
                <a:srgbClr val="FFFFFF"/>
              </a:solidFill>
              <a:cs typeface="Tahoma" pitchFamily="34" charset="0"/>
            </a:endParaRPr>
          </a:p>
        </p:txBody>
      </p:sp>
      <p:graphicFrame>
        <p:nvGraphicFramePr>
          <p:cNvPr id="9452" name="Group 2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997584"/>
              </p:ext>
            </p:extLst>
          </p:nvPr>
        </p:nvGraphicFramePr>
        <p:xfrm>
          <a:off x="304800" y="457200"/>
          <a:ext cx="8501327" cy="5860764"/>
        </p:xfrm>
        <a:graphic>
          <a:graphicData uri="http://schemas.openxmlformats.org/drawingml/2006/table">
            <a:tbl>
              <a:tblPr/>
              <a:tblGrid>
                <a:gridCol w="945289"/>
                <a:gridCol w="1922523"/>
                <a:gridCol w="1970972"/>
                <a:gridCol w="800136"/>
                <a:gridCol w="895173"/>
                <a:gridCol w="1014734"/>
                <a:gridCol w="952500"/>
              </a:tblGrid>
              <a:tr h="5480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Modelo</a:t>
                      </a:r>
                      <a:endParaRPr kumimoji="0" lang="es-A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ahoma" pitchFamily="34" charset="0"/>
                      </a:endParaRPr>
                    </a:p>
                  </a:txBody>
                  <a:tcPr marL="91442" marR="91442"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Foto</a:t>
                      </a:r>
                      <a:endParaRPr kumimoji="0" lang="es-A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ahoma" pitchFamily="34" charset="0"/>
                      </a:endParaRPr>
                    </a:p>
                  </a:txBody>
                  <a:tcPr marL="91442" marR="91442"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Procesadores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(max)</a:t>
                      </a:r>
                      <a:endParaRPr kumimoji="0" lang="es-A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ahoma" pitchFamily="34" charset="0"/>
                      </a:endParaRPr>
                    </a:p>
                  </a:txBody>
                  <a:tcPr marL="91442" marR="91442"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Cores</a:t>
                      </a:r>
                      <a:endParaRPr kumimoji="0" lang="es-ES_tradnl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(max)</a:t>
                      </a:r>
                      <a:endParaRPr kumimoji="0" lang="es-A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ahoma" pitchFamily="34" charset="0"/>
                      </a:endParaRPr>
                    </a:p>
                  </a:txBody>
                  <a:tcPr marL="91442" marR="91442"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Threads</a:t>
                      </a:r>
                      <a:endParaRPr kumimoji="0" lang="es-ES_tradnl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(max)</a:t>
                      </a:r>
                      <a:endParaRPr kumimoji="0" lang="es-ES_tradnl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ahoma" pitchFamily="34" charset="0"/>
                      </a:endParaRPr>
                    </a:p>
                  </a:txBody>
                  <a:tcPr marL="91442" marR="91442"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Internal</a:t>
                      </a:r>
                      <a:endParaRPr kumimoji="0" lang="es-ES_tradnl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HDD</a:t>
                      </a:r>
                      <a:endParaRPr kumimoji="0" lang="es-A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ahoma" pitchFamily="34" charset="0"/>
                      </a:endParaRPr>
                    </a:p>
                  </a:txBody>
                  <a:tcPr marL="91442" marR="91442"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Memoria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Principal</a:t>
                      </a:r>
                      <a:endParaRPr kumimoji="0" lang="es-A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ahoma" pitchFamily="34" charset="0"/>
                      </a:endParaRPr>
                    </a:p>
                  </a:txBody>
                  <a:tcPr marL="91442" marR="91442"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8235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T5220</a:t>
                      </a:r>
                      <a:endParaRPr kumimoji="0" lang="es-A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Tahoma" pitchFamily="34" charset="0"/>
                      </a:endParaRPr>
                    </a:p>
                  </a:txBody>
                  <a:tcPr marL="91442" marR="91442"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8E9F2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Tahoma" pitchFamily="34" charset="0"/>
                      </a:endParaRPr>
                    </a:p>
                  </a:txBody>
                  <a:tcPr marL="91442" marR="91442"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8E9F2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_tradnl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UltraSPARC</a:t>
                      </a: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 T2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1.2/1.4/1.6 GHz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Tahoma" pitchFamily="34" charset="0"/>
                      </a:endParaRPr>
                    </a:p>
                  </a:txBody>
                  <a:tcPr marL="91442" marR="91442"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8E9F2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8</a:t>
                      </a:r>
                      <a:endParaRPr kumimoji="0" lang="es-A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Tahoma" pitchFamily="34" charset="0"/>
                      </a:endParaRPr>
                    </a:p>
                  </a:txBody>
                  <a:tcPr marL="91442" marR="91442"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8E9F2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64</a:t>
                      </a:r>
                      <a:endParaRPr kumimoji="0" lang="es-A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Tahoma" pitchFamily="34" charset="0"/>
                      </a:endParaRPr>
                    </a:p>
                  </a:txBody>
                  <a:tcPr marL="91442" marR="91442"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8E9F2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4.8 TB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(16 discos)</a:t>
                      </a:r>
                      <a:endParaRPr kumimoji="0" lang="es-A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Tahoma" pitchFamily="34" charset="0"/>
                      </a:endParaRPr>
                    </a:p>
                  </a:txBody>
                  <a:tcPr marL="91442" marR="91442"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8E9F2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128 GB</a:t>
                      </a:r>
                      <a:endParaRPr kumimoji="0" lang="es-A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Tahoma" pitchFamily="34" charset="0"/>
                      </a:endParaRPr>
                    </a:p>
                  </a:txBody>
                  <a:tcPr marL="91442" marR="91442"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8E9F2">
                        <a:alpha val="50000"/>
                      </a:srgbClr>
                    </a:solidFill>
                  </a:tcPr>
                </a:tc>
              </a:tr>
              <a:tr h="7931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T5240</a:t>
                      </a:r>
                      <a:endParaRPr kumimoji="0" lang="es-A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Tahoma" pitchFamily="34" charset="0"/>
                      </a:endParaRPr>
                    </a:p>
                  </a:txBody>
                  <a:tcPr marL="91442" marR="91442"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8E9F2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Tahoma" pitchFamily="34" charset="0"/>
                      </a:endParaRPr>
                    </a:p>
                  </a:txBody>
                  <a:tcPr marL="91442" marR="91442"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8E9F2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UltraSPARC</a:t>
                      </a: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 T2 Plus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1.2/1.4/1.6 GHz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Tahoma" pitchFamily="34" charset="0"/>
                      </a:endParaRPr>
                    </a:p>
                  </a:txBody>
                  <a:tcPr marL="91442" marR="91442"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8E9F2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16</a:t>
                      </a:r>
                      <a:endParaRPr kumimoji="0" lang="es-A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Tahoma" pitchFamily="34" charset="0"/>
                      </a:endParaRPr>
                    </a:p>
                  </a:txBody>
                  <a:tcPr marL="91442" marR="91442"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8E9F2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128</a:t>
                      </a:r>
                      <a:endParaRPr kumimoji="0" lang="es-A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Tahoma" pitchFamily="34" charset="0"/>
                      </a:endParaRPr>
                    </a:p>
                  </a:txBody>
                  <a:tcPr marL="91442" marR="91442"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8E9F2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4.8 TB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(16 discos)</a:t>
                      </a:r>
                      <a:endParaRPr kumimoji="0" lang="es-A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Tahoma" pitchFamily="34" charset="0"/>
                      </a:endParaRPr>
                    </a:p>
                  </a:txBody>
                  <a:tcPr marL="91442" marR="91442"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8E9F2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256 GB</a:t>
                      </a:r>
                      <a:endParaRPr kumimoji="0" lang="es-A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Tahoma" pitchFamily="34" charset="0"/>
                      </a:endParaRPr>
                    </a:p>
                  </a:txBody>
                  <a:tcPr marL="91442" marR="91442"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8E9F2">
                        <a:alpha val="50000"/>
                      </a:srgbClr>
                    </a:solidFill>
                  </a:tcPr>
                </a:tc>
              </a:tr>
              <a:tr h="6864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T5440</a:t>
                      </a:r>
                      <a:endParaRPr kumimoji="0" lang="es-A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Tahoma" pitchFamily="34" charset="0"/>
                      </a:endParaRPr>
                    </a:p>
                  </a:txBody>
                  <a:tcPr marL="91442" marR="91442"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8E9F2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Tahoma" pitchFamily="34" charset="0"/>
                      </a:endParaRPr>
                    </a:p>
                  </a:txBody>
                  <a:tcPr marL="91442" marR="91442"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8E9F2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UltraSPARC</a:t>
                      </a: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 T2 Plus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1.4/1.6 GHz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Tahoma" pitchFamily="34" charset="0"/>
                      </a:endParaRPr>
                    </a:p>
                  </a:txBody>
                  <a:tcPr marL="91442" marR="91442"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8E9F2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32</a:t>
                      </a:r>
                      <a:endParaRPr kumimoji="0" lang="es-A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Tahoma" pitchFamily="34" charset="0"/>
                      </a:endParaRPr>
                    </a:p>
                  </a:txBody>
                  <a:tcPr marL="91442" marR="91442"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8E9F2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256</a:t>
                      </a:r>
                      <a:endParaRPr kumimoji="0" lang="es-A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Tahoma" pitchFamily="34" charset="0"/>
                      </a:endParaRPr>
                    </a:p>
                  </a:txBody>
                  <a:tcPr marL="91442" marR="91442"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8E9F2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1.2 TB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(4 discos)</a:t>
                      </a:r>
                      <a:endParaRPr kumimoji="0" lang="es-A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Tahoma" pitchFamily="34" charset="0"/>
                      </a:endParaRPr>
                    </a:p>
                  </a:txBody>
                  <a:tcPr marL="91442" marR="91442"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8E9F2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512 GB</a:t>
                      </a:r>
                      <a:endParaRPr kumimoji="0" lang="es-A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Tahoma" pitchFamily="34" charset="0"/>
                      </a:endParaRPr>
                    </a:p>
                  </a:txBody>
                  <a:tcPr marL="91442" marR="91442"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8E9F2">
                        <a:alpha val="50000"/>
                      </a:srgbClr>
                    </a:solidFill>
                  </a:tcPr>
                </a:tc>
              </a:tr>
              <a:tr h="7626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M4000</a:t>
                      </a:r>
                      <a:endParaRPr kumimoji="0" lang="es-A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Tahoma" pitchFamily="34" charset="0"/>
                      </a:endParaRPr>
                    </a:p>
                  </a:txBody>
                  <a:tcPr marL="91442" marR="91442"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Tahoma" pitchFamily="34" charset="0"/>
                      </a:endParaRPr>
                    </a:p>
                  </a:txBody>
                  <a:tcPr marL="91442" marR="91442"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_tradnl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SPARC64 VI 2.15 GHz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SPARC64 VII+ 2.66 GHz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Tahoma" pitchFamily="34" charset="0"/>
                      </a:endParaRPr>
                    </a:p>
                  </a:txBody>
                  <a:tcPr marL="91442" marR="91442"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16</a:t>
                      </a:r>
                      <a:endParaRPr kumimoji="0" lang="es-A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Tahoma" pitchFamily="34" charset="0"/>
                      </a:endParaRPr>
                    </a:p>
                  </a:txBody>
                  <a:tcPr marL="91442" marR="91442"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32</a:t>
                      </a:r>
                      <a:endParaRPr kumimoji="0" lang="es-A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Tahoma" pitchFamily="34" charset="0"/>
                      </a:endParaRPr>
                    </a:p>
                  </a:txBody>
                  <a:tcPr marL="91442" marR="91442"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1.2 TB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(2 discos)</a:t>
                      </a:r>
                      <a:endParaRPr kumimoji="0" lang="es-A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Tahoma" pitchFamily="34" charset="0"/>
                      </a:endParaRPr>
                    </a:p>
                  </a:txBody>
                  <a:tcPr marL="91442" marR="91442"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256 GB</a:t>
                      </a:r>
                      <a:endParaRPr kumimoji="0" lang="es-A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Tahoma" pitchFamily="34" charset="0"/>
                      </a:endParaRPr>
                    </a:p>
                  </a:txBody>
                  <a:tcPr marL="91442" marR="91442"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>
                        <a:alpha val="50000"/>
                      </a:srgbClr>
                    </a:solidFill>
                  </a:tcPr>
                </a:tc>
              </a:tr>
              <a:tr h="8686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M5000</a:t>
                      </a:r>
                      <a:endParaRPr kumimoji="0" lang="es-A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Tahoma" pitchFamily="34" charset="0"/>
                      </a:endParaRPr>
                    </a:p>
                  </a:txBody>
                  <a:tcPr marL="91442" marR="91442"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Tahoma" pitchFamily="34" charset="0"/>
                      </a:endParaRPr>
                    </a:p>
                  </a:txBody>
                  <a:tcPr marL="91442" marR="91442"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SPARC64 VI 2.15 GHz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SPARC64 VII+ 2.66 GHz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Tahoma" pitchFamily="34" charset="0"/>
                      </a:endParaRPr>
                    </a:p>
                  </a:txBody>
                  <a:tcPr marL="91442" marR="91442"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32</a:t>
                      </a:r>
                      <a:endParaRPr kumimoji="0" lang="es-A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Tahoma" pitchFamily="34" charset="0"/>
                      </a:endParaRPr>
                    </a:p>
                  </a:txBody>
                  <a:tcPr marL="91442" marR="91442"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64</a:t>
                      </a:r>
                      <a:endParaRPr kumimoji="0" lang="es-A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Tahoma" pitchFamily="34" charset="0"/>
                      </a:endParaRPr>
                    </a:p>
                  </a:txBody>
                  <a:tcPr marL="91442" marR="91442"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2.4 TB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(4 discos)</a:t>
                      </a:r>
                      <a:endParaRPr kumimoji="0" lang="es-A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Tahoma" pitchFamily="34" charset="0"/>
                      </a:endParaRPr>
                    </a:p>
                  </a:txBody>
                  <a:tcPr marL="91442" marR="91442"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512 GB</a:t>
                      </a:r>
                      <a:endParaRPr kumimoji="0" lang="es-A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Tahoma" pitchFamily="34" charset="0"/>
                      </a:endParaRPr>
                    </a:p>
                  </a:txBody>
                  <a:tcPr marL="91442" marR="91442"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>
                        <a:alpha val="50000"/>
                      </a:srgbClr>
                    </a:solidFill>
                  </a:tcPr>
                </a:tc>
              </a:tr>
              <a:tr h="9541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M8000</a:t>
                      </a:r>
                      <a:endParaRPr kumimoji="0" lang="es-A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Tahoma" pitchFamily="34" charset="0"/>
                      </a:endParaRPr>
                    </a:p>
                  </a:txBody>
                  <a:tcPr marL="91442" marR="91442"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Tahoma" pitchFamily="34" charset="0"/>
                      </a:endParaRPr>
                    </a:p>
                  </a:txBody>
                  <a:tcPr marL="91442" marR="91442"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16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SPARC64 VI 2.28/2.4 GHz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SPARC64 VII 2.88 GHz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SPARC64 VII+ 3.0 GHz</a:t>
                      </a:r>
                    </a:p>
                  </a:txBody>
                  <a:tcPr marL="91442" marR="91442"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64</a:t>
                      </a:r>
                      <a:endParaRPr kumimoji="0" lang="es-A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Tahoma" pitchFamily="34" charset="0"/>
                      </a:endParaRPr>
                    </a:p>
                  </a:txBody>
                  <a:tcPr marL="91442" marR="91442"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128</a:t>
                      </a:r>
                      <a:endParaRPr kumimoji="0" lang="es-A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Tahoma" pitchFamily="34" charset="0"/>
                      </a:endParaRPr>
                    </a:p>
                  </a:txBody>
                  <a:tcPr marL="91442" marR="91442"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9.6 TB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(16 discos)</a:t>
                      </a:r>
                      <a:endParaRPr kumimoji="0" lang="es-A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Tahoma" pitchFamily="34" charset="0"/>
                      </a:endParaRPr>
                    </a:p>
                  </a:txBody>
                  <a:tcPr marL="91442" marR="91442"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1 TB</a:t>
                      </a:r>
                      <a:endParaRPr kumimoji="0" lang="es-A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Tahoma" pitchFamily="34" charset="0"/>
                      </a:endParaRPr>
                    </a:p>
                  </a:txBody>
                  <a:tcPr marL="91442" marR="91442"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5189" name="Picture 2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2" y="3778096"/>
            <a:ext cx="1184275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90" name="Picture 24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2" y="4517923"/>
            <a:ext cx="1158875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91" name="Picture 24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363" y="5410200"/>
            <a:ext cx="116046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92" name="Picture 24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434" y="2944812"/>
            <a:ext cx="11525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93" name="Picture 24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81199"/>
            <a:ext cx="1152525" cy="62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94" name="Picture 24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700" y="1142999"/>
            <a:ext cx="1150938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/>
            <a:r>
              <a:rPr lang="es-ES_tradnl" sz="3500" b="1" dirty="0" err="1" smtClean="0">
                <a:solidFill>
                  <a:srgbClr val="FFFFFF"/>
                </a:solidFill>
              </a:rPr>
              <a:t>Caracteristicas</a:t>
            </a:r>
            <a:endParaRPr lang="es-AR" sz="3500" b="1" dirty="0" smtClean="0">
              <a:solidFill>
                <a:srgbClr val="FFFFFF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3400" y="685800"/>
            <a:ext cx="8001000" cy="6172200"/>
          </a:xfrm>
        </p:spPr>
        <p:txBody>
          <a:bodyPr rtlCol="0">
            <a:normAutofit fontScale="77500" lnSpcReduction="20000"/>
          </a:bodyPr>
          <a:lstStyle/>
          <a:p>
            <a:pPr marL="64008" indent="0">
              <a:buClr>
                <a:srgbClr val="0000FF"/>
              </a:buClr>
              <a:buNone/>
              <a:defRPr/>
            </a:pPr>
            <a:r>
              <a:rPr lang="es-ES_tradnl" sz="3600" b="1" u="sng" dirty="0" smtClean="0">
                <a:latin typeface="+mj-lt"/>
              </a:rPr>
              <a:t>Redundancia: </a:t>
            </a:r>
          </a:p>
          <a:p>
            <a:pPr marL="0" indent="0">
              <a:buNone/>
              <a:defRPr/>
            </a:pPr>
            <a:r>
              <a:rPr lang="en-US" dirty="0" smtClean="0">
                <a:latin typeface="+mj-lt"/>
              </a:rPr>
              <a:t>		Disk</a:t>
            </a:r>
          </a:p>
          <a:p>
            <a:pPr marL="0" indent="0">
              <a:buNone/>
              <a:defRPr/>
            </a:pPr>
            <a:r>
              <a:rPr lang="en-US" dirty="0" smtClean="0">
                <a:latin typeface="+mj-lt"/>
              </a:rPr>
              <a:t>		Power supply unit</a:t>
            </a:r>
          </a:p>
          <a:p>
            <a:pPr marL="0" indent="0">
              <a:buNone/>
              <a:defRPr/>
            </a:pPr>
            <a:r>
              <a:rPr lang="en-US" dirty="0" smtClean="0">
                <a:latin typeface="+mj-lt"/>
              </a:rPr>
              <a:t>		Power system</a:t>
            </a:r>
          </a:p>
          <a:p>
            <a:pPr marL="0" indent="0">
              <a:buNone/>
              <a:defRPr/>
            </a:pPr>
            <a:r>
              <a:rPr lang="en-US" dirty="0" smtClean="0">
                <a:latin typeface="+mj-lt"/>
              </a:rPr>
              <a:t>		Fan		</a:t>
            </a:r>
          </a:p>
          <a:p>
            <a:pPr marL="0" indent="0">
              <a:buNone/>
              <a:defRPr/>
            </a:pPr>
            <a:r>
              <a:rPr lang="en-US" dirty="0" smtClean="0">
                <a:latin typeface="+mj-lt"/>
              </a:rPr>
              <a:t>		PCI-Card</a:t>
            </a:r>
          </a:p>
          <a:p>
            <a:pPr marL="0" indent="0">
              <a:buNone/>
              <a:defRPr/>
            </a:pPr>
            <a:r>
              <a:rPr lang="en-US" dirty="0" smtClean="0">
                <a:latin typeface="+mj-lt"/>
              </a:rPr>
              <a:t>		Memory (solo </a:t>
            </a:r>
            <a:r>
              <a:rPr lang="en-US" dirty="0" err="1" smtClean="0">
                <a:latin typeface="+mj-lt"/>
              </a:rPr>
              <a:t>familia</a:t>
            </a:r>
            <a:r>
              <a:rPr lang="en-US" dirty="0" smtClean="0">
                <a:latin typeface="+mj-lt"/>
              </a:rPr>
              <a:t> M)</a:t>
            </a:r>
          </a:p>
          <a:p>
            <a:pPr marL="0" indent="0">
              <a:buNone/>
              <a:defRPr/>
            </a:pPr>
            <a:r>
              <a:rPr lang="en-US" dirty="0" smtClean="0">
                <a:latin typeface="+mj-lt"/>
              </a:rPr>
              <a:t>		XSCF (M8000)</a:t>
            </a:r>
            <a:endParaRPr lang="es-ES_tradnl" dirty="0" smtClean="0">
              <a:latin typeface="+mj-lt"/>
            </a:endParaRPr>
          </a:p>
          <a:p>
            <a:pPr marL="64008" indent="0">
              <a:buClr>
                <a:srgbClr val="0000FF"/>
              </a:buClr>
              <a:buNone/>
              <a:defRPr/>
            </a:pPr>
            <a:r>
              <a:rPr lang="es-ES_tradnl" sz="3600" b="1" u="sng" dirty="0" smtClean="0">
                <a:latin typeface="+mj-lt"/>
              </a:rPr>
              <a:t>Hot Swap/Plug: </a:t>
            </a:r>
          </a:p>
          <a:p>
            <a:pPr marL="0" indent="0">
              <a:buNone/>
              <a:defRPr/>
            </a:pPr>
            <a:r>
              <a:rPr lang="en-US" dirty="0" smtClean="0">
                <a:latin typeface="+mj-lt"/>
              </a:rPr>
              <a:t>		Disk</a:t>
            </a:r>
          </a:p>
          <a:p>
            <a:pPr marL="0" indent="0">
              <a:buNone/>
              <a:defRPr/>
            </a:pPr>
            <a:r>
              <a:rPr lang="en-US" dirty="0" smtClean="0">
                <a:latin typeface="+mj-lt"/>
              </a:rPr>
              <a:t>		Power supply unit</a:t>
            </a:r>
          </a:p>
          <a:p>
            <a:pPr marL="0" indent="0">
              <a:buNone/>
              <a:defRPr/>
            </a:pPr>
            <a:r>
              <a:rPr lang="en-US" dirty="0" smtClean="0">
                <a:latin typeface="+mj-lt"/>
              </a:rPr>
              <a:t>		Fan</a:t>
            </a:r>
          </a:p>
          <a:p>
            <a:pPr marL="0" indent="0">
              <a:buNone/>
              <a:defRPr/>
            </a:pPr>
            <a:r>
              <a:rPr lang="en-US" dirty="0" smtClean="0">
                <a:latin typeface="+mj-lt"/>
              </a:rPr>
              <a:t>		PCI-Card (solo </a:t>
            </a:r>
            <a:r>
              <a:rPr lang="en-US" dirty="0" err="1" smtClean="0">
                <a:latin typeface="+mj-lt"/>
              </a:rPr>
              <a:t>familia</a:t>
            </a:r>
            <a:r>
              <a:rPr lang="en-US" dirty="0" smtClean="0">
                <a:latin typeface="+mj-lt"/>
              </a:rPr>
              <a:t> M)</a:t>
            </a:r>
          </a:p>
          <a:p>
            <a:pPr marL="0" indent="0">
              <a:buNone/>
              <a:defRPr/>
            </a:pPr>
            <a:r>
              <a:rPr lang="en-US" dirty="0" smtClean="0">
                <a:latin typeface="+mj-lt"/>
              </a:rPr>
              <a:t>		DVD-ROM Drive (solo </a:t>
            </a:r>
            <a:r>
              <a:rPr lang="en-US" dirty="0" err="1" smtClean="0">
                <a:latin typeface="+mj-lt"/>
              </a:rPr>
              <a:t>familia</a:t>
            </a:r>
            <a:r>
              <a:rPr lang="en-US" dirty="0" smtClean="0">
                <a:latin typeface="+mj-lt"/>
              </a:rPr>
              <a:t> M)</a:t>
            </a:r>
          </a:p>
          <a:p>
            <a:pPr marL="0" indent="0">
              <a:buNone/>
              <a:defRPr/>
            </a:pPr>
            <a:r>
              <a:rPr lang="en-US" dirty="0" smtClean="0">
                <a:latin typeface="+mj-lt"/>
              </a:rPr>
              <a:t>		Tape Drive (solo </a:t>
            </a:r>
            <a:r>
              <a:rPr lang="en-US" dirty="0" err="1" smtClean="0">
                <a:latin typeface="+mj-lt"/>
              </a:rPr>
              <a:t>familia</a:t>
            </a:r>
            <a:r>
              <a:rPr lang="en-US" dirty="0" smtClean="0">
                <a:latin typeface="+mj-lt"/>
              </a:rPr>
              <a:t> M)</a:t>
            </a:r>
          </a:p>
          <a:p>
            <a:pPr marL="0" indent="0">
              <a:buNone/>
              <a:defRPr/>
            </a:pPr>
            <a:r>
              <a:rPr lang="en-US" dirty="0" smtClean="0">
                <a:latin typeface="+mj-lt"/>
              </a:rPr>
              <a:t>		CMU, IOU, IOBOX, XSCF (M8000)</a:t>
            </a:r>
            <a:endParaRPr lang="es-AR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 idx="4294967295"/>
          </p:nvPr>
        </p:nvSpPr>
        <p:spPr>
          <a:xfrm>
            <a:off x="0" y="7938"/>
            <a:ext cx="9144000" cy="1143000"/>
          </a:xfrm>
        </p:spPr>
        <p:txBody>
          <a:bodyPr/>
          <a:lstStyle/>
          <a:p>
            <a:pPr eaLnBrk="1" hangingPunct="1"/>
            <a:endParaRPr lang="es-AR" sz="3200" b="1" dirty="0" smtClean="0">
              <a:solidFill>
                <a:srgbClr val="FFFFFF"/>
              </a:solidFill>
              <a:cs typeface="Tahoma" pitchFamily="34" charset="0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4294967295"/>
          </p:nvPr>
        </p:nvSpPr>
        <p:spPr>
          <a:xfrm>
            <a:off x="0" y="1066800"/>
            <a:ext cx="9144000" cy="3733800"/>
          </a:xfrm>
        </p:spPr>
        <p:txBody>
          <a:bodyPr/>
          <a:lstStyle/>
          <a:p>
            <a:pPr marL="0" indent="0" algn="ctr" eaLnBrk="1" hangingPunct="1">
              <a:buFont typeface="Wingdings 2" pitchFamily="18" charset="2"/>
              <a:buNone/>
            </a:pPr>
            <a:endParaRPr lang="es-AR" dirty="0" smtClean="0"/>
          </a:p>
          <a:p>
            <a:pPr lvl="3">
              <a:buClr>
                <a:srgbClr val="00B050"/>
              </a:buClr>
            </a:pPr>
            <a:r>
              <a:rPr lang="en-US" sz="3200" dirty="0" smtClean="0">
                <a:cs typeface="Tahoma" pitchFamily="34" charset="0"/>
              </a:rPr>
              <a:t> </a:t>
            </a:r>
            <a:r>
              <a:rPr lang="en-US" sz="3000" dirty="0" smtClean="0">
                <a:solidFill>
                  <a:srgbClr val="FFFFFF"/>
                </a:solidFill>
                <a:latin typeface="+mj-lt"/>
                <a:cs typeface="Tahoma" pitchFamily="34" charset="0"/>
              </a:rPr>
              <a:t>SPARC </a:t>
            </a:r>
            <a:r>
              <a:rPr lang="en-US" sz="3000" dirty="0" smtClean="0">
                <a:solidFill>
                  <a:srgbClr val="FFFFFF"/>
                </a:solidFill>
                <a:latin typeface="+mj-lt"/>
                <a:cs typeface="Tahoma" pitchFamily="34" charset="0"/>
              </a:rPr>
              <a:t>Fujitsu</a:t>
            </a:r>
          </a:p>
          <a:p>
            <a:pPr lvl="3">
              <a:buClr>
                <a:srgbClr val="00B050"/>
              </a:buClr>
            </a:pPr>
            <a:endParaRPr lang="es-AR" sz="3000" dirty="0" smtClean="0">
              <a:latin typeface="+mj-lt"/>
              <a:cs typeface="Tahoma" pitchFamily="34" charset="0"/>
            </a:endParaRPr>
          </a:p>
          <a:p>
            <a:pPr lvl="3">
              <a:buClr>
                <a:srgbClr val="00B050"/>
              </a:buClr>
            </a:pPr>
            <a:r>
              <a:rPr lang="es-AR" sz="3000" dirty="0" smtClean="0">
                <a:latin typeface="+mj-lt"/>
                <a:cs typeface="Tahoma" pitchFamily="34" charset="0"/>
              </a:rPr>
              <a:t> </a:t>
            </a:r>
            <a:r>
              <a:rPr lang="es-AR" sz="3000" dirty="0" err="1" smtClean="0">
                <a:solidFill>
                  <a:srgbClr val="C00000"/>
                </a:solidFill>
                <a:latin typeface="+mj-lt"/>
                <a:cs typeface="Tahoma" pitchFamily="34" charset="0"/>
              </a:rPr>
              <a:t>Primergy</a:t>
            </a:r>
            <a:r>
              <a:rPr lang="es-AR" sz="3000" dirty="0" smtClean="0">
                <a:solidFill>
                  <a:srgbClr val="C00000"/>
                </a:solidFill>
                <a:latin typeface="+mj-lt"/>
                <a:cs typeface="Tahoma" pitchFamily="34" charset="0"/>
              </a:rPr>
              <a:t> Fujitsu</a:t>
            </a:r>
          </a:p>
          <a:p>
            <a:pPr marL="1828800" lvl="3" indent="-457200">
              <a:buClr>
                <a:srgbClr val="00B050"/>
              </a:buClr>
            </a:pPr>
            <a:endParaRPr lang="es-AR" sz="3000" dirty="0" smtClean="0">
              <a:latin typeface="+mj-lt"/>
              <a:cs typeface="Tahoma" pitchFamily="34" charset="0"/>
            </a:endParaRPr>
          </a:p>
          <a:p>
            <a:pPr lvl="3">
              <a:buClr>
                <a:srgbClr val="00B050"/>
              </a:buClr>
            </a:pPr>
            <a:r>
              <a:rPr lang="es-ES_tradnl" sz="3000" dirty="0" err="1">
                <a:latin typeface="+mj-lt"/>
              </a:rPr>
              <a:t>Cluster</a:t>
            </a:r>
            <a:r>
              <a:rPr lang="es-ES_tradnl" sz="3000" dirty="0">
                <a:latin typeface="+mj-lt"/>
              </a:rPr>
              <a:t> - PRIMECLUSTER</a:t>
            </a:r>
            <a:endParaRPr lang="es-AR" sz="3000" dirty="0" smtClean="0">
              <a:latin typeface="+mj-lt"/>
              <a:cs typeface="Tahoma" pitchFamily="34" charset="0"/>
            </a:endParaRPr>
          </a:p>
          <a:p>
            <a:pPr lvl="3" eaLnBrk="1" hangingPunct="1">
              <a:buClr>
                <a:srgbClr val="0000FF"/>
              </a:buClr>
              <a:buFont typeface="Wingdings 2" pitchFamily="18" charset="2"/>
              <a:buNone/>
            </a:pPr>
            <a:endParaRPr lang="en-US" sz="3500" dirty="0" smtClean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01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81915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3200" b="1" dirty="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Windows PRIMERGY</a:t>
            </a:r>
            <a:endParaRPr lang="es-AR" sz="3200" b="1" dirty="0" smtClean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4294967295"/>
          </p:nvPr>
        </p:nvSpPr>
        <p:spPr>
          <a:xfrm>
            <a:off x="533400" y="762000"/>
            <a:ext cx="7924800" cy="6096000"/>
          </a:xfrm>
        </p:spPr>
        <p:txBody>
          <a:bodyPr rtlCol="0">
            <a:normAutofit/>
          </a:bodyPr>
          <a:lstStyle/>
          <a:p>
            <a:pPr marL="64008" indent="0" eaLnBrk="1" fontAlgn="auto" hangingPunct="1">
              <a:spcAft>
                <a:spcPts val="0"/>
              </a:spcAft>
              <a:buClr>
                <a:srgbClr val="0000FF"/>
              </a:buClr>
              <a:buNone/>
              <a:defRPr/>
            </a:pPr>
            <a:r>
              <a:rPr lang="es-ES_tradnl" sz="2500" b="1" u="sng" dirty="0" smtClean="0">
                <a:latin typeface="+mj-lt"/>
                <a:sym typeface="Wingdings" pitchFamily="2" charset="2"/>
              </a:rPr>
              <a:t>Modelos de Procesadores:</a:t>
            </a:r>
          </a:p>
          <a:p>
            <a:pPr eaLnBrk="1" fontAlgn="auto" hangingPunct="1">
              <a:spcAft>
                <a:spcPts val="0"/>
              </a:spcAft>
              <a:buClr>
                <a:srgbClr val="0000FF"/>
              </a:buClr>
              <a:buFont typeface="Arial" pitchFamily="34" charset="0"/>
              <a:buChar char="•"/>
              <a:defRPr/>
            </a:pPr>
            <a:endParaRPr lang="es-ES_tradnl" sz="2200" dirty="0" smtClean="0">
              <a:latin typeface="+mj-lt"/>
              <a:sym typeface="Wingdings" pitchFamily="2" charset="2"/>
            </a:endParaRPr>
          </a:p>
          <a:p>
            <a:pPr marL="0" indent="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s-AR" sz="2200" dirty="0" err="1" smtClean="0">
                <a:latin typeface="+mj-lt"/>
                <a:sym typeface="Wingdings" pitchFamily="2" charset="2"/>
              </a:rPr>
              <a:t>Quad-Core</a:t>
            </a:r>
            <a:r>
              <a:rPr lang="es-AR" sz="2200" dirty="0" smtClean="0">
                <a:latin typeface="+mj-lt"/>
                <a:sym typeface="Wingdings" pitchFamily="2" charset="2"/>
              </a:rPr>
              <a:t> Intel® </a:t>
            </a:r>
            <a:r>
              <a:rPr lang="es-AR" sz="2200" dirty="0" err="1" smtClean="0">
                <a:latin typeface="+mj-lt"/>
                <a:sym typeface="Wingdings" pitchFamily="2" charset="2"/>
              </a:rPr>
              <a:t>Xeon</a:t>
            </a:r>
            <a:r>
              <a:rPr lang="es-AR" sz="2200" dirty="0" smtClean="0">
                <a:latin typeface="+mj-lt"/>
                <a:sym typeface="Wingdings" pitchFamily="2" charset="2"/>
              </a:rPr>
              <a:t>® </a:t>
            </a:r>
            <a:r>
              <a:rPr lang="es-AR" sz="2200" dirty="0" err="1" smtClean="0">
                <a:latin typeface="+mj-lt"/>
                <a:sym typeface="Wingdings" pitchFamily="2" charset="2"/>
              </a:rPr>
              <a:t>processor</a:t>
            </a:r>
            <a:r>
              <a:rPr lang="es-AR" sz="2200" dirty="0" smtClean="0">
                <a:latin typeface="+mj-lt"/>
                <a:sym typeface="Wingdings" pitchFamily="2" charset="2"/>
              </a:rPr>
              <a:t> 3400:</a:t>
            </a:r>
          </a:p>
          <a:p>
            <a:pPr lvl="1" eaLnBrk="1" fontAlgn="auto" hangingPunct="1">
              <a:spcAft>
                <a:spcPts val="0"/>
              </a:spcAft>
              <a:buClr>
                <a:srgbClr val="FF0000"/>
              </a:buClr>
              <a:buFont typeface="Arial" pitchFamily="34" charset="0"/>
              <a:buChar char="•"/>
              <a:defRPr/>
            </a:pPr>
            <a:r>
              <a:rPr lang="es-AR" sz="1200" dirty="0" smtClean="0">
                <a:latin typeface="+mj-lt"/>
              </a:rPr>
              <a:t>X3480   3.06 </a:t>
            </a:r>
            <a:r>
              <a:rPr lang="es-AR" sz="1200" dirty="0" err="1">
                <a:latin typeface="+mj-lt"/>
              </a:rPr>
              <a:t>Ghz</a:t>
            </a:r>
            <a:r>
              <a:rPr lang="es-AR" sz="1200" dirty="0">
                <a:latin typeface="+mj-lt"/>
              </a:rPr>
              <a:t> – </a:t>
            </a:r>
            <a:r>
              <a:rPr lang="es-AR" sz="1200" dirty="0" smtClean="0">
                <a:latin typeface="+mj-lt"/>
              </a:rPr>
              <a:t>8 </a:t>
            </a:r>
            <a:r>
              <a:rPr lang="es-AR" sz="1200" dirty="0">
                <a:latin typeface="+mj-lt"/>
              </a:rPr>
              <a:t>MB  cache -  </a:t>
            </a:r>
            <a:r>
              <a:rPr lang="es-AR" sz="1200" dirty="0" smtClean="0">
                <a:latin typeface="+mj-lt"/>
              </a:rPr>
              <a:t>4 </a:t>
            </a:r>
            <a:r>
              <a:rPr lang="es-AR" sz="1200" dirty="0" err="1">
                <a:latin typeface="+mj-lt"/>
              </a:rPr>
              <a:t>cores</a:t>
            </a:r>
            <a:r>
              <a:rPr lang="es-AR" sz="1200" dirty="0">
                <a:latin typeface="+mj-lt"/>
              </a:rPr>
              <a:t>  </a:t>
            </a:r>
            <a:r>
              <a:rPr lang="es-AR" sz="1200" dirty="0" smtClean="0">
                <a:latin typeface="+mj-lt"/>
              </a:rPr>
              <a:t>8 </a:t>
            </a:r>
            <a:r>
              <a:rPr lang="es-AR" sz="1200" dirty="0" err="1">
                <a:latin typeface="+mj-lt"/>
              </a:rPr>
              <a:t>threads</a:t>
            </a:r>
            <a:endParaRPr lang="es-AR" sz="1200" dirty="0">
              <a:latin typeface="+mj-lt"/>
            </a:endParaRPr>
          </a:p>
          <a:p>
            <a:pPr lvl="1" eaLnBrk="1" fontAlgn="auto" hangingPunct="1">
              <a:spcAft>
                <a:spcPts val="0"/>
              </a:spcAft>
              <a:buClr>
                <a:srgbClr val="FF0000"/>
              </a:buClr>
              <a:buFont typeface="Arial" pitchFamily="34" charset="0"/>
              <a:buChar char="•"/>
              <a:defRPr/>
            </a:pPr>
            <a:r>
              <a:rPr lang="es-AR" sz="1200" dirty="0" smtClean="0">
                <a:latin typeface="+mj-lt"/>
                <a:sym typeface="Wingdings" pitchFamily="2" charset="2"/>
              </a:rPr>
              <a:t>X3470   2.93 </a:t>
            </a:r>
            <a:r>
              <a:rPr lang="es-AR" sz="1200" dirty="0" err="1" smtClean="0">
                <a:latin typeface="+mj-lt"/>
                <a:sym typeface="Wingdings" pitchFamily="2" charset="2"/>
              </a:rPr>
              <a:t>Ghz</a:t>
            </a:r>
            <a:r>
              <a:rPr lang="es-AR" sz="1200" dirty="0" smtClean="0">
                <a:latin typeface="+mj-lt"/>
                <a:sym typeface="Wingdings" pitchFamily="2" charset="2"/>
              </a:rPr>
              <a:t> </a:t>
            </a:r>
            <a:r>
              <a:rPr lang="es-AR" sz="1200" dirty="0">
                <a:latin typeface="+mj-lt"/>
                <a:sym typeface="Wingdings" pitchFamily="2" charset="2"/>
              </a:rPr>
              <a:t>– 8</a:t>
            </a:r>
            <a:r>
              <a:rPr lang="es-AR" sz="1200" dirty="0" smtClean="0">
                <a:latin typeface="+mj-lt"/>
                <a:sym typeface="Wingdings" pitchFamily="2" charset="2"/>
              </a:rPr>
              <a:t> </a:t>
            </a:r>
            <a:r>
              <a:rPr lang="es-AR" sz="1200" dirty="0">
                <a:latin typeface="+mj-lt"/>
                <a:sym typeface="Wingdings" pitchFamily="2" charset="2"/>
              </a:rPr>
              <a:t>MB cache  -  4</a:t>
            </a:r>
            <a:r>
              <a:rPr lang="es-AR" sz="1200" dirty="0">
                <a:latin typeface="+mj-lt"/>
              </a:rPr>
              <a:t> </a:t>
            </a:r>
            <a:r>
              <a:rPr lang="es-AR" sz="1200" dirty="0" err="1">
                <a:latin typeface="+mj-lt"/>
              </a:rPr>
              <a:t>cores</a:t>
            </a:r>
            <a:r>
              <a:rPr lang="es-AR" sz="1200" dirty="0">
                <a:latin typeface="+mj-lt"/>
              </a:rPr>
              <a:t>  8 </a:t>
            </a:r>
            <a:r>
              <a:rPr lang="es-AR" sz="1200" dirty="0" err="1">
                <a:latin typeface="+mj-lt"/>
              </a:rPr>
              <a:t>threads</a:t>
            </a:r>
            <a:endParaRPr lang="es-AR" sz="1200" dirty="0">
              <a:latin typeface="+mj-lt"/>
            </a:endParaRPr>
          </a:p>
          <a:p>
            <a:pPr lvl="1" eaLnBrk="1" fontAlgn="auto" hangingPunct="1">
              <a:spcAft>
                <a:spcPts val="0"/>
              </a:spcAft>
              <a:buClr>
                <a:srgbClr val="FF0000"/>
              </a:buClr>
              <a:buFont typeface="Arial" pitchFamily="34" charset="0"/>
              <a:buChar char="•"/>
              <a:defRPr/>
            </a:pPr>
            <a:r>
              <a:rPr lang="es-ES_tradnl" sz="1200" dirty="0" smtClean="0">
                <a:latin typeface="+mj-lt"/>
                <a:sym typeface="Wingdings" pitchFamily="2" charset="2"/>
              </a:rPr>
              <a:t>L3406   2.26 </a:t>
            </a:r>
            <a:r>
              <a:rPr lang="es-ES_tradnl" sz="1200" dirty="0" err="1">
                <a:latin typeface="+mj-lt"/>
                <a:sym typeface="Wingdings" pitchFamily="2" charset="2"/>
              </a:rPr>
              <a:t>Ghz</a:t>
            </a:r>
            <a:r>
              <a:rPr lang="es-ES_tradnl" sz="1200" dirty="0">
                <a:latin typeface="+mj-lt"/>
                <a:sym typeface="Wingdings" pitchFamily="2" charset="2"/>
              </a:rPr>
              <a:t> – </a:t>
            </a:r>
            <a:r>
              <a:rPr lang="es-ES_tradnl" sz="1200" dirty="0" smtClean="0">
                <a:latin typeface="+mj-lt"/>
                <a:sym typeface="Wingdings" pitchFamily="2" charset="2"/>
              </a:rPr>
              <a:t>4 </a:t>
            </a:r>
            <a:r>
              <a:rPr lang="es-ES_tradnl" sz="1200" dirty="0">
                <a:latin typeface="+mj-lt"/>
                <a:sym typeface="Wingdings" pitchFamily="2" charset="2"/>
              </a:rPr>
              <a:t>MB cache -   </a:t>
            </a:r>
            <a:r>
              <a:rPr lang="es-ES_tradnl" sz="1200" dirty="0" smtClean="0">
                <a:latin typeface="+mj-lt"/>
                <a:sym typeface="Wingdings" pitchFamily="2" charset="2"/>
              </a:rPr>
              <a:t>2</a:t>
            </a:r>
            <a:r>
              <a:rPr lang="es-AR" sz="1200" dirty="0" smtClean="0">
                <a:latin typeface="+mj-lt"/>
              </a:rPr>
              <a:t> </a:t>
            </a:r>
            <a:r>
              <a:rPr lang="es-AR" sz="1200" dirty="0" err="1">
                <a:latin typeface="+mj-lt"/>
              </a:rPr>
              <a:t>cores</a:t>
            </a:r>
            <a:r>
              <a:rPr lang="es-AR" sz="1200" dirty="0">
                <a:latin typeface="+mj-lt"/>
              </a:rPr>
              <a:t>  </a:t>
            </a:r>
            <a:r>
              <a:rPr lang="es-AR" sz="1200" dirty="0" smtClean="0">
                <a:latin typeface="+mj-lt"/>
              </a:rPr>
              <a:t>4 </a:t>
            </a:r>
            <a:r>
              <a:rPr lang="es-AR" sz="1200" dirty="0" err="1">
                <a:latin typeface="+mj-lt"/>
              </a:rPr>
              <a:t>threads</a:t>
            </a:r>
            <a:endParaRPr lang="es-ES_tradnl" sz="1200" dirty="0">
              <a:latin typeface="+mj-lt"/>
              <a:sym typeface="Wingdings" pitchFamily="2" charset="2"/>
            </a:endParaRPr>
          </a:p>
          <a:p>
            <a:pPr marL="0" indent="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endParaRPr lang="es-AR" sz="2200" dirty="0" smtClean="0">
              <a:latin typeface="+mj-lt"/>
              <a:sym typeface="Wingdings" pitchFamily="2" charset="2"/>
            </a:endParaRPr>
          </a:p>
          <a:p>
            <a:pPr marL="0" indent="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s-AR" sz="2200" dirty="0" smtClean="0">
                <a:latin typeface="+mj-lt"/>
                <a:sym typeface="Wingdings" pitchFamily="2" charset="2"/>
              </a:rPr>
              <a:t>Intel® </a:t>
            </a:r>
            <a:r>
              <a:rPr lang="es-AR" sz="2200" dirty="0" err="1" smtClean="0">
                <a:latin typeface="+mj-lt"/>
                <a:sym typeface="Wingdings" pitchFamily="2" charset="2"/>
              </a:rPr>
              <a:t>Xeon</a:t>
            </a:r>
            <a:r>
              <a:rPr lang="es-AR" sz="2200" dirty="0" smtClean="0">
                <a:latin typeface="+mj-lt"/>
                <a:sym typeface="Wingdings" pitchFamily="2" charset="2"/>
              </a:rPr>
              <a:t>® </a:t>
            </a:r>
            <a:r>
              <a:rPr lang="es-AR" sz="2200" dirty="0" err="1" smtClean="0">
                <a:latin typeface="+mj-lt"/>
                <a:sym typeface="Wingdings" pitchFamily="2" charset="2"/>
              </a:rPr>
              <a:t>processor</a:t>
            </a:r>
            <a:r>
              <a:rPr lang="es-AR" sz="2200" dirty="0" smtClean="0">
                <a:latin typeface="+mj-lt"/>
                <a:sym typeface="Wingdings" pitchFamily="2" charset="2"/>
              </a:rPr>
              <a:t> 5600 </a:t>
            </a:r>
            <a:r>
              <a:rPr lang="es-AR" sz="2200" dirty="0">
                <a:latin typeface="+mj-lt"/>
                <a:sym typeface="Wingdings" pitchFamily="2" charset="2"/>
              </a:rPr>
              <a:t>s</a:t>
            </a:r>
            <a:r>
              <a:rPr lang="es-AR" sz="2200" dirty="0" smtClean="0">
                <a:latin typeface="+mj-lt"/>
                <a:sym typeface="Wingdings" pitchFamily="2" charset="2"/>
              </a:rPr>
              <a:t>eries:</a:t>
            </a:r>
          </a:p>
          <a:p>
            <a:pPr lvl="1" eaLnBrk="1" fontAlgn="auto" hangingPunct="1">
              <a:spcAft>
                <a:spcPts val="0"/>
              </a:spcAft>
              <a:buClr>
                <a:srgbClr val="FF0000"/>
              </a:buClr>
              <a:buFont typeface="Arial" pitchFamily="34" charset="0"/>
              <a:buChar char="•"/>
              <a:defRPr/>
            </a:pPr>
            <a:r>
              <a:rPr lang="es-AR" sz="1200" dirty="0" smtClean="0">
                <a:latin typeface="+mj-lt"/>
              </a:rPr>
              <a:t>X5690   3.46 </a:t>
            </a:r>
            <a:r>
              <a:rPr lang="es-AR" sz="1200" dirty="0" err="1">
                <a:latin typeface="+mj-lt"/>
              </a:rPr>
              <a:t>Ghz</a:t>
            </a:r>
            <a:r>
              <a:rPr lang="es-AR" sz="1200" dirty="0">
                <a:latin typeface="+mj-lt"/>
              </a:rPr>
              <a:t> – </a:t>
            </a:r>
            <a:r>
              <a:rPr lang="es-AR" sz="1200" dirty="0" smtClean="0">
                <a:latin typeface="+mj-lt"/>
              </a:rPr>
              <a:t>12 </a:t>
            </a:r>
            <a:r>
              <a:rPr lang="es-AR" sz="1200" dirty="0">
                <a:latin typeface="+mj-lt"/>
              </a:rPr>
              <a:t>MB  cache -  </a:t>
            </a:r>
            <a:r>
              <a:rPr lang="es-AR" sz="1200" dirty="0" smtClean="0">
                <a:latin typeface="+mj-lt"/>
              </a:rPr>
              <a:t>6 </a:t>
            </a:r>
            <a:r>
              <a:rPr lang="es-AR" sz="1200" dirty="0" err="1">
                <a:latin typeface="+mj-lt"/>
              </a:rPr>
              <a:t>cores</a:t>
            </a:r>
            <a:r>
              <a:rPr lang="es-AR" sz="1200" dirty="0">
                <a:latin typeface="+mj-lt"/>
              </a:rPr>
              <a:t>  </a:t>
            </a:r>
            <a:r>
              <a:rPr lang="es-AR" sz="1200" dirty="0" smtClean="0">
                <a:latin typeface="+mj-lt"/>
              </a:rPr>
              <a:t>12 </a:t>
            </a:r>
            <a:r>
              <a:rPr lang="es-AR" sz="1200" dirty="0" err="1">
                <a:latin typeface="+mj-lt"/>
              </a:rPr>
              <a:t>threads</a:t>
            </a:r>
            <a:endParaRPr lang="es-AR" sz="1200" dirty="0">
              <a:latin typeface="+mj-lt"/>
            </a:endParaRPr>
          </a:p>
          <a:p>
            <a:pPr lvl="1" eaLnBrk="1" fontAlgn="auto" hangingPunct="1">
              <a:spcAft>
                <a:spcPts val="0"/>
              </a:spcAft>
              <a:buClr>
                <a:srgbClr val="FF0000"/>
              </a:buClr>
              <a:buFont typeface="Arial" pitchFamily="34" charset="0"/>
              <a:buChar char="•"/>
              <a:defRPr/>
            </a:pPr>
            <a:r>
              <a:rPr lang="es-AR" sz="1200" dirty="0" smtClean="0">
                <a:latin typeface="+mj-lt"/>
                <a:sym typeface="Wingdings" pitchFamily="2" charset="2"/>
              </a:rPr>
              <a:t>X5687   3.60 </a:t>
            </a:r>
            <a:r>
              <a:rPr lang="es-AR" sz="1200" dirty="0" err="1">
                <a:latin typeface="+mj-lt"/>
                <a:sym typeface="Wingdings" pitchFamily="2" charset="2"/>
              </a:rPr>
              <a:t>Ghz</a:t>
            </a:r>
            <a:r>
              <a:rPr lang="es-AR" sz="1200" dirty="0">
                <a:latin typeface="+mj-lt"/>
                <a:sym typeface="Wingdings" pitchFamily="2" charset="2"/>
              </a:rPr>
              <a:t> – </a:t>
            </a:r>
            <a:r>
              <a:rPr lang="es-AR" sz="1200" dirty="0" smtClean="0">
                <a:latin typeface="+mj-lt"/>
                <a:sym typeface="Wingdings" pitchFamily="2" charset="2"/>
              </a:rPr>
              <a:t>12 </a:t>
            </a:r>
            <a:r>
              <a:rPr lang="es-AR" sz="1200" dirty="0">
                <a:latin typeface="+mj-lt"/>
                <a:sym typeface="Wingdings" pitchFamily="2" charset="2"/>
              </a:rPr>
              <a:t>MB cache  -  </a:t>
            </a:r>
            <a:r>
              <a:rPr lang="es-AR" sz="1200" dirty="0" smtClean="0">
                <a:latin typeface="+mj-lt"/>
                <a:sym typeface="Wingdings" pitchFamily="2" charset="2"/>
              </a:rPr>
              <a:t>4</a:t>
            </a:r>
            <a:r>
              <a:rPr lang="es-AR" sz="1200" dirty="0" smtClean="0">
                <a:latin typeface="+mj-lt"/>
              </a:rPr>
              <a:t> </a:t>
            </a:r>
            <a:r>
              <a:rPr lang="es-AR" sz="1200" dirty="0" err="1">
                <a:latin typeface="+mj-lt"/>
              </a:rPr>
              <a:t>cores</a:t>
            </a:r>
            <a:r>
              <a:rPr lang="es-AR" sz="1200" dirty="0">
                <a:latin typeface="+mj-lt"/>
              </a:rPr>
              <a:t>  8</a:t>
            </a:r>
            <a:r>
              <a:rPr lang="es-AR" sz="1200" dirty="0" smtClean="0">
                <a:latin typeface="+mj-lt"/>
              </a:rPr>
              <a:t> </a:t>
            </a:r>
            <a:r>
              <a:rPr lang="es-AR" sz="1200" dirty="0" err="1">
                <a:latin typeface="+mj-lt"/>
              </a:rPr>
              <a:t>threads</a:t>
            </a:r>
            <a:endParaRPr lang="es-AR" sz="1200" dirty="0">
              <a:latin typeface="+mj-lt"/>
            </a:endParaRPr>
          </a:p>
          <a:p>
            <a:pPr lvl="1" eaLnBrk="1" fontAlgn="auto" hangingPunct="1">
              <a:spcAft>
                <a:spcPts val="0"/>
              </a:spcAft>
              <a:buClr>
                <a:srgbClr val="FF0000"/>
              </a:buClr>
              <a:buFont typeface="Arial" pitchFamily="34" charset="0"/>
              <a:buChar char="•"/>
              <a:defRPr/>
            </a:pPr>
            <a:r>
              <a:rPr lang="es-ES_tradnl" sz="1200" dirty="0" smtClean="0">
                <a:latin typeface="+mj-lt"/>
                <a:sym typeface="Wingdings" pitchFamily="2" charset="2"/>
              </a:rPr>
              <a:t>X5680   </a:t>
            </a:r>
            <a:r>
              <a:rPr lang="es-ES_tradnl" sz="1200" dirty="0">
                <a:latin typeface="+mj-lt"/>
                <a:sym typeface="Wingdings" pitchFamily="2" charset="2"/>
              </a:rPr>
              <a:t>2.66 </a:t>
            </a:r>
            <a:r>
              <a:rPr lang="es-ES_tradnl" sz="1200" dirty="0" err="1">
                <a:latin typeface="+mj-lt"/>
                <a:sym typeface="Wingdings" pitchFamily="2" charset="2"/>
              </a:rPr>
              <a:t>Ghz</a:t>
            </a:r>
            <a:r>
              <a:rPr lang="es-ES_tradnl" sz="1200" dirty="0">
                <a:latin typeface="+mj-lt"/>
                <a:sym typeface="Wingdings" pitchFamily="2" charset="2"/>
              </a:rPr>
              <a:t> – </a:t>
            </a:r>
            <a:r>
              <a:rPr lang="es-ES_tradnl" sz="1200" dirty="0" smtClean="0">
                <a:latin typeface="+mj-lt"/>
                <a:sym typeface="Wingdings" pitchFamily="2" charset="2"/>
              </a:rPr>
              <a:t>12 </a:t>
            </a:r>
            <a:r>
              <a:rPr lang="es-ES_tradnl" sz="1200" dirty="0">
                <a:latin typeface="+mj-lt"/>
                <a:sym typeface="Wingdings" pitchFamily="2" charset="2"/>
              </a:rPr>
              <a:t>MB cache -   </a:t>
            </a:r>
            <a:r>
              <a:rPr lang="es-AR" sz="1200" dirty="0" smtClean="0">
                <a:latin typeface="+mj-lt"/>
                <a:sym typeface="Wingdings" pitchFamily="2" charset="2"/>
              </a:rPr>
              <a:t>6</a:t>
            </a:r>
            <a:r>
              <a:rPr lang="es-AR" sz="1200" dirty="0" smtClean="0">
                <a:latin typeface="+mj-lt"/>
              </a:rPr>
              <a:t> </a:t>
            </a:r>
            <a:r>
              <a:rPr lang="es-AR" sz="1200" dirty="0" err="1">
                <a:latin typeface="+mj-lt"/>
              </a:rPr>
              <a:t>cores</a:t>
            </a:r>
            <a:r>
              <a:rPr lang="es-AR" sz="1200" dirty="0">
                <a:latin typeface="+mj-lt"/>
              </a:rPr>
              <a:t>  </a:t>
            </a:r>
            <a:r>
              <a:rPr lang="es-AR" sz="1200" dirty="0" smtClean="0">
                <a:latin typeface="+mj-lt"/>
              </a:rPr>
              <a:t>12 </a:t>
            </a:r>
            <a:r>
              <a:rPr lang="es-AR" sz="1200" dirty="0" err="1">
                <a:latin typeface="+mj-lt"/>
              </a:rPr>
              <a:t>threads</a:t>
            </a:r>
            <a:endParaRPr lang="es-ES_tradnl" sz="1200" dirty="0">
              <a:latin typeface="+mj-lt"/>
              <a:sym typeface="Wingdings" pitchFamily="2" charset="2"/>
            </a:endParaRPr>
          </a:p>
          <a:p>
            <a:pPr marL="0" indent="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endParaRPr lang="es-ES_tradnl" sz="2200" dirty="0" smtClean="0">
              <a:latin typeface="+mj-lt"/>
              <a:sym typeface="Wingdings" pitchFamily="2" charset="2"/>
            </a:endParaRPr>
          </a:p>
          <a:p>
            <a:pPr marL="0" indent="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s-AR" sz="2200" dirty="0" smtClean="0">
                <a:latin typeface="+mj-lt"/>
                <a:sym typeface="Wingdings" pitchFamily="2" charset="2"/>
              </a:rPr>
              <a:t>Intel® </a:t>
            </a:r>
            <a:r>
              <a:rPr lang="es-AR" sz="2200" dirty="0" err="1" smtClean="0">
                <a:latin typeface="+mj-lt"/>
                <a:sym typeface="Wingdings" pitchFamily="2" charset="2"/>
              </a:rPr>
              <a:t>Xeon</a:t>
            </a:r>
            <a:r>
              <a:rPr lang="es-AR" sz="2200" dirty="0" smtClean="0">
                <a:latin typeface="+mj-lt"/>
                <a:sym typeface="Wingdings" pitchFamily="2" charset="2"/>
              </a:rPr>
              <a:t>® 7500 series</a:t>
            </a:r>
            <a:r>
              <a:rPr lang="es-ES_tradnl" sz="2200" dirty="0" smtClean="0">
                <a:latin typeface="+mj-lt"/>
                <a:sym typeface="Wingdings" pitchFamily="2" charset="2"/>
              </a:rPr>
              <a:t>:</a:t>
            </a:r>
          </a:p>
          <a:p>
            <a:pPr marL="0" indent="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endParaRPr lang="es-ES_tradnl" sz="900" dirty="0" smtClean="0">
              <a:latin typeface="+mj-lt"/>
              <a:sym typeface="Wingdings" pitchFamily="2" charset="2"/>
            </a:endParaRPr>
          </a:p>
          <a:p>
            <a:pPr lvl="1" eaLnBrk="1" fontAlgn="auto" hangingPunct="1">
              <a:spcAft>
                <a:spcPts val="0"/>
              </a:spcAft>
              <a:buClr>
                <a:srgbClr val="FF0000"/>
              </a:buClr>
              <a:buFont typeface="Arial" pitchFamily="34" charset="0"/>
              <a:buChar char="•"/>
              <a:defRPr/>
            </a:pPr>
            <a:r>
              <a:rPr lang="es-AR" sz="1200" dirty="0" smtClean="0">
                <a:latin typeface="+mj-lt"/>
              </a:rPr>
              <a:t>X7560   2.26 </a:t>
            </a:r>
            <a:r>
              <a:rPr lang="es-AR" sz="1200" dirty="0" err="1" smtClean="0">
                <a:latin typeface="+mj-lt"/>
              </a:rPr>
              <a:t>Ghz</a:t>
            </a:r>
            <a:r>
              <a:rPr lang="es-AR" sz="1200" dirty="0">
                <a:latin typeface="+mj-lt"/>
              </a:rPr>
              <a:t> </a:t>
            </a:r>
            <a:r>
              <a:rPr lang="es-AR" sz="1200" dirty="0" smtClean="0">
                <a:latin typeface="+mj-lt"/>
              </a:rPr>
              <a:t>– 24 MB  cache -  8 </a:t>
            </a:r>
            <a:r>
              <a:rPr lang="es-AR" sz="1200" dirty="0" err="1" smtClean="0">
                <a:latin typeface="+mj-lt"/>
              </a:rPr>
              <a:t>cores</a:t>
            </a:r>
            <a:r>
              <a:rPr lang="es-AR" sz="1200" dirty="0" smtClean="0">
                <a:latin typeface="+mj-lt"/>
              </a:rPr>
              <a:t>  16 </a:t>
            </a:r>
            <a:r>
              <a:rPr lang="es-AR" sz="1200" dirty="0" err="1" smtClean="0">
                <a:latin typeface="+mj-lt"/>
              </a:rPr>
              <a:t>threads</a:t>
            </a:r>
            <a:endParaRPr lang="es-AR" sz="1200" dirty="0" smtClean="0">
              <a:latin typeface="+mj-lt"/>
            </a:endParaRPr>
          </a:p>
          <a:p>
            <a:pPr lvl="1" eaLnBrk="1" fontAlgn="auto" hangingPunct="1">
              <a:spcAft>
                <a:spcPts val="0"/>
              </a:spcAft>
              <a:buClr>
                <a:srgbClr val="FF0000"/>
              </a:buClr>
              <a:buFont typeface="Arial" pitchFamily="34" charset="0"/>
              <a:buChar char="•"/>
              <a:defRPr/>
            </a:pPr>
            <a:r>
              <a:rPr lang="es-AR" sz="1200" dirty="0" smtClean="0">
                <a:latin typeface="+mj-lt"/>
                <a:sym typeface="Wingdings" pitchFamily="2" charset="2"/>
              </a:rPr>
              <a:t>X7550   2.00 </a:t>
            </a:r>
            <a:r>
              <a:rPr lang="es-AR" sz="1200" dirty="0" err="1" smtClean="0">
                <a:latin typeface="+mj-lt"/>
                <a:sym typeface="Wingdings" pitchFamily="2" charset="2"/>
              </a:rPr>
              <a:t>Ghz</a:t>
            </a:r>
            <a:r>
              <a:rPr lang="es-AR" sz="1200" dirty="0" smtClean="0">
                <a:latin typeface="+mj-lt"/>
                <a:sym typeface="Wingdings" pitchFamily="2" charset="2"/>
              </a:rPr>
              <a:t> – 18 MB cache  -  </a:t>
            </a:r>
            <a:r>
              <a:rPr lang="es-AR" sz="1200" dirty="0">
                <a:latin typeface="+mj-lt"/>
              </a:rPr>
              <a:t>8 </a:t>
            </a:r>
            <a:r>
              <a:rPr lang="es-AR" sz="1200" dirty="0" err="1">
                <a:latin typeface="+mj-lt"/>
              </a:rPr>
              <a:t>cores</a:t>
            </a:r>
            <a:r>
              <a:rPr lang="es-AR" sz="1200" dirty="0">
                <a:latin typeface="+mj-lt"/>
              </a:rPr>
              <a:t>  16 </a:t>
            </a:r>
            <a:r>
              <a:rPr lang="es-AR" sz="1200" dirty="0" err="1" smtClean="0">
                <a:latin typeface="+mj-lt"/>
              </a:rPr>
              <a:t>threads</a:t>
            </a:r>
            <a:endParaRPr lang="es-AR" sz="1200" dirty="0" smtClean="0">
              <a:latin typeface="+mj-lt"/>
            </a:endParaRPr>
          </a:p>
          <a:p>
            <a:pPr lvl="1" eaLnBrk="1" fontAlgn="auto" hangingPunct="1">
              <a:spcAft>
                <a:spcPts val="0"/>
              </a:spcAft>
              <a:buClr>
                <a:srgbClr val="FF0000"/>
              </a:buClr>
              <a:buFont typeface="Arial" pitchFamily="34" charset="0"/>
              <a:buChar char="•"/>
              <a:defRPr/>
            </a:pPr>
            <a:r>
              <a:rPr lang="es-ES_tradnl" sz="1200" dirty="0" smtClean="0">
                <a:latin typeface="+mj-lt"/>
                <a:sym typeface="Wingdings" pitchFamily="2" charset="2"/>
              </a:rPr>
              <a:t>X7542   2.66 </a:t>
            </a:r>
            <a:r>
              <a:rPr lang="es-ES_tradnl" sz="1200" dirty="0" err="1" smtClean="0">
                <a:latin typeface="+mj-lt"/>
                <a:sym typeface="Wingdings" pitchFamily="2" charset="2"/>
              </a:rPr>
              <a:t>Ghz</a:t>
            </a:r>
            <a:r>
              <a:rPr lang="es-ES_tradnl" sz="1200" dirty="0" smtClean="0">
                <a:latin typeface="+mj-lt"/>
                <a:sym typeface="Wingdings" pitchFamily="2" charset="2"/>
              </a:rPr>
              <a:t> – 18 MB cache -   </a:t>
            </a:r>
            <a:r>
              <a:rPr lang="es-AR" sz="1200" dirty="0" smtClean="0">
                <a:latin typeface="+mj-lt"/>
                <a:sym typeface="Wingdings" pitchFamily="2" charset="2"/>
              </a:rPr>
              <a:t>6</a:t>
            </a:r>
            <a:r>
              <a:rPr lang="es-AR" sz="1200" dirty="0" smtClean="0">
                <a:latin typeface="+mj-lt"/>
              </a:rPr>
              <a:t> </a:t>
            </a:r>
            <a:r>
              <a:rPr lang="es-AR" sz="1200" dirty="0" err="1">
                <a:latin typeface="+mj-lt"/>
              </a:rPr>
              <a:t>cores</a:t>
            </a:r>
            <a:r>
              <a:rPr lang="es-AR" sz="1200" dirty="0">
                <a:latin typeface="+mj-lt"/>
              </a:rPr>
              <a:t>  </a:t>
            </a:r>
            <a:r>
              <a:rPr lang="es-AR" sz="1200" dirty="0" smtClean="0">
                <a:latin typeface="+mj-lt"/>
              </a:rPr>
              <a:t>6 </a:t>
            </a:r>
            <a:r>
              <a:rPr lang="es-AR" sz="1200" dirty="0" err="1" smtClean="0">
                <a:latin typeface="+mj-lt"/>
              </a:rPr>
              <a:t>threads</a:t>
            </a:r>
            <a:endParaRPr lang="es-ES_tradnl" sz="1200" dirty="0" smtClean="0">
              <a:latin typeface="+mj-lt"/>
              <a:sym typeface="Wingdings" pitchFamily="2" charset="2"/>
            </a:endParaRPr>
          </a:p>
          <a:p>
            <a:pPr marL="0" indent="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s-ES_tradnl" sz="2200" dirty="0" smtClean="0">
                <a:latin typeface="+mj-lt"/>
                <a:sym typeface="Wingdings" pitchFamily="2" charset="2"/>
              </a:rPr>
              <a:t>	</a:t>
            </a:r>
            <a:endParaRPr lang="es-AR" sz="1600" dirty="0" smtClean="0">
              <a:latin typeface="+mj-lt"/>
              <a:sym typeface="Wingdings" pitchFamily="2" charset="2"/>
            </a:endParaRPr>
          </a:p>
        </p:txBody>
      </p:sp>
      <p:sp>
        <p:nvSpPr>
          <p:cNvPr id="7172" name="Control 4"/>
          <p:cNvSpPr>
            <a:spLocks noChangeArrowheads="1" noChangeShapeType="1"/>
          </p:cNvSpPr>
          <p:nvPr/>
        </p:nvSpPr>
        <p:spPr bwMode="auto">
          <a:xfrm>
            <a:off x="1219200" y="1600200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7173" name="Control 5"/>
          <p:cNvSpPr>
            <a:spLocks noChangeArrowheads="1" noChangeShapeType="1"/>
          </p:cNvSpPr>
          <p:nvPr/>
        </p:nvSpPr>
        <p:spPr bwMode="auto">
          <a:xfrm>
            <a:off x="3933825" y="1600200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7174" name="Control 6"/>
          <p:cNvSpPr>
            <a:spLocks noChangeArrowheads="1" noChangeShapeType="1"/>
          </p:cNvSpPr>
          <p:nvPr/>
        </p:nvSpPr>
        <p:spPr bwMode="auto">
          <a:xfrm>
            <a:off x="3933825" y="1600200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7175" name="Control 7"/>
          <p:cNvSpPr>
            <a:spLocks noChangeArrowheads="1" noChangeShapeType="1"/>
          </p:cNvSpPr>
          <p:nvPr/>
        </p:nvSpPr>
        <p:spPr bwMode="auto">
          <a:xfrm>
            <a:off x="3933825" y="1600200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7176" name="Control 8"/>
          <p:cNvSpPr>
            <a:spLocks noChangeArrowheads="1" noChangeShapeType="1"/>
          </p:cNvSpPr>
          <p:nvPr/>
        </p:nvSpPr>
        <p:spPr bwMode="auto">
          <a:xfrm>
            <a:off x="3933825" y="1600200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7177" name="Control 9"/>
          <p:cNvSpPr>
            <a:spLocks noChangeArrowheads="1" noChangeShapeType="1"/>
          </p:cNvSpPr>
          <p:nvPr/>
        </p:nvSpPr>
        <p:spPr bwMode="auto">
          <a:xfrm>
            <a:off x="3933825" y="1600200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7178" name="Control 10"/>
          <p:cNvSpPr>
            <a:spLocks noChangeArrowheads="1" noChangeShapeType="1"/>
          </p:cNvSpPr>
          <p:nvPr/>
        </p:nvSpPr>
        <p:spPr bwMode="auto">
          <a:xfrm>
            <a:off x="3933825" y="1600200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7179" name="Control 11"/>
          <p:cNvSpPr>
            <a:spLocks noChangeArrowheads="1" noChangeShapeType="1"/>
          </p:cNvSpPr>
          <p:nvPr/>
        </p:nvSpPr>
        <p:spPr bwMode="auto">
          <a:xfrm>
            <a:off x="3933825" y="1600200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FFFFFF"/>
                </a:solidFill>
                <a:cs typeface="Tahoma" pitchFamily="34" charset="0"/>
              </a:rPr>
              <a:t>Windows PRIMERGY servers</a:t>
            </a:r>
            <a:endParaRPr lang="es-AR" sz="2800" b="1" dirty="0" smtClean="0">
              <a:solidFill>
                <a:srgbClr val="FFFFFF"/>
              </a:solidFill>
              <a:cs typeface="Tahoma" pitchFamily="34" charset="0"/>
            </a:endParaRPr>
          </a:p>
        </p:txBody>
      </p:sp>
      <p:graphicFrame>
        <p:nvGraphicFramePr>
          <p:cNvPr id="11367" name="Group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260898"/>
              </p:ext>
            </p:extLst>
          </p:nvPr>
        </p:nvGraphicFramePr>
        <p:xfrm>
          <a:off x="304800" y="685800"/>
          <a:ext cx="8623300" cy="6024823"/>
        </p:xfrm>
        <a:graphic>
          <a:graphicData uri="http://schemas.openxmlformats.org/drawingml/2006/table">
            <a:tbl>
              <a:tblPr/>
              <a:tblGrid>
                <a:gridCol w="964280"/>
                <a:gridCol w="2034987"/>
                <a:gridCol w="1418224"/>
                <a:gridCol w="732771"/>
                <a:gridCol w="1046483"/>
                <a:gridCol w="1257635"/>
                <a:gridCol w="1168920"/>
              </a:tblGrid>
              <a:tr h="5700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Modelo</a:t>
                      </a:r>
                      <a:endParaRPr kumimoji="0" lang="es-A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ahoma" pitchFamily="34" charset="0"/>
                      </a:endParaRP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Foto</a:t>
                      </a:r>
                      <a:endParaRPr kumimoji="0" lang="es-A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ahoma" pitchFamily="34" charset="0"/>
                      </a:endParaRP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Procesadores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(max)</a:t>
                      </a:r>
                      <a:endParaRPr kumimoji="0" lang="es-A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ahoma" pitchFamily="34" charset="0"/>
                      </a:endParaRP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Cores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(max)</a:t>
                      </a:r>
                      <a:endParaRPr kumimoji="0" lang="es-A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ahoma" pitchFamily="34" charset="0"/>
                      </a:endParaRP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Threads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(max)</a:t>
                      </a: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Internal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HDD</a:t>
                      </a: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Memoria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Principal</a:t>
                      </a: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1592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RX100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S6</a:t>
                      </a: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Tahoma" pitchFamily="34" charset="0"/>
                      </a:endParaRP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1</a:t>
                      </a:r>
                      <a:b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</a:b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/>
                      </a:r>
                      <a:b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</a:br>
                      <a:r>
                        <a:rPr lang="es-AR" sz="1200" dirty="0" err="1" smtClean="0">
                          <a:solidFill>
                            <a:schemeClr val="bg1"/>
                          </a:solidFill>
                          <a:sym typeface="Wingdings" pitchFamily="2" charset="2"/>
                        </a:rPr>
                        <a:t>Quad-Core</a:t>
                      </a:r>
                      <a:r>
                        <a:rPr lang="es-AR" sz="1200" dirty="0" smtClean="0">
                          <a:solidFill>
                            <a:schemeClr val="bg1"/>
                          </a:solidFill>
                          <a:sym typeface="Wingdings" pitchFamily="2" charset="2"/>
                        </a:rPr>
                        <a:t> Intel® </a:t>
                      </a:r>
                      <a:r>
                        <a:rPr lang="es-AR" sz="1200" dirty="0" err="1" smtClean="0">
                          <a:solidFill>
                            <a:schemeClr val="bg1"/>
                          </a:solidFill>
                          <a:sym typeface="Wingdings" pitchFamily="2" charset="2"/>
                        </a:rPr>
                        <a:t>Xeon</a:t>
                      </a:r>
                      <a:r>
                        <a:rPr lang="es-AR" sz="1200" dirty="0" smtClean="0">
                          <a:solidFill>
                            <a:schemeClr val="bg1"/>
                          </a:solidFill>
                          <a:sym typeface="Wingdings" pitchFamily="2" charset="2"/>
                        </a:rPr>
                        <a:t>® </a:t>
                      </a:r>
                      <a:r>
                        <a:rPr lang="es-AR" sz="1200" dirty="0" err="1" smtClean="0">
                          <a:solidFill>
                            <a:schemeClr val="bg1"/>
                          </a:solidFill>
                          <a:sym typeface="Wingdings" pitchFamily="2" charset="2"/>
                        </a:rPr>
                        <a:t>processor</a:t>
                      </a:r>
                      <a:r>
                        <a:rPr lang="es-AR" sz="1200" dirty="0" smtClean="0">
                          <a:solidFill>
                            <a:schemeClr val="bg1"/>
                          </a:solidFill>
                          <a:sym typeface="Wingdings" pitchFamily="2" charset="2"/>
                        </a:rPr>
                        <a:t> 3400 </a:t>
                      </a:r>
                      <a:endParaRPr kumimoji="0" lang="es-A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Tahoma" pitchFamily="34" charset="0"/>
                      </a:endParaRP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4</a:t>
                      </a:r>
                      <a:endParaRPr kumimoji="0" lang="es-A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Tahoma" pitchFamily="34" charset="0"/>
                      </a:endParaRP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8</a:t>
                      </a: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500 GB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(2 discos)</a:t>
                      </a:r>
                      <a:endParaRPr kumimoji="0" lang="es-A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Tahoma" pitchFamily="34" charset="0"/>
                      </a:endParaRP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32 GB</a:t>
                      </a:r>
                      <a:endParaRPr kumimoji="0" lang="es-A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Tahoma" pitchFamily="34" charset="0"/>
                      </a:endParaRP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0648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RX200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S6</a:t>
                      </a:r>
                      <a:endParaRPr kumimoji="0" lang="es-A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Tahoma" pitchFamily="34" charset="0"/>
                      </a:endParaRP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Tahoma" pitchFamily="34" charset="0"/>
                      </a:endParaRP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2</a:t>
                      </a:r>
                      <a:b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</a:b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/>
                      </a:r>
                      <a:b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</a:br>
                      <a:r>
                        <a:rPr lang="es-AR" sz="1200" dirty="0" smtClean="0">
                          <a:solidFill>
                            <a:schemeClr val="bg1"/>
                          </a:solidFill>
                          <a:sym typeface="Wingdings" pitchFamily="2" charset="2"/>
                        </a:rPr>
                        <a:t>Intel® </a:t>
                      </a:r>
                      <a:r>
                        <a:rPr lang="es-AR" sz="1200" dirty="0" err="1" smtClean="0">
                          <a:solidFill>
                            <a:schemeClr val="bg1"/>
                          </a:solidFill>
                          <a:sym typeface="Wingdings" pitchFamily="2" charset="2"/>
                        </a:rPr>
                        <a:t>Xeon</a:t>
                      </a:r>
                      <a:r>
                        <a:rPr lang="es-AR" sz="1200" dirty="0" smtClean="0">
                          <a:solidFill>
                            <a:schemeClr val="bg1"/>
                          </a:solidFill>
                          <a:sym typeface="Wingdings" pitchFamily="2" charset="2"/>
                        </a:rPr>
                        <a:t>® </a:t>
                      </a:r>
                      <a:r>
                        <a:rPr lang="es-AR" sz="1200" dirty="0" err="1" smtClean="0">
                          <a:solidFill>
                            <a:schemeClr val="bg1"/>
                          </a:solidFill>
                          <a:sym typeface="Wingdings" pitchFamily="2" charset="2"/>
                        </a:rPr>
                        <a:t>processor</a:t>
                      </a:r>
                      <a:r>
                        <a:rPr lang="es-AR" sz="1200" dirty="0" smtClean="0">
                          <a:solidFill>
                            <a:schemeClr val="bg1"/>
                          </a:solidFill>
                          <a:sym typeface="Wingdings" pitchFamily="2" charset="2"/>
                        </a:rPr>
                        <a:t> 5600 Series</a:t>
                      </a:r>
                      <a:endParaRPr kumimoji="0" lang="es-A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Tahoma" pitchFamily="34" charset="0"/>
                      </a:endParaRP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12</a:t>
                      </a: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24</a:t>
                      </a: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2.4 TB</a:t>
                      </a:r>
                      <a:br>
                        <a:rPr kumimoji="0" lang="es-ES_trad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</a:br>
                      <a:r>
                        <a:rPr kumimoji="0" lang="es-ES_trad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(8 discos)</a:t>
                      </a:r>
                      <a:endParaRPr kumimoji="0" lang="es-A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Tahoma" pitchFamily="34" charset="0"/>
                      </a:endParaRP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192 GB</a:t>
                      </a: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0008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RX300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S6</a:t>
                      </a:r>
                      <a:endParaRPr kumimoji="0" lang="es-A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Tahoma" pitchFamily="34" charset="0"/>
                      </a:endParaRP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Tahoma" pitchFamily="34" charset="0"/>
                      </a:endParaRP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2</a:t>
                      </a:r>
                      <a:b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</a:b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/>
                      </a:r>
                      <a:b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</a:br>
                      <a:r>
                        <a:rPr lang="es-AR" sz="1200" dirty="0" smtClean="0">
                          <a:solidFill>
                            <a:schemeClr val="bg1"/>
                          </a:solidFill>
                          <a:sym typeface="Wingdings" pitchFamily="2" charset="2"/>
                        </a:rPr>
                        <a:t>Intel® </a:t>
                      </a:r>
                      <a:r>
                        <a:rPr lang="es-AR" sz="1200" dirty="0" err="1" smtClean="0">
                          <a:solidFill>
                            <a:schemeClr val="bg1"/>
                          </a:solidFill>
                          <a:sym typeface="Wingdings" pitchFamily="2" charset="2"/>
                        </a:rPr>
                        <a:t>Xeon</a:t>
                      </a:r>
                      <a:r>
                        <a:rPr lang="es-AR" sz="1200" dirty="0" smtClean="0">
                          <a:solidFill>
                            <a:schemeClr val="bg1"/>
                          </a:solidFill>
                          <a:sym typeface="Wingdings" pitchFamily="2" charset="2"/>
                        </a:rPr>
                        <a:t>® </a:t>
                      </a:r>
                      <a:r>
                        <a:rPr lang="es-AR" sz="1200" dirty="0" err="1" smtClean="0">
                          <a:solidFill>
                            <a:schemeClr val="bg1"/>
                          </a:solidFill>
                          <a:sym typeface="Wingdings" pitchFamily="2" charset="2"/>
                        </a:rPr>
                        <a:t>processor</a:t>
                      </a:r>
                      <a:r>
                        <a:rPr lang="es-AR" sz="1200" dirty="0" smtClean="0">
                          <a:solidFill>
                            <a:schemeClr val="bg1"/>
                          </a:solidFill>
                          <a:sym typeface="Wingdings" pitchFamily="2" charset="2"/>
                        </a:rPr>
                        <a:t> 5600 Series</a:t>
                      </a:r>
                      <a:endParaRPr kumimoji="0" lang="es-A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Tahoma" pitchFamily="34" charset="0"/>
                      </a:endParaRP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12</a:t>
                      </a: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24</a:t>
                      </a: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6 TB</a:t>
                      </a:r>
                      <a:br>
                        <a:rPr kumimoji="0" lang="es-ES_trad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</a:br>
                      <a:r>
                        <a:rPr kumimoji="0" lang="es-ES_trad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(12 discos)</a:t>
                      </a:r>
                      <a:endParaRPr kumimoji="0" lang="es-A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Tahoma" pitchFamily="34" charset="0"/>
                      </a:endParaRP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192 GB</a:t>
                      </a:r>
                      <a:endParaRPr kumimoji="0" lang="es-A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Tahoma" pitchFamily="34" charset="0"/>
                      </a:endParaRP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1197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RX600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S5</a:t>
                      </a:r>
                      <a:endParaRPr kumimoji="0" lang="es-A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Tahoma" pitchFamily="34" charset="0"/>
                      </a:endParaRP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Tahoma" pitchFamily="34" charset="0"/>
                      </a:endParaRP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4</a:t>
                      </a:r>
                      <a:b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</a:b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/>
                      </a:r>
                      <a:b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</a:br>
                      <a:r>
                        <a:rPr lang="es-AR" sz="1200" dirty="0" smtClean="0">
                          <a:solidFill>
                            <a:schemeClr val="bg1"/>
                          </a:solidFill>
                          <a:sym typeface="Wingdings" pitchFamily="2" charset="2"/>
                        </a:rPr>
                        <a:t>Intel® </a:t>
                      </a:r>
                      <a:r>
                        <a:rPr lang="es-AR" sz="1200" dirty="0" err="1" smtClean="0">
                          <a:solidFill>
                            <a:schemeClr val="bg1"/>
                          </a:solidFill>
                          <a:sym typeface="Wingdings" pitchFamily="2" charset="2"/>
                        </a:rPr>
                        <a:t>Xeon</a:t>
                      </a:r>
                      <a:r>
                        <a:rPr lang="es-AR" sz="1200" dirty="0" smtClean="0">
                          <a:solidFill>
                            <a:schemeClr val="bg1"/>
                          </a:solidFill>
                          <a:sym typeface="Wingdings" pitchFamily="2" charset="2"/>
                        </a:rPr>
                        <a:t>® 7500 series</a:t>
                      </a:r>
                      <a:r>
                        <a:rPr lang="es-ES_tradnl" sz="1200" dirty="0" smtClean="0">
                          <a:solidFill>
                            <a:schemeClr val="bg1"/>
                          </a:solidFill>
                          <a:sym typeface="Wingdings" pitchFamily="2" charset="2"/>
                        </a:rPr>
                        <a:t> </a:t>
                      </a:r>
                      <a:endParaRPr kumimoji="0" lang="es-A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Tahoma" pitchFamily="34" charset="0"/>
                      </a:endParaRP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32</a:t>
                      </a:r>
                      <a:endParaRPr kumimoji="0" lang="es-A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Tahoma" pitchFamily="34" charset="0"/>
                      </a:endParaRP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64</a:t>
                      </a: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4 TB </a:t>
                      </a:r>
                      <a:br>
                        <a:rPr kumimoji="0" lang="es-ES_trad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</a:br>
                      <a:r>
                        <a:rPr kumimoji="0" lang="es-ES_trad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(8 discos)</a:t>
                      </a:r>
                      <a:endParaRPr kumimoji="0" lang="es-A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Tahoma" pitchFamily="34" charset="0"/>
                      </a:endParaRP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1 TB</a:t>
                      </a:r>
                      <a:endParaRPr kumimoji="0" lang="es-A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Tahoma" pitchFamily="34" charset="0"/>
                      </a:endParaRP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105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RX900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S1</a:t>
                      </a:r>
                      <a:endParaRPr kumimoji="0" lang="es-A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Tahoma" pitchFamily="34" charset="0"/>
                      </a:endParaRP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Tahoma" pitchFamily="34" charset="0"/>
                      </a:endParaRP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8</a:t>
                      </a:r>
                      <a:b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</a:b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/>
                      </a:r>
                      <a:b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</a:br>
                      <a:r>
                        <a:rPr lang="es-AR" sz="1200" dirty="0" smtClean="0">
                          <a:solidFill>
                            <a:schemeClr val="bg1"/>
                          </a:solidFill>
                          <a:sym typeface="Wingdings" pitchFamily="2" charset="2"/>
                        </a:rPr>
                        <a:t>Intel® </a:t>
                      </a:r>
                      <a:r>
                        <a:rPr lang="es-AR" sz="1200" dirty="0" err="1" smtClean="0">
                          <a:solidFill>
                            <a:schemeClr val="bg1"/>
                          </a:solidFill>
                          <a:sym typeface="Wingdings" pitchFamily="2" charset="2"/>
                        </a:rPr>
                        <a:t>Xeon</a:t>
                      </a:r>
                      <a:r>
                        <a:rPr lang="es-AR" sz="1200" dirty="0" smtClean="0">
                          <a:solidFill>
                            <a:schemeClr val="bg1"/>
                          </a:solidFill>
                          <a:sym typeface="Wingdings" pitchFamily="2" charset="2"/>
                        </a:rPr>
                        <a:t>® 7500 series</a:t>
                      </a:r>
                      <a:endParaRPr kumimoji="0" lang="es-A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Tahoma" pitchFamily="34" charset="0"/>
                      </a:endParaRP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64</a:t>
                      </a:r>
                      <a:endParaRPr kumimoji="0" lang="es-A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Tahoma" pitchFamily="34" charset="0"/>
                      </a:endParaRP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128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Tahoma" pitchFamily="34" charset="0"/>
                      </a:endParaRP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2.4 TB</a:t>
                      </a:r>
                      <a:br>
                        <a:rPr kumimoji="0" lang="es-ES_trad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</a:br>
                      <a:r>
                        <a:rPr kumimoji="0" lang="es-ES_trad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(8 discos)</a:t>
                      </a:r>
                      <a:endParaRPr kumimoji="0" lang="es-A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Tahoma" pitchFamily="34" charset="0"/>
                      </a:endParaRP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1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Tahoma" pitchFamily="34" charset="0"/>
                        </a:rPr>
                        <a:t>TB</a:t>
                      </a:r>
                      <a:endParaRPr kumimoji="0" lang="es-A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Tahoma" pitchFamily="34" charset="0"/>
                      </a:endParaRP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8253" name="Picture 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47800"/>
            <a:ext cx="17907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54" name="Picture 7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514600"/>
            <a:ext cx="1825625" cy="74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55" name="Picture 7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663" y="3657600"/>
            <a:ext cx="18256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56" name="Picture 7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388" y="4632325"/>
            <a:ext cx="1839912" cy="92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57" name="Picture 8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5715000"/>
            <a:ext cx="18256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 idx="4294967295"/>
          </p:nvPr>
        </p:nvSpPr>
        <p:spPr>
          <a:xfrm>
            <a:off x="0" y="7938"/>
            <a:ext cx="9144000" cy="1143000"/>
          </a:xfrm>
        </p:spPr>
        <p:txBody>
          <a:bodyPr/>
          <a:lstStyle/>
          <a:p>
            <a:pPr eaLnBrk="1" hangingPunct="1"/>
            <a:endParaRPr lang="es-AR" sz="3200" b="1" dirty="0" smtClean="0">
              <a:solidFill>
                <a:srgbClr val="FFFFFF"/>
              </a:solidFill>
              <a:cs typeface="Tahoma" pitchFamily="34" charset="0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4294967295"/>
          </p:nvPr>
        </p:nvSpPr>
        <p:spPr>
          <a:xfrm>
            <a:off x="0" y="1066800"/>
            <a:ext cx="9144000" cy="3733800"/>
          </a:xfrm>
        </p:spPr>
        <p:txBody>
          <a:bodyPr/>
          <a:lstStyle/>
          <a:p>
            <a:pPr marL="0" indent="0" algn="ctr" eaLnBrk="1" hangingPunct="1">
              <a:buFont typeface="Wingdings 2" pitchFamily="18" charset="2"/>
              <a:buNone/>
            </a:pPr>
            <a:endParaRPr lang="es-AR" dirty="0" smtClean="0"/>
          </a:p>
          <a:p>
            <a:pPr lvl="3">
              <a:buClr>
                <a:srgbClr val="00B050"/>
              </a:buClr>
            </a:pPr>
            <a:r>
              <a:rPr lang="en-US" sz="3200" dirty="0" smtClean="0">
                <a:cs typeface="Tahoma" pitchFamily="34" charset="0"/>
              </a:rPr>
              <a:t> </a:t>
            </a:r>
            <a:r>
              <a:rPr lang="en-US" sz="3000" dirty="0" smtClean="0">
                <a:solidFill>
                  <a:srgbClr val="FFFFFF"/>
                </a:solidFill>
                <a:latin typeface="+mj-lt"/>
                <a:cs typeface="Tahoma" pitchFamily="34" charset="0"/>
              </a:rPr>
              <a:t>SPARC </a:t>
            </a:r>
            <a:r>
              <a:rPr lang="en-US" sz="3000" dirty="0" smtClean="0">
                <a:solidFill>
                  <a:srgbClr val="FFFFFF"/>
                </a:solidFill>
                <a:latin typeface="+mj-lt"/>
                <a:cs typeface="Tahoma" pitchFamily="34" charset="0"/>
              </a:rPr>
              <a:t>Fujitsu</a:t>
            </a:r>
          </a:p>
          <a:p>
            <a:pPr lvl="3">
              <a:buClr>
                <a:srgbClr val="00B050"/>
              </a:buClr>
            </a:pPr>
            <a:endParaRPr lang="es-AR" sz="3000" dirty="0" smtClean="0">
              <a:latin typeface="+mj-lt"/>
              <a:cs typeface="Tahoma" pitchFamily="34" charset="0"/>
            </a:endParaRPr>
          </a:p>
          <a:p>
            <a:pPr lvl="3">
              <a:buClr>
                <a:srgbClr val="00B050"/>
              </a:buClr>
            </a:pPr>
            <a:r>
              <a:rPr lang="es-AR" sz="3000" dirty="0" smtClean="0">
                <a:latin typeface="+mj-lt"/>
                <a:cs typeface="Tahoma" pitchFamily="34" charset="0"/>
              </a:rPr>
              <a:t> </a:t>
            </a:r>
            <a:r>
              <a:rPr lang="es-AR" sz="3000" dirty="0" err="1" smtClean="0">
                <a:solidFill>
                  <a:srgbClr val="FFFFFF"/>
                </a:solidFill>
                <a:latin typeface="+mj-lt"/>
                <a:cs typeface="Tahoma" pitchFamily="34" charset="0"/>
              </a:rPr>
              <a:t>Primergy</a:t>
            </a:r>
            <a:r>
              <a:rPr lang="es-AR" sz="3000" dirty="0" smtClean="0">
                <a:solidFill>
                  <a:srgbClr val="FFFFFF"/>
                </a:solidFill>
                <a:latin typeface="+mj-lt"/>
                <a:cs typeface="Tahoma" pitchFamily="34" charset="0"/>
              </a:rPr>
              <a:t> Fujitsu</a:t>
            </a:r>
          </a:p>
          <a:p>
            <a:pPr marL="1828800" lvl="3" indent="-457200">
              <a:buClr>
                <a:srgbClr val="00B050"/>
              </a:buClr>
            </a:pPr>
            <a:endParaRPr lang="es-AR" sz="3000" dirty="0" smtClean="0">
              <a:latin typeface="+mj-lt"/>
              <a:cs typeface="Tahoma" pitchFamily="34" charset="0"/>
            </a:endParaRPr>
          </a:p>
          <a:p>
            <a:pPr lvl="3">
              <a:buClr>
                <a:srgbClr val="00B050"/>
              </a:buClr>
            </a:pPr>
            <a:r>
              <a:rPr lang="es-ES_tradnl" sz="3000" dirty="0" err="1">
                <a:solidFill>
                  <a:srgbClr val="C00000"/>
                </a:solidFill>
                <a:latin typeface="+mj-lt"/>
              </a:rPr>
              <a:t>Cluster</a:t>
            </a:r>
            <a:r>
              <a:rPr lang="es-ES_tradnl" sz="3000" dirty="0">
                <a:solidFill>
                  <a:srgbClr val="C00000"/>
                </a:solidFill>
                <a:latin typeface="+mj-lt"/>
              </a:rPr>
              <a:t> - PRIMECLUSTER</a:t>
            </a:r>
            <a:endParaRPr lang="es-AR" sz="3000" dirty="0" smtClean="0">
              <a:solidFill>
                <a:srgbClr val="C00000"/>
              </a:solidFill>
              <a:latin typeface="+mj-lt"/>
              <a:cs typeface="Tahoma" pitchFamily="34" charset="0"/>
            </a:endParaRPr>
          </a:p>
          <a:p>
            <a:pPr lvl="3" eaLnBrk="1" hangingPunct="1">
              <a:buClr>
                <a:srgbClr val="0000FF"/>
              </a:buClr>
              <a:buFont typeface="Wingdings 2" pitchFamily="18" charset="2"/>
              <a:buNone/>
            </a:pPr>
            <a:endParaRPr lang="en-US" sz="3500" dirty="0" smtClean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96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í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ío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1001</TotalTime>
  <Words>508</Words>
  <Application>Microsoft Office PowerPoint</Application>
  <PresentationFormat>Presentación en pantalla (4:3)</PresentationFormat>
  <Paragraphs>224</Paragraphs>
  <Slides>12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Brío</vt:lpstr>
      <vt:lpstr> Seminario de Tecnología</vt:lpstr>
      <vt:lpstr>Productos:</vt:lpstr>
      <vt:lpstr>Introducción Fujitsu Sparc </vt:lpstr>
      <vt:lpstr>Solaris SPARC Enterprise Servers</vt:lpstr>
      <vt:lpstr>Caracteristicas</vt:lpstr>
      <vt:lpstr>Presentación de PowerPoint</vt:lpstr>
      <vt:lpstr>Windows PRIMERGY</vt:lpstr>
      <vt:lpstr>Windows PRIMERGY servers</vt:lpstr>
      <vt:lpstr>Presentación de PowerPoint</vt:lpstr>
      <vt:lpstr>Cluster - PRIMECLUSTER</vt:lpstr>
      <vt:lpstr>PRIMECLUSTER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Seminario de Tecnologia</dc:title>
  <dc:creator>PIrKoNB</dc:creator>
  <cp:lastModifiedBy>Eze</cp:lastModifiedBy>
  <cp:revision>212</cp:revision>
  <dcterms:created xsi:type="dcterms:W3CDTF">2010-09-13T14:20:37Z</dcterms:created>
  <dcterms:modified xsi:type="dcterms:W3CDTF">2011-05-03T03:21:10Z</dcterms:modified>
</cp:coreProperties>
</file>