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71" r:id="rId5"/>
    <p:sldId id="274" r:id="rId6"/>
    <p:sldId id="273" r:id="rId7"/>
    <p:sldId id="263" r:id="rId8"/>
    <p:sldId id="270" r:id="rId9"/>
    <p:sldId id="259" r:id="rId10"/>
    <p:sldId id="269" r:id="rId11"/>
    <p:sldId id="275" r:id="rId12"/>
    <p:sldId id="276" r:id="rId13"/>
    <p:sldId id="256" r:id="rId14"/>
    <p:sldId id="262" r:id="rId15"/>
    <p:sldId id="268" r:id="rId16"/>
    <p:sldId id="264" r:id="rId17"/>
    <p:sldId id="267" r:id="rId18"/>
    <p:sldId id="266" r:id="rId19"/>
    <p:sldId id="265" r:id="rId2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ECC20C"/>
    <a:srgbClr val="F1C911"/>
    <a:srgbClr val="FCC619"/>
    <a:srgbClr val="5BA7D8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8"/>
    </p:cViewPr>
  </p:sorterViewPr>
  <p:notesViewPr>
    <p:cSldViewPr snapToGrid="0">
      <p:cViewPr varScale="1">
        <p:scale>
          <a:sx n="35" d="100"/>
          <a:sy n="35" d="100"/>
        </p:scale>
        <p:origin x="208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A6A8DD-8D60-49DB-8589-1ECBF236CDE1}" type="doc">
      <dgm:prSet loTypeId="urn:microsoft.com/office/officeart/2005/8/layout/architecture" loCatId="officeonline" qsTypeId="urn:microsoft.com/office/officeart/2005/8/quickstyle/simple5" qsCatId="simple" csTypeId="urn:microsoft.com/office/officeart/2005/8/colors/colorful5" csCatId="colorful" phldr="1"/>
      <dgm:spPr/>
    </dgm:pt>
    <dgm:pt modelId="{81FF1F25-9562-4853-9F4B-67640CA95997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MX" altLang="es-AR" sz="2000" b="0" u="none" dirty="0">
              <a:effectLst/>
              <a:latin typeface="Arial" panose="020B0604020202020204" pitchFamily="34" charset="0"/>
              <a:cs typeface="Arial" panose="020B0604020202020204" pitchFamily="34" charset="0"/>
            </a:rPr>
            <a:t>Reportes Operativos</a:t>
          </a:r>
          <a:endParaRPr lang="es-AR" sz="2000" b="0" u="none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A151B1-E8A7-431D-98E1-361221717290}" type="parTrans" cxnId="{7A25A5AC-F8CF-4014-986A-74B53AC27C00}">
      <dgm:prSet/>
      <dgm:spPr/>
      <dgm:t>
        <a:bodyPr/>
        <a:lstStyle/>
        <a:p>
          <a:endParaRPr lang="es-AR" sz="1000" b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2DDCD9-762F-4F7C-8A1D-52EDDC3B86AB}" type="sibTrans" cxnId="{7A25A5AC-F8CF-4014-986A-74B53AC27C00}">
      <dgm:prSet/>
      <dgm:spPr/>
      <dgm:t>
        <a:bodyPr/>
        <a:lstStyle/>
        <a:p>
          <a:endParaRPr lang="es-AR" sz="1000" b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419466-8AFB-4AFC-B679-45A70EAC685C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altLang="es-AR" sz="1000" b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Se utilizan como soporte para la operación. Hoja de Ventas, Expendios, Pagos, etc.</a:t>
          </a:r>
        </a:p>
      </dgm:t>
    </dgm:pt>
    <dgm:pt modelId="{CB4F8892-1956-41A3-851B-1232993F9E6C}" type="parTrans" cxnId="{994E94B5-F531-41AD-B6A6-9F454B4EC00A}">
      <dgm:prSet/>
      <dgm:spPr/>
      <dgm:t>
        <a:bodyPr/>
        <a:lstStyle/>
        <a:p>
          <a:endParaRPr lang="es-AR" sz="1000" b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716BDE-0FF3-4C78-B23B-CD7F653E33DC}" type="sibTrans" cxnId="{994E94B5-F531-41AD-B6A6-9F454B4EC00A}">
      <dgm:prSet/>
      <dgm:spPr/>
      <dgm:t>
        <a:bodyPr/>
        <a:lstStyle/>
        <a:p>
          <a:endParaRPr lang="es-AR" sz="1000" b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E0CBDF-334B-41C7-BB60-61B1F5755B16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altLang="es-AR" sz="1000" b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La información que contienen debe estar disponible para ser consumida </a:t>
          </a:r>
          <a:r>
            <a:rPr lang="es-AR" altLang="es-AR" sz="1000" b="0" dirty="0" err="1">
              <a:effectLst/>
              <a:latin typeface="Arial" panose="020B0604020202020204" pitchFamily="34" charset="0"/>
              <a:cs typeface="Arial" panose="020B0604020202020204" pitchFamily="34" charset="0"/>
            </a:rPr>
            <a:t>via</a:t>
          </a:r>
          <a:r>
            <a:rPr lang="es-AR" altLang="es-AR" sz="1000" b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 conexiones ODBC</a:t>
          </a:r>
        </a:p>
      </dgm:t>
    </dgm:pt>
    <dgm:pt modelId="{1B137461-64AD-4B49-8D21-88805BF554A1}" type="parTrans" cxnId="{61A038E0-3045-4EEA-BDB3-A0CBF2B2B6D1}">
      <dgm:prSet/>
      <dgm:spPr/>
      <dgm:t>
        <a:bodyPr/>
        <a:lstStyle/>
        <a:p>
          <a:endParaRPr lang="es-AR" sz="1000" b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C65D4F-4339-4962-8BC1-30BFFF6D96DB}" type="sibTrans" cxnId="{61A038E0-3045-4EEA-BDB3-A0CBF2B2B6D1}">
      <dgm:prSet/>
      <dgm:spPr/>
      <dgm:t>
        <a:bodyPr/>
        <a:lstStyle/>
        <a:p>
          <a:endParaRPr lang="es-AR" sz="1000" b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D2AE2C-83C2-45F9-9E07-31D907189D7A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altLang="es-AR" sz="1000" b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Las ejecuciones pueden ser: Planificadas por los usuarios o generadas en forma automática.</a:t>
          </a:r>
        </a:p>
      </dgm:t>
    </dgm:pt>
    <dgm:pt modelId="{2C19BD17-9285-49D5-922F-9594868B4630}" type="parTrans" cxnId="{06EB30A1-F0ED-4431-8709-FA077CF9C45B}">
      <dgm:prSet/>
      <dgm:spPr/>
      <dgm:t>
        <a:bodyPr/>
        <a:lstStyle/>
        <a:p>
          <a:endParaRPr lang="es-AR" sz="1000" b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0A0688-621B-4980-8730-ADB055ABBE94}" type="sibTrans" cxnId="{06EB30A1-F0ED-4431-8709-FA077CF9C45B}">
      <dgm:prSet/>
      <dgm:spPr/>
      <dgm:t>
        <a:bodyPr/>
        <a:lstStyle/>
        <a:p>
          <a:endParaRPr lang="es-AR" sz="1000" b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E8C0FA-0F31-47FA-944C-A78104D089B7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MX" altLang="es-AR" sz="2000" b="0" u="none" dirty="0">
              <a:effectLst/>
              <a:latin typeface="Arial" panose="020B0604020202020204" pitchFamily="34" charset="0"/>
              <a:cs typeface="Arial" panose="020B0604020202020204" pitchFamily="34" charset="0"/>
            </a:rPr>
            <a:t>Reportes Analíticos</a:t>
          </a:r>
        </a:p>
      </dgm:t>
    </dgm:pt>
    <dgm:pt modelId="{941A5EA8-294D-46A5-A13F-AB72AA89EE99}" type="parTrans" cxnId="{7D44D4AC-57EC-421C-A041-D9BEFA57B38C}">
      <dgm:prSet/>
      <dgm:spPr/>
      <dgm:t>
        <a:bodyPr/>
        <a:lstStyle/>
        <a:p>
          <a:endParaRPr lang="es-AR" sz="1000" b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5C8C6C-A587-46FB-9D3A-CCCAC4CE6FF9}" type="sibTrans" cxnId="{7D44D4AC-57EC-421C-A041-D9BEFA57B38C}">
      <dgm:prSet/>
      <dgm:spPr/>
      <dgm:t>
        <a:bodyPr/>
        <a:lstStyle/>
        <a:p>
          <a:endParaRPr lang="es-AR" sz="1000" b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43314F-5F44-4C0B-8D37-1DAFAD2C2483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altLang="es-AR" sz="1000" b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Se utilizan como soporte para la toma de decisiones. Por ejemplo Evolución de productos según portfolio.</a:t>
          </a:r>
        </a:p>
      </dgm:t>
    </dgm:pt>
    <dgm:pt modelId="{438D9260-D2D0-40B4-BCA3-8B4E707AFC3B}" type="parTrans" cxnId="{AEA661AE-8AE9-4C25-A6F4-668E2F6B57CC}">
      <dgm:prSet/>
      <dgm:spPr/>
      <dgm:t>
        <a:bodyPr/>
        <a:lstStyle/>
        <a:p>
          <a:endParaRPr lang="es-AR" sz="1000" b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77BFA1-3B59-460B-B6B0-4FA1DB4A2632}" type="sibTrans" cxnId="{AEA661AE-8AE9-4C25-A6F4-668E2F6B57CC}">
      <dgm:prSet/>
      <dgm:spPr/>
      <dgm:t>
        <a:bodyPr/>
        <a:lstStyle/>
        <a:p>
          <a:endParaRPr lang="es-AR" sz="1000" b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36AD43-1D4B-4E92-B053-4A38E1AC580A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altLang="es-AR" sz="1000" b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Contienen métricas e indicadores.</a:t>
          </a:r>
        </a:p>
      </dgm:t>
    </dgm:pt>
    <dgm:pt modelId="{AA54D6F6-23D8-4D94-9395-3A14219169B5}" type="parTrans" cxnId="{A1DBA079-23BA-4CD9-A7B3-EF5FEFCB5E1D}">
      <dgm:prSet/>
      <dgm:spPr/>
      <dgm:t>
        <a:bodyPr/>
        <a:lstStyle/>
        <a:p>
          <a:endParaRPr lang="es-AR" sz="1000" b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BF3E6F-BF6D-40B6-9D31-491203501790}" type="sibTrans" cxnId="{A1DBA079-23BA-4CD9-A7B3-EF5FEFCB5E1D}">
      <dgm:prSet/>
      <dgm:spPr/>
      <dgm:t>
        <a:bodyPr/>
        <a:lstStyle/>
        <a:p>
          <a:endParaRPr lang="es-AR" sz="1000" b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E3D4A5-D5D7-478C-A20B-CAC85E892E88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altLang="es-AR" sz="1000" b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La disponibilidad de la información es a día cerrado o según definición del negocio.</a:t>
          </a:r>
        </a:p>
      </dgm:t>
    </dgm:pt>
    <dgm:pt modelId="{D7903CD7-4A02-4D4E-8B69-181044CCBDDC}" type="parTrans" cxnId="{80F5C67C-ACFB-4A9D-BD18-3C1D95F03C8A}">
      <dgm:prSet/>
      <dgm:spPr/>
      <dgm:t>
        <a:bodyPr/>
        <a:lstStyle/>
        <a:p>
          <a:endParaRPr lang="es-AR" sz="1000" b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1167ED-6CFB-447D-94F7-0AE0C3BE099E}" type="sibTrans" cxnId="{80F5C67C-ACFB-4A9D-BD18-3C1D95F03C8A}">
      <dgm:prSet/>
      <dgm:spPr/>
      <dgm:t>
        <a:bodyPr/>
        <a:lstStyle/>
        <a:p>
          <a:endParaRPr lang="es-AR" sz="1000" b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06679C-9109-4B88-9C05-4A7346C4DA95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altLang="es-AR" sz="1000" b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Las ejecuciones son a pedido de los usuarios.</a:t>
          </a:r>
        </a:p>
      </dgm:t>
    </dgm:pt>
    <dgm:pt modelId="{01FD2323-3D0B-4DF5-942F-0A70EC200DAB}" type="parTrans" cxnId="{2A09D98F-32FA-4A36-9B9C-020C2AD137EC}">
      <dgm:prSet/>
      <dgm:spPr/>
      <dgm:t>
        <a:bodyPr/>
        <a:lstStyle/>
        <a:p>
          <a:endParaRPr lang="es-AR" sz="1000" b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2DDD50-2457-4DAB-BE6D-7A0FE499D0D4}" type="sibTrans" cxnId="{2A09D98F-32FA-4A36-9B9C-020C2AD137EC}">
      <dgm:prSet/>
      <dgm:spPr/>
      <dgm:t>
        <a:bodyPr/>
        <a:lstStyle/>
        <a:p>
          <a:endParaRPr lang="es-AR" sz="1000" b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4BDE8D-69F3-4CC4-BB24-9B7169BB54DE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AR" altLang="es-AR" sz="1000" b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Los usuarios pueden crear sus propios reportes.</a:t>
          </a:r>
          <a:endParaRPr lang="es-ES" altLang="es-AR" sz="1000" b="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A87504-E8F5-4AC6-863D-F2B4F3F3CD05}" type="parTrans" cxnId="{C926A824-A9DC-4680-83C7-5B0B56EA2F0F}">
      <dgm:prSet/>
      <dgm:spPr/>
      <dgm:t>
        <a:bodyPr/>
        <a:lstStyle/>
        <a:p>
          <a:endParaRPr lang="es-AR" sz="1000" b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69746E-8529-4E12-A71A-7B5D1BD894AC}" type="sibTrans" cxnId="{C926A824-A9DC-4680-83C7-5B0B56EA2F0F}">
      <dgm:prSet/>
      <dgm:spPr/>
      <dgm:t>
        <a:bodyPr/>
        <a:lstStyle/>
        <a:p>
          <a:endParaRPr lang="es-AR" sz="1000" b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BCA908-A708-4702-BC22-FDF84903C20F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altLang="es-AR" sz="1000" dirty="0">
              <a:effectLst/>
              <a:latin typeface="Arial" pitchFamily="34" charset="0"/>
              <a:cs typeface="Arial" panose="020B0604020202020204" pitchFamily="34" charset="0"/>
            </a:rPr>
            <a:t>Información analítica (diaria, semanal, mensual).</a:t>
          </a:r>
          <a:endParaRPr lang="es-ES" altLang="es-AR" sz="1000" b="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95ABF2-3F0E-4C9C-B876-B45487A50535}" type="parTrans" cxnId="{7D191881-2F27-40DA-AB2C-353F3CE0192F}">
      <dgm:prSet/>
      <dgm:spPr/>
      <dgm:t>
        <a:bodyPr/>
        <a:lstStyle/>
        <a:p>
          <a:endParaRPr lang="es-AR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60B07A-17D3-434B-A05F-45A99289E20E}" type="sibTrans" cxnId="{7D191881-2F27-40DA-AB2C-353F3CE0192F}">
      <dgm:prSet/>
      <dgm:spPr/>
      <dgm:t>
        <a:bodyPr/>
        <a:lstStyle/>
        <a:p>
          <a:endParaRPr lang="es-AR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E083F1-2090-446F-815D-235B2A42FF4B}" type="pres">
      <dgm:prSet presAssocID="{6BA6A8DD-8D60-49DB-8589-1ECBF236CDE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E68497-6B3C-4B5F-92E2-8C5C3A8AE9A2}" type="pres">
      <dgm:prSet presAssocID="{81FF1F25-9562-4853-9F4B-67640CA95997}" presName="vertOne" presStyleCnt="0"/>
      <dgm:spPr/>
    </dgm:pt>
    <dgm:pt modelId="{EDE87119-0273-4C65-A873-46C4729934BE}" type="pres">
      <dgm:prSet presAssocID="{81FF1F25-9562-4853-9F4B-67640CA95997}" presName="txOne" presStyleLbl="node0" presStyleIdx="0" presStyleCnt="2" custLinFactX="100000" custLinFactNeighborX="108679" custLinFactNeighborY="-1967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9369B21-7165-494A-BCAF-3EFD7C2DE15F}" type="pres">
      <dgm:prSet presAssocID="{81FF1F25-9562-4853-9F4B-67640CA95997}" presName="parTransOne" presStyleCnt="0"/>
      <dgm:spPr/>
    </dgm:pt>
    <dgm:pt modelId="{C716FE0F-7E7D-4FBB-9757-20C9F91E4346}" type="pres">
      <dgm:prSet presAssocID="{81FF1F25-9562-4853-9F4B-67640CA95997}" presName="horzOne" presStyleCnt="0"/>
      <dgm:spPr/>
    </dgm:pt>
    <dgm:pt modelId="{B42C37AE-EF39-444A-844B-4B2A04F341CC}" type="pres">
      <dgm:prSet presAssocID="{BA419466-8AFB-4AFC-B679-45A70EAC685C}" presName="vertTwo" presStyleCnt="0"/>
      <dgm:spPr/>
    </dgm:pt>
    <dgm:pt modelId="{43B83290-6829-4808-A9C9-2C8C551B950E}" type="pres">
      <dgm:prSet presAssocID="{BA419466-8AFB-4AFC-B679-45A70EAC685C}" presName="txTwo" presStyleLbl="node2" presStyleIdx="0" presStyleCnt="9" custLinFactX="300000" custLinFactNeighborX="358639" custLinFactNeighborY="571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3B6787F-8DF0-4AD3-8558-BAF08C3DF762}" type="pres">
      <dgm:prSet presAssocID="{BA419466-8AFB-4AFC-B679-45A70EAC685C}" presName="horzTwo" presStyleCnt="0"/>
      <dgm:spPr/>
    </dgm:pt>
    <dgm:pt modelId="{C8142884-5866-4953-8E08-9E03B417812B}" type="pres">
      <dgm:prSet presAssocID="{DF716BDE-0FF3-4C78-B23B-CD7F653E33DC}" presName="sibSpaceTwo" presStyleCnt="0"/>
      <dgm:spPr/>
    </dgm:pt>
    <dgm:pt modelId="{A486A652-0E3F-4DE7-8753-76DD0D2DBDC1}" type="pres">
      <dgm:prSet presAssocID="{59E0CBDF-334B-41C7-BB60-61B1F5755B16}" presName="vertTwo" presStyleCnt="0"/>
      <dgm:spPr/>
    </dgm:pt>
    <dgm:pt modelId="{2FA3A0D0-01B7-4A97-87B3-B7E6944D3DFB}" type="pres">
      <dgm:prSet presAssocID="{59E0CBDF-334B-41C7-BB60-61B1F5755B16}" presName="txTwo" presStyleLbl="node2" presStyleIdx="1" presStyleCnt="9" custLinFactX="300000" custLinFactNeighborX="357952" custLinFactNeighborY="6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CD40390-5C96-4DD1-AC6C-EA44917920BC}" type="pres">
      <dgm:prSet presAssocID="{59E0CBDF-334B-41C7-BB60-61B1F5755B16}" presName="horzTwo" presStyleCnt="0"/>
      <dgm:spPr/>
    </dgm:pt>
    <dgm:pt modelId="{A04D2768-849A-4CB0-BB79-D5E82CEDA6D6}" type="pres">
      <dgm:prSet presAssocID="{B8C65D4F-4339-4962-8BC1-30BFFF6D96DB}" presName="sibSpaceTwo" presStyleCnt="0"/>
      <dgm:spPr/>
    </dgm:pt>
    <dgm:pt modelId="{F81648BC-A343-4568-A14C-D2DDD3F20618}" type="pres">
      <dgm:prSet presAssocID="{37D2AE2C-83C2-45F9-9E07-31D907189D7A}" presName="vertTwo" presStyleCnt="0"/>
      <dgm:spPr/>
    </dgm:pt>
    <dgm:pt modelId="{4D62CA12-FAE0-490B-83A7-83029FF30654}" type="pres">
      <dgm:prSet presAssocID="{37D2AE2C-83C2-45F9-9E07-31D907189D7A}" presName="txTwo" presStyleLbl="node2" presStyleIdx="2" presStyleCnt="9" custAng="0" custLinFactX="300000" custLinFactNeighborX="356532" custLinFactNeighborY="599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378B28C-9917-489C-8695-7294838DA4F6}" type="pres">
      <dgm:prSet presAssocID="{37D2AE2C-83C2-45F9-9E07-31D907189D7A}" presName="horzTwo" presStyleCnt="0"/>
      <dgm:spPr/>
    </dgm:pt>
    <dgm:pt modelId="{2A5F4E83-45CF-4379-B339-0A27DBDF4858}" type="pres">
      <dgm:prSet presAssocID="{EE2DDCD9-762F-4F7C-8A1D-52EDDC3B86AB}" presName="sibSpaceOne" presStyleCnt="0"/>
      <dgm:spPr/>
    </dgm:pt>
    <dgm:pt modelId="{BA71D225-2CDD-44CC-9093-4B4832CE73C6}" type="pres">
      <dgm:prSet presAssocID="{94E8C0FA-0F31-47FA-944C-A78104D089B7}" presName="vertOne" presStyleCnt="0"/>
      <dgm:spPr/>
    </dgm:pt>
    <dgm:pt modelId="{43D89C30-15E5-486A-A4AA-9B0C5396383B}" type="pres">
      <dgm:prSet presAssocID="{94E8C0FA-0F31-47FA-944C-A78104D089B7}" presName="txOne" presStyleLbl="node0" presStyleIdx="1" presStyleCnt="2" custScaleX="100000" custLinFactNeighborX="-51070" custLinFactNeighborY="-3113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E898DCC-4CE2-4D21-91AB-52C4284C76C1}" type="pres">
      <dgm:prSet presAssocID="{94E8C0FA-0F31-47FA-944C-A78104D089B7}" presName="parTransOne" presStyleCnt="0"/>
      <dgm:spPr/>
    </dgm:pt>
    <dgm:pt modelId="{6625EE4E-001B-4DF3-AF5C-34F4A68F982A}" type="pres">
      <dgm:prSet presAssocID="{94E8C0FA-0F31-47FA-944C-A78104D089B7}" presName="horzOne" presStyleCnt="0"/>
      <dgm:spPr/>
    </dgm:pt>
    <dgm:pt modelId="{EA7A995C-84FB-4793-AA0E-CDF77A59AF40}" type="pres">
      <dgm:prSet presAssocID="{CB43314F-5F44-4C0B-8D37-1DAFAD2C2483}" presName="vertTwo" presStyleCnt="0"/>
      <dgm:spPr/>
    </dgm:pt>
    <dgm:pt modelId="{33D52AED-0267-420C-A1BB-2BAF045FD023}" type="pres">
      <dgm:prSet presAssocID="{CB43314F-5F44-4C0B-8D37-1DAFAD2C2483}" presName="txTwo" presStyleLbl="node2" presStyleIdx="3" presStyleCnt="9" custLinFactNeighborX="-6670" custLinFactNeighborY="428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E51AA7D-1876-4694-8D93-362DCE7F67A7}" type="pres">
      <dgm:prSet presAssocID="{CB43314F-5F44-4C0B-8D37-1DAFAD2C2483}" presName="horzTwo" presStyleCnt="0"/>
      <dgm:spPr/>
    </dgm:pt>
    <dgm:pt modelId="{5006360C-600A-476D-99C6-C784AB2CA128}" type="pres">
      <dgm:prSet presAssocID="{C777BFA1-3B59-460B-B6B0-4FA1DB4A2632}" presName="sibSpaceTwo" presStyleCnt="0"/>
      <dgm:spPr/>
    </dgm:pt>
    <dgm:pt modelId="{28090FB5-CC24-478A-81B9-59C4B512B97B}" type="pres">
      <dgm:prSet presAssocID="{9336AD43-1D4B-4E92-B053-4A38E1AC580A}" presName="vertTwo" presStyleCnt="0"/>
      <dgm:spPr/>
    </dgm:pt>
    <dgm:pt modelId="{62824616-CAF1-4B7D-8D83-9D96DA147752}" type="pres">
      <dgm:prSet presAssocID="{9336AD43-1D4B-4E92-B053-4A38E1AC580A}" presName="txTwo" presStyleLbl="node2" presStyleIdx="4" presStyleCnt="9" custLinFactNeighborX="-6670" custLinFactNeighborY="514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B4F8433-99A2-4CAB-87D1-AB67F9D06A66}" type="pres">
      <dgm:prSet presAssocID="{9336AD43-1D4B-4E92-B053-4A38E1AC580A}" presName="horzTwo" presStyleCnt="0"/>
      <dgm:spPr/>
    </dgm:pt>
    <dgm:pt modelId="{5E35D4B3-4168-40E5-830D-838A3F10D515}" type="pres">
      <dgm:prSet presAssocID="{AFBF3E6F-BF6D-40B6-9D31-491203501790}" presName="sibSpaceTwo" presStyleCnt="0"/>
      <dgm:spPr/>
    </dgm:pt>
    <dgm:pt modelId="{0546B3C3-23A2-4AEE-B636-4DA87D1A0D3D}" type="pres">
      <dgm:prSet presAssocID="{7EE3D4A5-D5D7-478C-A20B-CAC85E892E88}" presName="vertTwo" presStyleCnt="0"/>
      <dgm:spPr/>
    </dgm:pt>
    <dgm:pt modelId="{A898EA78-19A1-42CF-8500-02885ED9E193}" type="pres">
      <dgm:prSet presAssocID="{7EE3D4A5-D5D7-478C-A20B-CAC85E892E88}" presName="txTwo" presStyleLbl="node2" presStyleIdx="5" presStyleCnt="9" custLinFactNeighborX="-6670" custLinFactNeighborY="514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40D6E1D-DBB9-4B14-B1AD-5F26C1255553}" type="pres">
      <dgm:prSet presAssocID="{7EE3D4A5-D5D7-478C-A20B-CAC85E892E88}" presName="horzTwo" presStyleCnt="0"/>
      <dgm:spPr/>
    </dgm:pt>
    <dgm:pt modelId="{5DC9CD0D-D338-4A52-902F-533BAF45FA6F}" type="pres">
      <dgm:prSet presAssocID="{2E1167ED-6CFB-447D-94F7-0AE0C3BE099E}" presName="sibSpaceTwo" presStyleCnt="0"/>
      <dgm:spPr/>
    </dgm:pt>
    <dgm:pt modelId="{DDD93096-B2A8-4090-B306-0A1253AFE539}" type="pres">
      <dgm:prSet presAssocID="{4D06679C-9109-4B88-9C05-4A7346C4DA95}" presName="vertTwo" presStyleCnt="0"/>
      <dgm:spPr/>
    </dgm:pt>
    <dgm:pt modelId="{6A6C4E58-B10D-4537-8E5C-EDC9440E3F78}" type="pres">
      <dgm:prSet presAssocID="{4D06679C-9109-4B88-9C05-4A7346C4DA95}" presName="txTwo" presStyleLbl="node2" presStyleIdx="6" presStyleCnt="9" custLinFactX="-245220" custLinFactNeighborX="-300000" custLinFactNeighborY="487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D61B8FE-95E8-46F1-84B4-75220C467806}" type="pres">
      <dgm:prSet presAssocID="{4D06679C-9109-4B88-9C05-4A7346C4DA95}" presName="horzTwo" presStyleCnt="0"/>
      <dgm:spPr/>
    </dgm:pt>
    <dgm:pt modelId="{4D3BE91E-BE02-4B3A-B18B-54AD8917C42D}" type="pres">
      <dgm:prSet presAssocID="{832DDD50-2457-4DAB-BE6D-7A0FE499D0D4}" presName="sibSpaceTwo" presStyleCnt="0"/>
      <dgm:spPr/>
    </dgm:pt>
    <dgm:pt modelId="{ED8AF850-E32B-47D6-87E6-62E6841A3A2A}" type="pres">
      <dgm:prSet presAssocID="{834BDE8D-69F3-4CC4-BB24-9B7169BB54DE}" presName="vertTwo" presStyleCnt="0"/>
      <dgm:spPr/>
    </dgm:pt>
    <dgm:pt modelId="{3412C902-D2DF-44B1-B7D1-CB1C2D862260}" type="pres">
      <dgm:prSet presAssocID="{834BDE8D-69F3-4CC4-BB24-9B7169BB54DE}" presName="txTwo" presStyleLbl="node2" presStyleIdx="7" presStyleCnt="9" custLinFactX="-359836" custLinFactNeighborX="-400000" custLinFactNeighborY="487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EECC0B8-E0BE-4687-B9B0-E3828CB2565F}" type="pres">
      <dgm:prSet presAssocID="{834BDE8D-69F3-4CC4-BB24-9B7169BB54DE}" presName="horzTwo" presStyleCnt="0"/>
      <dgm:spPr/>
    </dgm:pt>
    <dgm:pt modelId="{7707A742-CE16-4155-92BB-E6F22AA934E3}" type="pres">
      <dgm:prSet presAssocID="{C769746E-8529-4E12-A71A-7B5D1BD894AC}" presName="sibSpaceTwo" presStyleCnt="0"/>
      <dgm:spPr/>
    </dgm:pt>
    <dgm:pt modelId="{1DCF2C26-0CF3-466A-9BF3-98D0ED28122C}" type="pres">
      <dgm:prSet presAssocID="{B3BCA908-A708-4702-BC22-FDF84903C20F}" presName="vertTwo" presStyleCnt="0"/>
      <dgm:spPr/>
    </dgm:pt>
    <dgm:pt modelId="{F51F09CC-0DE3-4350-A0F4-F523A293B0EB}" type="pres">
      <dgm:prSet presAssocID="{B3BCA908-A708-4702-BC22-FDF84903C20F}" presName="txTwo" presStyleLbl="node2" presStyleIdx="8" presStyleCnt="9" custLinFactX="-300000" custLinFactNeighborX="-355631" custLinFactNeighborY="424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182744E-D032-49DE-A1B8-5BD7DD219ED5}" type="pres">
      <dgm:prSet presAssocID="{B3BCA908-A708-4702-BC22-FDF84903C20F}" presName="horzTwo" presStyleCnt="0"/>
      <dgm:spPr/>
    </dgm:pt>
  </dgm:ptLst>
  <dgm:cxnLst>
    <dgm:cxn modelId="{06EB30A1-F0ED-4431-8709-FA077CF9C45B}" srcId="{81FF1F25-9562-4853-9F4B-67640CA95997}" destId="{37D2AE2C-83C2-45F9-9E07-31D907189D7A}" srcOrd="2" destOrd="0" parTransId="{2C19BD17-9285-49D5-922F-9594868B4630}" sibTransId="{AF0A0688-621B-4980-8730-ADB055ABBE94}"/>
    <dgm:cxn modelId="{0A54EC33-317B-4953-88EC-7696BE8E8C76}" type="presOf" srcId="{4D06679C-9109-4B88-9C05-4A7346C4DA95}" destId="{6A6C4E58-B10D-4537-8E5C-EDC9440E3F78}" srcOrd="0" destOrd="0" presId="urn:microsoft.com/office/officeart/2005/8/layout/architecture"/>
    <dgm:cxn modelId="{3A92B5EB-FF3F-4E60-B6BD-16DF097D3BF8}" type="presOf" srcId="{6BA6A8DD-8D60-49DB-8589-1ECBF236CDE1}" destId="{9BE083F1-2090-446F-815D-235B2A42FF4B}" srcOrd="0" destOrd="0" presId="urn:microsoft.com/office/officeart/2005/8/layout/architecture"/>
    <dgm:cxn modelId="{7430525D-7902-459E-A6DC-9318CA7F35EC}" type="presOf" srcId="{81FF1F25-9562-4853-9F4B-67640CA95997}" destId="{EDE87119-0273-4C65-A873-46C4729934BE}" srcOrd="0" destOrd="0" presId="urn:microsoft.com/office/officeart/2005/8/layout/architecture"/>
    <dgm:cxn modelId="{2A09D98F-32FA-4A36-9B9C-020C2AD137EC}" srcId="{94E8C0FA-0F31-47FA-944C-A78104D089B7}" destId="{4D06679C-9109-4B88-9C05-4A7346C4DA95}" srcOrd="3" destOrd="0" parTransId="{01FD2323-3D0B-4DF5-942F-0A70EC200DAB}" sibTransId="{832DDD50-2457-4DAB-BE6D-7A0FE499D0D4}"/>
    <dgm:cxn modelId="{7D191881-2F27-40DA-AB2C-353F3CE0192F}" srcId="{94E8C0FA-0F31-47FA-944C-A78104D089B7}" destId="{B3BCA908-A708-4702-BC22-FDF84903C20F}" srcOrd="5" destOrd="0" parTransId="{E695ABF2-3F0E-4C9C-B876-B45487A50535}" sibTransId="{6B60B07A-17D3-434B-A05F-45A99289E20E}"/>
    <dgm:cxn modelId="{2C48BFE5-5030-4CBB-87A5-A653DFCAE9B8}" type="presOf" srcId="{834BDE8D-69F3-4CC4-BB24-9B7169BB54DE}" destId="{3412C902-D2DF-44B1-B7D1-CB1C2D862260}" srcOrd="0" destOrd="0" presId="urn:microsoft.com/office/officeart/2005/8/layout/architecture"/>
    <dgm:cxn modelId="{7D44D4AC-57EC-421C-A041-D9BEFA57B38C}" srcId="{6BA6A8DD-8D60-49DB-8589-1ECBF236CDE1}" destId="{94E8C0FA-0F31-47FA-944C-A78104D089B7}" srcOrd="1" destOrd="0" parTransId="{941A5EA8-294D-46A5-A13F-AB72AA89EE99}" sibTransId="{D15C8C6C-A587-46FB-9D3A-CCCAC4CE6FF9}"/>
    <dgm:cxn modelId="{7A962CD3-89EC-4804-8AAF-A47C7CD32927}" type="presOf" srcId="{59E0CBDF-334B-41C7-BB60-61B1F5755B16}" destId="{2FA3A0D0-01B7-4A97-87B3-B7E6944D3DFB}" srcOrd="0" destOrd="0" presId="urn:microsoft.com/office/officeart/2005/8/layout/architecture"/>
    <dgm:cxn modelId="{C926A824-A9DC-4680-83C7-5B0B56EA2F0F}" srcId="{94E8C0FA-0F31-47FA-944C-A78104D089B7}" destId="{834BDE8D-69F3-4CC4-BB24-9B7169BB54DE}" srcOrd="4" destOrd="0" parTransId="{6FA87504-E8F5-4AC6-863D-F2B4F3F3CD05}" sibTransId="{C769746E-8529-4E12-A71A-7B5D1BD894AC}"/>
    <dgm:cxn modelId="{A8C2282B-BC99-4CF5-9301-B60647600E6B}" type="presOf" srcId="{BA419466-8AFB-4AFC-B679-45A70EAC685C}" destId="{43B83290-6829-4808-A9C9-2C8C551B950E}" srcOrd="0" destOrd="0" presId="urn:microsoft.com/office/officeart/2005/8/layout/architecture"/>
    <dgm:cxn modelId="{7A25A5AC-F8CF-4014-986A-74B53AC27C00}" srcId="{6BA6A8DD-8D60-49DB-8589-1ECBF236CDE1}" destId="{81FF1F25-9562-4853-9F4B-67640CA95997}" srcOrd="0" destOrd="0" parTransId="{C8A151B1-E8A7-431D-98E1-361221717290}" sibTransId="{EE2DDCD9-762F-4F7C-8A1D-52EDDC3B86AB}"/>
    <dgm:cxn modelId="{A1DBA079-23BA-4CD9-A7B3-EF5FEFCB5E1D}" srcId="{94E8C0FA-0F31-47FA-944C-A78104D089B7}" destId="{9336AD43-1D4B-4E92-B053-4A38E1AC580A}" srcOrd="1" destOrd="0" parTransId="{AA54D6F6-23D8-4D94-9395-3A14219169B5}" sibTransId="{AFBF3E6F-BF6D-40B6-9D31-491203501790}"/>
    <dgm:cxn modelId="{CA92ACDB-FC3B-46E6-A6D9-9082B54415A3}" type="presOf" srcId="{37D2AE2C-83C2-45F9-9E07-31D907189D7A}" destId="{4D62CA12-FAE0-490B-83A7-83029FF30654}" srcOrd="0" destOrd="0" presId="urn:microsoft.com/office/officeart/2005/8/layout/architecture"/>
    <dgm:cxn modelId="{80F5C67C-ACFB-4A9D-BD18-3C1D95F03C8A}" srcId="{94E8C0FA-0F31-47FA-944C-A78104D089B7}" destId="{7EE3D4A5-D5D7-478C-A20B-CAC85E892E88}" srcOrd="2" destOrd="0" parTransId="{D7903CD7-4A02-4D4E-8B69-181044CCBDDC}" sibTransId="{2E1167ED-6CFB-447D-94F7-0AE0C3BE099E}"/>
    <dgm:cxn modelId="{994E94B5-F531-41AD-B6A6-9F454B4EC00A}" srcId="{81FF1F25-9562-4853-9F4B-67640CA95997}" destId="{BA419466-8AFB-4AFC-B679-45A70EAC685C}" srcOrd="0" destOrd="0" parTransId="{CB4F8892-1956-41A3-851B-1232993F9E6C}" sibTransId="{DF716BDE-0FF3-4C78-B23B-CD7F653E33DC}"/>
    <dgm:cxn modelId="{FB43EB47-231E-4886-99F8-C4EE0BED3285}" type="presOf" srcId="{9336AD43-1D4B-4E92-B053-4A38E1AC580A}" destId="{62824616-CAF1-4B7D-8D83-9D96DA147752}" srcOrd="0" destOrd="0" presId="urn:microsoft.com/office/officeart/2005/8/layout/architecture"/>
    <dgm:cxn modelId="{6EB3ADA6-593D-4C49-8897-05C0853AAAF7}" type="presOf" srcId="{94E8C0FA-0F31-47FA-944C-A78104D089B7}" destId="{43D89C30-15E5-486A-A4AA-9B0C5396383B}" srcOrd="0" destOrd="0" presId="urn:microsoft.com/office/officeart/2005/8/layout/architecture"/>
    <dgm:cxn modelId="{61A038E0-3045-4EEA-BDB3-A0CBF2B2B6D1}" srcId="{81FF1F25-9562-4853-9F4B-67640CA95997}" destId="{59E0CBDF-334B-41C7-BB60-61B1F5755B16}" srcOrd="1" destOrd="0" parTransId="{1B137461-64AD-4B49-8D21-88805BF554A1}" sibTransId="{B8C65D4F-4339-4962-8BC1-30BFFF6D96DB}"/>
    <dgm:cxn modelId="{935083D8-F50B-42DE-90DF-64AB7AA0EA76}" type="presOf" srcId="{B3BCA908-A708-4702-BC22-FDF84903C20F}" destId="{F51F09CC-0DE3-4350-A0F4-F523A293B0EB}" srcOrd="0" destOrd="0" presId="urn:microsoft.com/office/officeart/2005/8/layout/architecture"/>
    <dgm:cxn modelId="{CF675EBA-9F91-4002-878B-B9A73438C7CA}" type="presOf" srcId="{7EE3D4A5-D5D7-478C-A20B-CAC85E892E88}" destId="{A898EA78-19A1-42CF-8500-02885ED9E193}" srcOrd="0" destOrd="0" presId="urn:microsoft.com/office/officeart/2005/8/layout/architecture"/>
    <dgm:cxn modelId="{AEA661AE-8AE9-4C25-A6F4-668E2F6B57CC}" srcId="{94E8C0FA-0F31-47FA-944C-A78104D089B7}" destId="{CB43314F-5F44-4C0B-8D37-1DAFAD2C2483}" srcOrd="0" destOrd="0" parTransId="{438D9260-D2D0-40B4-BCA3-8B4E707AFC3B}" sibTransId="{C777BFA1-3B59-460B-B6B0-4FA1DB4A2632}"/>
    <dgm:cxn modelId="{0162897D-173E-4BE4-8F4E-477468B2D9D6}" type="presOf" srcId="{CB43314F-5F44-4C0B-8D37-1DAFAD2C2483}" destId="{33D52AED-0267-420C-A1BB-2BAF045FD023}" srcOrd="0" destOrd="0" presId="urn:microsoft.com/office/officeart/2005/8/layout/architecture"/>
    <dgm:cxn modelId="{EB104142-2109-4320-974D-1E4DBAFFBAAA}" type="presParOf" srcId="{9BE083F1-2090-446F-815D-235B2A42FF4B}" destId="{B7E68497-6B3C-4B5F-92E2-8C5C3A8AE9A2}" srcOrd="0" destOrd="0" presId="urn:microsoft.com/office/officeart/2005/8/layout/architecture"/>
    <dgm:cxn modelId="{90C6A74E-8B0E-47CE-9DEB-B6C289FDB446}" type="presParOf" srcId="{B7E68497-6B3C-4B5F-92E2-8C5C3A8AE9A2}" destId="{EDE87119-0273-4C65-A873-46C4729934BE}" srcOrd="0" destOrd="0" presId="urn:microsoft.com/office/officeart/2005/8/layout/architecture"/>
    <dgm:cxn modelId="{6760E5A1-B7CB-4329-887B-5177272FCCE0}" type="presParOf" srcId="{B7E68497-6B3C-4B5F-92E2-8C5C3A8AE9A2}" destId="{99369B21-7165-494A-BCAF-3EFD7C2DE15F}" srcOrd="1" destOrd="0" presId="urn:microsoft.com/office/officeart/2005/8/layout/architecture"/>
    <dgm:cxn modelId="{943B088B-F199-4366-86D5-ACAA7321D656}" type="presParOf" srcId="{B7E68497-6B3C-4B5F-92E2-8C5C3A8AE9A2}" destId="{C716FE0F-7E7D-4FBB-9757-20C9F91E4346}" srcOrd="2" destOrd="0" presId="urn:microsoft.com/office/officeart/2005/8/layout/architecture"/>
    <dgm:cxn modelId="{FFDCB248-6824-4A62-B03B-EF5B64F51667}" type="presParOf" srcId="{C716FE0F-7E7D-4FBB-9757-20C9F91E4346}" destId="{B42C37AE-EF39-444A-844B-4B2A04F341CC}" srcOrd="0" destOrd="0" presId="urn:microsoft.com/office/officeart/2005/8/layout/architecture"/>
    <dgm:cxn modelId="{A40EFF4B-2F1B-47AE-B73B-91521AF99498}" type="presParOf" srcId="{B42C37AE-EF39-444A-844B-4B2A04F341CC}" destId="{43B83290-6829-4808-A9C9-2C8C551B950E}" srcOrd="0" destOrd="0" presId="urn:microsoft.com/office/officeart/2005/8/layout/architecture"/>
    <dgm:cxn modelId="{C13F72A9-545B-4451-AF4B-D8683DE5E70C}" type="presParOf" srcId="{B42C37AE-EF39-444A-844B-4B2A04F341CC}" destId="{73B6787F-8DF0-4AD3-8558-BAF08C3DF762}" srcOrd="1" destOrd="0" presId="urn:microsoft.com/office/officeart/2005/8/layout/architecture"/>
    <dgm:cxn modelId="{59DFBDAA-B0F5-4D5F-81E2-C9EE4CAC92D1}" type="presParOf" srcId="{C716FE0F-7E7D-4FBB-9757-20C9F91E4346}" destId="{C8142884-5866-4953-8E08-9E03B417812B}" srcOrd="1" destOrd="0" presId="urn:microsoft.com/office/officeart/2005/8/layout/architecture"/>
    <dgm:cxn modelId="{8F0677C2-BD81-4277-8832-7AAEED54A6B7}" type="presParOf" srcId="{C716FE0F-7E7D-4FBB-9757-20C9F91E4346}" destId="{A486A652-0E3F-4DE7-8753-76DD0D2DBDC1}" srcOrd="2" destOrd="0" presId="urn:microsoft.com/office/officeart/2005/8/layout/architecture"/>
    <dgm:cxn modelId="{467AD509-F529-4A67-98BC-8E6BF75BD8E3}" type="presParOf" srcId="{A486A652-0E3F-4DE7-8753-76DD0D2DBDC1}" destId="{2FA3A0D0-01B7-4A97-87B3-B7E6944D3DFB}" srcOrd="0" destOrd="0" presId="urn:microsoft.com/office/officeart/2005/8/layout/architecture"/>
    <dgm:cxn modelId="{913A02DB-3265-41FA-91F8-ED95D5456BF1}" type="presParOf" srcId="{A486A652-0E3F-4DE7-8753-76DD0D2DBDC1}" destId="{CCD40390-5C96-4DD1-AC6C-EA44917920BC}" srcOrd="1" destOrd="0" presId="urn:microsoft.com/office/officeart/2005/8/layout/architecture"/>
    <dgm:cxn modelId="{9A03E089-11F6-4C43-94AB-65E79395892D}" type="presParOf" srcId="{C716FE0F-7E7D-4FBB-9757-20C9F91E4346}" destId="{A04D2768-849A-4CB0-BB79-D5E82CEDA6D6}" srcOrd="3" destOrd="0" presId="urn:microsoft.com/office/officeart/2005/8/layout/architecture"/>
    <dgm:cxn modelId="{C3795572-5A1D-4FD4-8238-F5411B4FD998}" type="presParOf" srcId="{C716FE0F-7E7D-4FBB-9757-20C9F91E4346}" destId="{F81648BC-A343-4568-A14C-D2DDD3F20618}" srcOrd="4" destOrd="0" presId="urn:microsoft.com/office/officeart/2005/8/layout/architecture"/>
    <dgm:cxn modelId="{8777C8EA-6D12-42D8-8A1C-12D4F7C256D7}" type="presParOf" srcId="{F81648BC-A343-4568-A14C-D2DDD3F20618}" destId="{4D62CA12-FAE0-490B-83A7-83029FF30654}" srcOrd="0" destOrd="0" presId="urn:microsoft.com/office/officeart/2005/8/layout/architecture"/>
    <dgm:cxn modelId="{18CC64DE-C04A-4E48-A65D-F9C309EAAA81}" type="presParOf" srcId="{F81648BC-A343-4568-A14C-D2DDD3F20618}" destId="{2378B28C-9917-489C-8695-7294838DA4F6}" srcOrd="1" destOrd="0" presId="urn:microsoft.com/office/officeart/2005/8/layout/architecture"/>
    <dgm:cxn modelId="{9B39DA59-DEDA-4CAC-AE8D-B0311CFCE865}" type="presParOf" srcId="{9BE083F1-2090-446F-815D-235B2A42FF4B}" destId="{2A5F4E83-45CF-4379-B339-0A27DBDF4858}" srcOrd="1" destOrd="0" presId="urn:microsoft.com/office/officeart/2005/8/layout/architecture"/>
    <dgm:cxn modelId="{35F4545B-CB87-4061-8485-B288FAE6782C}" type="presParOf" srcId="{9BE083F1-2090-446F-815D-235B2A42FF4B}" destId="{BA71D225-2CDD-44CC-9093-4B4832CE73C6}" srcOrd="2" destOrd="0" presId="urn:microsoft.com/office/officeart/2005/8/layout/architecture"/>
    <dgm:cxn modelId="{1ECB8659-64D4-41B9-8C42-CE55DE058BC2}" type="presParOf" srcId="{BA71D225-2CDD-44CC-9093-4B4832CE73C6}" destId="{43D89C30-15E5-486A-A4AA-9B0C5396383B}" srcOrd="0" destOrd="0" presId="urn:microsoft.com/office/officeart/2005/8/layout/architecture"/>
    <dgm:cxn modelId="{575B78CC-CD9D-41F9-AC46-7D334B41C205}" type="presParOf" srcId="{BA71D225-2CDD-44CC-9093-4B4832CE73C6}" destId="{FE898DCC-4CE2-4D21-91AB-52C4284C76C1}" srcOrd="1" destOrd="0" presId="urn:microsoft.com/office/officeart/2005/8/layout/architecture"/>
    <dgm:cxn modelId="{A305D848-D1FF-4CCD-9EB0-212268120C8A}" type="presParOf" srcId="{BA71D225-2CDD-44CC-9093-4B4832CE73C6}" destId="{6625EE4E-001B-4DF3-AF5C-34F4A68F982A}" srcOrd="2" destOrd="0" presId="urn:microsoft.com/office/officeart/2005/8/layout/architecture"/>
    <dgm:cxn modelId="{8492144E-0235-4682-B92D-D5D5E655049B}" type="presParOf" srcId="{6625EE4E-001B-4DF3-AF5C-34F4A68F982A}" destId="{EA7A995C-84FB-4793-AA0E-CDF77A59AF40}" srcOrd="0" destOrd="0" presId="urn:microsoft.com/office/officeart/2005/8/layout/architecture"/>
    <dgm:cxn modelId="{888E4D75-BA90-4140-824D-2BFE02576A8B}" type="presParOf" srcId="{EA7A995C-84FB-4793-AA0E-CDF77A59AF40}" destId="{33D52AED-0267-420C-A1BB-2BAF045FD023}" srcOrd="0" destOrd="0" presId="urn:microsoft.com/office/officeart/2005/8/layout/architecture"/>
    <dgm:cxn modelId="{150F25C0-2E10-4A6A-950F-E377A61FA4D9}" type="presParOf" srcId="{EA7A995C-84FB-4793-AA0E-CDF77A59AF40}" destId="{3E51AA7D-1876-4694-8D93-362DCE7F67A7}" srcOrd="1" destOrd="0" presId="urn:microsoft.com/office/officeart/2005/8/layout/architecture"/>
    <dgm:cxn modelId="{EB61E195-30D8-47EB-8573-02F594D968E3}" type="presParOf" srcId="{6625EE4E-001B-4DF3-AF5C-34F4A68F982A}" destId="{5006360C-600A-476D-99C6-C784AB2CA128}" srcOrd="1" destOrd="0" presId="urn:microsoft.com/office/officeart/2005/8/layout/architecture"/>
    <dgm:cxn modelId="{3B25B944-0ABF-4435-AD82-9F38F7D74E03}" type="presParOf" srcId="{6625EE4E-001B-4DF3-AF5C-34F4A68F982A}" destId="{28090FB5-CC24-478A-81B9-59C4B512B97B}" srcOrd="2" destOrd="0" presId="urn:microsoft.com/office/officeart/2005/8/layout/architecture"/>
    <dgm:cxn modelId="{F0101222-C0FE-4EA4-A73E-3F19F568D89D}" type="presParOf" srcId="{28090FB5-CC24-478A-81B9-59C4B512B97B}" destId="{62824616-CAF1-4B7D-8D83-9D96DA147752}" srcOrd="0" destOrd="0" presId="urn:microsoft.com/office/officeart/2005/8/layout/architecture"/>
    <dgm:cxn modelId="{2F700AC4-F89B-43DB-A3E3-5398008229D1}" type="presParOf" srcId="{28090FB5-CC24-478A-81B9-59C4B512B97B}" destId="{2B4F8433-99A2-4CAB-87D1-AB67F9D06A66}" srcOrd="1" destOrd="0" presId="urn:microsoft.com/office/officeart/2005/8/layout/architecture"/>
    <dgm:cxn modelId="{E427A4DA-EF29-4385-8FA7-114C3B7D08C8}" type="presParOf" srcId="{6625EE4E-001B-4DF3-AF5C-34F4A68F982A}" destId="{5E35D4B3-4168-40E5-830D-838A3F10D515}" srcOrd="3" destOrd="0" presId="urn:microsoft.com/office/officeart/2005/8/layout/architecture"/>
    <dgm:cxn modelId="{C7256804-5809-446A-A7DD-B794875EB40B}" type="presParOf" srcId="{6625EE4E-001B-4DF3-AF5C-34F4A68F982A}" destId="{0546B3C3-23A2-4AEE-B636-4DA87D1A0D3D}" srcOrd="4" destOrd="0" presId="urn:microsoft.com/office/officeart/2005/8/layout/architecture"/>
    <dgm:cxn modelId="{4282F651-5AA8-4173-A822-8C21F8328D37}" type="presParOf" srcId="{0546B3C3-23A2-4AEE-B636-4DA87D1A0D3D}" destId="{A898EA78-19A1-42CF-8500-02885ED9E193}" srcOrd="0" destOrd="0" presId="urn:microsoft.com/office/officeart/2005/8/layout/architecture"/>
    <dgm:cxn modelId="{4F5E531B-1741-47D8-A8F1-B1A8D1BCFD01}" type="presParOf" srcId="{0546B3C3-23A2-4AEE-B636-4DA87D1A0D3D}" destId="{740D6E1D-DBB9-4B14-B1AD-5F26C1255553}" srcOrd="1" destOrd="0" presId="urn:microsoft.com/office/officeart/2005/8/layout/architecture"/>
    <dgm:cxn modelId="{69658641-7DA3-4EDC-892D-5F9A666A9C8C}" type="presParOf" srcId="{6625EE4E-001B-4DF3-AF5C-34F4A68F982A}" destId="{5DC9CD0D-D338-4A52-902F-533BAF45FA6F}" srcOrd="5" destOrd="0" presId="urn:microsoft.com/office/officeart/2005/8/layout/architecture"/>
    <dgm:cxn modelId="{90D6FD92-6DAD-431F-AD5C-75138103026B}" type="presParOf" srcId="{6625EE4E-001B-4DF3-AF5C-34F4A68F982A}" destId="{DDD93096-B2A8-4090-B306-0A1253AFE539}" srcOrd="6" destOrd="0" presId="urn:microsoft.com/office/officeart/2005/8/layout/architecture"/>
    <dgm:cxn modelId="{4AB08EF6-C4E8-43A1-AE4D-B1FF89F40254}" type="presParOf" srcId="{DDD93096-B2A8-4090-B306-0A1253AFE539}" destId="{6A6C4E58-B10D-4537-8E5C-EDC9440E3F78}" srcOrd="0" destOrd="0" presId="urn:microsoft.com/office/officeart/2005/8/layout/architecture"/>
    <dgm:cxn modelId="{8A7E8BB4-5860-44ED-BEA6-0C527ECE6B14}" type="presParOf" srcId="{DDD93096-B2A8-4090-B306-0A1253AFE539}" destId="{2D61B8FE-95E8-46F1-84B4-75220C467806}" srcOrd="1" destOrd="0" presId="urn:microsoft.com/office/officeart/2005/8/layout/architecture"/>
    <dgm:cxn modelId="{DF4CC405-7BCE-449D-84ED-200D7CC56A92}" type="presParOf" srcId="{6625EE4E-001B-4DF3-AF5C-34F4A68F982A}" destId="{4D3BE91E-BE02-4B3A-B18B-54AD8917C42D}" srcOrd="7" destOrd="0" presId="urn:microsoft.com/office/officeart/2005/8/layout/architecture"/>
    <dgm:cxn modelId="{0921CB82-A013-40CC-B4FD-8D4B6124E337}" type="presParOf" srcId="{6625EE4E-001B-4DF3-AF5C-34F4A68F982A}" destId="{ED8AF850-E32B-47D6-87E6-62E6841A3A2A}" srcOrd="8" destOrd="0" presId="urn:microsoft.com/office/officeart/2005/8/layout/architecture"/>
    <dgm:cxn modelId="{DE4524F0-6A32-410A-8E49-A16361E6E380}" type="presParOf" srcId="{ED8AF850-E32B-47D6-87E6-62E6841A3A2A}" destId="{3412C902-D2DF-44B1-B7D1-CB1C2D862260}" srcOrd="0" destOrd="0" presId="urn:microsoft.com/office/officeart/2005/8/layout/architecture"/>
    <dgm:cxn modelId="{E686AD7F-92F6-4205-8797-B0857CDD6D49}" type="presParOf" srcId="{ED8AF850-E32B-47D6-87E6-62E6841A3A2A}" destId="{8EECC0B8-E0BE-4687-B9B0-E3828CB2565F}" srcOrd="1" destOrd="0" presId="urn:microsoft.com/office/officeart/2005/8/layout/architecture"/>
    <dgm:cxn modelId="{C5AECDD3-85D0-4C60-8DD5-8DC5AFC3DDBC}" type="presParOf" srcId="{6625EE4E-001B-4DF3-AF5C-34F4A68F982A}" destId="{7707A742-CE16-4155-92BB-E6F22AA934E3}" srcOrd="9" destOrd="0" presId="urn:microsoft.com/office/officeart/2005/8/layout/architecture"/>
    <dgm:cxn modelId="{F616F429-114E-4224-917A-8EAA55C0FE2F}" type="presParOf" srcId="{6625EE4E-001B-4DF3-AF5C-34F4A68F982A}" destId="{1DCF2C26-0CF3-466A-9BF3-98D0ED28122C}" srcOrd="10" destOrd="0" presId="urn:microsoft.com/office/officeart/2005/8/layout/architecture"/>
    <dgm:cxn modelId="{0705AEEB-4679-4933-8F12-CB2D0492AF14}" type="presParOf" srcId="{1DCF2C26-0CF3-466A-9BF3-98D0ED28122C}" destId="{F51F09CC-0DE3-4350-A0F4-F523A293B0EB}" srcOrd="0" destOrd="0" presId="urn:microsoft.com/office/officeart/2005/8/layout/architecture"/>
    <dgm:cxn modelId="{3B54A8CF-FA20-411F-8355-C4AA5E51EA64}" type="presParOf" srcId="{1DCF2C26-0CF3-466A-9BF3-98D0ED28122C}" destId="{E182744E-D032-49DE-A1B8-5BD7DD219ED5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87119-0273-4C65-A873-46C4729934BE}">
      <dsp:nvSpPr>
        <dsp:cNvPr id="0" name=""/>
        <dsp:cNvSpPr/>
      </dsp:nvSpPr>
      <dsp:spPr>
        <a:xfrm>
          <a:off x="6542779" y="1747950"/>
          <a:ext cx="3142436" cy="15461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altLang="es-AR" sz="2000" b="0" u="none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Reportes Operativos</a:t>
          </a:r>
          <a:endParaRPr lang="es-AR" sz="2000" b="0" u="none" kern="12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588065" y="1793236"/>
        <a:ext cx="3051864" cy="1455613"/>
      </dsp:txXfrm>
    </dsp:sp>
    <dsp:sp modelId="{43B83290-6829-4808-A9C9-2C8C551B950E}">
      <dsp:nvSpPr>
        <dsp:cNvPr id="0" name=""/>
        <dsp:cNvSpPr/>
      </dsp:nvSpPr>
      <dsp:spPr>
        <a:xfrm>
          <a:off x="6537212" y="88702"/>
          <a:ext cx="991930" cy="15461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000" b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Se utilizan como soporte para la operación. Hoja de Ventas, Expendios, Pagos, etc.</a:t>
          </a:r>
        </a:p>
      </dsp:txBody>
      <dsp:txXfrm>
        <a:off x="6566265" y="117755"/>
        <a:ext cx="933824" cy="1488079"/>
      </dsp:txXfrm>
    </dsp:sp>
    <dsp:sp modelId="{2FA3A0D0-01B7-4A97-87B3-B7E6944D3DFB}">
      <dsp:nvSpPr>
        <dsp:cNvPr id="0" name=""/>
        <dsp:cNvSpPr/>
      </dsp:nvSpPr>
      <dsp:spPr>
        <a:xfrm>
          <a:off x="7605650" y="93093"/>
          <a:ext cx="991930" cy="15461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000" b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La información que contienen debe estar disponible para ser consumida </a:t>
          </a:r>
          <a:r>
            <a:rPr lang="es-AR" altLang="es-AR" sz="1000" b="0" kern="1200" dirty="0" err="1">
              <a:effectLst/>
              <a:latin typeface="Arial" panose="020B0604020202020204" pitchFamily="34" charset="0"/>
              <a:cs typeface="Arial" panose="020B0604020202020204" pitchFamily="34" charset="0"/>
            </a:rPr>
            <a:t>via</a:t>
          </a:r>
          <a:r>
            <a:rPr lang="es-AR" altLang="es-AR" sz="1000" b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 conexiones ODBC</a:t>
          </a:r>
        </a:p>
      </dsp:txBody>
      <dsp:txXfrm>
        <a:off x="7634703" y="122146"/>
        <a:ext cx="933824" cy="1488079"/>
      </dsp:txXfrm>
    </dsp:sp>
    <dsp:sp modelId="{4D62CA12-FAE0-490B-83A7-83029FF30654}">
      <dsp:nvSpPr>
        <dsp:cNvPr id="0" name=""/>
        <dsp:cNvSpPr/>
      </dsp:nvSpPr>
      <dsp:spPr>
        <a:xfrm>
          <a:off x="8666818" y="93078"/>
          <a:ext cx="991930" cy="15461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000" b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Las ejecuciones pueden ser: Planificadas por los usuarios o generadas en forma automática.</a:t>
          </a:r>
        </a:p>
      </dsp:txBody>
      <dsp:txXfrm>
        <a:off x="8695871" y="122131"/>
        <a:ext cx="933824" cy="1488079"/>
      </dsp:txXfrm>
    </dsp:sp>
    <dsp:sp modelId="{43D89C30-15E5-486A-A4AA-9B0C5396383B}">
      <dsp:nvSpPr>
        <dsp:cNvPr id="0" name=""/>
        <dsp:cNvSpPr/>
      </dsp:nvSpPr>
      <dsp:spPr>
        <a:xfrm>
          <a:off x="60813" y="1719227"/>
          <a:ext cx="6368195" cy="15461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altLang="es-AR" sz="2000" b="0" u="none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Reportes Analíticos</a:t>
          </a:r>
        </a:p>
      </dsp:txBody>
      <dsp:txXfrm>
        <a:off x="106099" y="1764513"/>
        <a:ext cx="6277623" cy="1455613"/>
      </dsp:txXfrm>
    </dsp:sp>
    <dsp:sp modelId="{33D52AED-0267-420C-A1BB-2BAF045FD023}">
      <dsp:nvSpPr>
        <dsp:cNvPr id="0" name=""/>
        <dsp:cNvSpPr/>
      </dsp:nvSpPr>
      <dsp:spPr>
        <a:xfrm>
          <a:off x="3246889" y="66576"/>
          <a:ext cx="991930" cy="15461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000" b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Se utilizan como soporte para la toma de decisiones. Por ejemplo Evolución de productos según portfolio.</a:t>
          </a:r>
        </a:p>
      </dsp:txBody>
      <dsp:txXfrm>
        <a:off x="3275942" y="95629"/>
        <a:ext cx="933824" cy="1488079"/>
      </dsp:txXfrm>
    </dsp:sp>
    <dsp:sp modelId="{62824616-CAF1-4B7D-8D83-9D96DA147752}">
      <dsp:nvSpPr>
        <dsp:cNvPr id="0" name=""/>
        <dsp:cNvSpPr/>
      </dsp:nvSpPr>
      <dsp:spPr>
        <a:xfrm>
          <a:off x="4322141" y="79827"/>
          <a:ext cx="991930" cy="15461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000" b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Contienen métricas e indicadores.</a:t>
          </a:r>
        </a:p>
      </dsp:txBody>
      <dsp:txXfrm>
        <a:off x="4351194" y="108880"/>
        <a:ext cx="933824" cy="1488079"/>
      </dsp:txXfrm>
    </dsp:sp>
    <dsp:sp modelId="{A898EA78-19A1-42CF-8500-02885ED9E193}">
      <dsp:nvSpPr>
        <dsp:cNvPr id="0" name=""/>
        <dsp:cNvSpPr/>
      </dsp:nvSpPr>
      <dsp:spPr>
        <a:xfrm>
          <a:off x="5397394" y="79827"/>
          <a:ext cx="991930" cy="15461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000" b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La disponibilidad de la información es a día cerrado o según definición del negocio.</a:t>
          </a:r>
        </a:p>
      </dsp:txBody>
      <dsp:txXfrm>
        <a:off x="5426447" y="108880"/>
        <a:ext cx="933824" cy="1488079"/>
      </dsp:txXfrm>
    </dsp:sp>
    <dsp:sp modelId="{6A6C4E58-B10D-4537-8E5C-EDC9440E3F78}">
      <dsp:nvSpPr>
        <dsp:cNvPr id="0" name=""/>
        <dsp:cNvSpPr/>
      </dsp:nvSpPr>
      <dsp:spPr>
        <a:xfrm>
          <a:off x="1130604" y="75652"/>
          <a:ext cx="991930" cy="15461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000" b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Las ejecuciones son a pedido de los usuarios.</a:t>
          </a:r>
        </a:p>
      </dsp:txBody>
      <dsp:txXfrm>
        <a:off x="1159657" y="104705"/>
        <a:ext cx="933824" cy="1488079"/>
      </dsp:txXfrm>
    </dsp:sp>
    <dsp:sp modelId="{3412C902-D2DF-44B1-B7D1-CB1C2D862260}">
      <dsp:nvSpPr>
        <dsp:cNvPr id="0" name=""/>
        <dsp:cNvSpPr/>
      </dsp:nvSpPr>
      <dsp:spPr>
        <a:xfrm>
          <a:off x="77015" y="75652"/>
          <a:ext cx="991930" cy="15461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000" b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Los usuarios pueden crear sus propios reportes.</a:t>
          </a:r>
          <a:endParaRPr lang="es-ES" altLang="es-AR" sz="1000" b="0" kern="12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6068" y="104705"/>
        <a:ext cx="933824" cy="1488079"/>
      </dsp:txXfrm>
    </dsp:sp>
    <dsp:sp modelId="{F51F09CC-0DE3-4350-A0F4-F523A293B0EB}">
      <dsp:nvSpPr>
        <dsp:cNvPr id="0" name=""/>
        <dsp:cNvSpPr/>
      </dsp:nvSpPr>
      <dsp:spPr>
        <a:xfrm>
          <a:off x="2185910" y="65942"/>
          <a:ext cx="991930" cy="154618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1000" kern="1200" dirty="0">
              <a:effectLst/>
              <a:latin typeface="Arial" pitchFamily="34" charset="0"/>
              <a:cs typeface="Arial" panose="020B0604020202020204" pitchFamily="34" charset="0"/>
            </a:rPr>
            <a:t>Información analítica (diaria, semanal, mensual).</a:t>
          </a:r>
          <a:endParaRPr lang="es-ES" altLang="es-AR" sz="1000" b="0" kern="1200" dirty="0">
            <a:effectLst/>
            <a:latin typeface="Arial" pitchFamily="34" charset="0"/>
            <a:cs typeface="Arial" panose="020B0604020202020204" pitchFamily="34" charset="0"/>
          </a:endParaRPr>
        </a:p>
      </dsp:txBody>
      <dsp:txXfrm>
        <a:off x="2214963" y="94995"/>
        <a:ext cx="933824" cy="1488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Innovarte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6C45D-27A4-4BF8-AF6C-FB2A89E38F79}" type="datetimeFigureOut">
              <a:rPr lang="es-AR" smtClean="0"/>
              <a:t>26/5/2021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AR"/>
              <a:t>www.innovarte.com.ar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1E9F4-1F78-4FD7-936B-3B555164A8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422282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Innovarte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5259-8B9D-4BF9-8EE0-80B1E6CEF8E4}" type="datetimeFigureOut">
              <a:rPr lang="es-AR" smtClean="0"/>
              <a:t>26/5/2021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AR"/>
              <a:t>www.innovarte.com.ar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05D79-B66F-466B-9638-7E25FC266D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239735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05D79-B66F-466B-9638-7E25FC266D5C}" type="slidenum">
              <a:rPr lang="es-AR" smtClean="0"/>
              <a:t>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www.innovarte.com.ar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AR"/>
              <a:t>Innovarte</a:t>
            </a:r>
          </a:p>
        </p:txBody>
      </p:sp>
    </p:spTree>
    <p:extLst>
      <p:ext uri="{BB962C8B-B14F-4D97-AF65-F5344CB8AC3E}">
        <p14:creationId xmlns:p14="http://schemas.microsoft.com/office/powerpoint/2010/main" val="406407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62A0-0454-45F1-899B-85BA003118A6}" type="datetime1">
              <a:rPr lang="es-AR" smtClean="0"/>
              <a:t>26/5/2021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Innovarte - Volviendo simple lo complejo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E462-71F2-4612-8000-A0F6450477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846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D214-0D86-4A33-B911-485621895DAD}" type="datetime1">
              <a:rPr lang="es-AR" smtClean="0"/>
              <a:t>26/5/2021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Innovarte - Volviendo simple lo complejo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E462-71F2-4612-8000-A0F6450477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07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FF10-61AF-44E0-9FC4-CE7FF3605902}" type="datetime1">
              <a:rPr lang="es-AR" smtClean="0"/>
              <a:t>26/5/2021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Innovarte - Volviendo simple lo complejo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E462-71F2-4612-8000-A0F6450477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590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D4F0-2A9E-48A1-9197-B26D8740DF24}" type="datetime1">
              <a:rPr lang="es-AR" smtClean="0"/>
              <a:t>26/5/2021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Innovarte - Volviendo simple lo complejo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E462-71F2-4612-8000-A0F6450477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989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B0E2-AAAB-43D2-A499-0BB83F4779A2}" type="datetime1">
              <a:rPr lang="es-AR" smtClean="0"/>
              <a:t>26/5/2021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Innovarte - Volviendo simple lo complejo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E462-71F2-4612-8000-A0F6450477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440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7E4F-F1EA-4453-B83D-EE96076B0661}" type="datetime1">
              <a:rPr lang="es-AR" smtClean="0"/>
              <a:t>26/5/2021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Innovarte - Volviendo simple lo complejo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E462-71F2-4612-8000-A0F6450477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073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6C79-8EC3-4298-ACFD-3C815804CD0D}" type="datetime1">
              <a:rPr lang="es-AR" smtClean="0"/>
              <a:t>26/5/2021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Innovarte - Volviendo simple lo complejo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E462-71F2-4612-8000-A0F6450477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39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9643-3BF6-4C9C-916E-2895E980F355}" type="datetime1">
              <a:rPr lang="es-AR" smtClean="0"/>
              <a:t>26/5/2021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Innovarte - Volviendo simple lo complejo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E462-71F2-4612-8000-A0F6450477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202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62DC-1A13-4BEE-A68C-A0E347080561}" type="datetime1">
              <a:rPr lang="es-AR" smtClean="0"/>
              <a:t>26/5/2021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Innovarte - Volviendo simple lo complejo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E462-71F2-4612-8000-A0F6450477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513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A390-766C-4E06-8354-3A3990D408C7}" type="datetime1">
              <a:rPr lang="es-AR" smtClean="0"/>
              <a:t>26/5/2021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Innovarte - Volviendo simple lo complejo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E462-71F2-4612-8000-A0F6450477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099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6401A-5EF5-4D6D-8357-1F995C9F8EA3}" type="datetime1">
              <a:rPr lang="es-AR" smtClean="0"/>
              <a:t>26/5/2021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Innovarte - Volviendo simple lo complejo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E462-71F2-4612-8000-A0F6450477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67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3D889-B39B-4FDC-8D87-1EC6C39BD1AF}" type="datetime1">
              <a:rPr lang="es-AR" smtClean="0"/>
              <a:t>26/5/2021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Innovarte - Volviendo simple lo complejo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E462-71F2-4612-8000-A0F6450477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549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35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image" Target="../media/image44.jpeg"/><Relationship Id="rId7" Type="http://schemas.openxmlformats.org/officeDocument/2006/relationships/image" Target="../media/image48.png"/><Relationship Id="rId2" Type="http://schemas.openxmlformats.org/officeDocument/2006/relationships/hyperlink" Target="https://community.powerbi.com/t5/Galleries/ct-p/PBI_Comm_Galleries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18" Type="http://schemas.openxmlformats.org/officeDocument/2006/relationships/image" Target="../media/image28.png"/><Relationship Id="rId3" Type="http://schemas.openxmlformats.org/officeDocument/2006/relationships/image" Target="../media/image18.png"/><Relationship Id="rId21" Type="http://schemas.openxmlformats.org/officeDocument/2006/relationships/image" Target="../media/image30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17" Type="http://schemas.openxmlformats.org/officeDocument/2006/relationships/image" Target="../media/image5.png"/><Relationship Id="rId2" Type="http://schemas.openxmlformats.org/officeDocument/2006/relationships/image" Target="../media/image17.pn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5.svg"/><Relationship Id="rId24" Type="http://schemas.openxmlformats.org/officeDocument/2006/relationships/image" Target="../media/image32.png"/><Relationship Id="rId5" Type="http://schemas.openxmlformats.org/officeDocument/2006/relationships/image" Target="../media/image20.png"/><Relationship Id="rId15" Type="http://schemas.openxmlformats.org/officeDocument/2006/relationships/image" Target="../media/image26.png"/><Relationship Id="rId23" Type="http://schemas.openxmlformats.org/officeDocument/2006/relationships/image" Target="../media/image11.png"/><Relationship Id="rId10" Type="http://schemas.openxmlformats.org/officeDocument/2006/relationships/image" Target="../media/image23.png"/><Relationship Id="rId19" Type="http://schemas.openxmlformats.org/officeDocument/2006/relationships/image" Target="../media/image4.jpeg"/><Relationship Id="rId4" Type="http://schemas.openxmlformats.org/officeDocument/2006/relationships/image" Target="../media/image19.png"/><Relationship Id="rId9" Type="http://schemas.openxmlformats.org/officeDocument/2006/relationships/image" Target="../media/image15.png"/><Relationship Id="rId14" Type="http://schemas.openxmlformats.org/officeDocument/2006/relationships/image" Target="../media/image28.svg"/><Relationship Id="rId22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18" Type="http://schemas.openxmlformats.org/officeDocument/2006/relationships/image" Target="../media/image30.png"/><Relationship Id="rId3" Type="http://schemas.openxmlformats.org/officeDocument/2006/relationships/image" Target="../media/image18.png"/><Relationship Id="rId21" Type="http://schemas.openxmlformats.org/officeDocument/2006/relationships/image" Target="../media/image21.png"/><Relationship Id="rId7" Type="http://schemas.openxmlformats.org/officeDocument/2006/relationships/image" Target="../media/image15.png"/><Relationship Id="rId12" Type="http://schemas.openxmlformats.org/officeDocument/2006/relationships/image" Target="../media/image25.png"/><Relationship Id="rId17" Type="http://schemas.openxmlformats.org/officeDocument/2006/relationships/image" Target="../media/image29.png"/><Relationship Id="rId2" Type="http://schemas.openxmlformats.org/officeDocument/2006/relationships/image" Target="../media/image17.png"/><Relationship Id="rId16" Type="http://schemas.openxmlformats.org/officeDocument/2006/relationships/image" Target="../media/image4.jpe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2.png"/><Relationship Id="rId24" Type="http://schemas.openxmlformats.org/officeDocument/2006/relationships/image" Target="../media/image11.png"/><Relationship Id="rId5" Type="http://schemas.openxmlformats.org/officeDocument/2006/relationships/image" Target="../media/image20.png"/><Relationship Id="rId15" Type="http://schemas.openxmlformats.org/officeDocument/2006/relationships/image" Target="../media/image27.png"/><Relationship Id="rId23" Type="http://schemas.openxmlformats.org/officeDocument/2006/relationships/image" Target="../media/image5.png"/><Relationship Id="rId10" Type="http://schemas.openxmlformats.org/officeDocument/2006/relationships/image" Target="../media/image24.png"/><Relationship Id="rId19" Type="http://schemas.openxmlformats.org/officeDocument/2006/relationships/image" Target="../media/image28.png"/><Relationship Id="rId4" Type="http://schemas.openxmlformats.org/officeDocument/2006/relationships/image" Target="../media/image19.png"/><Relationship Id="rId9" Type="http://schemas.openxmlformats.org/officeDocument/2006/relationships/image" Target="../media/image25.svg"/><Relationship Id="rId14" Type="http://schemas.openxmlformats.org/officeDocument/2006/relationships/image" Target="../media/image26.png"/><Relationship Id="rId22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72445" y="3640254"/>
            <a:ext cx="5319433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s-AR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Propuesta Proyecto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s-AR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Business Intelligence</a:t>
            </a: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Gráfico 2" descr="Cerebro izquierdo y derecho">
            <a:extLst>
              <a:ext uri="{FF2B5EF4-FFF2-40B4-BE49-F238E27FC236}">
                <a16:creationId xmlns:a16="http://schemas.microsoft.com/office/drawing/2014/main" id="{07F0A909-FE6A-416D-9680-D2210DC43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724436"/>
            <a:ext cx="4323288" cy="432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12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9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powerb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" t="4256" r="4040" b="6829"/>
          <a:stretch/>
        </p:blipFill>
        <p:spPr bwMode="auto">
          <a:xfrm>
            <a:off x="1715395" y="1135530"/>
            <a:ext cx="8165262" cy="442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35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jer pensativa en una oficina">
            <a:extLst>
              <a:ext uri="{FF2B5EF4-FFF2-40B4-BE49-F238E27FC236}">
                <a16:creationId xmlns:a16="http://schemas.microsoft.com/office/drawing/2014/main" id="{83B32C27-00C6-4CD0-8368-AA0D33F3F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0" y="85391"/>
            <a:ext cx="12192000" cy="1509385"/>
            <a:chOff x="0" y="0"/>
            <a:chExt cx="12192000" cy="1659340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1488558"/>
            </a:xfrm>
            <a:prstGeom prst="rect">
              <a:avLst/>
            </a:prstGeom>
            <a:solidFill>
              <a:srgbClr val="F1C911"/>
            </a:solidFill>
            <a:ln>
              <a:solidFill>
                <a:srgbClr val="F1C9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0" y="0"/>
              <a:ext cx="12192000" cy="16593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¿Que es Power BI?</a:t>
              </a:r>
            </a:p>
          </p:txBody>
        </p:sp>
      </p:grpSp>
      <p:pic>
        <p:nvPicPr>
          <p:cNvPr id="5120" name="Picture 511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lumMod val="6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637" y="399033"/>
            <a:ext cx="1032056" cy="10320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7422" y="2333562"/>
            <a:ext cx="613142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chemeClr val="bg1">
                    <a:lumMod val="85000"/>
                  </a:schemeClr>
                </a:solidFill>
              </a:rPr>
              <a:t>Power BI es una nueva herramienta de </a:t>
            </a:r>
            <a:r>
              <a:rPr lang="es-AR" sz="2400" b="1" dirty="0">
                <a:solidFill>
                  <a:schemeClr val="bg1">
                    <a:lumMod val="85000"/>
                  </a:schemeClr>
                </a:solidFill>
              </a:rPr>
              <a:t>Business Intelligence</a:t>
            </a:r>
            <a:r>
              <a:rPr lang="es-AR" sz="2400" dirty="0">
                <a:solidFill>
                  <a:schemeClr val="bg1">
                    <a:lumMod val="85000"/>
                  </a:schemeClr>
                </a:solidFill>
              </a:rPr>
              <a:t>, intuitiva y al alcance de todos.</a:t>
            </a:r>
          </a:p>
          <a:p>
            <a:r>
              <a:rPr lang="es-AR" sz="2400" dirty="0">
                <a:solidFill>
                  <a:schemeClr val="bg1">
                    <a:lumMod val="85000"/>
                  </a:schemeClr>
                </a:solidFill>
              </a:rPr>
              <a:t>La cual permite analizar e interactuar con una cantidad masiva de </a:t>
            </a:r>
            <a:r>
              <a:rPr lang="es-AR" sz="2400" b="1" dirty="0">
                <a:solidFill>
                  <a:schemeClr val="bg1">
                    <a:lumMod val="85000"/>
                  </a:schemeClr>
                </a:solidFill>
              </a:rPr>
              <a:t>datos procedente de múltiples orígenes</a:t>
            </a:r>
            <a:r>
              <a:rPr lang="es-AR" sz="2400" dirty="0">
                <a:solidFill>
                  <a:schemeClr val="bg1">
                    <a:lumMod val="85000"/>
                  </a:schemeClr>
                </a:solidFill>
              </a:rPr>
              <a:t>, recabando información a través de lenguaje natural y peticiones del tipo pregunta-respuesta y transformando </a:t>
            </a:r>
            <a:r>
              <a:rPr lang="es-AR" sz="2400" b="1" dirty="0">
                <a:solidFill>
                  <a:schemeClr val="bg1">
                    <a:lumMod val="85000"/>
                  </a:schemeClr>
                </a:solidFill>
              </a:rPr>
              <a:t>en segundos los datos en información valiosa para la toma de decisiones real time </a:t>
            </a:r>
            <a:r>
              <a:rPr lang="es-AR" sz="2400" dirty="0">
                <a:solidFill>
                  <a:schemeClr val="bg1">
                    <a:lumMod val="85000"/>
                  </a:schemeClr>
                </a:solidFill>
              </a:rPr>
              <a:t>en los mandos Altos y medios de la compañía. </a:t>
            </a:r>
          </a:p>
        </p:txBody>
      </p:sp>
    </p:spTree>
    <p:extLst>
      <p:ext uri="{BB962C8B-B14F-4D97-AF65-F5344CB8AC3E}">
        <p14:creationId xmlns:p14="http://schemas.microsoft.com/office/powerpoint/2010/main" val="3390948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r="8801"/>
          <a:stretch/>
        </p:blipFill>
        <p:spPr>
          <a:xfrm>
            <a:off x="6413679" y="2471887"/>
            <a:ext cx="5778320" cy="3276592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0" y="0"/>
            <a:ext cx="12192000" cy="1659340"/>
            <a:chOff x="0" y="0"/>
            <a:chExt cx="12192000" cy="1659340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1488558"/>
            </a:xfrm>
            <a:prstGeom prst="rect">
              <a:avLst/>
            </a:prstGeom>
            <a:solidFill>
              <a:srgbClr val="F1C911"/>
            </a:solidFill>
            <a:ln>
              <a:solidFill>
                <a:srgbClr val="F1C9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0" y="170782"/>
              <a:ext cx="12192000" cy="14885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¿Que es Power BI?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515154" y="1854567"/>
            <a:ext cx="11676845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s-AR" b="1" dirty="0">
                <a:ln w="0"/>
                <a:cs typeface="Arial" panose="020B0604020202020204" pitchFamily="34" charset="0"/>
              </a:rPr>
              <a:t>Power BI es una aplicación de análisis de negocios que permite analizar datos y compartir información</a:t>
            </a:r>
            <a:r>
              <a:rPr lang="es-AR" dirty="0">
                <a:ln w="0"/>
                <a:cs typeface="Arial" panose="020B0604020202020204" pitchFamily="34" charset="0"/>
              </a:rPr>
              <a:t>. 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5154" y="2419126"/>
            <a:ext cx="6229620" cy="433965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s-AR" sz="1200" dirty="0">
                <a:solidFill>
                  <a:srgbClr val="000000"/>
                </a:solidFill>
                <a:cs typeface="Arial" panose="020B0604020202020204" pitchFamily="34" charset="0"/>
              </a:rPr>
              <a:t>Los paneles de Power BI ofrecen a los usuarios una vista de 360 grados con sus métricas más importantes en un mismo lugar. </a:t>
            </a:r>
          </a:p>
          <a:p>
            <a:r>
              <a:rPr lang="es-AR" sz="1200" dirty="0">
                <a:solidFill>
                  <a:srgbClr val="000000"/>
                </a:solidFill>
                <a:cs typeface="Arial" panose="020B0604020202020204" pitchFamily="34" charset="0"/>
              </a:rPr>
              <a:t>La información se actualiza en tiempo real y está disponible en todos sus dispositivos. </a:t>
            </a:r>
          </a:p>
          <a:p>
            <a:r>
              <a:rPr lang="es-AR" sz="1200" dirty="0">
                <a:solidFill>
                  <a:srgbClr val="000000"/>
                </a:solidFill>
                <a:cs typeface="Arial" panose="020B0604020202020204" pitchFamily="34" charset="0"/>
              </a:rPr>
              <a:t>Con un solo clic, se pueden explorar los datos subyacentes del panel mediante herramientas intuitivas que permiten obtener respuestas fácilmente. </a:t>
            </a:r>
          </a:p>
          <a:p>
            <a:r>
              <a:rPr lang="es-AR" sz="1200" dirty="0">
                <a:solidFill>
                  <a:srgbClr val="000000"/>
                </a:solidFill>
                <a:cs typeface="Arial" panose="020B0604020202020204" pitchFamily="34" charset="0"/>
              </a:rPr>
              <a:t>Asimismo, puede </a:t>
            </a:r>
            <a:r>
              <a:rPr lang="es-AR" sz="1200" b="1" dirty="0">
                <a:solidFill>
                  <a:srgbClr val="000000"/>
                </a:solidFill>
                <a:cs typeface="Arial" panose="020B0604020202020204" pitchFamily="34" charset="0"/>
              </a:rPr>
              <a:t>acceder a sus datos e informes desde cualquier lugar con las aplicaciones móviles de Power BI Mobile, que se actualizan automáticamente con los cambios que se realizan en los datos.</a:t>
            </a:r>
          </a:p>
          <a:p>
            <a:r>
              <a:rPr lang="es-AR" sz="1200" dirty="0">
                <a:solidFill>
                  <a:srgbClr val="000000"/>
                </a:solidFill>
                <a:cs typeface="Arial" panose="020B0604020202020204" pitchFamily="34" charset="0"/>
              </a:rPr>
              <a:t>Power BI </a:t>
            </a:r>
            <a:r>
              <a:rPr lang="es-AR" sz="1200" b="1" dirty="0">
                <a:solidFill>
                  <a:srgbClr val="000000"/>
                </a:solidFill>
                <a:cs typeface="Arial" panose="020B0604020202020204" pitchFamily="34" charset="0"/>
              </a:rPr>
              <a:t>es una herramienta de mashup de datos y creación de informes que incluye numerosas características. </a:t>
            </a:r>
            <a:r>
              <a:rPr lang="es-AR" sz="1200" dirty="0">
                <a:solidFill>
                  <a:srgbClr val="000000"/>
                </a:solidFill>
                <a:cs typeface="Arial" panose="020B0604020202020204" pitchFamily="34" charset="0"/>
              </a:rPr>
              <a:t>Combina datos de bases de datos, archivos y servicios web con herramientas visuales que ayudan a comprender y corregir problemas de formato y calidad de los datos automáticamente. Con más de 20 objetos visuales integrados y una dinámica visualización, podrá tener al alcance de su mano informes realmente espectaculares que comuniquen su mensaje con la máxima eficacia. </a:t>
            </a:r>
            <a:r>
              <a:rPr lang="es-AR" sz="1200" b="1" dirty="0">
                <a:solidFill>
                  <a:srgbClr val="000000"/>
                </a:solidFill>
                <a:cs typeface="Arial" panose="020B0604020202020204" pitchFamily="34" charset="0"/>
              </a:rPr>
              <a:t>Con el Servicio Power BI, publique con seguridad los informes en su organización y configure la actualización de datos automática para que todo el mundo disponga de la información más reciente.</a:t>
            </a:r>
          </a:p>
          <a:p>
            <a:r>
              <a:rPr lang="es-AR" sz="1200" dirty="0">
                <a:solidFill>
                  <a:srgbClr val="000000"/>
                </a:solidFill>
                <a:cs typeface="Arial" panose="020B0604020202020204" pitchFamily="34" charset="0"/>
              </a:rPr>
              <a:t>Power BI puede unificar todos los datos de su organización, ya sea en la nube o localmente. Con </a:t>
            </a:r>
            <a:r>
              <a:rPr lang="es-AR" sz="1200" b="1" dirty="0">
                <a:solidFill>
                  <a:srgbClr val="000000"/>
                </a:solidFill>
                <a:cs typeface="Arial" panose="020B0604020202020204" pitchFamily="34" charset="0"/>
              </a:rPr>
              <a:t>Power BI Gateway</a:t>
            </a:r>
            <a:r>
              <a:rPr lang="es-AR" sz="1200" dirty="0">
                <a:solidFill>
                  <a:srgbClr val="000000"/>
                </a:solidFill>
                <a:cs typeface="Arial" panose="020B0604020202020204" pitchFamily="34" charset="0"/>
              </a:rPr>
              <a:t> puede conectar bases de datos SQL Server, modelos de Analysis Services y muchos otros orígenes de datos a los mismos paneles en Power BI. Si ya cuenta con portales o aplicaciones de creación de informes</a:t>
            </a:r>
            <a:r>
              <a:rPr lang="es-AR" sz="1200" dirty="0">
                <a:cs typeface="Arial" panose="020B0604020202020204" pitchFamily="34" charset="0"/>
              </a:rPr>
              <a:t>, inserte</a:t>
            </a:r>
            <a:r>
              <a:rPr lang="es-AR" sz="1200" dirty="0">
                <a:solidFill>
                  <a:srgbClr val="000000"/>
                </a:solidFill>
                <a:cs typeface="Arial" panose="020B0604020202020204" pitchFamily="34" charset="0"/>
              </a:rPr>
              <a:t> los informes y paneles de Power BI para disfrutar de una experiencia unificada.</a:t>
            </a:r>
          </a:p>
          <a:p>
            <a:endParaRPr lang="es-AR" sz="1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s-AR" sz="12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lumMod val="6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637" y="399033"/>
            <a:ext cx="1032056" cy="103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58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4518" y="1981744"/>
            <a:ext cx="2448000" cy="1584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b="1" dirty="0">
                <a:solidFill>
                  <a:srgbClr val="F2C812"/>
                </a:solidFill>
              </a:rPr>
              <a:t>Todos los datos, estén donde estén</a:t>
            </a:r>
          </a:p>
          <a:p>
            <a:r>
              <a:rPr lang="es-AR" sz="1200" dirty="0">
                <a:solidFill>
                  <a:srgbClr val="000000"/>
                </a:solidFill>
              </a:rPr>
              <a:t>Hojas de cálculo de Excel, servicios en la nube, datos de transmisión y bases de datos locales. No importa dónde residan los datos ni la forma que tengan: obtendrá una visión holística de las métricas claves para su empresa.</a:t>
            </a:r>
            <a:endParaRPr lang="es-AR" sz="12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84117" y="1981744"/>
            <a:ext cx="2448000" cy="15840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200" b="1" dirty="0">
                <a:solidFill>
                  <a:srgbClr val="F2C812"/>
                </a:solidFill>
              </a:rPr>
              <a:t>Manténgase informado: siempre en tiempo real</a:t>
            </a:r>
          </a:p>
          <a:p>
            <a:r>
              <a:rPr lang="es-AR" sz="1200" dirty="0">
                <a:solidFill>
                  <a:srgbClr val="000000"/>
                </a:solidFill>
              </a:rPr>
              <a:t>Sepa al instante cuándo su empresa reclama atención con los paneles de Power BI en tiempo real. Resuelva los problemas cuando aparezcan y aproveche las oportunidades en cuanto se presenten.</a:t>
            </a:r>
            <a:endParaRPr lang="es-AR" sz="12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4518" y="4000799"/>
            <a:ext cx="2448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200" b="1" dirty="0">
                <a:solidFill>
                  <a:srgbClr val="F2C812"/>
                </a:solidFill>
              </a:rPr>
              <a:t>Haga preguntas, reciba respuestas</a:t>
            </a:r>
          </a:p>
          <a:p>
            <a:r>
              <a:rPr lang="es-AR" sz="1200" dirty="0">
                <a:solidFill>
                  <a:srgbClr val="000000"/>
                </a:solidFill>
              </a:rPr>
              <a:t>Imagine que pueda preguntar "¿Cuáles fueron las ventas del último año por producto?" y obtener una visualización impresionante e interactiva como respuesta. Con Power BI, puede formular preguntas en lenguaje natural y obtener como respuesta los gráficos apropiados.</a:t>
            </a:r>
            <a:endParaRPr lang="es-AR" sz="12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84117" y="4000799"/>
            <a:ext cx="244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b="1" dirty="0">
                <a:solidFill>
                  <a:srgbClr val="F2C812"/>
                </a:solidFill>
              </a:rPr>
              <a:t>Tome decisiones basadas en datos desde cualquier lugar</a:t>
            </a:r>
          </a:p>
          <a:p>
            <a:r>
              <a:rPr lang="es-AR" sz="1200" dirty="0">
                <a:solidFill>
                  <a:srgbClr val="000000"/>
                </a:solidFill>
              </a:rPr>
              <a:t>Esté al tanto de sus datos independientemente del lugar en que se encuentre. Con aplicaciones táctiles nativas para Windows, iOS y Android, puede tener acceso a todos los datos dondequiera que vaya.</a:t>
            </a:r>
            <a:endParaRPr lang="es-AR" sz="12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518" y="1742017"/>
            <a:ext cx="2682099" cy="208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011" y="4000799"/>
            <a:ext cx="2304486" cy="18187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610" y="1981744"/>
            <a:ext cx="2693502" cy="18237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0610" y="4000799"/>
            <a:ext cx="2693502" cy="182258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0" y="0"/>
            <a:ext cx="12192000" cy="1659340"/>
            <a:chOff x="0" y="0"/>
            <a:chExt cx="12192000" cy="165934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192000" cy="1488558"/>
            </a:xfrm>
            <a:prstGeom prst="rect">
              <a:avLst/>
            </a:prstGeom>
            <a:solidFill>
              <a:srgbClr val="F1C911"/>
            </a:solidFill>
            <a:ln>
              <a:solidFill>
                <a:srgbClr val="F1C9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0" y="170782"/>
              <a:ext cx="12192000" cy="14885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Características</a:t>
              </a: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bg1">
                <a:lumMod val="6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637" y="399033"/>
            <a:ext cx="1032056" cy="103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0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50597" y="1830122"/>
            <a:ext cx="2448000" cy="15840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200" b="1" dirty="0">
                <a:solidFill>
                  <a:srgbClr val="F2C812"/>
                </a:solidFill>
              </a:rPr>
              <a:t>Contenido personalizado para su organización</a:t>
            </a:r>
          </a:p>
          <a:p>
            <a:r>
              <a:rPr lang="es-AR" sz="1200" dirty="0">
                <a:solidFill>
                  <a:srgbClr val="000000"/>
                </a:solidFill>
              </a:rPr>
              <a:t>Cree y publique paquetes de contenido para su equipo o para toda la organización. Los paquetes de contenido incluyen paneles, informes y conjuntos de datos que proporcionan a todos los usuarios una vista personalizada de sus métricas empresariales más importantes.</a:t>
            </a:r>
            <a:endParaRPr lang="es-AR" sz="12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21564" y="1947872"/>
            <a:ext cx="2448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200" b="1" dirty="0">
                <a:solidFill>
                  <a:srgbClr val="F2C812"/>
                </a:solidFill>
              </a:rPr>
              <a:t>Ponga fin al caos: todo el equipo en sintonía</a:t>
            </a:r>
          </a:p>
          <a:p>
            <a:r>
              <a:rPr lang="es-AR" sz="1200" dirty="0">
                <a:solidFill>
                  <a:srgbClr val="000000"/>
                </a:solidFill>
              </a:rPr>
              <a:t>Capacite a su equipo para tomar decisiones rápidas y seguras con una única vista de su empresa. Power BI </a:t>
            </a:r>
            <a:r>
              <a:rPr lang="es-AR" sz="1200" dirty="0" err="1">
                <a:solidFill>
                  <a:srgbClr val="000000"/>
                </a:solidFill>
              </a:rPr>
              <a:t>Groups</a:t>
            </a:r>
            <a:r>
              <a:rPr lang="es-AR" sz="1200" dirty="0">
                <a:solidFill>
                  <a:srgbClr val="000000"/>
                </a:solidFill>
              </a:rPr>
              <a:t> le permite colaborar con los participantes clave para asegurarse de que todo el mundo emplee los datos correctos.</a:t>
            </a:r>
            <a:endParaRPr lang="es-AR" sz="12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0524" y="4361118"/>
            <a:ext cx="2448000" cy="15840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200" b="1" dirty="0">
                <a:solidFill>
                  <a:srgbClr val="F2C812"/>
                </a:solidFill>
              </a:rPr>
              <a:t>Integre con Power BI</a:t>
            </a:r>
          </a:p>
          <a:p>
            <a:r>
              <a:rPr lang="es-AR" sz="1200" dirty="0">
                <a:solidFill>
                  <a:srgbClr val="000000"/>
                </a:solidFill>
              </a:rPr>
              <a:t>Use nuestra API de REST abierta y basada en estándares para integrar su aplicación o servicio con Power BI. La integración le ayuda a entregar las soluciones con más rapidez a la vez que se centra en su valor principal.</a:t>
            </a:r>
            <a:endParaRPr lang="es-AR" sz="12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21564" y="4007289"/>
            <a:ext cx="2448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b="1" dirty="0">
                <a:solidFill>
                  <a:srgbClr val="F2C812"/>
                </a:solidFill>
              </a:rPr>
              <a:t>Comparta la información en su sitio web o blog.</a:t>
            </a:r>
          </a:p>
          <a:p>
            <a:r>
              <a:rPr lang="es-AR" sz="1200" dirty="0">
                <a:solidFill>
                  <a:srgbClr val="000000"/>
                </a:solidFill>
              </a:rPr>
              <a:t>Cuente su historia de datos con la opción Publicar en Web de Power BI y llegue a millones de usuarios en cualquier dispositivo y en cualquier lugar. Combine sus orígenes de datos, cree visualizaciones impresionantes fácilmente e inserte la historia en su sitio web en tan solo unos minutos.</a:t>
            </a:r>
            <a:endParaRPr lang="es-AR" sz="12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24" y="1947872"/>
            <a:ext cx="2506688" cy="16972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68" y="3805009"/>
            <a:ext cx="2791344" cy="251060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343" y="2086067"/>
            <a:ext cx="2122342" cy="154886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0" y="0"/>
            <a:ext cx="12192000" cy="1659340"/>
            <a:chOff x="0" y="0"/>
            <a:chExt cx="12192000" cy="1659340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1488558"/>
            </a:xfrm>
            <a:prstGeom prst="rect">
              <a:avLst/>
            </a:prstGeom>
            <a:solidFill>
              <a:srgbClr val="F1C911"/>
            </a:solidFill>
            <a:ln>
              <a:solidFill>
                <a:srgbClr val="F1C9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170782"/>
              <a:ext cx="12192000" cy="14885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Características</a:t>
              </a: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lumMod val="6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637" y="399033"/>
            <a:ext cx="1032056" cy="103205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9564" y="4058129"/>
            <a:ext cx="2155105" cy="218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04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38636"/>
            <a:ext cx="12192000" cy="1659340"/>
            <a:chOff x="0" y="0"/>
            <a:chExt cx="12192000" cy="165934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1488558"/>
            </a:xfrm>
            <a:prstGeom prst="rect">
              <a:avLst/>
            </a:prstGeom>
            <a:solidFill>
              <a:srgbClr val="F1C911"/>
            </a:solidFill>
            <a:ln>
              <a:solidFill>
                <a:srgbClr val="F1C9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70782"/>
              <a:ext cx="12192000" cy="14885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Demos</a:t>
              </a:r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9B064E2-91A5-4CAC-AE5C-31075E58B305}"/>
              </a:ext>
            </a:extLst>
          </p:cNvPr>
          <p:cNvSpPr txBox="1"/>
          <p:nvPr/>
        </p:nvSpPr>
        <p:spPr>
          <a:xfrm>
            <a:off x="1222424" y="3887536"/>
            <a:ext cx="10058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>
                <a:hlinkClick r:id="rId2"/>
              </a:rPr>
              <a:t>https://community.powerbi.com/t5/Galleries/ct-p/PBI_Comm_Galleries</a:t>
            </a:r>
            <a:endParaRPr lang="es-AR" sz="2400" dirty="0"/>
          </a:p>
        </p:txBody>
      </p:sp>
      <p:pic>
        <p:nvPicPr>
          <p:cNvPr id="2050" name="Picture 2" descr="Mejorando la visualización de tus Informes de PowerBI Parte I">
            <a:extLst>
              <a:ext uri="{FF2B5EF4-FFF2-40B4-BE49-F238E27FC236}">
                <a16:creationId xmlns:a16="http://schemas.microsoft.com/office/drawing/2014/main" id="{1E1C4ED5-50ED-4BE2-8DA6-A016BA3B2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37" y="195402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prender Power BI - Temas y Fondos - YouTube">
            <a:extLst>
              <a:ext uri="{FF2B5EF4-FFF2-40B4-BE49-F238E27FC236}">
                <a16:creationId xmlns:a16="http://schemas.microsoft.com/office/drawing/2014/main" id="{140CE3B5-80F4-421B-997C-58B5B891C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948" y="2007143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ower BI Desktop: informes interactivos | Microsoft Power BI">
            <a:extLst>
              <a:ext uri="{FF2B5EF4-FFF2-40B4-BE49-F238E27FC236}">
                <a16:creationId xmlns:a16="http://schemas.microsoft.com/office/drawing/2014/main" id="{B7FA9520-746C-4341-940E-2FD466E74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324" y="195402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icrosoft actualiza la suite Dynamics 365 y la plataforma Power BI">
            <a:extLst>
              <a:ext uri="{FF2B5EF4-FFF2-40B4-BE49-F238E27FC236}">
                <a16:creationId xmlns:a16="http://schemas.microsoft.com/office/drawing/2014/main" id="{9867B481-6B0B-4AE4-BC91-4C255AB8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99" y="4832766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ntegración con Power BI • Asana">
            <a:extLst>
              <a:ext uri="{FF2B5EF4-FFF2-40B4-BE49-F238E27FC236}">
                <a16:creationId xmlns:a16="http://schemas.microsoft.com/office/drawing/2014/main" id="{F0D7E7AB-EC75-4C19-8C89-A8B684460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948" y="481518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resentación de partners | Microsoft Power BI">
            <a:extLst>
              <a:ext uri="{FF2B5EF4-FFF2-40B4-BE49-F238E27FC236}">
                <a16:creationId xmlns:a16="http://schemas.microsoft.com/office/drawing/2014/main" id="{4C846B06-0E94-4780-ACE0-9181AE20C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49" y="4764924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58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483578" y="2063629"/>
            <a:ext cx="5728427" cy="2524054"/>
            <a:chOff x="3235853" y="2104858"/>
            <a:chExt cx="5728427" cy="2524054"/>
          </a:xfrm>
        </p:grpSpPr>
        <p:grpSp>
          <p:nvGrpSpPr>
            <p:cNvPr id="18" name="Group 17"/>
            <p:cNvGrpSpPr/>
            <p:nvPr/>
          </p:nvGrpSpPr>
          <p:grpSpPr>
            <a:xfrm>
              <a:off x="3489129" y="3538216"/>
              <a:ext cx="4688956" cy="1090696"/>
              <a:chOff x="4266231" y="2999017"/>
              <a:chExt cx="4594902" cy="111392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4366136" y="2999017"/>
                <a:ext cx="3219090" cy="482400"/>
                <a:chOff x="389559" y="5253119"/>
                <a:chExt cx="3219090" cy="482400"/>
              </a:xfrm>
            </p:grpSpPr>
            <p:pic>
              <p:nvPicPr>
                <p:cNvPr id="4" name="Picture 2" descr="C:\Users\t-dantay\Documents\Placeholders\phone.png"/>
                <p:cNvPicPr>
                  <a:picLocks noChangeAspect="1" noChangeArrowheads="1"/>
                </p:cNvPicPr>
                <p:nvPr>
                  <p:custDataLst>
                    <p:custData r:id="rId2"/>
                  </p:custDataLst>
                </p:nvPr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9559" y="5253119"/>
                  <a:ext cx="486199" cy="48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" name="TextBox 14"/>
                <p:cNvSpPr txBox="1"/>
                <p:nvPr/>
              </p:nvSpPr>
              <p:spPr>
                <a:xfrm>
                  <a:off x="1189151" y="5326890"/>
                  <a:ext cx="2419498" cy="408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2000" b="1" dirty="0"/>
                    <a:t>1161554371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266231" y="3630587"/>
                <a:ext cx="4594902" cy="482350"/>
                <a:chOff x="1784633" y="2620027"/>
                <a:chExt cx="4594902" cy="482350"/>
              </a:xfrm>
            </p:grpSpPr>
            <p:pic>
              <p:nvPicPr>
                <p:cNvPr id="6" name="Picture 2" descr="C:\Users\t-dantay\Documents\First24\envelope1.png"/>
                <p:cNvPicPr>
                  <a:picLocks noChangeAspect="1" noChangeArrowheads="1"/>
                </p:cNvPicPr>
                <p:nvPr>
                  <p:custDataLst>
                    <p:custData r:id="rId1"/>
                  </p:custDataLst>
                </p:nvPr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84633" y="2620027"/>
                  <a:ext cx="686010" cy="4823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" name="TextBox 2"/>
                <p:cNvSpPr txBox="1"/>
                <p:nvPr/>
              </p:nvSpPr>
              <p:spPr>
                <a:xfrm>
                  <a:off x="2684130" y="2656887"/>
                  <a:ext cx="3695405" cy="408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2000" b="1" dirty="0"/>
                    <a:t>damianltorres@hotmail.com</a:t>
                  </a:r>
                </a:p>
              </p:txBody>
            </p:sp>
          </p:grpSp>
        </p:grpSp>
        <p:sp>
          <p:nvSpPr>
            <p:cNvPr id="20" name="TextBox 19"/>
            <p:cNvSpPr txBox="1"/>
            <p:nvPr/>
          </p:nvSpPr>
          <p:spPr>
            <a:xfrm>
              <a:off x="3235853" y="2104858"/>
              <a:ext cx="572842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4000" b="1" dirty="0"/>
                <a:t>Contacto y/o Consultas</a:t>
              </a:r>
            </a:p>
            <a:p>
              <a:pPr algn="ctr"/>
              <a:r>
                <a:rPr lang="es-AR" sz="4000" b="1" dirty="0"/>
                <a:t>Damian Torres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274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8958" y="2140607"/>
            <a:ext cx="73134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altLang="es-AR" sz="9600" b="1" dirty="0">
                <a:solidFill>
                  <a:schemeClr val="bg1"/>
                </a:solidFill>
              </a:rPr>
              <a:t>Etapa 1</a:t>
            </a:r>
          </a:p>
        </p:txBody>
      </p:sp>
      <p:sp>
        <p:nvSpPr>
          <p:cNvPr id="2" name="Rectangle 1"/>
          <p:cNvSpPr/>
          <p:nvPr/>
        </p:nvSpPr>
        <p:spPr>
          <a:xfrm>
            <a:off x="147145" y="544252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2400" b="1" dirty="0">
                <a:solidFill>
                  <a:schemeClr val="bg1"/>
                </a:solidFill>
              </a:rPr>
              <a:t>Implementación Power BI</a:t>
            </a:r>
            <a:br>
              <a:rPr lang="es-AR" sz="2400" b="1" dirty="0">
                <a:solidFill>
                  <a:schemeClr val="bg1"/>
                </a:solidFill>
              </a:rPr>
            </a:br>
            <a:r>
              <a:rPr lang="es-AR" sz="2400" b="1" dirty="0">
                <a:solidFill>
                  <a:schemeClr val="bg1"/>
                </a:solidFill>
              </a:rPr>
              <a:t>Reportes Analíticos y Operativos</a:t>
            </a:r>
            <a:br>
              <a:rPr lang="es-AR" sz="2400" b="1" dirty="0">
                <a:solidFill>
                  <a:schemeClr val="bg1"/>
                </a:solidFill>
              </a:rPr>
            </a:br>
            <a:r>
              <a:rPr lang="es-AR" sz="2400" b="1" dirty="0">
                <a:solidFill>
                  <a:schemeClr val="bg1"/>
                </a:solidFill>
              </a:rPr>
              <a:t>Acomodando el Modelo</a:t>
            </a:r>
          </a:p>
        </p:txBody>
      </p:sp>
    </p:spTree>
    <p:extLst>
      <p:ext uri="{BB962C8B-B14F-4D97-AF65-F5344CB8AC3E}">
        <p14:creationId xmlns:p14="http://schemas.microsoft.com/office/powerpoint/2010/main" val="94466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>
                <a:solidFill>
                  <a:schemeClr val="accent6"/>
                </a:solidFill>
              </a:rPr>
              <a:t>¿Cual es actualmente el modelo utilizado?</a:t>
            </a:r>
            <a:br>
              <a:rPr lang="es-AR" b="1" dirty="0">
                <a:solidFill>
                  <a:schemeClr val="accent6"/>
                </a:solidFill>
              </a:rPr>
            </a:br>
            <a:r>
              <a:rPr lang="es-AR" b="1" dirty="0">
                <a:solidFill>
                  <a:schemeClr val="accent6"/>
                </a:solidFill>
              </a:rPr>
              <a:t>¿Qué beneficios serán mas inmediatos y cuales a mediano plazo?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>
                <a:solidFill>
                  <a:schemeClr val="accent2"/>
                </a:solidFill>
              </a:rPr>
              <a:t>A corto plazo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s-AR" sz="1200" dirty="0"/>
              <a:t>Implementación Power BI</a:t>
            </a:r>
          </a:p>
          <a:p>
            <a:pPr lvl="1"/>
            <a:r>
              <a:rPr lang="es-AR" sz="1200" dirty="0"/>
              <a:t>Desktop (Diseño de Tablero de Comando)</a:t>
            </a:r>
          </a:p>
          <a:p>
            <a:pPr lvl="1"/>
            <a:r>
              <a:rPr lang="es-AR" sz="1200" dirty="0"/>
              <a:t>Mobile (Modelado de datos para los usuarios)</a:t>
            </a:r>
          </a:p>
          <a:p>
            <a:pPr lvl="1"/>
            <a:r>
              <a:rPr lang="es-AR" sz="1200" dirty="0"/>
              <a:t>Web</a:t>
            </a:r>
          </a:p>
          <a:p>
            <a:r>
              <a:rPr lang="es-AR" sz="1200" dirty="0" err="1"/>
              <a:t>Reporteria</a:t>
            </a:r>
            <a:r>
              <a:rPr lang="es-AR" sz="1200" dirty="0"/>
              <a:t> / Dashboards</a:t>
            </a:r>
          </a:p>
          <a:p>
            <a:pPr lvl="1"/>
            <a:r>
              <a:rPr lang="es-AR" sz="1200" dirty="0"/>
              <a:t>Reportes Operativos</a:t>
            </a:r>
          </a:p>
          <a:p>
            <a:pPr lvl="1"/>
            <a:r>
              <a:rPr lang="es-AR" sz="1200" dirty="0"/>
              <a:t>Reportes Analíticos</a:t>
            </a:r>
          </a:p>
          <a:p>
            <a:pPr marL="457200" lvl="1" indent="0">
              <a:buNone/>
            </a:pPr>
            <a:r>
              <a:rPr lang="es-AR" sz="1200" dirty="0"/>
              <a:t>		</a:t>
            </a:r>
          </a:p>
          <a:p>
            <a:r>
              <a:rPr lang="es-AR" sz="1200" dirty="0"/>
              <a:t>Desarrollo de Grandes “dimensiones relacionales” de datos que agrupen las principales áreas de la compañía.</a:t>
            </a:r>
          </a:p>
          <a:p>
            <a:r>
              <a:rPr lang="es-AR" sz="1200" dirty="0"/>
              <a:t>Cambio en el modelo de datos (Replicación)</a:t>
            </a:r>
          </a:p>
          <a:p>
            <a:r>
              <a:rPr lang="es-AR" sz="1200" dirty="0"/>
              <a:t>SQL Server - Querys  </a:t>
            </a:r>
          </a:p>
          <a:p>
            <a:r>
              <a:rPr lang="es-AR" sz="1200" dirty="0" err="1"/>
              <a:t>Automatizacion</a:t>
            </a:r>
            <a:r>
              <a:rPr lang="es-AR" sz="1200" dirty="0"/>
              <a:t> de subidas de </a:t>
            </a:r>
            <a:r>
              <a:rPr lang="es-AR" sz="1200" dirty="0" err="1"/>
              <a:t>informacion</a:t>
            </a:r>
            <a:r>
              <a:rPr lang="es-AR" sz="1200" dirty="0"/>
              <a:t> con herramientas ETL</a:t>
            </a:r>
          </a:p>
          <a:p>
            <a:endParaRPr lang="es-AR" sz="1200" dirty="0"/>
          </a:p>
          <a:p>
            <a:pPr lvl="1"/>
            <a:endParaRPr lang="es-AR" sz="1200" dirty="0"/>
          </a:p>
          <a:p>
            <a:endParaRPr lang="es-AR" sz="1200" dirty="0"/>
          </a:p>
          <a:p>
            <a:endParaRPr lang="es-AR" sz="1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dirty="0">
                <a:solidFill>
                  <a:schemeClr val="accent1"/>
                </a:solidFill>
              </a:rPr>
              <a:t>A mediano y largo plazo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664092">
            <a:off x="9693682" y="3790347"/>
            <a:ext cx="2185906" cy="262308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AR" sz="1200" dirty="0"/>
              <a:t>Relevamiento y </a:t>
            </a:r>
            <a:r>
              <a:rPr lang="es-AR" sz="1200" dirty="0" err="1"/>
              <a:t>analisis</a:t>
            </a:r>
            <a:r>
              <a:rPr lang="es-AR" sz="1200" dirty="0"/>
              <a:t> de sistema operativo</a:t>
            </a:r>
          </a:p>
          <a:p>
            <a:r>
              <a:rPr lang="es-AR" sz="1200" dirty="0"/>
              <a:t>Relevamiento y análisis de base de datos productiva </a:t>
            </a:r>
          </a:p>
          <a:p>
            <a:r>
              <a:rPr lang="es-AR" sz="1200" dirty="0"/>
              <a:t>Extracción de datos productivos al modelo BI</a:t>
            </a:r>
          </a:p>
          <a:p>
            <a:r>
              <a:rPr lang="es-AR" sz="1200" dirty="0"/>
              <a:t>Disponibilidad de Información Real Time</a:t>
            </a:r>
          </a:p>
          <a:p>
            <a:r>
              <a:rPr lang="es-AR" sz="1200" dirty="0"/>
              <a:t>Independencia de archivos que actualmente deben bajarse del sistema operativo.</a:t>
            </a:r>
          </a:p>
        </p:txBody>
      </p:sp>
    </p:spTree>
    <p:extLst>
      <p:ext uri="{BB962C8B-B14F-4D97-AF65-F5344CB8AC3E}">
        <p14:creationId xmlns:p14="http://schemas.microsoft.com/office/powerpoint/2010/main" val="402304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149" y="154338"/>
            <a:ext cx="9068715" cy="548027"/>
          </a:xfrm>
        </p:spPr>
        <p:txBody>
          <a:bodyPr>
            <a:normAutofit/>
          </a:bodyPr>
          <a:lstStyle/>
          <a:p>
            <a:r>
              <a:rPr lang="es-AR" sz="2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Diferencia entre los reportes analíticos y operativos</a:t>
            </a:r>
            <a:endParaRPr lang="es-AR" sz="2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339" y="702365"/>
            <a:ext cx="10215148" cy="131242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s-AR" sz="1200" dirty="0">
                <a:latin typeface="Arial" panose="020B0604020202020204" pitchFamily="34" charset="0"/>
                <a:cs typeface="Arial" panose="020B0604020202020204" pitchFamily="34" charset="0"/>
              </a:rPr>
              <a:t>Los reportes analíticos están orientados hacia el soporte de funciones estratégicas y de planeación de la alta dirección. Los reportes operativos están orientados hacia el soporte de las funciones organizacionales diarias.</a:t>
            </a:r>
          </a:p>
          <a:p>
            <a:pPr marL="0" indent="0" fontAlgn="base">
              <a:buNone/>
            </a:pPr>
            <a:r>
              <a:rPr lang="es-AR" sz="1200" dirty="0">
                <a:latin typeface="Arial" panose="020B0604020202020204" pitchFamily="34" charset="0"/>
                <a:cs typeface="Arial" panose="020B0604020202020204" pitchFamily="34" charset="0"/>
              </a:rPr>
              <a:t>Con este fin, los reportes analíticos tienen por objetivo proporcionar información sobre el panorama de la organización y su dirección, involucrando datos históricos, proyecciones de tendencias e información resumida pero no datos a detalle. Los reportes operativos tienen por objetivo proporcionar soporte para la toma de decisiones en un entorno con un movimiento potencialmente rápido, dando una imagen detallada del presente y el futuro inmediato, de forma que las acciones individuales pueden administrarse apropiadamente.</a:t>
            </a:r>
            <a:endParaRPr lang="es-AR" sz="1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9332F8-A496-48B3-87E4-8CC3DA999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66" y="2750920"/>
            <a:ext cx="4971866" cy="31448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Picture 24">
            <a:extLst>
              <a:ext uri="{FF2B5EF4-FFF2-40B4-BE49-F238E27FC236}">
                <a16:creationId xmlns:a16="http://schemas.microsoft.com/office/drawing/2014/main" id="{F5DEC9A8-3B6E-454B-9D4C-F1673FE119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72" y="2292696"/>
            <a:ext cx="1107656" cy="1006960"/>
          </a:xfrm>
          <a:prstGeom prst="rect">
            <a:avLst/>
          </a:prstGeom>
        </p:spPr>
      </p:pic>
      <p:pic>
        <p:nvPicPr>
          <p:cNvPr id="22" name="Picture 4" descr="https://encrypted-tbn2.gstatic.com/images?q=tbn:ANd9GcRYSdBwzzn4GHJePhH8q7O33XEW-vnEjbZa43ojllFVQTbLNXLpvA">
            <a:extLst>
              <a:ext uri="{FF2B5EF4-FFF2-40B4-BE49-F238E27FC236}">
                <a16:creationId xmlns:a16="http://schemas.microsoft.com/office/drawing/2014/main" id="{D53602A4-8F48-465A-9965-BCDFC3CEF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925" y="2872745"/>
            <a:ext cx="2131955" cy="204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3BF60CCF-1E4A-4BFB-8BEA-EE8E9AE944DD}"/>
              </a:ext>
            </a:extLst>
          </p:cNvPr>
          <p:cNvSpPr txBox="1"/>
          <p:nvPr/>
        </p:nvSpPr>
        <p:spPr>
          <a:xfrm>
            <a:off x="6862437" y="3360946"/>
            <a:ext cx="943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!=</a:t>
            </a:r>
          </a:p>
        </p:txBody>
      </p: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3F28E504-4E04-44E7-853D-1B560053F31F}"/>
              </a:ext>
            </a:extLst>
          </p:cNvPr>
          <p:cNvCxnSpPr>
            <a:cxnSpLocks/>
          </p:cNvCxnSpPr>
          <p:nvPr/>
        </p:nvCxnSpPr>
        <p:spPr>
          <a:xfrm flipH="1">
            <a:off x="7379512" y="2076080"/>
            <a:ext cx="21120" cy="46603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7B80785-F1B9-4942-9E31-D37F4A53DEAB}"/>
              </a:ext>
            </a:extLst>
          </p:cNvPr>
          <p:cNvSpPr txBox="1"/>
          <p:nvPr/>
        </p:nvSpPr>
        <p:spPr>
          <a:xfrm>
            <a:off x="2752073" y="2009267"/>
            <a:ext cx="225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1"/>
                </a:solidFill>
              </a:rPr>
              <a:t>Reportes Analíticos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8262D8A-30F7-4A63-8959-1AC4477BBBBB}"/>
              </a:ext>
            </a:extLst>
          </p:cNvPr>
          <p:cNvSpPr txBox="1"/>
          <p:nvPr/>
        </p:nvSpPr>
        <p:spPr>
          <a:xfrm>
            <a:off x="8796018" y="1996015"/>
            <a:ext cx="225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2"/>
                </a:solidFill>
              </a:rPr>
              <a:t>Reportes Operativos</a:t>
            </a:r>
          </a:p>
        </p:txBody>
      </p:sp>
      <p:grpSp>
        <p:nvGrpSpPr>
          <p:cNvPr id="33" name="Group 506">
            <a:extLst>
              <a:ext uri="{FF2B5EF4-FFF2-40B4-BE49-F238E27FC236}">
                <a16:creationId xmlns:a16="http://schemas.microsoft.com/office/drawing/2014/main" id="{243BBE7E-7C23-4D7C-B1ED-86D0BECD05CC}"/>
              </a:ext>
            </a:extLst>
          </p:cNvPr>
          <p:cNvGrpSpPr/>
          <p:nvPr/>
        </p:nvGrpSpPr>
        <p:grpSpPr>
          <a:xfrm rot="16200000">
            <a:off x="9007937" y="3528515"/>
            <a:ext cx="688012" cy="577132"/>
            <a:chOff x="9378418" y="4944886"/>
            <a:chExt cx="469153" cy="472130"/>
          </a:xfrm>
        </p:grpSpPr>
        <p:sp>
          <p:nvSpPr>
            <p:cNvPr id="34" name="Down Arrow 507">
              <a:extLst>
                <a:ext uri="{FF2B5EF4-FFF2-40B4-BE49-F238E27FC236}">
                  <a16:creationId xmlns:a16="http://schemas.microsoft.com/office/drawing/2014/main" id="{6F5E5018-05AD-4B6C-BAB3-8D26C2CE1F78}"/>
                </a:ext>
              </a:extLst>
            </p:cNvPr>
            <p:cNvSpPr/>
            <p:nvPr/>
          </p:nvSpPr>
          <p:spPr>
            <a:xfrm flipH="1">
              <a:off x="9600289" y="5097060"/>
              <a:ext cx="247282" cy="319956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5" name="Down Arrow 508">
              <a:extLst>
                <a:ext uri="{FF2B5EF4-FFF2-40B4-BE49-F238E27FC236}">
                  <a16:creationId xmlns:a16="http://schemas.microsoft.com/office/drawing/2014/main" id="{9038B4D4-ABBA-486B-851D-B2EFC22ED228}"/>
                </a:ext>
              </a:extLst>
            </p:cNvPr>
            <p:cNvSpPr/>
            <p:nvPr/>
          </p:nvSpPr>
          <p:spPr>
            <a:xfrm flipH="1" flipV="1">
              <a:off x="9378418" y="4944886"/>
              <a:ext cx="247282" cy="32813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  <a:alpha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EDF0C83-1F5B-491E-ADD0-16240EE038DD}"/>
              </a:ext>
            </a:extLst>
          </p:cNvPr>
          <p:cNvGrpSpPr/>
          <p:nvPr/>
        </p:nvGrpSpPr>
        <p:grpSpPr>
          <a:xfrm>
            <a:off x="9749848" y="2458111"/>
            <a:ext cx="2325987" cy="3296321"/>
            <a:chOff x="9749848" y="2458111"/>
            <a:chExt cx="2325987" cy="3296321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3314B9C7-6E69-4800-97C0-3BC36B53B0CD}"/>
                </a:ext>
              </a:extLst>
            </p:cNvPr>
            <p:cNvGrpSpPr/>
            <p:nvPr/>
          </p:nvGrpSpPr>
          <p:grpSpPr>
            <a:xfrm>
              <a:off x="10137425" y="2750920"/>
              <a:ext cx="1497823" cy="2604686"/>
              <a:chOff x="10100497" y="2199767"/>
              <a:chExt cx="1647605" cy="3151670"/>
            </a:xfrm>
          </p:grpSpPr>
          <p:pic>
            <p:nvPicPr>
              <p:cNvPr id="2052" name="Picture 4" descr="Resultado de imagen para excel logo">
                <a:extLst>
                  <a:ext uri="{FF2B5EF4-FFF2-40B4-BE49-F238E27FC236}">
                    <a16:creationId xmlns:a16="http://schemas.microsoft.com/office/drawing/2014/main" id="{A2B6AC81-8E3A-4A7D-9FA1-1B0A900DA0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36547" y="3969354"/>
                <a:ext cx="575505" cy="565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C2FAE051-048F-444E-B4E4-BC0B6C0EB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00497" y="2199767"/>
                <a:ext cx="1647605" cy="567135"/>
              </a:xfrm>
              <a:prstGeom prst="rect">
                <a:avLst/>
              </a:prstGeom>
            </p:spPr>
          </p:pic>
          <p:pic>
            <p:nvPicPr>
              <p:cNvPr id="25" name="Imagen 24">
                <a:extLst>
                  <a:ext uri="{FF2B5EF4-FFF2-40B4-BE49-F238E27FC236}">
                    <a16:creationId xmlns:a16="http://schemas.microsoft.com/office/drawing/2014/main" id="{234F681B-9A57-4D35-8B65-B9A4E04528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85715" y="3029544"/>
                <a:ext cx="677168" cy="677168"/>
              </a:xfrm>
              <a:prstGeom prst="rect">
                <a:avLst/>
              </a:prstGeom>
            </p:spPr>
          </p:pic>
          <p:pic>
            <p:nvPicPr>
              <p:cNvPr id="24" name="Picture 30" descr="Resultado de imagen para access">
                <a:extLst>
                  <a:ext uri="{FF2B5EF4-FFF2-40B4-BE49-F238E27FC236}">
                    <a16:creationId xmlns:a16="http://schemas.microsoft.com/office/drawing/2014/main" id="{03D7C02D-8C5F-47C0-9868-486D0542E6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47099" y="4797037"/>
                <a:ext cx="554400" cy="55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6" name="Rounded Rectangle 59">
              <a:extLst>
                <a:ext uri="{FF2B5EF4-FFF2-40B4-BE49-F238E27FC236}">
                  <a16:creationId xmlns:a16="http://schemas.microsoft.com/office/drawing/2014/main" id="{D880B38F-22FE-445F-97C2-1AC64AF1085D}"/>
                </a:ext>
              </a:extLst>
            </p:cNvPr>
            <p:cNvSpPr/>
            <p:nvPr/>
          </p:nvSpPr>
          <p:spPr>
            <a:xfrm>
              <a:off x="9749848" y="2458111"/>
              <a:ext cx="2325987" cy="3296321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64BCC303-6E1D-4A98-8B90-46CCAC1D88CE}"/>
                </a:ext>
              </a:extLst>
            </p:cNvPr>
            <p:cNvSpPr txBox="1"/>
            <p:nvPr/>
          </p:nvSpPr>
          <p:spPr>
            <a:xfrm>
              <a:off x="11069865" y="4442526"/>
              <a:ext cx="554552" cy="254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>
                  <a:solidFill>
                    <a:schemeClr val="accent6"/>
                  </a:solidFill>
                </a:rPr>
                <a:t>ODBC</a:t>
              </a: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F5EEE870-5C77-43C8-B46D-F35C89885C20}"/>
                </a:ext>
              </a:extLst>
            </p:cNvPr>
            <p:cNvSpPr txBox="1"/>
            <p:nvPr/>
          </p:nvSpPr>
          <p:spPr>
            <a:xfrm>
              <a:off x="11067444" y="5160986"/>
              <a:ext cx="554552" cy="254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000" dirty="0">
                  <a:solidFill>
                    <a:srgbClr val="C00000"/>
                  </a:solidFill>
                </a:rPr>
                <a:t>ODBC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49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1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1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1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1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1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8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665209" y="284135"/>
          <a:ext cx="9685216" cy="3343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7124062" y="348576"/>
            <a:ext cx="28136" cy="60874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Grupo 19">
            <a:extLst>
              <a:ext uri="{FF2B5EF4-FFF2-40B4-BE49-F238E27FC236}">
                <a16:creationId xmlns:a16="http://schemas.microsoft.com/office/drawing/2014/main" id="{3C2EF1F7-A5C4-4462-8795-27E979F0B51B}"/>
              </a:ext>
            </a:extLst>
          </p:cNvPr>
          <p:cNvGrpSpPr/>
          <p:nvPr/>
        </p:nvGrpSpPr>
        <p:grpSpPr>
          <a:xfrm>
            <a:off x="1774120" y="3721621"/>
            <a:ext cx="4313419" cy="2714430"/>
            <a:chOff x="273697" y="2076080"/>
            <a:chExt cx="4540171" cy="2873198"/>
          </a:xfrm>
        </p:grpSpPr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D101BBC1-44BF-4DBD-9F64-851C1529D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3697" y="2076493"/>
              <a:ext cx="4128795" cy="287278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E4B2015-3CCB-4E59-9F08-CCEB46656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913" y="2076080"/>
              <a:ext cx="396955" cy="396955"/>
            </a:xfrm>
            <a:prstGeom prst="rect">
              <a:avLst/>
            </a:prstGeom>
          </p:spPr>
        </p:pic>
      </p:grpSp>
      <p:sp>
        <p:nvSpPr>
          <p:cNvPr id="4" name="AutoShape 2" descr="Resultado de imagen para csv logo">
            <a:extLst>
              <a:ext uri="{FF2B5EF4-FFF2-40B4-BE49-F238E27FC236}">
                <a16:creationId xmlns:a16="http://schemas.microsoft.com/office/drawing/2014/main" id="{0826DE55-B860-4587-86B5-2EF6A011E9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52346539-DD47-4A30-ACDA-F798F5F9A1CA}"/>
              </a:ext>
            </a:extLst>
          </p:cNvPr>
          <p:cNvGrpSpPr/>
          <p:nvPr/>
        </p:nvGrpSpPr>
        <p:grpSpPr>
          <a:xfrm>
            <a:off x="7788945" y="4224826"/>
            <a:ext cx="2607598" cy="1405357"/>
            <a:chOff x="2950924" y="4306415"/>
            <a:chExt cx="3407380" cy="1801265"/>
          </a:xfrm>
        </p:grpSpPr>
        <p:pic>
          <p:nvPicPr>
            <p:cNvPr id="3" name="Picture 4" descr="https://encrypted-tbn2.gstatic.com/images?q=tbn:ANd9GcRYSdBwzzn4GHJePhH8q7O33XEW-vnEjbZa43ojllFVQTbLNXLpvA"/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7042" y="4306415"/>
              <a:ext cx="1801262" cy="1801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680B30CE-CCF4-4FFC-845B-F3087A4D289E}"/>
                </a:ext>
              </a:extLst>
            </p:cNvPr>
            <p:cNvGrpSpPr/>
            <p:nvPr/>
          </p:nvGrpSpPr>
          <p:grpSpPr>
            <a:xfrm>
              <a:off x="2950924" y="4691862"/>
              <a:ext cx="1124951" cy="1266264"/>
              <a:chOff x="10546679" y="3393831"/>
              <a:chExt cx="1285617" cy="1480864"/>
            </a:xfrm>
          </p:grpSpPr>
          <p:pic>
            <p:nvPicPr>
              <p:cNvPr id="37" name="Picture 4" descr="Resultado de imagen para excel logo">
                <a:extLst>
                  <a:ext uri="{FF2B5EF4-FFF2-40B4-BE49-F238E27FC236}">
                    <a16:creationId xmlns:a16="http://schemas.microsoft.com/office/drawing/2014/main" id="{426F1606-5F02-42B9-9CBD-F4CD2689F0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46679" y="3393831"/>
                <a:ext cx="1245623" cy="11117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C5B72566-9001-4D84-861F-45751663363E}"/>
                  </a:ext>
                </a:extLst>
              </p:cNvPr>
              <p:cNvSpPr txBox="1"/>
              <p:nvPr/>
            </p:nvSpPr>
            <p:spPr>
              <a:xfrm>
                <a:off x="10854153" y="4505626"/>
                <a:ext cx="978143" cy="369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000" dirty="0">
                    <a:solidFill>
                      <a:schemeClr val="accent6"/>
                    </a:solidFill>
                  </a:rPr>
                  <a:t>ODBC</a:t>
                </a:r>
              </a:p>
            </p:txBody>
          </p:sp>
        </p:grpSp>
        <p:grpSp>
          <p:nvGrpSpPr>
            <p:cNvPr id="41" name="Group 506">
              <a:extLst>
                <a:ext uri="{FF2B5EF4-FFF2-40B4-BE49-F238E27FC236}">
                  <a16:creationId xmlns:a16="http://schemas.microsoft.com/office/drawing/2014/main" id="{94682A6A-734E-46EC-9F3E-C28065EC58AB}"/>
                </a:ext>
              </a:extLst>
            </p:cNvPr>
            <p:cNvGrpSpPr/>
            <p:nvPr/>
          </p:nvGrpSpPr>
          <p:grpSpPr>
            <a:xfrm rot="16200000">
              <a:off x="4209171" y="4783984"/>
              <a:ext cx="688009" cy="577093"/>
              <a:chOff x="9378418" y="7154815"/>
              <a:chExt cx="469150" cy="472099"/>
            </a:xfrm>
          </p:grpSpPr>
          <p:sp>
            <p:nvSpPr>
              <p:cNvPr id="42" name="Down Arrow 507">
                <a:extLst>
                  <a:ext uri="{FF2B5EF4-FFF2-40B4-BE49-F238E27FC236}">
                    <a16:creationId xmlns:a16="http://schemas.microsoft.com/office/drawing/2014/main" id="{73A4B2BD-147B-4205-B787-AED6CD3FEB3E}"/>
                  </a:ext>
                </a:extLst>
              </p:cNvPr>
              <p:cNvSpPr/>
              <p:nvPr/>
            </p:nvSpPr>
            <p:spPr>
              <a:xfrm flipH="1">
                <a:off x="9600286" y="7306959"/>
                <a:ext cx="247282" cy="319955"/>
              </a:xfrm>
              <a:prstGeom prst="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43" name="Down Arrow 508">
                <a:extLst>
                  <a:ext uri="{FF2B5EF4-FFF2-40B4-BE49-F238E27FC236}">
                    <a16:creationId xmlns:a16="http://schemas.microsoft.com/office/drawing/2014/main" id="{A2D37CE6-F679-4ECD-B126-E89A8E28832B}"/>
                  </a:ext>
                </a:extLst>
              </p:cNvPr>
              <p:cNvSpPr/>
              <p:nvPr/>
            </p:nvSpPr>
            <p:spPr>
              <a:xfrm flipH="1" flipV="1">
                <a:off x="9378418" y="7154815"/>
                <a:ext cx="247282" cy="328133"/>
              </a:xfrm>
              <a:prstGeom prst="down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815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para data warehouse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69" y="3207132"/>
            <a:ext cx="4072486" cy="271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Resultado de imagen para reportes analitic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701" y="4252969"/>
            <a:ext cx="3168601" cy="149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owchart: Magnetic Disk 13"/>
          <p:cNvSpPr/>
          <p:nvPr/>
        </p:nvSpPr>
        <p:spPr>
          <a:xfrm>
            <a:off x="814518" y="756839"/>
            <a:ext cx="2088000" cy="1512000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Fuente de Datos</a:t>
            </a:r>
          </a:p>
          <a:p>
            <a:pPr algn="ctr"/>
            <a:r>
              <a:rPr lang="es-AR" dirty="0"/>
              <a:t>Base Productiva</a:t>
            </a:r>
          </a:p>
        </p:txBody>
      </p:sp>
      <p:sp>
        <p:nvSpPr>
          <p:cNvPr id="22" name="Flowchart: Magnetic Disk 21"/>
          <p:cNvSpPr/>
          <p:nvPr/>
        </p:nvSpPr>
        <p:spPr>
          <a:xfrm>
            <a:off x="5133558" y="756839"/>
            <a:ext cx="2088000" cy="1512000"/>
          </a:xfrm>
          <a:prstGeom prst="flowChartMagneticDisk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Almacén de Datos / ODS</a:t>
            </a:r>
          </a:p>
        </p:txBody>
      </p:sp>
      <p:sp>
        <p:nvSpPr>
          <p:cNvPr id="23" name="Flowchart: Magnetic Disk 22"/>
          <p:cNvSpPr/>
          <p:nvPr/>
        </p:nvSpPr>
        <p:spPr>
          <a:xfrm>
            <a:off x="9465245" y="756839"/>
            <a:ext cx="2088000" cy="1512000"/>
          </a:xfrm>
          <a:prstGeom prst="flowChartMagneticDisk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Datamarts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502959" y="904585"/>
            <a:ext cx="1440000" cy="666842"/>
            <a:chOff x="5909273" y="1882584"/>
            <a:chExt cx="1440000" cy="666842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6371" y="1882584"/>
              <a:ext cx="430751" cy="439602"/>
            </a:xfrm>
            <a:prstGeom prst="rect">
              <a:avLst/>
            </a:prstGeom>
          </p:spPr>
        </p:pic>
        <p:cxnSp>
          <p:nvCxnSpPr>
            <p:cNvPr id="27" name="Straight Arrow Connector 26"/>
            <p:cNvCxnSpPr/>
            <p:nvPr/>
          </p:nvCxnSpPr>
          <p:spPr>
            <a:xfrm>
              <a:off x="5909273" y="2461320"/>
              <a:ext cx="1440000" cy="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909273" y="2549426"/>
              <a:ext cx="1440000" cy="0"/>
            </a:xfrm>
            <a:prstGeom prst="straightConnector1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9652025" y="5815124"/>
            <a:ext cx="138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1200" dirty="0"/>
              <a:t>Reportes Analíticos</a:t>
            </a:r>
            <a:br>
              <a:rPr lang="es-AR" sz="1200" dirty="0"/>
            </a:br>
            <a:r>
              <a:rPr lang="es-AR" sz="1200" dirty="0"/>
              <a:t>(Modelo Estrella)</a:t>
            </a:r>
          </a:p>
        </p:txBody>
      </p:sp>
      <p:pic>
        <p:nvPicPr>
          <p:cNvPr id="2052" name="Picture 4" descr="https://encrypted-tbn2.gstatic.com/images?q=tbn:ANd9GcRYSdBwzzn4GHJePhH8q7O33XEW-vnEjbZa43ojllFVQTbLNXLpvA"/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862" y="4563428"/>
            <a:ext cx="1795878" cy="134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5310555" y="5857860"/>
            <a:ext cx="1458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1200" dirty="0"/>
              <a:t>Reportes Operativos</a:t>
            </a:r>
            <a:br>
              <a:rPr lang="es-AR" sz="1200" dirty="0"/>
            </a:br>
            <a:r>
              <a:rPr lang="es-AR" sz="1200" dirty="0"/>
              <a:t>(Modelo Relacional)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418865" y="1774965"/>
            <a:ext cx="15927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C0000"/>
              </a:buClr>
              <a:defRPr/>
            </a:pPr>
            <a:r>
              <a:rPr lang="es-MX" altLang="es-AR" sz="1200" u="sng" dirty="0"/>
              <a:t>ETL</a:t>
            </a:r>
            <a:r>
              <a:rPr lang="es-MX" altLang="es-AR" sz="1200" dirty="0"/>
              <a:t>: Extracción de datos de distintas fuentes, en su Transformación se filtra, depura, homogeniza, agrupa y carga en un o varios destinos.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8887" y="5031806"/>
            <a:ext cx="4054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Warehouse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1230" y="904585"/>
            <a:ext cx="1597290" cy="743776"/>
          </a:xfrm>
          <a:prstGeom prst="rect">
            <a:avLst/>
          </a:prstGeom>
        </p:spPr>
      </p:pic>
      <p:grpSp>
        <p:nvGrpSpPr>
          <p:cNvPr id="52" name="Group 23"/>
          <p:cNvGrpSpPr>
            <a:grpSpLocks/>
          </p:cNvGrpSpPr>
          <p:nvPr/>
        </p:nvGrpSpPr>
        <p:grpSpPr bwMode="auto">
          <a:xfrm>
            <a:off x="4992552" y="2456871"/>
            <a:ext cx="2214152" cy="1483771"/>
            <a:chOff x="3806" y="5808"/>
            <a:chExt cx="3017" cy="1283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>
              <a:off x="3806" y="5808"/>
              <a:ext cx="3017" cy="1283"/>
            </a:xfrm>
            <a:prstGeom prst="rect">
              <a:avLst/>
            </a:prstGeom>
            <a:grpFill/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s-AR" altLang="es-AR" sz="700" b="1" dirty="0">
                <a:solidFill>
                  <a:srgbClr val="FF0000"/>
                </a:solidFill>
                <a:ea typeface="ＭＳ Ｐゴシック" pitchFamily="34" charset="-128"/>
                <a:cs typeface="+mn-cs"/>
              </a:endParaRPr>
            </a:p>
          </p:txBody>
        </p:sp>
        <p:grpSp>
          <p:nvGrpSpPr>
            <p:cNvPr id="54" name="Group 25"/>
            <p:cNvGrpSpPr>
              <a:grpSpLocks/>
            </p:cNvGrpSpPr>
            <p:nvPr/>
          </p:nvGrpSpPr>
          <p:grpSpPr bwMode="auto">
            <a:xfrm>
              <a:off x="3989" y="5992"/>
              <a:ext cx="640" cy="366"/>
              <a:chOff x="1202" y="3067"/>
              <a:chExt cx="363" cy="182"/>
            </a:xfrm>
            <a:grpFill/>
          </p:grpSpPr>
          <p:grpSp>
            <p:nvGrpSpPr>
              <p:cNvPr id="94" name="Group 26"/>
              <p:cNvGrpSpPr>
                <a:grpSpLocks/>
              </p:cNvGrpSpPr>
              <p:nvPr/>
            </p:nvGrpSpPr>
            <p:grpSpPr bwMode="auto">
              <a:xfrm>
                <a:off x="1202" y="3067"/>
                <a:ext cx="363" cy="182"/>
                <a:chOff x="1338" y="3113"/>
                <a:chExt cx="363" cy="181"/>
              </a:xfrm>
              <a:grpFill/>
            </p:grpSpPr>
            <p:sp>
              <p:nvSpPr>
                <p:cNvPr id="96" name="Rectangle 27"/>
                <p:cNvSpPr>
                  <a:spLocks noChangeArrowheads="1"/>
                </p:cNvSpPr>
                <p:nvPr/>
              </p:nvSpPr>
              <p:spPr bwMode="auto">
                <a:xfrm>
                  <a:off x="1340" y="3113"/>
                  <a:ext cx="363" cy="181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endParaRPr lang="es-AR" altLang="es-AR" sz="700" b="1" dirty="0">
                    <a:solidFill>
                      <a:srgbClr val="FF0000"/>
                    </a:solidFill>
                    <a:ea typeface="ＭＳ Ｐゴシック" pitchFamily="34" charset="-128"/>
                    <a:cs typeface="+mn-cs"/>
                  </a:endParaRPr>
                </a:p>
              </p:txBody>
            </p:sp>
            <p:sp>
              <p:nvSpPr>
                <p:cNvPr id="97" name="Rectangle 28"/>
                <p:cNvSpPr>
                  <a:spLocks noChangeArrowheads="1"/>
                </p:cNvSpPr>
                <p:nvPr/>
              </p:nvSpPr>
              <p:spPr bwMode="auto">
                <a:xfrm>
                  <a:off x="1340" y="3158"/>
                  <a:ext cx="363" cy="136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endParaRPr lang="es-AR" altLang="es-AR" sz="700" b="1" dirty="0">
                    <a:solidFill>
                      <a:srgbClr val="FF0000"/>
                    </a:solidFill>
                    <a:ea typeface="ＭＳ Ｐゴシック" pitchFamily="34" charset="-128"/>
                    <a:cs typeface="+mn-cs"/>
                  </a:endParaRPr>
                </a:p>
              </p:txBody>
            </p:sp>
            <p:sp>
              <p:nvSpPr>
                <p:cNvPr id="98" name="Line 29"/>
                <p:cNvSpPr>
                  <a:spLocks noChangeShapeType="1"/>
                </p:cNvSpPr>
                <p:nvPr/>
              </p:nvSpPr>
              <p:spPr bwMode="auto">
                <a:xfrm>
                  <a:off x="1433" y="3158"/>
                  <a:ext cx="0" cy="13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endParaRPr lang="es-AR" sz="700" b="1" dirty="0">
                    <a:solidFill>
                      <a:srgbClr val="FF0000"/>
                    </a:solidFill>
                    <a:ea typeface="ＭＳ Ｐゴシック" pitchFamily="34" charset="-128"/>
                    <a:cs typeface="+mn-cs"/>
                  </a:endParaRPr>
                </a:p>
              </p:txBody>
            </p:sp>
            <p:sp>
              <p:nvSpPr>
                <p:cNvPr id="99" name="Line 30"/>
                <p:cNvSpPr>
                  <a:spLocks noChangeShapeType="1"/>
                </p:cNvSpPr>
                <p:nvPr/>
              </p:nvSpPr>
              <p:spPr bwMode="auto">
                <a:xfrm>
                  <a:off x="1612" y="3158"/>
                  <a:ext cx="5" cy="13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endParaRPr lang="es-AR" sz="700" b="1" dirty="0">
                    <a:solidFill>
                      <a:srgbClr val="FF0000"/>
                    </a:solidFill>
                    <a:ea typeface="ＭＳ Ｐゴシック" pitchFamily="34" charset="-128"/>
                    <a:cs typeface="+mn-cs"/>
                  </a:endParaRPr>
                </a:p>
              </p:txBody>
            </p:sp>
          </p:grpSp>
          <p:sp>
            <p:nvSpPr>
              <p:cNvPr id="95" name="Line 31"/>
              <p:cNvSpPr>
                <a:spLocks noChangeShapeType="1"/>
              </p:cNvSpPr>
              <p:nvPr/>
            </p:nvSpPr>
            <p:spPr bwMode="auto">
              <a:xfrm>
                <a:off x="1383" y="3114"/>
                <a:ext cx="0" cy="137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endParaRPr lang="es-AR" sz="700" b="1" dirty="0">
                  <a:solidFill>
                    <a:srgbClr val="FF0000"/>
                  </a:solidFill>
                  <a:ea typeface="ＭＳ Ｐゴシック" pitchFamily="34" charset="-128"/>
                  <a:cs typeface="+mn-cs"/>
                </a:endParaRPr>
              </a:p>
            </p:txBody>
          </p:sp>
        </p:grpSp>
        <p:grpSp>
          <p:nvGrpSpPr>
            <p:cNvPr id="55" name="Group 32"/>
            <p:cNvGrpSpPr>
              <a:grpSpLocks/>
            </p:cNvGrpSpPr>
            <p:nvPr/>
          </p:nvGrpSpPr>
          <p:grpSpPr bwMode="auto">
            <a:xfrm>
              <a:off x="4721" y="5992"/>
              <a:ext cx="458" cy="366"/>
              <a:chOff x="1655" y="3067"/>
              <a:chExt cx="227" cy="182"/>
            </a:xfrm>
            <a:grpFill/>
          </p:grpSpPr>
          <p:sp>
            <p:nvSpPr>
              <p:cNvPr id="90" name="Rectangle 33"/>
              <p:cNvSpPr>
                <a:spLocks noChangeArrowheads="1"/>
              </p:cNvSpPr>
              <p:nvPr/>
            </p:nvSpPr>
            <p:spPr bwMode="auto">
              <a:xfrm>
                <a:off x="1655" y="3067"/>
                <a:ext cx="227" cy="182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endParaRPr lang="es-AR" altLang="es-AR" sz="700" b="1" dirty="0">
                  <a:solidFill>
                    <a:srgbClr val="FF0000"/>
                  </a:solidFill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91" name="Rectangle 34"/>
              <p:cNvSpPr>
                <a:spLocks noChangeArrowheads="1"/>
              </p:cNvSpPr>
              <p:nvPr/>
            </p:nvSpPr>
            <p:spPr bwMode="auto">
              <a:xfrm>
                <a:off x="1655" y="3112"/>
                <a:ext cx="227" cy="137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endParaRPr lang="es-AR" altLang="es-AR" sz="700" b="1" dirty="0">
                  <a:solidFill>
                    <a:srgbClr val="FF0000"/>
                  </a:solidFill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92" name="Line 35"/>
              <p:cNvSpPr>
                <a:spLocks noChangeShapeType="1"/>
              </p:cNvSpPr>
              <p:nvPr/>
            </p:nvSpPr>
            <p:spPr bwMode="auto">
              <a:xfrm>
                <a:off x="1730" y="3112"/>
                <a:ext cx="0" cy="137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endParaRPr lang="es-AR" sz="700" b="1" dirty="0">
                  <a:solidFill>
                    <a:srgbClr val="FF0000"/>
                  </a:solidFill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93" name="Line 36"/>
              <p:cNvSpPr>
                <a:spLocks noChangeShapeType="1"/>
              </p:cNvSpPr>
              <p:nvPr/>
            </p:nvSpPr>
            <p:spPr bwMode="auto">
              <a:xfrm>
                <a:off x="1810" y="3114"/>
                <a:ext cx="0" cy="137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endParaRPr lang="es-AR" sz="700" b="1" dirty="0">
                  <a:solidFill>
                    <a:srgbClr val="FF0000"/>
                  </a:solidFill>
                  <a:ea typeface="ＭＳ Ｐゴシック" pitchFamily="34" charset="-128"/>
                  <a:cs typeface="+mn-cs"/>
                </a:endParaRPr>
              </a:p>
            </p:txBody>
          </p:sp>
        </p:grpSp>
        <p:grpSp>
          <p:nvGrpSpPr>
            <p:cNvPr id="56" name="Group 37"/>
            <p:cNvGrpSpPr>
              <a:grpSpLocks/>
            </p:cNvGrpSpPr>
            <p:nvPr/>
          </p:nvGrpSpPr>
          <p:grpSpPr bwMode="auto">
            <a:xfrm>
              <a:off x="5908" y="5992"/>
              <a:ext cx="640" cy="366"/>
              <a:chOff x="1202" y="3067"/>
              <a:chExt cx="363" cy="182"/>
            </a:xfrm>
            <a:grpFill/>
          </p:grpSpPr>
          <p:grpSp>
            <p:nvGrpSpPr>
              <p:cNvPr id="84" name="Group 38"/>
              <p:cNvGrpSpPr>
                <a:grpSpLocks/>
              </p:cNvGrpSpPr>
              <p:nvPr/>
            </p:nvGrpSpPr>
            <p:grpSpPr bwMode="auto">
              <a:xfrm>
                <a:off x="1202" y="3067"/>
                <a:ext cx="363" cy="182"/>
                <a:chOff x="1338" y="3113"/>
                <a:chExt cx="363" cy="181"/>
              </a:xfrm>
              <a:grpFill/>
            </p:grpSpPr>
            <p:sp>
              <p:nvSpPr>
                <p:cNvPr id="86" name="Rectangle 39"/>
                <p:cNvSpPr>
                  <a:spLocks noChangeArrowheads="1"/>
                </p:cNvSpPr>
                <p:nvPr/>
              </p:nvSpPr>
              <p:spPr bwMode="auto">
                <a:xfrm>
                  <a:off x="1338" y="3113"/>
                  <a:ext cx="363" cy="181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endParaRPr lang="es-AR" altLang="es-AR" sz="700" b="1" dirty="0">
                    <a:solidFill>
                      <a:srgbClr val="FF0000"/>
                    </a:solidFill>
                    <a:ea typeface="ＭＳ Ｐゴシック" pitchFamily="34" charset="-128"/>
                    <a:cs typeface="+mn-cs"/>
                  </a:endParaRPr>
                </a:p>
              </p:txBody>
            </p:sp>
            <p:sp>
              <p:nvSpPr>
                <p:cNvPr id="87" name="Rectangle 40"/>
                <p:cNvSpPr>
                  <a:spLocks noChangeArrowheads="1"/>
                </p:cNvSpPr>
                <p:nvPr/>
              </p:nvSpPr>
              <p:spPr bwMode="auto">
                <a:xfrm>
                  <a:off x="1338" y="3158"/>
                  <a:ext cx="363" cy="136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endParaRPr lang="es-AR" altLang="es-AR" sz="700" b="1" dirty="0">
                    <a:solidFill>
                      <a:srgbClr val="FF0000"/>
                    </a:solidFill>
                    <a:ea typeface="ＭＳ Ｐゴシック" pitchFamily="34" charset="-128"/>
                    <a:cs typeface="+mn-cs"/>
                  </a:endParaRPr>
                </a:p>
              </p:txBody>
            </p:sp>
            <p:sp>
              <p:nvSpPr>
                <p:cNvPr id="88" name="Line 41"/>
                <p:cNvSpPr>
                  <a:spLocks noChangeShapeType="1"/>
                </p:cNvSpPr>
                <p:nvPr/>
              </p:nvSpPr>
              <p:spPr bwMode="auto">
                <a:xfrm>
                  <a:off x="1429" y="3158"/>
                  <a:ext cx="0" cy="13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endParaRPr lang="es-AR" sz="700" b="1" dirty="0">
                    <a:solidFill>
                      <a:srgbClr val="FF0000"/>
                    </a:solidFill>
                    <a:ea typeface="ＭＳ Ｐゴシック" pitchFamily="34" charset="-128"/>
                    <a:cs typeface="+mn-cs"/>
                  </a:endParaRPr>
                </a:p>
              </p:txBody>
            </p:sp>
            <p:sp>
              <p:nvSpPr>
                <p:cNvPr id="89" name="Line 42"/>
                <p:cNvSpPr>
                  <a:spLocks noChangeShapeType="1"/>
                </p:cNvSpPr>
                <p:nvPr/>
              </p:nvSpPr>
              <p:spPr bwMode="auto">
                <a:xfrm>
                  <a:off x="1610" y="3158"/>
                  <a:ext cx="5" cy="13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endParaRPr lang="es-AR" sz="700" b="1" dirty="0">
                    <a:solidFill>
                      <a:srgbClr val="FF0000"/>
                    </a:solidFill>
                    <a:ea typeface="ＭＳ Ｐゴシック" pitchFamily="34" charset="-128"/>
                    <a:cs typeface="+mn-cs"/>
                  </a:endParaRPr>
                </a:p>
              </p:txBody>
            </p:sp>
          </p:grpSp>
          <p:sp>
            <p:nvSpPr>
              <p:cNvPr id="85" name="Line 43"/>
              <p:cNvSpPr>
                <a:spLocks noChangeShapeType="1"/>
              </p:cNvSpPr>
              <p:nvPr/>
            </p:nvSpPr>
            <p:spPr bwMode="auto">
              <a:xfrm>
                <a:off x="1383" y="3114"/>
                <a:ext cx="0" cy="137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endParaRPr lang="es-AR" sz="700" b="1" dirty="0">
                  <a:solidFill>
                    <a:srgbClr val="FF0000"/>
                  </a:solidFill>
                  <a:ea typeface="ＭＳ Ｐゴシック" pitchFamily="34" charset="-128"/>
                  <a:cs typeface="+mn-cs"/>
                </a:endParaRPr>
              </a:p>
            </p:txBody>
          </p:sp>
        </p:grpSp>
        <p:grpSp>
          <p:nvGrpSpPr>
            <p:cNvPr id="57" name="Group 44"/>
            <p:cNvGrpSpPr>
              <a:grpSpLocks/>
            </p:cNvGrpSpPr>
            <p:nvPr/>
          </p:nvGrpSpPr>
          <p:grpSpPr bwMode="auto">
            <a:xfrm>
              <a:off x="5908" y="6540"/>
              <a:ext cx="640" cy="367"/>
              <a:chOff x="1202" y="3067"/>
              <a:chExt cx="363" cy="182"/>
            </a:xfrm>
            <a:grpFill/>
          </p:grpSpPr>
          <p:grpSp>
            <p:nvGrpSpPr>
              <p:cNvPr id="78" name="Group 45"/>
              <p:cNvGrpSpPr>
                <a:grpSpLocks/>
              </p:cNvGrpSpPr>
              <p:nvPr/>
            </p:nvGrpSpPr>
            <p:grpSpPr bwMode="auto">
              <a:xfrm>
                <a:off x="1202" y="3067"/>
                <a:ext cx="363" cy="182"/>
                <a:chOff x="1338" y="3113"/>
                <a:chExt cx="363" cy="181"/>
              </a:xfrm>
              <a:grpFill/>
            </p:grpSpPr>
            <p:sp>
              <p:nvSpPr>
                <p:cNvPr id="80" name="Rectangle 46"/>
                <p:cNvSpPr>
                  <a:spLocks noChangeArrowheads="1"/>
                </p:cNvSpPr>
                <p:nvPr/>
              </p:nvSpPr>
              <p:spPr bwMode="auto">
                <a:xfrm>
                  <a:off x="1338" y="3113"/>
                  <a:ext cx="363" cy="181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endParaRPr lang="es-AR" altLang="es-AR" sz="700" b="1" dirty="0">
                    <a:solidFill>
                      <a:srgbClr val="FF0000"/>
                    </a:solidFill>
                    <a:ea typeface="ＭＳ Ｐゴシック" pitchFamily="34" charset="-128"/>
                    <a:cs typeface="+mn-cs"/>
                  </a:endParaRPr>
                </a:p>
              </p:txBody>
            </p:sp>
            <p:sp>
              <p:nvSpPr>
                <p:cNvPr id="81" name="Rectangle 47"/>
                <p:cNvSpPr>
                  <a:spLocks noChangeArrowheads="1"/>
                </p:cNvSpPr>
                <p:nvPr/>
              </p:nvSpPr>
              <p:spPr bwMode="auto">
                <a:xfrm>
                  <a:off x="1338" y="3158"/>
                  <a:ext cx="363" cy="136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endParaRPr lang="es-AR" altLang="es-AR" sz="700" b="1" dirty="0">
                    <a:solidFill>
                      <a:srgbClr val="FF0000"/>
                    </a:solidFill>
                    <a:ea typeface="ＭＳ Ｐゴシック" pitchFamily="34" charset="-128"/>
                    <a:cs typeface="+mn-cs"/>
                  </a:endParaRPr>
                </a:p>
              </p:txBody>
            </p:sp>
            <p:sp>
              <p:nvSpPr>
                <p:cNvPr id="82" name="Line 48"/>
                <p:cNvSpPr>
                  <a:spLocks noChangeShapeType="1"/>
                </p:cNvSpPr>
                <p:nvPr/>
              </p:nvSpPr>
              <p:spPr bwMode="auto">
                <a:xfrm>
                  <a:off x="1429" y="3158"/>
                  <a:ext cx="0" cy="13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endParaRPr lang="es-AR" sz="700" b="1" dirty="0">
                    <a:solidFill>
                      <a:srgbClr val="FF0000"/>
                    </a:solidFill>
                    <a:ea typeface="ＭＳ Ｐゴシック" pitchFamily="34" charset="-128"/>
                    <a:cs typeface="+mn-cs"/>
                  </a:endParaRPr>
                </a:p>
              </p:txBody>
            </p:sp>
            <p:sp>
              <p:nvSpPr>
                <p:cNvPr id="83" name="Line 49"/>
                <p:cNvSpPr>
                  <a:spLocks noChangeShapeType="1"/>
                </p:cNvSpPr>
                <p:nvPr/>
              </p:nvSpPr>
              <p:spPr bwMode="auto">
                <a:xfrm>
                  <a:off x="1610" y="3158"/>
                  <a:ext cx="5" cy="13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endParaRPr lang="es-AR" sz="700" b="1" dirty="0">
                    <a:solidFill>
                      <a:srgbClr val="FF0000"/>
                    </a:solidFill>
                    <a:ea typeface="ＭＳ Ｐゴシック" pitchFamily="34" charset="-128"/>
                    <a:cs typeface="+mn-cs"/>
                  </a:endParaRPr>
                </a:p>
              </p:txBody>
            </p:sp>
          </p:grpSp>
          <p:sp>
            <p:nvSpPr>
              <p:cNvPr id="79" name="Line 50"/>
              <p:cNvSpPr>
                <a:spLocks noChangeShapeType="1"/>
              </p:cNvSpPr>
              <p:nvPr/>
            </p:nvSpPr>
            <p:spPr bwMode="auto">
              <a:xfrm>
                <a:off x="1383" y="3114"/>
                <a:ext cx="0" cy="13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endParaRPr lang="es-AR" sz="700" b="1" dirty="0">
                  <a:solidFill>
                    <a:srgbClr val="FF0000"/>
                  </a:solidFill>
                  <a:ea typeface="ＭＳ Ｐゴシック" pitchFamily="34" charset="-128"/>
                  <a:cs typeface="+mn-cs"/>
                </a:endParaRPr>
              </a:p>
            </p:txBody>
          </p:sp>
        </p:grpSp>
        <p:grpSp>
          <p:nvGrpSpPr>
            <p:cNvPr id="58" name="Group 51"/>
            <p:cNvGrpSpPr>
              <a:grpSpLocks/>
            </p:cNvGrpSpPr>
            <p:nvPr/>
          </p:nvGrpSpPr>
          <p:grpSpPr bwMode="auto">
            <a:xfrm>
              <a:off x="5285" y="6540"/>
              <a:ext cx="458" cy="367"/>
              <a:chOff x="1655" y="3067"/>
              <a:chExt cx="227" cy="182"/>
            </a:xfrm>
            <a:grpFill/>
          </p:grpSpPr>
          <p:sp>
            <p:nvSpPr>
              <p:cNvPr id="74" name="Rectangle 52"/>
              <p:cNvSpPr>
                <a:spLocks noChangeArrowheads="1"/>
              </p:cNvSpPr>
              <p:nvPr/>
            </p:nvSpPr>
            <p:spPr bwMode="auto">
              <a:xfrm>
                <a:off x="1655" y="3067"/>
                <a:ext cx="227" cy="182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endParaRPr lang="es-AR" altLang="es-AR" sz="700" b="1" dirty="0">
                  <a:solidFill>
                    <a:srgbClr val="FF0000"/>
                  </a:solidFill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75" name="Rectangle 53"/>
              <p:cNvSpPr>
                <a:spLocks noChangeArrowheads="1"/>
              </p:cNvSpPr>
              <p:nvPr/>
            </p:nvSpPr>
            <p:spPr bwMode="auto">
              <a:xfrm>
                <a:off x="1655" y="3112"/>
                <a:ext cx="227" cy="137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endParaRPr lang="es-AR" altLang="es-AR" sz="700" b="1" dirty="0">
                  <a:solidFill>
                    <a:srgbClr val="FF0000"/>
                  </a:solidFill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76" name="Line 54"/>
              <p:cNvSpPr>
                <a:spLocks noChangeShapeType="1"/>
              </p:cNvSpPr>
              <p:nvPr/>
            </p:nvSpPr>
            <p:spPr bwMode="auto">
              <a:xfrm>
                <a:off x="1730" y="3112"/>
                <a:ext cx="0" cy="137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endParaRPr lang="es-AR" sz="700" b="1" dirty="0">
                  <a:solidFill>
                    <a:srgbClr val="FF0000"/>
                  </a:solidFill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77" name="Line 55"/>
              <p:cNvSpPr>
                <a:spLocks noChangeShapeType="1"/>
              </p:cNvSpPr>
              <p:nvPr/>
            </p:nvSpPr>
            <p:spPr bwMode="auto">
              <a:xfrm>
                <a:off x="1810" y="3114"/>
                <a:ext cx="0" cy="13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endParaRPr lang="es-AR" sz="700" b="1" dirty="0">
                  <a:solidFill>
                    <a:srgbClr val="FF0000"/>
                  </a:solidFill>
                  <a:ea typeface="ＭＳ Ｐゴシック" pitchFamily="34" charset="-128"/>
                  <a:cs typeface="+mn-cs"/>
                </a:endParaRPr>
              </a:p>
            </p:txBody>
          </p:sp>
        </p:grpSp>
        <p:grpSp>
          <p:nvGrpSpPr>
            <p:cNvPr id="59" name="Group 56"/>
            <p:cNvGrpSpPr>
              <a:grpSpLocks/>
            </p:cNvGrpSpPr>
            <p:nvPr/>
          </p:nvGrpSpPr>
          <p:grpSpPr bwMode="auto">
            <a:xfrm>
              <a:off x="5357" y="5992"/>
              <a:ext cx="366" cy="366"/>
              <a:chOff x="1837" y="3067"/>
              <a:chExt cx="181" cy="182"/>
            </a:xfrm>
            <a:grpFill/>
          </p:grpSpPr>
          <p:sp>
            <p:nvSpPr>
              <p:cNvPr id="71" name="Rectangle 57"/>
              <p:cNvSpPr>
                <a:spLocks noChangeArrowheads="1"/>
              </p:cNvSpPr>
              <p:nvPr/>
            </p:nvSpPr>
            <p:spPr bwMode="auto">
              <a:xfrm>
                <a:off x="1839" y="3067"/>
                <a:ext cx="181" cy="182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endParaRPr lang="es-AR" altLang="es-AR" sz="700" b="1" dirty="0">
                  <a:solidFill>
                    <a:srgbClr val="FF0000"/>
                  </a:solidFill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72" name="Rectangle 58"/>
              <p:cNvSpPr>
                <a:spLocks noChangeArrowheads="1"/>
              </p:cNvSpPr>
              <p:nvPr/>
            </p:nvSpPr>
            <p:spPr bwMode="auto">
              <a:xfrm>
                <a:off x="1839" y="3112"/>
                <a:ext cx="181" cy="137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endParaRPr lang="es-AR" altLang="es-AR" sz="700" b="1" dirty="0">
                  <a:solidFill>
                    <a:srgbClr val="FF0000"/>
                  </a:solidFill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73" name="Line 59"/>
              <p:cNvSpPr>
                <a:spLocks noChangeShapeType="1"/>
              </p:cNvSpPr>
              <p:nvPr/>
            </p:nvSpPr>
            <p:spPr bwMode="auto">
              <a:xfrm>
                <a:off x="1924" y="3112"/>
                <a:ext cx="0" cy="137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endParaRPr lang="es-AR" sz="700" b="1" dirty="0">
                  <a:solidFill>
                    <a:srgbClr val="FF0000"/>
                  </a:solidFill>
                  <a:ea typeface="ＭＳ Ｐゴシック" pitchFamily="34" charset="-128"/>
                  <a:cs typeface="+mn-cs"/>
                </a:endParaRPr>
              </a:p>
            </p:txBody>
          </p:sp>
        </p:grpSp>
        <p:grpSp>
          <p:nvGrpSpPr>
            <p:cNvPr id="60" name="Group 60"/>
            <p:cNvGrpSpPr>
              <a:grpSpLocks/>
            </p:cNvGrpSpPr>
            <p:nvPr/>
          </p:nvGrpSpPr>
          <p:grpSpPr bwMode="auto">
            <a:xfrm>
              <a:off x="4753" y="6540"/>
              <a:ext cx="365" cy="367"/>
              <a:chOff x="1837" y="3067"/>
              <a:chExt cx="181" cy="182"/>
            </a:xfrm>
            <a:grpFill/>
          </p:grpSpPr>
          <p:sp>
            <p:nvSpPr>
              <p:cNvPr id="68" name="Rectangle 61"/>
              <p:cNvSpPr>
                <a:spLocks noChangeArrowheads="1"/>
              </p:cNvSpPr>
              <p:nvPr/>
            </p:nvSpPr>
            <p:spPr bwMode="auto">
              <a:xfrm>
                <a:off x="1837" y="3067"/>
                <a:ext cx="181" cy="182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endParaRPr lang="es-AR" altLang="es-AR" sz="700" b="1" dirty="0">
                  <a:solidFill>
                    <a:srgbClr val="FF0000"/>
                  </a:solidFill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69" name="Rectangle 62"/>
              <p:cNvSpPr>
                <a:spLocks noChangeArrowheads="1"/>
              </p:cNvSpPr>
              <p:nvPr/>
            </p:nvSpPr>
            <p:spPr bwMode="auto">
              <a:xfrm>
                <a:off x="1837" y="3112"/>
                <a:ext cx="181" cy="137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endParaRPr lang="es-AR" altLang="es-AR" sz="700" b="1" dirty="0">
                  <a:solidFill>
                    <a:srgbClr val="FF0000"/>
                  </a:solidFill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70" name="Line 63"/>
              <p:cNvSpPr>
                <a:spLocks noChangeShapeType="1"/>
              </p:cNvSpPr>
              <p:nvPr/>
            </p:nvSpPr>
            <p:spPr bwMode="auto">
              <a:xfrm>
                <a:off x="1924" y="3112"/>
                <a:ext cx="0" cy="137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endParaRPr lang="es-AR" sz="700" b="1" dirty="0">
                  <a:solidFill>
                    <a:srgbClr val="FF0000"/>
                  </a:solidFill>
                  <a:ea typeface="ＭＳ Ｐゴシック" pitchFamily="34" charset="-128"/>
                  <a:cs typeface="+mn-cs"/>
                </a:endParaRPr>
              </a:p>
            </p:txBody>
          </p:sp>
        </p:grpSp>
        <p:grpSp>
          <p:nvGrpSpPr>
            <p:cNvPr id="61" name="Group 64"/>
            <p:cNvGrpSpPr>
              <a:grpSpLocks/>
            </p:cNvGrpSpPr>
            <p:nvPr/>
          </p:nvGrpSpPr>
          <p:grpSpPr bwMode="auto">
            <a:xfrm>
              <a:off x="3989" y="6540"/>
              <a:ext cx="640" cy="367"/>
              <a:chOff x="1202" y="3067"/>
              <a:chExt cx="363" cy="182"/>
            </a:xfrm>
            <a:grpFill/>
          </p:grpSpPr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1202" y="3067"/>
                <a:ext cx="363" cy="182"/>
                <a:chOff x="1338" y="3113"/>
                <a:chExt cx="363" cy="181"/>
              </a:xfrm>
              <a:grpFill/>
            </p:grpSpPr>
            <p:sp>
              <p:nvSpPr>
                <p:cNvPr id="64" name="Rectangle 66"/>
                <p:cNvSpPr>
                  <a:spLocks noChangeArrowheads="1"/>
                </p:cNvSpPr>
                <p:nvPr/>
              </p:nvSpPr>
              <p:spPr bwMode="auto">
                <a:xfrm>
                  <a:off x="1340" y="3113"/>
                  <a:ext cx="363" cy="181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endParaRPr lang="es-AR" altLang="es-AR" sz="700" b="1" dirty="0">
                    <a:solidFill>
                      <a:srgbClr val="FF0000"/>
                    </a:solidFill>
                    <a:ea typeface="ＭＳ Ｐゴシック" pitchFamily="34" charset="-128"/>
                    <a:cs typeface="+mn-cs"/>
                  </a:endParaRPr>
                </a:p>
              </p:txBody>
            </p:sp>
            <p:sp>
              <p:nvSpPr>
                <p:cNvPr id="65" name="Rectangle 67"/>
                <p:cNvSpPr>
                  <a:spLocks noChangeArrowheads="1"/>
                </p:cNvSpPr>
                <p:nvPr/>
              </p:nvSpPr>
              <p:spPr bwMode="auto">
                <a:xfrm>
                  <a:off x="1340" y="3158"/>
                  <a:ext cx="363" cy="136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endParaRPr lang="es-AR" altLang="es-AR" sz="700" b="1" dirty="0">
                    <a:solidFill>
                      <a:srgbClr val="FF0000"/>
                    </a:solidFill>
                    <a:ea typeface="ＭＳ Ｐゴシック" pitchFamily="34" charset="-128"/>
                    <a:cs typeface="+mn-cs"/>
                  </a:endParaRPr>
                </a:p>
              </p:txBody>
            </p:sp>
            <p:sp>
              <p:nvSpPr>
                <p:cNvPr id="66" name="Line 68"/>
                <p:cNvSpPr>
                  <a:spLocks noChangeShapeType="1"/>
                </p:cNvSpPr>
                <p:nvPr/>
              </p:nvSpPr>
              <p:spPr bwMode="auto">
                <a:xfrm>
                  <a:off x="1433" y="3158"/>
                  <a:ext cx="0" cy="13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endParaRPr lang="es-AR" sz="700" b="1" dirty="0">
                    <a:solidFill>
                      <a:srgbClr val="FF0000"/>
                    </a:solidFill>
                    <a:ea typeface="ＭＳ Ｐゴシック" pitchFamily="34" charset="-128"/>
                    <a:cs typeface="+mn-cs"/>
                  </a:endParaRPr>
                </a:p>
              </p:txBody>
            </p:sp>
            <p:sp>
              <p:nvSpPr>
                <p:cNvPr id="67" name="Line 69"/>
                <p:cNvSpPr>
                  <a:spLocks noChangeShapeType="1"/>
                </p:cNvSpPr>
                <p:nvPr/>
              </p:nvSpPr>
              <p:spPr bwMode="auto">
                <a:xfrm>
                  <a:off x="1612" y="3158"/>
                  <a:ext cx="5" cy="136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endParaRPr lang="es-AR" sz="700" b="1" dirty="0">
                    <a:solidFill>
                      <a:srgbClr val="FF0000"/>
                    </a:solidFill>
                    <a:ea typeface="ＭＳ Ｐゴシック" pitchFamily="34" charset="-128"/>
                    <a:cs typeface="+mn-cs"/>
                  </a:endParaRPr>
                </a:p>
              </p:txBody>
            </p:sp>
          </p:grpSp>
          <p:sp>
            <p:nvSpPr>
              <p:cNvPr id="63" name="Line 70"/>
              <p:cNvSpPr>
                <a:spLocks noChangeShapeType="1"/>
              </p:cNvSpPr>
              <p:nvPr/>
            </p:nvSpPr>
            <p:spPr bwMode="auto">
              <a:xfrm>
                <a:off x="1383" y="3114"/>
                <a:ext cx="0" cy="13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endParaRPr lang="es-AR" sz="700" b="1" dirty="0">
                  <a:solidFill>
                    <a:srgbClr val="FF0000"/>
                  </a:solidFill>
                  <a:ea typeface="ＭＳ Ｐゴシック" pitchFamily="34" charset="-128"/>
                  <a:cs typeface="+mn-cs"/>
                </a:endParaRPr>
              </a:p>
            </p:txBody>
          </p:sp>
        </p:grpSp>
      </p:grpSp>
      <p:sp>
        <p:nvSpPr>
          <p:cNvPr id="3" name="Down Arrow 2"/>
          <p:cNvSpPr/>
          <p:nvPr/>
        </p:nvSpPr>
        <p:spPr>
          <a:xfrm>
            <a:off x="5790352" y="4018225"/>
            <a:ext cx="566899" cy="56605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0" name="Rectangle 99"/>
          <p:cNvSpPr/>
          <p:nvPr/>
        </p:nvSpPr>
        <p:spPr>
          <a:xfrm>
            <a:off x="3131418" y="1789064"/>
            <a:ext cx="15927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C0000"/>
              </a:buClr>
              <a:defRPr/>
            </a:pPr>
            <a:r>
              <a:rPr lang="es-MX" altLang="es-AR" sz="1200" u="sng" dirty="0"/>
              <a:t>Replicación de datos</a:t>
            </a:r>
            <a:r>
              <a:rPr lang="es-MX" altLang="es-AR" sz="1200" dirty="0"/>
              <a:t>: </a:t>
            </a:r>
            <a:r>
              <a:rPr lang="es-AR" altLang="es-AR" sz="1200" dirty="0"/>
              <a:t>La replicación es el proceso de copiar y mantener actualizados los datos en varios nodos de bases de datos</a:t>
            </a:r>
            <a:endParaRPr lang="es-MX" altLang="es-AR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83622" y="281354"/>
            <a:ext cx="11980361" cy="643034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4" name="Group 3"/>
          <p:cNvGrpSpPr/>
          <p:nvPr/>
        </p:nvGrpSpPr>
        <p:grpSpPr>
          <a:xfrm>
            <a:off x="8961804" y="2472376"/>
            <a:ext cx="2980910" cy="2027025"/>
            <a:chOff x="9316194" y="2717857"/>
            <a:chExt cx="2654656" cy="1781544"/>
          </a:xfrm>
        </p:grpSpPr>
        <p:pic>
          <p:nvPicPr>
            <p:cNvPr id="2050" name="Picture 2" descr="http://1.bp.blogspot.com/-VSVJw0z3_2U/UR6vT8H7UZI/AAAAAAAAAEQ/XeSIiZL0NQ4/s1600/modelo+estrella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6194" y="2717857"/>
              <a:ext cx="1327328" cy="870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http://1.bp.blogspot.com/-VSVJw0z3_2U/UR6vT8H7UZI/AAAAAAAAAEQ/XeSIiZL0NQ4/s1600/modelo+estrella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3522" y="2731349"/>
              <a:ext cx="1327328" cy="870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http://1.bp.blogspot.com/-VSVJw0z3_2U/UR6vT8H7UZI/AAAAAAAAAEQ/XeSIiZL0NQ4/s1600/modelo+estrella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6194" y="3615375"/>
              <a:ext cx="1327328" cy="870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http://1.bp.blogspot.com/-VSVJw0z3_2U/UR6vT8H7UZI/AAAAAAAAAEQ/XeSIiZL0NQ4/s1600/modelo+estrella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2105" y="3628868"/>
              <a:ext cx="1327328" cy="870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148022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 animBg="1"/>
      <p:bldP spid="23" grpId="0" animBg="1"/>
      <p:bldP spid="40" grpId="0"/>
      <p:bldP spid="43" grpId="0"/>
      <p:bldP spid="41" grpId="0"/>
      <p:bldP spid="3" grpId="0" animBg="1"/>
      <p:bldP spid="10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n para ww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5686" y="3122333"/>
            <a:ext cx="53699" cy="5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2" name="TextBox 571"/>
          <p:cNvSpPr txBox="1"/>
          <p:nvPr/>
        </p:nvSpPr>
        <p:spPr>
          <a:xfrm>
            <a:off x="2438038" y="1834585"/>
            <a:ext cx="1191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Automatización de Carga</a:t>
            </a:r>
          </a:p>
          <a:p>
            <a:pPr algn="ctr"/>
            <a:r>
              <a:rPr lang="es-AR" sz="1200" dirty="0"/>
              <a:t>Proceso ETL</a:t>
            </a:r>
            <a:endParaRPr lang="es-AR" sz="1200" b="1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2D555BFB-6DE6-4D76-B43E-DA5540B95838}"/>
              </a:ext>
            </a:extLst>
          </p:cNvPr>
          <p:cNvGrpSpPr/>
          <p:nvPr/>
        </p:nvGrpSpPr>
        <p:grpSpPr>
          <a:xfrm>
            <a:off x="167852" y="141105"/>
            <a:ext cx="2107211" cy="5492116"/>
            <a:chOff x="126807" y="120382"/>
            <a:chExt cx="2107211" cy="5492116"/>
          </a:xfrm>
        </p:grpSpPr>
        <p:pic>
          <p:nvPicPr>
            <p:cNvPr id="11" name="Picture 6" descr="Microsoft Access, Microsoft, Iconos De Equipo imagen png - imagen  transparente descarga gratuita">
              <a:extLst>
                <a:ext uri="{FF2B5EF4-FFF2-40B4-BE49-F238E27FC236}">
                  <a16:creationId xmlns:a16="http://schemas.microsoft.com/office/drawing/2014/main" id="{CFC9A83F-F1CD-4F9C-BB6B-1B973B417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598" y="4881728"/>
              <a:ext cx="553012" cy="553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Txt - Iconos gratis de interfaz">
              <a:extLst>
                <a:ext uri="{FF2B5EF4-FFF2-40B4-BE49-F238E27FC236}">
                  <a16:creationId xmlns:a16="http://schemas.microsoft.com/office/drawing/2014/main" id="{239A0B60-DBAA-4063-8659-637DE30D8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129" y="3571142"/>
              <a:ext cx="472939" cy="472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Resultado de imagen para excel logo">
              <a:extLst>
                <a:ext uri="{FF2B5EF4-FFF2-40B4-BE49-F238E27FC236}">
                  <a16:creationId xmlns:a16="http://schemas.microsoft.com/office/drawing/2014/main" id="{2DE9ADC8-1A89-4138-B5A5-7CAAFF729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8893" y="1079382"/>
              <a:ext cx="435036" cy="424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4A2B783-FD82-4DA4-9724-FD20192BC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11953" y="2290481"/>
              <a:ext cx="456240" cy="451767"/>
            </a:xfrm>
            <a:prstGeom prst="rect">
              <a:avLst/>
            </a:prstGeom>
          </p:spPr>
        </p:pic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884C72D3-E01C-4CD7-A908-585ABCCC0EB4}"/>
                </a:ext>
              </a:extLst>
            </p:cNvPr>
            <p:cNvGrpSpPr/>
            <p:nvPr/>
          </p:nvGrpSpPr>
          <p:grpSpPr>
            <a:xfrm>
              <a:off x="126807" y="120382"/>
              <a:ext cx="2107211" cy="5492116"/>
              <a:chOff x="168442" y="-123829"/>
              <a:chExt cx="2107211" cy="5996595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291984" y="-123829"/>
                <a:ext cx="891806" cy="2708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000" b="1" dirty="0"/>
                  <a:t>Producción</a:t>
                </a:r>
              </a:p>
            </p:txBody>
          </p:sp>
          <p:grpSp>
            <p:nvGrpSpPr>
              <p:cNvPr id="15" name="Grupo 14">
                <a:extLst>
                  <a:ext uri="{FF2B5EF4-FFF2-40B4-BE49-F238E27FC236}">
                    <a16:creationId xmlns:a16="http://schemas.microsoft.com/office/drawing/2014/main" id="{BF4C7983-D1A2-40E7-8D4C-B90BF3D5F0E5}"/>
                  </a:ext>
                </a:extLst>
              </p:cNvPr>
              <p:cNvGrpSpPr/>
              <p:nvPr/>
            </p:nvGrpSpPr>
            <p:grpSpPr>
              <a:xfrm>
                <a:off x="168442" y="109007"/>
                <a:ext cx="2107211" cy="5763759"/>
                <a:chOff x="168442" y="94939"/>
                <a:chExt cx="2107211" cy="5763759"/>
              </a:xfrm>
            </p:grpSpPr>
            <p:sp>
              <p:nvSpPr>
                <p:cNvPr id="2" name="Flowchart: Magnetic Disk 1"/>
                <p:cNvSpPr/>
                <p:nvPr/>
              </p:nvSpPr>
              <p:spPr>
                <a:xfrm>
                  <a:off x="701863" y="1596469"/>
                  <a:ext cx="720000" cy="673200"/>
                </a:xfrm>
                <a:prstGeom prst="flowChartMagneticDisk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1000" dirty="0">
                      <a:solidFill>
                        <a:schemeClr val="bg1"/>
                      </a:solidFill>
                    </a:rPr>
                    <a:t>Fuente de Datos</a:t>
                  </a:r>
                </a:p>
              </p:txBody>
            </p:sp>
            <p:sp>
              <p:nvSpPr>
                <p:cNvPr id="3" name="Flowchart: Magnetic Disk 2"/>
                <p:cNvSpPr/>
                <p:nvPr/>
              </p:nvSpPr>
              <p:spPr>
                <a:xfrm>
                  <a:off x="684712" y="2977400"/>
                  <a:ext cx="720000" cy="673200"/>
                </a:xfrm>
                <a:prstGeom prst="flowChartMagneticDisk">
                  <a:avLst/>
                </a:prstGeom>
                <a:solidFill>
                  <a:srgbClr val="9BC9FF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1000" dirty="0">
                      <a:solidFill>
                        <a:schemeClr val="bg1"/>
                      </a:solidFill>
                    </a:rPr>
                    <a:t>Fuente de Datos</a:t>
                  </a: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168442" y="94939"/>
                  <a:ext cx="2107211" cy="5763759"/>
                </a:xfrm>
                <a:prstGeom prst="roundRect">
                  <a:avLst/>
                </a:prstGeom>
                <a:solidFill>
                  <a:srgbClr val="D5D5D5">
                    <a:alpha val="10196"/>
                  </a:srgbClr>
                </a:solidFill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AR" dirty="0"/>
                </a:p>
              </p:txBody>
            </p:sp>
            <p:sp>
              <p:nvSpPr>
                <p:cNvPr id="5" name="Flowchart: Magnetic Disk 4"/>
                <p:cNvSpPr/>
                <p:nvPr/>
              </p:nvSpPr>
              <p:spPr>
                <a:xfrm>
                  <a:off x="742722" y="246036"/>
                  <a:ext cx="720000" cy="673200"/>
                </a:xfrm>
                <a:prstGeom prst="flowChartMagneticDisk">
                  <a:avLst/>
                </a:prstGeom>
                <a:solidFill>
                  <a:srgbClr val="207245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1000" dirty="0">
                      <a:solidFill>
                        <a:schemeClr val="bg1"/>
                      </a:solidFill>
                    </a:rPr>
                    <a:t>Fuente de Datos</a:t>
                  </a:r>
                </a:p>
              </p:txBody>
            </p:sp>
          </p:grpSp>
        </p:grpSp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FDF4B51E-7D3E-40F6-BFB2-2455C9FE3D04}"/>
              </a:ext>
            </a:extLst>
          </p:cNvPr>
          <p:cNvGrpSpPr/>
          <p:nvPr/>
        </p:nvGrpSpPr>
        <p:grpSpPr>
          <a:xfrm>
            <a:off x="4220242" y="3047993"/>
            <a:ext cx="658328" cy="495092"/>
            <a:chOff x="737887" y="4589871"/>
            <a:chExt cx="687093" cy="570300"/>
          </a:xfrm>
        </p:grpSpPr>
        <p:pic>
          <p:nvPicPr>
            <p:cNvPr id="238" name="Picture 2" descr="Resultado de imagen">
              <a:extLst>
                <a:ext uri="{FF2B5EF4-FFF2-40B4-BE49-F238E27FC236}">
                  <a16:creationId xmlns:a16="http://schemas.microsoft.com/office/drawing/2014/main" id="{1DCA1B73-8F8D-4845-A7FB-B91E317D1A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887" y="4985187"/>
              <a:ext cx="687093" cy="1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9" name="Imagen 238">
              <a:extLst>
                <a:ext uri="{FF2B5EF4-FFF2-40B4-BE49-F238E27FC236}">
                  <a16:creationId xmlns:a16="http://schemas.microsoft.com/office/drawing/2014/main" id="{BF642BDE-32AB-4792-ACD3-FE86A87B9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6642" y="4589871"/>
              <a:ext cx="369582" cy="377905"/>
            </a:xfrm>
            <a:prstGeom prst="rect">
              <a:avLst/>
            </a:prstGeom>
          </p:spPr>
        </p:pic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7D6043B9-41A3-4956-9FF2-CA9549C23AAE}"/>
              </a:ext>
            </a:extLst>
          </p:cNvPr>
          <p:cNvGrpSpPr/>
          <p:nvPr/>
        </p:nvGrpSpPr>
        <p:grpSpPr>
          <a:xfrm>
            <a:off x="2423200" y="1245056"/>
            <a:ext cx="1200068" cy="557939"/>
            <a:chOff x="1137903" y="1113604"/>
            <a:chExt cx="1200068" cy="557939"/>
          </a:xfrm>
        </p:grpSpPr>
        <p:pic>
          <p:nvPicPr>
            <p:cNvPr id="229" name="Picture 350">
              <a:extLst>
                <a:ext uri="{FF2B5EF4-FFF2-40B4-BE49-F238E27FC236}">
                  <a16:creationId xmlns:a16="http://schemas.microsoft.com/office/drawing/2014/main" id="{C8D489F8-767F-4029-B85E-AD683C2A82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63872"/>
            <a:stretch/>
          </p:blipFill>
          <p:spPr>
            <a:xfrm>
              <a:off x="1137903" y="1469656"/>
              <a:ext cx="1200068" cy="201887"/>
            </a:xfrm>
            <a:prstGeom prst="rect">
              <a:avLst/>
            </a:prstGeom>
          </p:spPr>
        </p:pic>
        <p:pic>
          <p:nvPicPr>
            <p:cNvPr id="27" name="Gráfico 26" descr="Engranajes">
              <a:extLst>
                <a:ext uri="{FF2B5EF4-FFF2-40B4-BE49-F238E27FC236}">
                  <a16:creationId xmlns:a16="http://schemas.microsoft.com/office/drawing/2014/main" id="{19BBE366-A3EC-4B42-B55B-B88FAB3B1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1555976" y="1113604"/>
              <a:ext cx="426575" cy="426575"/>
            </a:xfrm>
            <a:prstGeom prst="rect">
              <a:avLst/>
            </a:prstGeom>
          </p:spPr>
        </p:pic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23AEBF3-4037-4029-B1D6-AB3D4ABB0C8A}"/>
              </a:ext>
            </a:extLst>
          </p:cNvPr>
          <p:cNvGrpSpPr/>
          <p:nvPr/>
        </p:nvGrpSpPr>
        <p:grpSpPr>
          <a:xfrm>
            <a:off x="3663124" y="293755"/>
            <a:ext cx="1948702" cy="2579232"/>
            <a:chOff x="3898006" y="5502"/>
            <a:chExt cx="1948702" cy="2837156"/>
          </a:xfrm>
        </p:grpSpPr>
        <p:grpSp>
          <p:nvGrpSpPr>
            <p:cNvPr id="622" name="Grupo 621">
              <a:extLst>
                <a:ext uri="{FF2B5EF4-FFF2-40B4-BE49-F238E27FC236}">
                  <a16:creationId xmlns:a16="http://schemas.microsoft.com/office/drawing/2014/main" id="{B8A3A9FA-6C9C-4B49-B99D-359A2AD44CFB}"/>
                </a:ext>
              </a:extLst>
            </p:cNvPr>
            <p:cNvGrpSpPr/>
            <p:nvPr/>
          </p:nvGrpSpPr>
          <p:grpSpPr>
            <a:xfrm>
              <a:off x="4242482" y="2346175"/>
              <a:ext cx="525874" cy="414956"/>
              <a:chOff x="737887" y="4589871"/>
              <a:chExt cx="687093" cy="570300"/>
            </a:xfrm>
          </p:grpSpPr>
          <p:pic>
            <p:nvPicPr>
              <p:cNvPr id="623" name="Picture 2" descr="Resultado de imagen">
                <a:extLst>
                  <a:ext uri="{FF2B5EF4-FFF2-40B4-BE49-F238E27FC236}">
                    <a16:creationId xmlns:a16="http://schemas.microsoft.com/office/drawing/2014/main" id="{1C4BA2EB-7EE0-4399-94C4-7947847870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7887" y="4985187"/>
                <a:ext cx="687093" cy="174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4" name="Imagen 623">
                <a:extLst>
                  <a:ext uri="{FF2B5EF4-FFF2-40B4-BE49-F238E27FC236}">
                    <a16:creationId xmlns:a16="http://schemas.microsoft.com/office/drawing/2014/main" id="{947D0408-74E7-42CC-9366-7BDCCC740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6642" y="4589871"/>
                <a:ext cx="369582" cy="377905"/>
              </a:xfrm>
              <a:prstGeom prst="rect">
                <a:avLst/>
              </a:prstGeom>
            </p:spPr>
          </p:pic>
        </p:grp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B5EE0A79-A6B0-4CC5-94C2-EAC4399EE36E}"/>
                </a:ext>
              </a:extLst>
            </p:cNvPr>
            <p:cNvGrpSpPr/>
            <p:nvPr/>
          </p:nvGrpSpPr>
          <p:grpSpPr>
            <a:xfrm>
              <a:off x="3898006" y="5502"/>
              <a:ext cx="1948702" cy="2837156"/>
              <a:chOff x="4012306" y="-70698"/>
              <a:chExt cx="1948702" cy="2837156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4012306" y="-70698"/>
                <a:ext cx="1948702" cy="270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000" b="1" dirty="0"/>
                  <a:t>Base Datos Relacional</a:t>
                </a:r>
              </a:p>
            </p:txBody>
          </p:sp>
          <p:grpSp>
            <p:nvGrpSpPr>
              <p:cNvPr id="47" name="Grupo 46">
                <a:extLst>
                  <a:ext uri="{FF2B5EF4-FFF2-40B4-BE49-F238E27FC236}">
                    <a16:creationId xmlns:a16="http://schemas.microsoft.com/office/drawing/2014/main" id="{8E7352EA-6050-4DF3-9BCB-4EE948283FDF}"/>
                  </a:ext>
                </a:extLst>
              </p:cNvPr>
              <p:cNvGrpSpPr/>
              <p:nvPr/>
            </p:nvGrpSpPr>
            <p:grpSpPr>
              <a:xfrm>
                <a:off x="4274275" y="239865"/>
                <a:ext cx="1333349" cy="2526593"/>
                <a:chOff x="4274275" y="239865"/>
                <a:chExt cx="1333349" cy="2526593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4274275" y="239865"/>
                  <a:ext cx="1333349" cy="2526593"/>
                </a:xfrm>
                <a:prstGeom prst="roundRect">
                  <a:avLst/>
                </a:prstGeom>
                <a:solidFill>
                  <a:schemeClr val="accent4">
                    <a:alpha val="29000"/>
                  </a:schemeClr>
                </a:solidFill>
                <a:ln>
                  <a:solidFill>
                    <a:schemeClr val="accent4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AR" dirty="0"/>
                </a:p>
              </p:txBody>
            </p:sp>
            <p:grpSp>
              <p:nvGrpSpPr>
                <p:cNvPr id="46" name="Grupo 45">
                  <a:extLst>
                    <a:ext uri="{FF2B5EF4-FFF2-40B4-BE49-F238E27FC236}">
                      <a16:creationId xmlns:a16="http://schemas.microsoft.com/office/drawing/2014/main" id="{4FA3E418-E04F-44C1-A7D8-FD417DC1BCE9}"/>
                    </a:ext>
                  </a:extLst>
                </p:cNvPr>
                <p:cNvGrpSpPr/>
                <p:nvPr/>
              </p:nvGrpSpPr>
              <p:grpSpPr>
                <a:xfrm>
                  <a:off x="4356782" y="372258"/>
                  <a:ext cx="1229379" cy="1034090"/>
                  <a:chOff x="4356782" y="372258"/>
                  <a:chExt cx="1229379" cy="1034090"/>
                </a:xfrm>
              </p:grpSpPr>
              <p:sp>
                <p:nvSpPr>
                  <p:cNvPr id="200" name="Flowchart: Magnetic Disk 523">
                    <a:extLst>
                      <a:ext uri="{FF2B5EF4-FFF2-40B4-BE49-F238E27FC236}">
                        <a16:creationId xmlns:a16="http://schemas.microsoft.com/office/drawing/2014/main" id="{655369B7-B07E-4AFC-9213-0AC27DD28CD4}"/>
                      </a:ext>
                    </a:extLst>
                  </p:cNvPr>
                  <p:cNvSpPr/>
                  <p:nvPr/>
                </p:nvSpPr>
                <p:spPr>
                  <a:xfrm>
                    <a:off x="4356782" y="372258"/>
                    <a:ext cx="720000" cy="617899"/>
                  </a:xfrm>
                  <a:prstGeom prst="flowChartMagneticDisk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AR" sz="10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Base Datos</a:t>
                    </a:r>
                  </a:p>
                </p:txBody>
              </p:sp>
              <p:sp>
                <p:nvSpPr>
                  <p:cNvPr id="204" name="Flowchart: Magnetic Disk 523">
                    <a:extLst>
                      <a:ext uri="{FF2B5EF4-FFF2-40B4-BE49-F238E27FC236}">
                        <a16:creationId xmlns:a16="http://schemas.microsoft.com/office/drawing/2014/main" id="{4B4EECBA-8E08-4348-A12C-9B7B9BD6CDEA}"/>
                      </a:ext>
                    </a:extLst>
                  </p:cNvPr>
                  <p:cNvSpPr/>
                  <p:nvPr/>
                </p:nvSpPr>
                <p:spPr>
                  <a:xfrm>
                    <a:off x="4866161" y="834982"/>
                    <a:ext cx="720000" cy="571366"/>
                  </a:xfrm>
                  <a:prstGeom prst="flowChartMultidocumen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AR" sz="10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Schema Name</a:t>
                    </a:r>
                  </a:p>
                </p:txBody>
              </p:sp>
            </p:grpSp>
            <p:grpSp>
              <p:nvGrpSpPr>
                <p:cNvPr id="45" name="Grupo 44">
                  <a:extLst>
                    <a:ext uri="{FF2B5EF4-FFF2-40B4-BE49-F238E27FC236}">
                      <a16:creationId xmlns:a16="http://schemas.microsoft.com/office/drawing/2014/main" id="{4825809E-93B2-423E-A4AB-F720400C9DBF}"/>
                    </a:ext>
                  </a:extLst>
                </p:cNvPr>
                <p:cNvGrpSpPr/>
                <p:nvPr/>
              </p:nvGrpSpPr>
              <p:grpSpPr>
                <a:xfrm>
                  <a:off x="4365595" y="1567213"/>
                  <a:ext cx="1190737" cy="859576"/>
                  <a:chOff x="4365595" y="1567213"/>
                  <a:chExt cx="1190737" cy="859576"/>
                </a:xfrm>
              </p:grpSpPr>
              <p:grpSp>
                <p:nvGrpSpPr>
                  <p:cNvPr id="12" name="Grupo 11">
                    <a:extLst>
                      <a:ext uri="{FF2B5EF4-FFF2-40B4-BE49-F238E27FC236}">
                        <a16:creationId xmlns:a16="http://schemas.microsoft.com/office/drawing/2014/main" id="{04D0D891-A92E-4030-B467-E52C5CF8CC69}"/>
                      </a:ext>
                    </a:extLst>
                  </p:cNvPr>
                  <p:cNvGrpSpPr/>
                  <p:nvPr/>
                </p:nvGrpSpPr>
                <p:grpSpPr>
                  <a:xfrm>
                    <a:off x="4365595" y="1567213"/>
                    <a:ext cx="770577" cy="469849"/>
                    <a:chOff x="5617523" y="3682709"/>
                    <a:chExt cx="770577" cy="469849"/>
                  </a:xfrm>
                  <a:solidFill>
                    <a:schemeClr val="accent4">
                      <a:lumMod val="60000"/>
                      <a:lumOff val="40000"/>
                    </a:schemeClr>
                  </a:solidFill>
                </p:grpSpPr>
                <p:sp>
                  <p:nvSpPr>
                    <p:cNvPr id="301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17523" y="3682709"/>
                      <a:ext cx="770577" cy="469849"/>
                    </a:xfrm>
                    <a:prstGeom prst="rect">
                      <a:avLst/>
                    </a:prstGeom>
                    <a:grpFill/>
                    <a:ln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56" name="Rectangle 66">
                      <a:extLst>
                        <a:ext uri="{FF2B5EF4-FFF2-40B4-BE49-F238E27FC236}">
                          <a16:creationId xmlns:a16="http://schemas.microsoft.com/office/drawing/2014/main" id="{00D83A6B-1D86-417E-89D4-66B5CBD49B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1965" y="3720847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57" name="Rectangle 67">
                      <a:extLst>
                        <a:ext uri="{FF2B5EF4-FFF2-40B4-BE49-F238E27FC236}">
                          <a16:creationId xmlns:a16="http://schemas.microsoft.com/office/drawing/2014/main" id="{C368EFB5-F723-4197-BB12-8B8C75485D4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1965" y="3760976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58" name="Line 68">
                      <a:extLst>
                        <a:ext uri="{FF2B5EF4-FFF2-40B4-BE49-F238E27FC236}">
                          <a16:creationId xmlns:a16="http://schemas.microsoft.com/office/drawing/2014/main" id="{3343544E-009D-48B1-81D9-1CA2888DA20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04230" y="3760976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59" name="Line 69">
                      <a:extLst>
                        <a:ext uri="{FF2B5EF4-FFF2-40B4-BE49-F238E27FC236}">
                          <a16:creationId xmlns:a16="http://schemas.microsoft.com/office/drawing/2014/main" id="{0A4D640F-DF88-4242-86B9-386B5889AE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04826" y="3760976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60" name="Line 70">
                      <a:extLst>
                        <a:ext uri="{FF2B5EF4-FFF2-40B4-BE49-F238E27FC236}">
                          <a16:creationId xmlns:a16="http://schemas.microsoft.com/office/drawing/2014/main" id="{7EB7A342-54C6-4F77-B986-5F44D339F7A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52561" y="3762529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61" name="Rectangle 66">
                      <a:extLst>
                        <a:ext uri="{FF2B5EF4-FFF2-40B4-BE49-F238E27FC236}">
                          <a16:creationId xmlns:a16="http://schemas.microsoft.com/office/drawing/2014/main" id="{F4DDDF94-C21B-417F-B936-F17629BA60F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3477" y="3725255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62" name="Rectangle 67">
                      <a:extLst>
                        <a:ext uri="{FF2B5EF4-FFF2-40B4-BE49-F238E27FC236}">
                          <a16:creationId xmlns:a16="http://schemas.microsoft.com/office/drawing/2014/main" id="{5F05C9DE-C73A-420A-A666-9CA5A2D011D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3477" y="3765384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63" name="Line 68">
                      <a:extLst>
                        <a:ext uri="{FF2B5EF4-FFF2-40B4-BE49-F238E27FC236}">
                          <a16:creationId xmlns:a16="http://schemas.microsoft.com/office/drawing/2014/main" id="{D2676B0F-ACE3-43CE-98DC-36D07B48DAE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55742" y="3765384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64" name="Line 69">
                      <a:extLst>
                        <a:ext uri="{FF2B5EF4-FFF2-40B4-BE49-F238E27FC236}">
                          <a16:creationId xmlns:a16="http://schemas.microsoft.com/office/drawing/2014/main" id="{149EC87A-06A3-43E7-A225-63E0ACE8CFB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56338" y="3765384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65" name="Line 70">
                      <a:extLst>
                        <a:ext uri="{FF2B5EF4-FFF2-40B4-BE49-F238E27FC236}">
                          <a16:creationId xmlns:a16="http://schemas.microsoft.com/office/drawing/2014/main" id="{9F2ED4B3-426F-4289-9D69-D16170DD772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4073" y="3766937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66" name="Rectangle 66">
                      <a:extLst>
                        <a:ext uri="{FF2B5EF4-FFF2-40B4-BE49-F238E27FC236}">
                          <a16:creationId xmlns:a16="http://schemas.microsoft.com/office/drawing/2014/main" id="{48CCBB88-6633-4B56-9DA7-46A2CE6A46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1003" y="3724534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67" name="Rectangle 67">
                      <a:extLst>
                        <a:ext uri="{FF2B5EF4-FFF2-40B4-BE49-F238E27FC236}">
                          <a16:creationId xmlns:a16="http://schemas.microsoft.com/office/drawing/2014/main" id="{74BAEE3C-B7F0-4D90-9A18-65EC7185045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1003" y="3764663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68" name="Line 68">
                      <a:extLst>
                        <a:ext uri="{FF2B5EF4-FFF2-40B4-BE49-F238E27FC236}">
                          <a16:creationId xmlns:a16="http://schemas.microsoft.com/office/drawing/2014/main" id="{E750E53A-3DBE-4756-8B20-430363A8DC5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03268" y="3764663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69" name="Line 69">
                      <a:extLst>
                        <a:ext uri="{FF2B5EF4-FFF2-40B4-BE49-F238E27FC236}">
                          <a16:creationId xmlns:a16="http://schemas.microsoft.com/office/drawing/2014/main" id="{0692C224-0975-4408-958F-1E9EC123597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03864" y="3764663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70" name="Line 70">
                      <a:extLst>
                        <a:ext uri="{FF2B5EF4-FFF2-40B4-BE49-F238E27FC236}">
                          <a16:creationId xmlns:a16="http://schemas.microsoft.com/office/drawing/2014/main" id="{B64D8479-216A-4454-89E8-5407705E727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51599" y="3766216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71" name="Rectangle 66">
                      <a:extLst>
                        <a:ext uri="{FF2B5EF4-FFF2-40B4-BE49-F238E27FC236}">
                          <a16:creationId xmlns:a16="http://schemas.microsoft.com/office/drawing/2014/main" id="{A6A1F043-5BB8-4BD8-9819-FCC70DB342C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0560" y="3933787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72" name="Rectangle 67">
                      <a:extLst>
                        <a:ext uri="{FF2B5EF4-FFF2-40B4-BE49-F238E27FC236}">
                          <a16:creationId xmlns:a16="http://schemas.microsoft.com/office/drawing/2014/main" id="{D730E0A8-A444-4250-8888-1D0D1757CFD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0560" y="3973916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73" name="Line 68">
                      <a:extLst>
                        <a:ext uri="{FF2B5EF4-FFF2-40B4-BE49-F238E27FC236}">
                          <a16:creationId xmlns:a16="http://schemas.microsoft.com/office/drawing/2014/main" id="{DA6DF6D5-D6AF-45FA-AA7C-DCDBD058EF3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02825" y="3973916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74" name="Line 69">
                      <a:extLst>
                        <a:ext uri="{FF2B5EF4-FFF2-40B4-BE49-F238E27FC236}">
                          <a16:creationId xmlns:a16="http://schemas.microsoft.com/office/drawing/2014/main" id="{EEC71BB0-8EE8-4D11-BB27-E832920CF13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03421" y="3973916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75" name="Line 70">
                      <a:extLst>
                        <a:ext uri="{FF2B5EF4-FFF2-40B4-BE49-F238E27FC236}">
                          <a16:creationId xmlns:a16="http://schemas.microsoft.com/office/drawing/2014/main" id="{B850704D-9ACF-4916-8240-2C3DAF9517E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51156" y="3975469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76" name="Rectangle 66">
                      <a:extLst>
                        <a:ext uri="{FF2B5EF4-FFF2-40B4-BE49-F238E27FC236}">
                          <a16:creationId xmlns:a16="http://schemas.microsoft.com/office/drawing/2014/main" id="{F7A2A053-008D-4ABF-A110-14A28D8B15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2521" y="3933787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77" name="Rectangle 67">
                      <a:extLst>
                        <a:ext uri="{FF2B5EF4-FFF2-40B4-BE49-F238E27FC236}">
                          <a16:creationId xmlns:a16="http://schemas.microsoft.com/office/drawing/2014/main" id="{B69B38BC-621A-4E79-B51A-14AA7C9AC0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2521" y="3973916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78" name="Line 68">
                      <a:extLst>
                        <a:ext uri="{FF2B5EF4-FFF2-40B4-BE49-F238E27FC236}">
                          <a16:creationId xmlns:a16="http://schemas.microsoft.com/office/drawing/2014/main" id="{334100B8-5619-4FFB-AC10-17191061638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54786" y="3973916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79" name="Line 69">
                      <a:extLst>
                        <a:ext uri="{FF2B5EF4-FFF2-40B4-BE49-F238E27FC236}">
                          <a16:creationId xmlns:a16="http://schemas.microsoft.com/office/drawing/2014/main" id="{A6FE6FB9-75EC-480D-8149-698A7DA78B5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55382" y="3973916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80" name="Line 70">
                      <a:extLst>
                        <a:ext uri="{FF2B5EF4-FFF2-40B4-BE49-F238E27FC236}">
                          <a16:creationId xmlns:a16="http://schemas.microsoft.com/office/drawing/2014/main" id="{297F4EB3-15B0-45D2-947F-954912C80FA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3117" y="3975469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81" name="Rectangle 66">
                      <a:extLst>
                        <a:ext uri="{FF2B5EF4-FFF2-40B4-BE49-F238E27FC236}">
                          <a16:creationId xmlns:a16="http://schemas.microsoft.com/office/drawing/2014/main" id="{80E4D604-E516-44D4-9FCB-29C3FB8E7B3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49794" y="3926071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82" name="Rectangle 67">
                      <a:extLst>
                        <a:ext uri="{FF2B5EF4-FFF2-40B4-BE49-F238E27FC236}">
                          <a16:creationId xmlns:a16="http://schemas.microsoft.com/office/drawing/2014/main" id="{052D52FE-C4E9-46DB-B95D-7C61627EB10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49794" y="3966200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83" name="Line 68">
                      <a:extLst>
                        <a:ext uri="{FF2B5EF4-FFF2-40B4-BE49-F238E27FC236}">
                          <a16:creationId xmlns:a16="http://schemas.microsoft.com/office/drawing/2014/main" id="{999E3D4F-5D88-4094-95ED-6894EDBA766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02059" y="3966200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84" name="Line 69">
                      <a:extLst>
                        <a:ext uri="{FF2B5EF4-FFF2-40B4-BE49-F238E27FC236}">
                          <a16:creationId xmlns:a16="http://schemas.microsoft.com/office/drawing/2014/main" id="{FD5F27DE-8A4E-4A57-B5DF-0A93C77D109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02655" y="3966200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85" name="Line 70">
                      <a:extLst>
                        <a:ext uri="{FF2B5EF4-FFF2-40B4-BE49-F238E27FC236}">
                          <a16:creationId xmlns:a16="http://schemas.microsoft.com/office/drawing/2014/main" id="{A4BF5E1E-CF0B-4F57-9385-60D65D246CC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50390" y="3967753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92" name="Grupo 291">
                    <a:extLst>
                      <a:ext uri="{FF2B5EF4-FFF2-40B4-BE49-F238E27FC236}">
                        <a16:creationId xmlns:a16="http://schemas.microsoft.com/office/drawing/2014/main" id="{CE08966F-8D1C-41F3-81F5-F8EEADD6C33F}"/>
                      </a:ext>
                    </a:extLst>
                  </p:cNvPr>
                  <p:cNvGrpSpPr/>
                  <p:nvPr/>
                </p:nvGrpSpPr>
                <p:grpSpPr>
                  <a:xfrm>
                    <a:off x="4570269" y="1753229"/>
                    <a:ext cx="770577" cy="469849"/>
                    <a:chOff x="5617523" y="3682709"/>
                    <a:chExt cx="770577" cy="469849"/>
                  </a:xfrm>
                  <a:solidFill>
                    <a:schemeClr val="accent4">
                      <a:lumMod val="40000"/>
                      <a:lumOff val="60000"/>
                    </a:schemeClr>
                  </a:solidFill>
                </p:grpSpPr>
                <p:sp>
                  <p:nvSpPr>
                    <p:cNvPr id="293" name="Rectangle 24">
                      <a:extLst>
                        <a:ext uri="{FF2B5EF4-FFF2-40B4-BE49-F238E27FC236}">
                          <a16:creationId xmlns:a16="http://schemas.microsoft.com/office/drawing/2014/main" id="{19E97135-855A-40E6-B45F-4D0B56C9CE5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17523" y="3682709"/>
                      <a:ext cx="770577" cy="469849"/>
                    </a:xfrm>
                    <a:prstGeom prst="rect">
                      <a:avLst/>
                    </a:prstGeom>
                    <a:grpFill/>
                    <a:ln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94" name="Rectangle 66">
                      <a:extLst>
                        <a:ext uri="{FF2B5EF4-FFF2-40B4-BE49-F238E27FC236}">
                          <a16:creationId xmlns:a16="http://schemas.microsoft.com/office/drawing/2014/main" id="{A7DF6E13-8312-41E9-89A0-CCEB161CBFC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1965" y="3720847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95" name="Rectangle 67">
                      <a:extLst>
                        <a:ext uri="{FF2B5EF4-FFF2-40B4-BE49-F238E27FC236}">
                          <a16:creationId xmlns:a16="http://schemas.microsoft.com/office/drawing/2014/main" id="{0043077F-8B39-422D-9533-C783735C701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1965" y="3760976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96" name="Line 68">
                      <a:extLst>
                        <a:ext uri="{FF2B5EF4-FFF2-40B4-BE49-F238E27FC236}">
                          <a16:creationId xmlns:a16="http://schemas.microsoft.com/office/drawing/2014/main" id="{F785181D-B2B8-4631-863D-7CC4B872208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04230" y="3760976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97" name="Line 69">
                      <a:extLst>
                        <a:ext uri="{FF2B5EF4-FFF2-40B4-BE49-F238E27FC236}">
                          <a16:creationId xmlns:a16="http://schemas.microsoft.com/office/drawing/2014/main" id="{EDC3EB29-AFBB-449D-A4B6-F274AF1BACB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04826" y="3760976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98" name="Line 70">
                      <a:extLst>
                        <a:ext uri="{FF2B5EF4-FFF2-40B4-BE49-F238E27FC236}">
                          <a16:creationId xmlns:a16="http://schemas.microsoft.com/office/drawing/2014/main" id="{E7D1773F-7E0A-4489-8070-147EF67F225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52561" y="3762529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99" name="Rectangle 66">
                      <a:extLst>
                        <a:ext uri="{FF2B5EF4-FFF2-40B4-BE49-F238E27FC236}">
                          <a16:creationId xmlns:a16="http://schemas.microsoft.com/office/drawing/2014/main" id="{84A74CC2-1021-46BC-B542-76232157AB3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3477" y="3725255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48" name="Rectangle 67">
                      <a:extLst>
                        <a:ext uri="{FF2B5EF4-FFF2-40B4-BE49-F238E27FC236}">
                          <a16:creationId xmlns:a16="http://schemas.microsoft.com/office/drawing/2014/main" id="{51DBBA4D-AE36-4637-8099-D6193247D1D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3477" y="3765384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49" name="Line 68">
                      <a:extLst>
                        <a:ext uri="{FF2B5EF4-FFF2-40B4-BE49-F238E27FC236}">
                          <a16:creationId xmlns:a16="http://schemas.microsoft.com/office/drawing/2014/main" id="{0493BC89-50A7-4CE2-A37E-89F54661B31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55742" y="3765384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50" name="Line 69">
                      <a:extLst>
                        <a:ext uri="{FF2B5EF4-FFF2-40B4-BE49-F238E27FC236}">
                          <a16:creationId xmlns:a16="http://schemas.microsoft.com/office/drawing/2014/main" id="{906622F4-3DFA-43FA-8B20-292596A56C2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56338" y="3765384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51" name="Line 70">
                      <a:extLst>
                        <a:ext uri="{FF2B5EF4-FFF2-40B4-BE49-F238E27FC236}">
                          <a16:creationId xmlns:a16="http://schemas.microsoft.com/office/drawing/2014/main" id="{8E171C4A-0749-424A-BC63-9DE91121D9A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4073" y="3766937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52" name="Rectangle 66">
                      <a:extLst>
                        <a:ext uri="{FF2B5EF4-FFF2-40B4-BE49-F238E27FC236}">
                          <a16:creationId xmlns:a16="http://schemas.microsoft.com/office/drawing/2014/main" id="{6CD93E59-216F-4183-9E45-900268DAEA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1003" y="3724534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53" name="Rectangle 67">
                      <a:extLst>
                        <a:ext uri="{FF2B5EF4-FFF2-40B4-BE49-F238E27FC236}">
                          <a16:creationId xmlns:a16="http://schemas.microsoft.com/office/drawing/2014/main" id="{1BEB780D-1952-4FB6-9C7D-8EB8CCA8A51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1003" y="3764663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54" name="Line 68">
                      <a:extLst>
                        <a:ext uri="{FF2B5EF4-FFF2-40B4-BE49-F238E27FC236}">
                          <a16:creationId xmlns:a16="http://schemas.microsoft.com/office/drawing/2014/main" id="{32A1065E-80B0-4CF8-AB28-AB0E7AF879E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03268" y="3764663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57" name="Line 69">
                      <a:extLst>
                        <a:ext uri="{FF2B5EF4-FFF2-40B4-BE49-F238E27FC236}">
                          <a16:creationId xmlns:a16="http://schemas.microsoft.com/office/drawing/2014/main" id="{9B91017A-EFBE-49BF-A52F-8ADBD13718A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03864" y="3764663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58" name="Line 70">
                      <a:extLst>
                        <a:ext uri="{FF2B5EF4-FFF2-40B4-BE49-F238E27FC236}">
                          <a16:creationId xmlns:a16="http://schemas.microsoft.com/office/drawing/2014/main" id="{03BB995C-95C2-4D50-99E7-8879804DAF7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51599" y="3766216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59" name="Rectangle 66">
                      <a:extLst>
                        <a:ext uri="{FF2B5EF4-FFF2-40B4-BE49-F238E27FC236}">
                          <a16:creationId xmlns:a16="http://schemas.microsoft.com/office/drawing/2014/main" id="{9603FC09-A0D9-4FE9-9BBE-7C669A29A5B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0560" y="3933787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60" name="Rectangle 67">
                      <a:extLst>
                        <a:ext uri="{FF2B5EF4-FFF2-40B4-BE49-F238E27FC236}">
                          <a16:creationId xmlns:a16="http://schemas.microsoft.com/office/drawing/2014/main" id="{6D30B5B4-E01A-4CB8-BC01-EFF77D5C5ED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0560" y="3973916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61" name="Line 68">
                      <a:extLst>
                        <a:ext uri="{FF2B5EF4-FFF2-40B4-BE49-F238E27FC236}">
                          <a16:creationId xmlns:a16="http://schemas.microsoft.com/office/drawing/2014/main" id="{3FE5F7FE-46A2-4ECC-9E92-6A582E6968C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02825" y="3973916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62" name="Line 69">
                      <a:extLst>
                        <a:ext uri="{FF2B5EF4-FFF2-40B4-BE49-F238E27FC236}">
                          <a16:creationId xmlns:a16="http://schemas.microsoft.com/office/drawing/2014/main" id="{B40CE118-3BA5-4D2E-A8ED-8F2BE4123A2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03421" y="3973916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63" name="Line 70">
                      <a:extLst>
                        <a:ext uri="{FF2B5EF4-FFF2-40B4-BE49-F238E27FC236}">
                          <a16:creationId xmlns:a16="http://schemas.microsoft.com/office/drawing/2014/main" id="{5E8F4BF2-8FB6-4511-AC81-78C8F832033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51156" y="3975469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64" name="Rectangle 66">
                      <a:extLst>
                        <a:ext uri="{FF2B5EF4-FFF2-40B4-BE49-F238E27FC236}">
                          <a16:creationId xmlns:a16="http://schemas.microsoft.com/office/drawing/2014/main" id="{064CBDB5-3E66-4A92-8499-2BC785E762C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2521" y="3933787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65" name="Rectangle 67">
                      <a:extLst>
                        <a:ext uri="{FF2B5EF4-FFF2-40B4-BE49-F238E27FC236}">
                          <a16:creationId xmlns:a16="http://schemas.microsoft.com/office/drawing/2014/main" id="{BD026654-DA72-42F1-BEFD-EB06B517C5A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2521" y="3973916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66" name="Line 68">
                      <a:extLst>
                        <a:ext uri="{FF2B5EF4-FFF2-40B4-BE49-F238E27FC236}">
                          <a16:creationId xmlns:a16="http://schemas.microsoft.com/office/drawing/2014/main" id="{B38A61BA-FFE0-4747-BDE9-9FFE40F5C7D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54786" y="3973916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67" name="Line 69">
                      <a:extLst>
                        <a:ext uri="{FF2B5EF4-FFF2-40B4-BE49-F238E27FC236}">
                          <a16:creationId xmlns:a16="http://schemas.microsoft.com/office/drawing/2014/main" id="{C05C35B3-CFDC-4539-A813-4DA936B9EEF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55382" y="3973916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68" name="Line 70">
                      <a:extLst>
                        <a:ext uri="{FF2B5EF4-FFF2-40B4-BE49-F238E27FC236}">
                          <a16:creationId xmlns:a16="http://schemas.microsoft.com/office/drawing/2014/main" id="{8ACAFD56-2F59-4C4F-B835-DDDC10E92CD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3117" y="3975469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69" name="Rectangle 66">
                      <a:extLst>
                        <a:ext uri="{FF2B5EF4-FFF2-40B4-BE49-F238E27FC236}">
                          <a16:creationId xmlns:a16="http://schemas.microsoft.com/office/drawing/2014/main" id="{9E92F9BA-CE81-41CA-A2A3-057A0DB84DD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49794" y="3926071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70" name="Rectangle 67">
                      <a:extLst>
                        <a:ext uri="{FF2B5EF4-FFF2-40B4-BE49-F238E27FC236}">
                          <a16:creationId xmlns:a16="http://schemas.microsoft.com/office/drawing/2014/main" id="{8FB366F6-7723-4E1D-822C-F075615D24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49794" y="3966200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71" name="Line 68">
                      <a:extLst>
                        <a:ext uri="{FF2B5EF4-FFF2-40B4-BE49-F238E27FC236}">
                          <a16:creationId xmlns:a16="http://schemas.microsoft.com/office/drawing/2014/main" id="{E3ED9141-9847-4776-AD88-C8787430596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02059" y="3966200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72" name="Line 69">
                      <a:extLst>
                        <a:ext uri="{FF2B5EF4-FFF2-40B4-BE49-F238E27FC236}">
                          <a16:creationId xmlns:a16="http://schemas.microsoft.com/office/drawing/2014/main" id="{E3FBFF7F-3316-4BEB-B5AF-5CB6A8C52C4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02655" y="3966200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73" name="Line 70">
                      <a:extLst>
                        <a:ext uri="{FF2B5EF4-FFF2-40B4-BE49-F238E27FC236}">
                          <a16:creationId xmlns:a16="http://schemas.microsoft.com/office/drawing/2014/main" id="{841BCCB7-BEEE-46F2-AFDC-C0C5A75F1DF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50390" y="3967753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374" name="Grupo 373">
                    <a:extLst>
                      <a:ext uri="{FF2B5EF4-FFF2-40B4-BE49-F238E27FC236}">
                        <a16:creationId xmlns:a16="http://schemas.microsoft.com/office/drawing/2014/main" id="{3080FC93-298A-47D6-9A47-4D4EEAD6D780}"/>
                      </a:ext>
                    </a:extLst>
                  </p:cNvPr>
                  <p:cNvGrpSpPr/>
                  <p:nvPr/>
                </p:nvGrpSpPr>
                <p:grpSpPr>
                  <a:xfrm>
                    <a:off x="4785755" y="1956940"/>
                    <a:ext cx="770577" cy="469849"/>
                    <a:chOff x="5617523" y="3682709"/>
                    <a:chExt cx="770577" cy="469849"/>
                  </a:xfrm>
                  <a:solidFill>
                    <a:schemeClr val="accent4">
                      <a:lumMod val="20000"/>
                      <a:lumOff val="80000"/>
                    </a:schemeClr>
                  </a:solidFill>
                </p:grpSpPr>
                <p:sp>
                  <p:nvSpPr>
                    <p:cNvPr id="375" name="Rectangle 24">
                      <a:extLst>
                        <a:ext uri="{FF2B5EF4-FFF2-40B4-BE49-F238E27FC236}">
                          <a16:creationId xmlns:a16="http://schemas.microsoft.com/office/drawing/2014/main" id="{53A504A0-6ACD-4A7C-ACB5-CE602EBEC5A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17523" y="3682709"/>
                      <a:ext cx="770577" cy="469849"/>
                    </a:xfrm>
                    <a:prstGeom prst="rect">
                      <a:avLst/>
                    </a:prstGeom>
                    <a:grpFill/>
                    <a:ln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76" name="Rectangle 66">
                      <a:extLst>
                        <a:ext uri="{FF2B5EF4-FFF2-40B4-BE49-F238E27FC236}">
                          <a16:creationId xmlns:a16="http://schemas.microsoft.com/office/drawing/2014/main" id="{436381DC-C0C8-4B3A-B97F-9E7312210A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1965" y="3720847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77" name="Rectangle 67">
                      <a:extLst>
                        <a:ext uri="{FF2B5EF4-FFF2-40B4-BE49-F238E27FC236}">
                          <a16:creationId xmlns:a16="http://schemas.microsoft.com/office/drawing/2014/main" id="{05F255F0-ADB6-4199-B44A-D89C0D4AD15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1965" y="3760976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78" name="Line 68">
                      <a:extLst>
                        <a:ext uri="{FF2B5EF4-FFF2-40B4-BE49-F238E27FC236}">
                          <a16:creationId xmlns:a16="http://schemas.microsoft.com/office/drawing/2014/main" id="{1AEEE5EE-9D48-4552-98F4-43C7330EAA7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04230" y="3760976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79" name="Line 69">
                      <a:extLst>
                        <a:ext uri="{FF2B5EF4-FFF2-40B4-BE49-F238E27FC236}">
                          <a16:creationId xmlns:a16="http://schemas.microsoft.com/office/drawing/2014/main" id="{1565C1EC-601A-4051-B91E-53A84707BA3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04826" y="3760976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80" name="Line 70">
                      <a:extLst>
                        <a:ext uri="{FF2B5EF4-FFF2-40B4-BE49-F238E27FC236}">
                          <a16:creationId xmlns:a16="http://schemas.microsoft.com/office/drawing/2014/main" id="{873D3DE1-9C15-4867-B17D-620DF076AA1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52561" y="3762529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81" name="Rectangle 66">
                      <a:extLst>
                        <a:ext uri="{FF2B5EF4-FFF2-40B4-BE49-F238E27FC236}">
                          <a16:creationId xmlns:a16="http://schemas.microsoft.com/office/drawing/2014/main" id="{5CEF514C-9DD0-4773-9B39-E7180DD0CC9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3477" y="3725255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82" name="Rectangle 67">
                      <a:extLst>
                        <a:ext uri="{FF2B5EF4-FFF2-40B4-BE49-F238E27FC236}">
                          <a16:creationId xmlns:a16="http://schemas.microsoft.com/office/drawing/2014/main" id="{DF0CD0BC-B7DD-4732-9375-78CD1429688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3477" y="3765384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83" name="Line 68">
                      <a:extLst>
                        <a:ext uri="{FF2B5EF4-FFF2-40B4-BE49-F238E27FC236}">
                          <a16:creationId xmlns:a16="http://schemas.microsoft.com/office/drawing/2014/main" id="{01D734A3-11DC-404B-BE76-FFB0B62466C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55742" y="3765384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84" name="Line 69">
                      <a:extLst>
                        <a:ext uri="{FF2B5EF4-FFF2-40B4-BE49-F238E27FC236}">
                          <a16:creationId xmlns:a16="http://schemas.microsoft.com/office/drawing/2014/main" id="{803F1E0C-17CD-48C8-A504-A71859BC212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56338" y="3765384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85" name="Line 70">
                      <a:extLst>
                        <a:ext uri="{FF2B5EF4-FFF2-40B4-BE49-F238E27FC236}">
                          <a16:creationId xmlns:a16="http://schemas.microsoft.com/office/drawing/2014/main" id="{2EB3A60C-2920-4588-A3E9-A33E45F1568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4073" y="3766937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86" name="Rectangle 66">
                      <a:extLst>
                        <a:ext uri="{FF2B5EF4-FFF2-40B4-BE49-F238E27FC236}">
                          <a16:creationId xmlns:a16="http://schemas.microsoft.com/office/drawing/2014/main" id="{88730051-8962-4B9C-B21F-014BA541417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1003" y="3724534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87" name="Rectangle 67">
                      <a:extLst>
                        <a:ext uri="{FF2B5EF4-FFF2-40B4-BE49-F238E27FC236}">
                          <a16:creationId xmlns:a16="http://schemas.microsoft.com/office/drawing/2014/main" id="{BE2F607C-FCAE-4B3D-8AED-8096D12F962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1003" y="3764663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88" name="Line 68">
                      <a:extLst>
                        <a:ext uri="{FF2B5EF4-FFF2-40B4-BE49-F238E27FC236}">
                          <a16:creationId xmlns:a16="http://schemas.microsoft.com/office/drawing/2014/main" id="{566EDB73-C4BC-4D58-A541-FACC692D812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03268" y="3764663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89" name="Line 69">
                      <a:extLst>
                        <a:ext uri="{FF2B5EF4-FFF2-40B4-BE49-F238E27FC236}">
                          <a16:creationId xmlns:a16="http://schemas.microsoft.com/office/drawing/2014/main" id="{29A1EDE4-CEFD-4726-90E6-926F09484D7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03864" y="3764663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90" name="Line 70">
                      <a:extLst>
                        <a:ext uri="{FF2B5EF4-FFF2-40B4-BE49-F238E27FC236}">
                          <a16:creationId xmlns:a16="http://schemas.microsoft.com/office/drawing/2014/main" id="{AC226D75-AA3E-4AAA-872B-4264648CD11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51599" y="3766216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91" name="Rectangle 66">
                      <a:extLst>
                        <a:ext uri="{FF2B5EF4-FFF2-40B4-BE49-F238E27FC236}">
                          <a16:creationId xmlns:a16="http://schemas.microsoft.com/office/drawing/2014/main" id="{3AE5C4EB-1163-46CA-B713-F03FDD681A2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0560" y="3933787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92" name="Rectangle 67">
                      <a:extLst>
                        <a:ext uri="{FF2B5EF4-FFF2-40B4-BE49-F238E27FC236}">
                          <a16:creationId xmlns:a16="http://schemas.microsoft.com/office/drawing/2014/main" id="{C3AFF985-357B-4FCE-B275-979B08D64F7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0560" y="3973916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93" name="Line 68">
                      <a:extLst>
                        <a:ext uri="{FF2B5EF4-FFF2-40B4-BE49-F238E27FC236}">
                          <a16:creationId xmlns:a16="http://schemas.microsoft.com/office/drawing/2014/main" id="{79A4FBF1-32B9-4223-B559-555645401D5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02825" y="3973916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94" name="Line 69">
                      <a:extLst>
                        <a:ext uri="{FF2B5EF4-FFF2-40B4-BE49-F238E27FC236}">
                          <a16:creationId xmlns:a16="http://schemas.microsoft.com/office/drawing/2014/main" id="{C480C14C-E382-430F-A576-AE6737E5AEA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03421" y="3973916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95" name="Line 70">
                      <a:extLst>
                        <a:ext uri="{FF2B5EF4-FFF2-40B4-BE49-F238E27FC236}">
                          <a16:creationId xmlns:a16="http://schemas.microsoft.com/office/drawing/2014/main" id="{92B45E74-0967-41DA-BAA3-88BB20714E8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51156" y="3975469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96" name="Rectangle 66">
                      <a:extLst>
                        <a:ext uri="{FF2B5EF4-FFF2-40B4-BE49-F238E27FC236}">
                          <a16:creationId xmlns:a16="http://schemas.microsoft.com/office/drawing/2014/main" id="{4252BFE2-8148-41D8-8600-A60184A8B2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2521" y="3933787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97" name="Rectangle 67">
                      <a:extLst>
                        <a:ext uri="{FF2B5EF4-FFF2-40B4-BE49-F238E27FC236}">
                          <a16:creationId xmlns:a16="http://schemas.microsoft.com/office/drawing/2014/main" id="{1827C4B3-ADE9-4282-9043-C7F36E7C916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2521" y="3973916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98" name="Line 68">
                      <a:extLst>
                        <a:ext uri="{FF2B5EF4-FFF2-40B4-BE49-F238E27FC236}">
                          <a16:creationId xmlns:a16="http://schemas.microsoft.com/office/drawing/2014/main" id="{F70976A1-905B-47D4-9BC9-F114723F8BC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54786" y="3973916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99" name="Line 69">
                      <a:extLst>
                        <a:ext uri="{FF2B5EF4-FFF2-40B4-BE49-F238E27FC236}">
                          <a16:creationId xmlns:a16="http://schemas.microsoft.com/office/drawing/2014/main" id="{E1A78D8D-D756-4C0E-B839-497BA6EC559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55382" y="3973916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0" name="Line 70">
                      <a:extLst>
                        <a:ext uri="{FF2B5EF4-FFF2-40B4-BE49-F238E27FC236}">
                          <a16:creationId xmlns:a16="http://schemas.microsoft.com/office/drawing/2014/main" id="{FCB1B388-E1CD-4AF9-B1B2-FF79C39FDF6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3117" y="3975469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1" name="Rectangle 66">
                      <a:extLst>
                        <a:ext uri="{FF2B5EF4-FFF2-40B4-BE49-F238E27FC236}">
                          <a16:creationId xmlns:a16="http://schemas.microsoft.com/office/drawing/2014/main" id="{F044A4CC-C389-471B-AB7A-73009E9B59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49794" y="3926071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2" name="Rectangle 67">
                      <a:extLst>
                        <a:ext uri="{FF2B5EF4-FFF2-40B4-BE49-F238E27FC236}">
                          <a16:creationId xmlns:a16="http://schemas.microsoft.com/office/drawing/2014/main" id="{2E45116B-3EE4-4652-BF08-AB06AD29E5F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49794" y="3966200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3" name="Line 68">
                      <a:extLst>
                        <a:ext uri="{FF2B5EF4-FFF2-40B4-BE49-F238E27FC236}">
                          <a16:creationId xmlns:a16="http://schemas.microsoft.com/office/drawing/2014/main" id="{C41C9D5A-515A-4AD5-A7E0-D70630BD4EE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02059" y="3966200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4" name="Line 69">
                      <a:extLst>
                        <a:ext uri="{FF2B5EF4-FFF2-40B4-BE49-F238E27FC236}">
                          <a16:creationId xmlns:a16="http://schemas.microsoft.com/office/drawing/2014/main" id="{21BCE61D-92AA-414F-9E0B-9353D59FEE0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02655" y="3966200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5" name="Line 70">
                      <a:extLst>
                        <a:ext uri="{FF2B5EF4-FFF2-40B4-BE49-F238E27FC236}">
                          <a16:creationId xmlns:a16="http://schemas.microsoft.com/office/drawing/2014/main" id="{09E0F838-5967-4366-8E78-851963E7239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50390" y="3967753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587EC30C-9B71-413A-A2F8-954762D572B1}"/>
              </a:ext>
            </a:extLst>
          </p:cNvPr>
          <p:cNvGrpSpPr/>
          <p:nvPr/>
        </p:nvGrpSpPr>
        <p:grpSpPr>
          <a:xfrm>
            <a:off x="5603277" y="1252604"/>
            <a:ext cx="1200068" cy="581981"/>
            <a:chOff x="5379529" y="893972"/>
            <a:chExt cx="1200068" cy="581981"/>
          </a:xfrm>
        </p:grpSpPr>
        <p:pic>
          <p:nvPicPr>
            <p:cNvPr id="29" name="Gráfico 28" descr="Cabeza con engranajes">
              <a:extLst>
                <a:ext uri="{FF2B5EF4-FFF2-40B4-BE49-F238E27FC236}">
                  <a16:creationId xmlns:a16="http://schemas.microsoft.com/office/drawing/2014/main" id="{9E90A4C7-10BB-4B29-B960-23E436140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5760439" y="893972"/>
              <a:ext cx="426575" cy="426575"/>
            </a:xfrm>
            <a:prstGeom prst="rect">
              <a:avLst/>
            </a:prstGeom>
          </p:spPr>
        </p:pic>
        <p:pic>
          <p:nvPicPr>
            <p:cNvPr id="449" name="Picture 350">
              <a:extLst>
                <a:ext uri="{FF2B5EF4-FFF2-40B4-BE49-F238E27FC236}">
                  <a16:creationId xmlns:a16="http://schemas.microsoft.com/office/drawing/2014/main" id="{9F481CD6-CD91-4E48-B0DF-E261E885D5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63872"/>
            <a:stretch/>
          </p:blipFill>
          <p:spPr>
            <a:xfrm>
              <a:off x="5379529" y="1274066"/>
              <a:ext cx="1200068" cy="201887"/>
            </a:xfrm>
            <a:prstGeom prst="rect">
              <a:avLst/>
            </a:prstGeom>
          </p:spPr>
        </p:pic>
      </p:grpSp>
      <p:grpSp>
        <p:nvGrpSpPr>
          <p:cNvPr id="462" name="Group 426">
            <a:extLst>
              <a:ext uri="{FF2B5EF4-FFF2-40B4-BE49-F238E27FC236}">
                <a16:creationId xmlns:a16="http://schemas.microsoft.com/office/drawing/2014/main" id="{2D5FAF52-DB56-4AC5-9762-0BE18675595D}"/>
              </a:ext>
            </a:extLst>
          </p:cNvPr>
          <p:cNvGrpSpPr/>
          <p:nvPr/>
        </p:nvGrpSpPr>
        <p:grpSpPr>
          <a:xfrm>
            <a:off x="4415199" y="3757245"/>
            <a:ext cx="337487" cy="231422"/>
            <a:chOff x="9378418" y="4944886"/>
            <a:chExt cx="469153" cy="472130"/>
          </a:xfrm>
        </p:grpSpPr>
        <p:sp>
          <p:nvSpPr>
            <p:cNvPr id="463" name="Down Arrow 427">
              <a:extLst>
                <a:ext uri="{FF2B5EF4-FFF2-40B4-BE49-F238E27FC236}">
                  <a16:creationId xmlns:a16="http://schemas.microsoft.com/office/drawing/2014/main" id="{953B2963-07A9-4A1D-B5A3-0736957A78DD}"/>
                </a:ext>
              </a:extLst>
            </p:cNvPr>
            <p:cNvSpPr/>
            <p:nvPr/>
          </p:nvSpPr>
          <p:spPr>
            <a:xfrm flipH="1">
              <a:off x="9600289" y="5097060"/>
              <a:ext cx="247282" cy="319956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64" name="Down Arrow 428">
              <a:extLst>
                <a:ext uri="{FF2B5EF4-FFF2-40B4-BE49-F238E27FC236}">
                  <a16:creationId xmlns:a16="http://schemas.microsoft.com/office/drawing/2014/main" id="{9E5E6A78-DBDB-4964-9604-E58ADC1FFCA5}"/>
                </a:ext>
              </a:extLst>
            </p:cNvPr>
            <p:cNvSpPr/>
            <p:nvPr/>
          </p:nvSpPr>
          <p:spPr>
            <a:xfrm flipH="1" flipV="1">
              <a:off x="9378418" y="4944886"/>
              <a:ext cx="247282" cy="328136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  <a:alpha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67C137B0-95DC-48A6-A33D-E43679571410}"/>
              </a:ext>
            </a:extLst>
          </p:cNvPr>
          <p:cNvGrpSpPr/>
          <p:nvPr/>
        </p:nvGrpSpPr>
        <p:grpSpPr>
          <a:xfrm>
            <a:off x="7145956" y="371456"/>
            <a:ext cx="1783990" cy="2501531"/>
            <a:chOff x="7554361" y="79499"/>
            <a:chExt cx="1783990" cy="2753193"/>
          </a:xfrm>
        </p:grpSpPr>
        <p:pic>
          <p:nvPicPr>
            <p:cNvPr id="775" name="Imagen 774">
              <a:extLst>
                <a:ext uri="{FF2B5EF4-FFF2-40B4-BE49-F238E27FC236}">
                  <a16:creationId xmlns:a16="http://schemas.microsoft.com/office/drawing/2014/main" id="{753B5D48-193E-42A2-9EFA-422E44115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45640" y="417552"/>
              <a:ext cx="282864" cy="274967"/>
            </a:xfrm>
            <a:prstGeom prst="rect">
              <a:avLst/>
            </a:prstGeom>
          </p:spPr>
        </p:pic>
        <p:pic>
          <p:nvPicPr>
            <p:cNvPr id="356" name="Picture 2" descr="http://1.bp.blogspot.com/-VSVJw0z3_2U/UR6vT8H7UZI/AAAAAAAAAEQ/XeSIiZL0NQ4/s1600/modelo+estrella.png"/>
            <p:cNvPicPr>
              <a:picLocks noChangeAspect="1" noChangeArrowheads="1"/>
            </p:cNvPicPr>
            <p:nvPr/>
          </p:nvPicPr>
          <p:blipFill>
            <a:blip r:embed="rId1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9292" y="1599870"/>
              <a:ext cx="516699" cy="338879"/>
            </a:xfrm>
            <a:prstGeom prst="rect">
              <a:avLst/>
            </a:prstGeom>
            <a:solidFill>
              <a:srgbClr val="CFE2F3"/>
            </a:solidFill>
          </p:spPr>
        </p:pic>
        <p:pic>
          <p:nvPicPr>
            <p:cNvPr id="771" name="Picture 2" descr="http://1.bp.blogspot.com/-VSVJw0z3_2U/UR6vT8H7UZI/AAAAAAAAAEQ/XeSIiZL0NQ4/s1600/modelo+estrella.png">
              <a:extLst>
                <a:ext uri="{FF2B5EF4-FFF2-40B4-BE49-F238E27FC236}">
                  <a16:creationId xmlns:a16="http://schemas.microsoft.com/office/drawing/2014/main" id="{0FF9564B-D07B-4BE3-9140-6723246CF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6595" y="1598749"/>
              <a:ext cx="516699" cy="338879"/>
            </a:xfrm>
            <a:prstGeom prst="rect">
              <a:avLst/>
            </a:prstGeom>
            <a:solidFill>
              <a:srgbClr val="CFE2F3"/>
            </a:solidFill>
          </p:spPr>
        </p:pic>
        <p:pic>
          <p:nvPicPr>
            <p:cNvPr id="772" name="Picture 2" descr="http://1.bp.blogspot.com/-VSVJw0z3_2U/UR6vT8H7UZI/AAAAAAAAAEQ/XeSIiZL0NQ4/s1600/modelo+estrella.png">
              <a:extLst>
                <a:ext uri="{FF2B5EF4-FFF2-40B4-BE49-F238E27FC236}">
                  <a16:creationId xmlns:a16="http://schemas.microsoft.com/office/drawing/2014/main" id="{0765D773-2819-4A4B-B0EC-1ECA4C3410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8941" y="1992564"/>
              <a:ext cx="516699" cy="338879"/>
            </a:xfrm>
            <a:prstGeom prst="rect">
              <a:avLst/>
            </a:prstGeom>
            <a:solidFill>
              <a:srgbClr val="CFE2F3"/>
            </a:solidFill>
          </p:spPr>
        </p:pic>
        <p:pic>
          <p:nvPicPr>
            <p:cNvPr id="773" name="Picture 2" descr="http://1.bp.blogspot.com/-VSVJw0z3_2U/UR6vT8H7UZI/AAAAAAAAAEQ/XeSIiZL0NQ4/s1600/modelo+estrella.png">
              <a:extLst>
                <a:ext uri="{FF2B5EF4-FFF2-40B4-BE49-F238E27FC236}">
                  <a16:creationId xmlns:a16="http://schemas.microsoft.com/office/drawing/2014/main" id="{E60FEBB1-C2A9-4208-BE3E-33DA9F9160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8852" y="1598749"/>
              <a:ext cx="516699" cy="338879"/>
            </a:xfrm>
            <a:prstGeom prst="rect">
              <a:avLst/>
            </a:prstGeom>
            <a:solidFill>
              <a:srgbClr val="CFE2F3"/>
            </a:solidFill>
          </p:spPr>
        </p:pic>
        <p:sp>
          <p:nvSpPr>
            <p:cNvPr id="355" name="Rounded Rectangle 354"/>
            <p:cNvSpPr/>
            <p:nvPr/>
          </p:nvSpPr>
          <p:spPr>
            <a:xfrm>
              <a:off x="7554361" y="304715"/>
              <a:ext cx="1783990" cy="2527977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600571" y="79499"/>
              <a:ext cx="1647839" cy="27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000" b="1" dirty="0"/>
                <a:t>Datamart Modelado</a:t>
              </a:r>
            </a:p>
          </p:txBody>
        </p:sp>
        <p:pic>
          <p:nvPicPr>
            <p:cNvPr id="774" name="Picture 2" descr="Resultado de imagen">
              <a:extLst>
                <a:ext uri="{FF2B5EF4-FFF2-40B4-BE49-F238E27FC236}">
                  <a16:creationId xmlns:a16="http://schemas.microsoft.com/office/drawing/2014/main" id="{8D4CBEBA-285D-471C-96EF-46845F57A3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4135" y="705188"/>
              <a:ext cx="525874" cy="127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6" name="Flowchart: Magnetic Disk 523">
              <a:extLst>
                <a:ext uri="{FF2B5EF4-FFF2-40B4-BE49-F238E27FC236}">
                  <a16:creationId xmlns:a16="http://schemas.microsoft.com/office/drawing/2014/main" id="{8B778483-4257-46AB-87F8-2BC3FEE80AE9}"/>
                </a:ext>
              </a:extLst>
            </p:cNvPr>
            <p:cNvSpPr/>
            <p:nvPr/>
          </p:nvSpPr>
          <p:spPr>
            <a:xfrm>
              <a:off x="7709268" y="436419"/>
              <a:ext cx="720000" cy="617899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Modelo BI</a:t>
              </a:r>
            </a:p>
          </p:txBody>
        </p:sp>
        <p:grpSp>
          <p:nvGrpSpPr>
            <p:cNvPr id="62" name="Grupo 61">
              <a:extLst>
                <a:ext uri="{FF2B5EF4-FFF2-40B4-BE49-F238E27FC236}">
                  <a16:creationId xmlns:a16="http://schemas.microsoft.com/office/drawing/2014/main" id="{06E7CF00-B2B4-4DF6-9F9E-7BE9FE85F063}"/>
                </a:ext>
              </a:extLst>
            </p:cNvPr>
            <p:cNvGrpSpPr/>
            <p:nvPr/>
          </p:nvGrpSpPr>
          <p:grpSpPr>
            <a:xfrm>
              <a:off x="8284436" y="900511"/>
              <a:ext cx="869706" cy="650597"/>
              <a:chOff x="7756750" y="456731"/>
              <a:chExt cx="1273337" cy="1152572"/>
            </a:xfrm>
          </p:grpSpPr>
          <p:sp>
            <p:nvSpPr>
              <p:cNvPr id="770" name="Flowchart: Magnetic Disk 528">
                <a:extLst>
                  <a:ext uri="{FF2B5EF4-FFF2-40B4-BE49-F238E27FC236}">
                    <a16:creationId xmlns:a16="http://schemas.microsoft.com/office/drawing/2014/main" id="{95AC5041-75D6-4CCC-A1CC-58FEC8E13553}"/>
                  </a:ext>
                </a:extLst>
              </p:cNvPr>
              <p:cNvSpPr/>
              <p:nvPr/>
            </p:nvSpPr>
            <p:spPr>
              <a:xfrm>
                <a:off x="7756750" y="456731"/>
                <a:ext cx="982512" cy="777820"/>
              </a:xfrm>
              <a:prstGeom prst="flowChartInternalStorag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sz="800" dirty="0"/>
              </a:p>
            </p:txBody>
          </p:sp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2C6C90A5-3F4B-4C0E-B1AB-A40E29EF1315}"/>
                  </a:ext>
                </a:extLst>
              </p:cNvPr>
              <p:cNvGrpSpPr/>
              <p:nvPr/>
            </p:nvGrpSpPr>
            <p:grpSpPr>
              <a:xfrm>
                <a:off x="7831675" y="580607"/>
                <a:ext cx="1198412" cy="1028696"/>
                <a:chOff x="7831675" y="580607"/>
                <a:chExt cx="1198412" cy="1028696"/>
              </a:xfrm>
            </p:grpSpPr>
            <p:grpSp>
              <p:nvGrpSpPr>
                <p:cNvPr id="528" name="Group 527"/>
                <p:cNvGrpSpPr/>
                <p:nvPr/>
              </p:nvGrpSpPr>
              <p:grpSpPr>
                <a:xfrm>
                  <a:off x="7831675" y="580607"/>
                  <a:ext cx="1084112" cy="901696"/>
                  <a:chOff x="5676752" y="2544292"/>
                  <a:chExt cx="1084112" cy="901696"/>
                </a:xfrm>
              </p:grpSpPr>
              <p:sp>
                <p:nvSpPr>
                  <p:cNvPr id="530" name="Flowchart: Magnetic Disk 529"/>
                  <p:cNvSpPr/>
                  <p:nvPr/>
                </p:nvSpPr>
                <p:spPr>
                  <a:xfrm>
                    <a:off x="5676752" y="2544292"/>
                    <a:ext cx="982512" cy="777820"/>
                  </a:xfrm>
                  <a:prstGeom prst="flowChartInternalStorag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 sz="800" dirty="0"/>
                  </a:p>
                </p:txBody>
              </p:sp>
              <p:sp>
                <p:nvSpPr>
                  <p:cNvPr id="529" name="Flowchart: Magnetic Disk 528"/>
                  <p:cNvSpPr/>
                  <p:nvPr/>
                </p:nvSpPr>
                <p:spPr>
                  <a:xfrm>
                    <a:off x="5778352" y="2668168"/>
                    <a:ext cx="982512" cy="777820"/>
                  </a:xfrm>
                  <a:prstGeom prst="flowChartInternalStorag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 sz="800" dirty="0"/>
                  </a:p>
                </p:txBody>
              </p:sp>
            </p:grpSp>
            <p:sp>
              <p:nvSpPr>
                <p:cNvPr id="769" name="Flowchart: Magnetic Disk 528">
                  <a:extLst>
                    <a:ext uri="{FF2B5EF4-FFF2-40B4-BE49-F238E27FC236}">
                      <a16:creationId xmlns:a16="http://schemas.microsoft.com/office/drawing/2014/main" id="{13D6C70A-2784-4A31-B5B0-F7B4EEF15587}"/>
                    </a:ext>
                  </a:extLst>
                </p:cNvPr>
                <p:cNvSpPr/>
                <p:nvPr/>
              </p:nvSpPr>
              <p:spPr>
                <a:xfrm>
                  <a:off x="8047575" y="831483"/>
                  <a:ext cx="982512" cy="777820"/>
                </a:xfrm>
                <a:prstGeom prst="flowChartInternalStorag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800" dirty="0"/>
                    <a:t>DataMart</a:t>
                  </a:r>
                </a:p>
              </p:txBody>
            </p:sp>
          </p:grpSp>
        </p:grp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F379DEAB-74E1-4C85-8CAE-A42A8B6E9CA1}"/>
              </a:ext>
            </a:extLst>
          </p:cNvPr>
          <p:cNvGrpSpPr/>
          <p:nvPr/>
        </p:nvGrpSpPr>
        <p:grpSpPr>
          <a:xfrm>
            <a:off x="3902365" y="4113581"/>
            <a:ext cx="1349401" cy="1401918"/>
            <a:chOff x="10019260" y="2325997"/>
            <a:chExt cx="1068592" cy="1401918"/>
          </a:xfrm>
        </p:grpSpPr>
        <p:sp>
          <p:nvSpPr>
            <p:cNvPr id="833" name="Rectangle 490">
              <a:extLst>
                <a:ext uri="{FF2B5EF4-FFF2-40B4-BE49-F238E27FC236}">
                  <a16:creationId xmlns:a16="http://schemas.microsoft.com/office/drawing/2014/main" id="{985637D6-75EF-4137-B543-5E0764A3C5AF}"/>
                </a:ext>
              </a:extLst>
            </p:cNvPr>
            <p:cNvSpPr/>
            <p:nvPr/>
          </p:nvSpPr>
          <p:spPr>
            <a:xfrm>
              <a:off x="10019260" y="3173917"/>
              <a:ext cx="106859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1000" b="1" dirty="0">
                  <a:latin typeface="Segoe UI Condensed"/>
                </a:rPr>
                <a:t>Reportes Operativos</a:t>
              </a:r>
            </a:p>
            <a:p>
              <a:pPr algn="ctr"/>
              <a:r>
                <a:rPr lang="es-AR" sz="1000" b="1" i="0" dirty="0">
                  <a:effectLst/>
                  <a:latin typeface="Segoe UI Condensed"/>
                </a:rPr>
                <a:t>(Conexión ODBC)</a:t>
              </a:r>
            </a:p>
          </p:txBody>
        </p:sp>
        <p:pic>
          <p:nvPicPr>
            <p:cNvPr id="835" name="Picture 4" descr="https://encrypted-tbn2.gstatic.com/images?q=tbn:ANd9GcRYSdBwzzn4GHJePhH8q7O33XEW-vnEjbZa43ojllFVQTbLNXLpvA">
              <a:extLst>
                <a:ext uri="{FF2B5EF4-FFF2-40B4-BE49-F238E27FC236}">
                  <a16:creationId xmlns:a16="http://schemas.microsoft.com/office/drawing/2014/main" id="{94EA6A32-082B-4522-9D2C-FC50D1AF7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5869" y="2325997"/>
              <a:ext cx="633368" cy="608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19" name="Picture 424">
            <a:extLst>
              <a:ext uri="{FF2B5EF4-FFF2-40B4-BE49-F238E27FC236}">
                <a16:creationId xmlns:a16="http://schemas.microsoft.com/office/drawing/2014/main" id="{567EDDCA-F5B9-4E21-BB4A-E85A9B6668D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149604" y="5271184"/>
            <a:ext cx="492997" cy="496113"/>
          </a:xfrm>
          <a:prstGeom prst="rect">
            <a:avLst/>
          </a:prstGeom>
        </p:spPr>
      </p:pic>
      <p:grpSp>
        <p:nvGrpSpPr>
          <p:cNvPr id="23" name="Grupo 22">
            <a:extLst>
              <a:ext uri="{FF2B5EF4-FFF2-40B4-BE49-F238E27FC236}">
                <a16:creationId xmlns:a16="http://schemas.microsoft.com/office/drawing/2014/main" id="{34ED9702-1C85-4729-9778-61EC1659A2A4}"/>
              </a:ext>
            </a:extLst>
          </p:cNvPr>
          <p:cNvGrpSpPr/>
          <p:nvPr/>
        </p:nvGrpSpPr>
        <p:grpSpPr>
          <a:xfrm>
            <a:off x="9427242" y="928442"/>
            <a:ext cx="2860134" cy="1695802"/>
            <a:chOff x="9370408" y="587286"/>
            <a:chExt cx="2860134" cy="1446739"/>
          </a:xfrm>
        </p:grpSpPr>
        <p:grpSp>
          <p:nvGrpSpPr>
            <p:cNvPr id="507" name="Group 506"/>
            <p:cNvGrpSpPr/>
            <p:nvPr/>
          </p:nvGrpSpPr>
          <p:grpSpPr>
            <a:xfrm rot="16200000">
              <a:off x="10159197" y="871041"/>
              <a:ext cx="277479" cy="253669"/>
              <a:chOff x="9378418" y="4944886"/>
              <a:chExt cx="469153" cy="472130"/>
            </a:xfrm>
          </p:grpSpPr>
          <p:sp>
            <p:nvSpPr>
              <p:cNvPr id="508" name="Down Arrow 507"/>
              <p:cNvSpPr/>
              <p:nvPr/>
            </p:nvSpPr>
            <p:spPr>
              <a:xfrm flipH="1">
                <a:off x="9600289" y="5097060"/>
                <a:ext cx="247282" cy="319956"/>
              </a:xfrm>
              <a:prstGeom prst="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09" name="Down Arrow 508"/>
              <p:cNvSpPr/>
              <p:nvPr/>
            </p:nvSpPr>
            <p:spPr>
              <a:xfrm flipH="1" flipV="1">
                <a:off x="9378418" y="4944886"/>
                <a:ext cx="247282" cy="328136"/>
              </a:xfrm>
              <a:prstGeom prst="down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212" name="Picture 24">
              <a:extLst>
                <a:ext uri="{FF2B5EF4-FFF2-40B4-BE49-F238E27FC236}">
                  <a16:creationId xmlns:a16="http://schemas.microsoft.com/office/drawing/2014/main" id="{F8AD81D6-B5BD-40BF-8790-ECC0023EA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0500" y="1399289"/>
              <a:ext cx="634736" cy="634736"/>
            </a:xfrm>
            <a:prstGeom prst="rect">
              <a:avLst/>
            </a:prstGeom>
          </p:spPr>
        </p:pic>
        <p:grpSp>
          <p:nvGrpSpPr>
            <p:cNvPr id="67" name="Grupo 66">
              <a:extLst>
                <a:ext uri="{FF2B5EF4-FFF2-40B4-BE49-F238E27FC236}">
                  <a16:creationId xmlns:a16="http://schemas.microsoft.com/office/drawing/2014/main" id="{CF0CCA12-49A3-409F-9952-AA91E620D7FB}"/>
                </a:ext>
              </a:extLst>
            </p:cNvPr>
            <p:cNvGrpSpPr/>
            <p:nvPr/>
          </p:nvGrpSpPr>
          <p:grpSpPr>
            <a:xfrm>
              <a:off x="9370408" y="587286"/>
              <a:ext cx="2860134" cy="895484"/>
              <a:chOff x="9120011" y="3315067"/>
              <a:chExt cx="2860134" cy="89548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172761" y="3315067"/>
                <a:ext cx="829421" cy="895484"/>
                <a:chOff x="9807342" y="4200664"/>
                <a:chExt cx="829421" cy="895484"/>
              </a:xfrm>
            </p:grpSpPr>
            <p:sp>
              <p:nvSpPr>
                <p:cNvPr id="491" name="Rectangle 490"/>
                <p:cNvSpPr/>
                <p:nvPr/>
              </p:nvSpPr>
              <p:spPr>
                <a:xfrm>
                  <a:off x="9807342" y="4696038"/>
                  <a:ext cx="829421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s-AR" sz="1000" b="1" dirty="0">
                      <a:latin typeface="Segoe UI Condensed"/>
                    </a:rPr>
                    <a:t>Reportes </a:t>
                  </a:r>
                </a:p>
                <a:p>
                  <a:r>
                    <a:rPr lang="es-AR" sz="1000" b="1" dirty="0">
                      <a:latin typeface="Segoe UI Condensed"/>
                    </a:rPr>
                    <a:t>Analíticos</a:t>
                  </a:r>
                  <a:endParaRPr lang="es-AR" sz="1000" b="1" i="0" dirty="0">
                    <a:effectLst/>
                    <a:latin typeface="Segoe UI Condensed"/>
                  </a:endParaRPr>
                </a:p>
              </p:txBody>
            </p:sp>
            <p:pic>
              <p:nvPicPr>
                <p:cNvPr id="492" name="Picture 2" descr="Resultado de imagen para reporte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88677" y="4200664"/>
                  <a:ext cx="538938" cy="549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5" name="Grupo 64">
                <a:extLst>
                  <a:ext uri="{FF2B5EF4-FFF2-40B4-BE49-F238E27FC236}">
                    <a16:creationId xmlns:a16="http://schemas.microsoft.com/office/drawing/2014/main" id="{233C0577-20A7-4368-B27E-4BFE5EAFE001}"/>
                  </a:ext>
                </a:extLst>
              </p:cNvPr>
              <p:cNvGrpSpPr/>
              <p:nvPr/>
            </p:nvGrpSpPr>
            <p:grpSpPr>
              <a:xfrm>
                <a:off x="9120011" y="3484547"/>
                <a:ext cx="914099" cy="564505"/>
                <a:chOff x="5131512" y="2452571"/>
                <a:chExt cx="830999" cy="466533"/>
              </a:xfrm>
            </p:grpSpPr>
            <p:pic>
              <p:nvPicPr>
                <p:cNvPr id="827" name="Picture 32" descr="https://cdn4.iconfinder.com/data/icons/free-large-boss-icon-set/512/Admin.png">
                  <a:extLst>
                    <a:ext uri="{FF2B5EF4-FFF2-40B4-BE49-F238E27FC236}">
                      <a16:creationId xmlns:a16="http://schemas.microsoft.com/office/drawing/2014/main" id="{7F6C8FC2-F4AE-4F5B-916F-B0067BD6A4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07667" y="2452571"/>
                  <a:ext cx="429019" cy="32965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28" name="TextBox 526">
                  <a:extLst>
                    <a:ext uri="{FF2B5EF4-FFF2-40B4-BE49-F238E27FC236}">
                      <a16:creationId xmlns:a16="http://schemas.microsoft.com/office/drawing/2014/main" id="{00234967-468A-40D0-A3D8-601A1250564A}"/>
                    </a:ext>
                  </a:extLst>
                </p:cNvPr>
                <p:cNvSpPr txBox="1"/>
                <p:nvPr/>
              </p:nvSpPr>
              <p:spPr>
                <a:xfrm>
                  <a:off x="5131512" y="2751019"/>
                  <a:ext cx="830999" cy="168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sz="800" dirty="0"/>
                    <a:t>Desarrollador</a:t>
                  </a:r>
                </a:p>
              </p:txBody>
            </p:sp>
          </p:grpSp>
          <p:grpSp>
            <p:nvGrpSpPr>
              <p:cNvPr id="836" name="Group 423">
                <a:extLst>
                  <a:ext uri="{FF2B5EF4-FFF2-40B4-BE49-F238E27FC236}">
                    <a16:creationId xmlns:a16="http://schemas.microsoft.com/office/drawing/2014/main" id="{DA9E3E2F-C20F-4A50-A6D5-1CBF8014B203}"/>
                  </a:ext>
                </a:extLst>
              </p:cNvPr>
              <p:cNvGrpSpPr/>
              <p:nvPr/>
            </p:nvGrpSpPr>
            <p:grpSpPr>
              <a:xfrm>
                <a:off x="11129468" y="3329651"/>
                <a:ext cx="850677" cy="641727"/>
                <a:chOff x="4786235" y="6327319"/>
                <a:chExt cx="1395268" cy="1145210"/>
              </a:xfrm>
            </p:grpSpPr>
            <p:pic>
              <p:nvPicPr>
                <p:cNvPr id="837" name="Picture 424">
                  <a:extLst>
                    <a:ext uri="{FF2B5EF4-FFF2-40B4-BE49-F238E27FC236}">
                      <a16:creationId xmlns:a16="http://schemas.microsoft.com/office/drawing/2014/main" id="{15D52853-219D-4BF2-A59A-A37A7826AD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045535" y="6327319"/>
                  <a:ext cx="808608" cy="804863"/>
                </a:xfrm>
                <a:prstGeom prst="rect">
                  <a:avLst/>
                </a:prstGeom>
              </p:spPr>
            </p:pic>
            <p:sp>
              <p:nvSpPr>
                <p:cNvPr id="838" name="TextBox 425">
                  <a:extLst>
                    <a:ext uri="{FF2B5EF4-FFF2-40B4-BE49-F238E27FC236}">
                      <a16:creationId xmlns:a16="http://schemas.microsoft.com/office/drawing/2014/main" id="{37F03AC4-6C39-4A18-A30F-345B4D08A243}"/>
                    </a:ext>
                  </a:extLst>
                </p:cNvPr>
                <p:cNvSpPr txBox="1"/>
                <p:nvPr/>
              </p:nvSpPr>
              <p:spPr>
                <a:xfrm>
                  <a:off x="4786235" y="7088053"/>
                  <a:ext cx="1395268" cy="384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sz="800" dirty="0"/>
                    <a:t>Usuarios BI</a:t>
                  </a:r>
                </a:p>
              </p:txBody>
            </p:sp>
          </p:grpSp>
        </p:grpSp>
        <p:grpSp>
          <p:nvGrpSpPr>
            <p:cNvPr id="845" name="Group 506">
              <a:extLst>
                <a:ext uri="{FF2B5EF4-FFF2-40B4-BE49-F238E27FC236}">
                  <a16:creationId xmlns:a16="http://schemas.microsoft.com/office/drawing/2014/main" id="{4281BD44-0231-4422-8ADF-AE97EF3BB123}"/>
                </a:ext>
              </a:extLst>
            </p:cNvPr>
            <p:cNvGrpSpPr/>
            <p:nvPr/>
          </p:nvGrpSpPr>
          <p:grpSpPr>
            <a:xfrm rot="16200000">
              <a:off x="11159606" y="871041"/>
              <a:ext cx="277479" cy="253669"/>
              <a:chOff x="9378418" y="4944886"/>
              <a:chExt cx="469153" cy="472130"/>
            </a:xfrm>
          </p:grpSpPr>
          <p:sp>
            <p:nvSpPr>
              <p:cNvPr id="846" name="Down Arrow 507">
                <a:extLst>
                  <a:ext uri="{FF2B5EF4-FFF2-40B4-BE49-F238E27FC236}">
                    <a16:creationId xmlns:a16="http://schemas.microsoft.com/office/drawing/2014/main" id="{2DB83102-CAC0-4246-9F43-737C0ABAB9A8}"/>
                  </a:ext>
                </a:extLst>
              </p:cNvPr>
              <p:cNvSpPr/>
              <p:nvPr/>
            </p:nvSpPr>
            <p:spPr>
              <a:xfrm flipH="1">
                <a:off x="9600289" y="5097060"/>
                <a:ext cx="247282" cy="319956"/>
              </a:xfrm>
              <a:prstGeom prst="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47" name="Down Arrow 508">
                <a:extLst>
                  <a:ext uri="{FF2B5EF4-FFF2-40B4-BE49-F238E27FC236}">
                    <a16:creationId xmlns:a16="http://schemas.microsoft.com/office/drawing/2014/main" id="{4B4E743B-6FC7-455C-B677-882B3815D591}"/>
                  </a:ext>
                </a:extLst>
              </p:cNvPr>
              <p:cNvSpPr/>
              <p:nvPr/>
            </p:nvSpPr>
            <p:spPr>
              <a:xfrm flipH="1" flipV="1">
                <a:off x="9378418" y="4944886"/>
                <a:ext cx="247282" cy="328136"/>
              </a:xfrm>
              <a:prstGeom prst="down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pic>
        <p:nvPicPr>
          <p:cNvPr id="2050" name="Picture 2" descr="Pentaho – Bloor Research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5" t="29185" r="13305" b="34135"/>
          <a:stretch/>
        </p:blipFill>
        <p:spPr bwMode="auto">
          <a:xfrm>
            <a:off x="2503787" y="2500237"/>
            <a:ext cx="798090" cy="24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8" name="Picture 2" descr="Pentaho – Bloor Research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5" t="29185" r="13305" b="34135"/>
          <a:stretch/>
        </p:blipFill>
        <p:spPr bwMode="auto">
          <a:xfrm>
            <a:off x="5734816" y="2493875"/>
            <a:ext cx="798090" cy="24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owchart: Magnetic Disk 2">
            <a:extLst>
              <a:ext uri="{FF2B5EF4-FFF2-40B4-BE49-F238E27FC236}">
                <a16:creationId xmlns:a16="http://schemas.microsoft.com/office/drawing/2014/main" id="{F42A40C4-EE4D-46E9-BB65-C8D3CED3E5C8}"/>
              </a:ext>
            </a:extLst>
          </p:cNvPr>
          <p:cNvSpPr/>
          <p:nvPr/>
        </p:nvSpPr>
        <p:spPr>
          <a:xfrm>
            <a:off x="655483" y="4354066"/>
            <a:ext cx="720000" cy="616565"/>
          </a:xfrm>
          <a:prstGeom prst="flowChartMagneticDisk">
            <a:avLst/>
          </a:prstGeom>
          <a:solidFill>
            <a:srgbClr val="A33538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>
                <a:solidFill>
                  <a:schemeClr val="bg1"/>
                </a:solidFill>
              </a:rPr>
              <a:t>Fuente de Datos</a:t>
            </a:r>
          </a:p>
        </p:txBody>
      </p:sp>
      <p:grpSp>
        <p:nvGrpSpPr>
          <p:cNvPr id="411" name="Grupo 410">
            <a:extLst>
              <a:ext uri="{FF2B5EF4-FFF2-40B4-BE49-F238E27FC236}">
                <a16:creationId xmlns:a16="http://schemas.microsoft.com/office/drawing/2014/main" id="{E5071933-F64C-4E0E-83B3-99250E5BC99D}"/>
              </a:ext>
            </a:extLst>
          </p:cNvPr>
          <p:cNvGrpSpPr/>
          <p:nvPr/>
        </p:nvGrpSpPr>
        <p:grpSpPr>
          <a:xfrm>
            <a:off x="7711533" y="2993787"/>
            <a:ext cx="658328" cy="495092"/>
            <a:chOff x="737887" y="4589871"/>
            <a:chExt cx="687093" cy="570300"/>
          </a:xfrm>
        </p:grpSpPr>
        <p:pic>
          <p:nvPicPr>
            <p:cNvPr id="412" name="Picture 2" descr="Resultado de imagen">
              <a:extLst>
                <a:ext uri="{FF2B5EF4-FFF2-40B4-BE49-F238E27FC236}">
                  <a16:creationId xmlns:a16="http://schemas.microsoft.com/office/drawing/2014/main" id="{4EDF3F2A-4DD9-49EC-8DCA-34FEAE055C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887" y="4985187"/>
              <a:ext cx="687093" cy="1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3" name="Imagen 412">
              <a:extLst>
                <a:ext uri="{FF2B5EF4-FFF2-40B4-BE49-F238E27FC236}">
                  <a16:creationId xmlns:a16="http://schemas.microsoft.com/office/drawing/2014/main" id="{76E3828D-60C8-4662-A237-975F3453F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6642" y="4589871"/>
              <a:ext cx="369582" cy="377905"/>
            </a:xfrm>
            <a:prstGeom prst="rect">
              <a:avLst/>
            </a:prstGeom>
          </p:spPr>
        </p:pic>
      </p:grpSp>
      <p:pic>
        <p:nvPicPr>
          <p:cNvPr id="14" name="Picture 4" descr="Resultado de imagen para excel logo">
            <a:extLst>
              <a:ext uri="{FF2B5EF4-FFF2-40B4-BE49-F238E27FC236}">
                <a16:creationId xmlns:a16="http://schemas.microsoft.com/office/drawing/2014/main" id="{19222CD9-F1E4-42F7-A333-83B1FA941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806" y="4474269"/>
            <a:ext cx="411858" cy="36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BFFB32D-C10D-4EEC-A267-749BAB508F37}"/>
              </a:ext>
            </a:extLst>
          </p:cNvPr>
          <p:cNvSpPr txBox="1"/>
          <p:nvPr/>
        </p:nvSpPr>
        <p:spPr>
          <a:xfrm>
            <a:off x="4667203" y="4790761"/>
            <a:ext cx="527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>
                <a:solidFill>
                  <a:schemeClr val="accent6"/>
                </a:solidFill>
              </a:rPr>
              <a:t>ODBC</a:t>
            </a:r>
          </a:p>
        </p:txBody>
      </p:sp>
      <p:pic>
        <p:nvPicPr>
          <p:cNvPr id="1032" name="Picture 8" descr="Visual Studio 2013 Disponible">
            <a:extLst>
              <a:ext uri="{FF2B5EF4-FFF2-40B4-BE49-F238E27FC236}">
                <a16:creationId xmlns:a16="http://schemas.microsoft.com/office/drawing/2014/main" id="{55C3D886-CB48-468C-AE89-C1234F071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969" y="2762971"/>
            <a:ext cx="1040465" cy="28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Visual Studio 2013 Disponible">
            <a:extLst>
              <a:ext uri="{FF2B5EF4-FFF2-40B4-BE49-F238E27FC236}">
                <a16:creationId xmlns:a16="http://schemas.microsoft.com/office/drawing/2014/main" id="{692E61F4-F5E6-4575-9D02-FD726F4C6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11" y="2766044"/>
            <a:ext cx="1040465" cy="28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571">
            <a:extLst>
              <a:ext uri="{FF2B5EF4-FFF2-40B4-BE49-F238E27FC236}">
                <a16:creationId xmlns:a16="http://schemas.microsoft.com/office/drawing/2014/main" id="{3A6EDE5F-3126-4618-ACC1-080F615B758E}"/>
              </a:ext>
            </a:extLst>
          </p:cNvPr>
          <p:cNvSpPr txBox="1"/>
          <p:nvPr/>
        </p:nvSpPr>
        <p:spPr>
          <a:xfrm>
            <a:off x="5659095" y="1770843"/>
            <a:ext cx="1191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Diseño de Modelo Dimensional</a:t>
            </a:r>
            <a:endParaRPr lang="es-AR" sz="1200" b="1" dirty="0"/>
          </a:p>
        </p:txBody>
      </p:sp>
      <p:sp>
        <p:nvSpPr>
          <p:cNvPr id="24" name="Cerrar llave 23">
            <a:extLst>
              <a:ext uri="{FF2B5EF4-FFF2-40B4-BE49-F238E27FC236}">
                <a16:creationId xmlns:a16="http://schemas.microsoft.com/office/drawing/2014/main" id="{FB40640D-B23C-4D24-AFC3-7EA12B9603CD}"/>
              </a:ext>
            </a:extLst>
          </p:cNvPr>
          <p:cNvSpPr/>
          <p:nvPr/>
        </p:nvSpPr>
        <p:spPr>
          <a:xfrm>
            <a:off x="9118220" y="492739"/>
            <a:ext cx="370495" cy="250104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8" name="CuadroTexto 187">
            <a:extLst>
              <a:ext uri="{FF2B5EF4-FFF2-40B4-BE49-F238E27FC236}">
                <a16:creationId xmlns:a16="http://schemas.microsoft.com/office/drawing/2014/main" id="{4F310603-38A6-48FB-B46F-EE6ABB9E16E3}"/>
              </a:ext>
            </a:extLst>
          </p:cNvPr>
          <p:cNvSpPr txBox="1"/>
          <p:nvPr/>
        </p:nvSpPr>
        <p:spPr>
          <a:xfrm>
            <a:off x="9118220" y="2985521"/>
            <a:ext cx="3423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800" b="1" dirty="0"/>
              <a:t>Datamart Modelado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754BF33-D5B0-4855-955F-F48731FA320B}"/>
              </a:ext>
            </a:extLst>
          </p:cNvPr>
          <p:cNvSpPr txBox="1"/>
          <p:nvPr/>
        </p:nvSpPr>
        <p:spPr>
          <a:xfrm rot="20322885">
            <a:off x="7849348" y="4752436"/>
            <a:ext cx="34230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Entregable</a:t>
            </a:r>
          </a:p>
          <a:p>
            <a:pPr algn="ctr"/>
            <a:r>
              <a:rPr lang="es-AR" sz="4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Etapa 1</a:t>
            </a:r>
          </a:p>
        </p:txBody>
      </p:sp>
    </p:spTree>
    <p:extLst>
      <p:ext uri="{BB962C8B-B14F-4D97-AF65-F5344CB8AC3E}">
        <p14:creationId xmlns:p14="http://schemas.microsoft.com/office/powerpoint/2010/main" val="248006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8958" y="2140607"/>
            <a:ext cx="73134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altLang="es-AR" sz="9600" b="1" dirty="0">
                <a:solidFill>
                  <a:schemeClr val="bg1"/>
                </a:solidFill>
              </a:rPr>
              <a:t>Etapa 2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5288340"/>
            <a:ext cx="73134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dirty="0">
                <a:solidFill>
                  <a:schemeClr val="bg1"/>
                </a:solidFill>
              </a:rPr>
              <a:t>Importación de datos productivos</a:t>
            </a:r>
            <a:br>
              <a:rPr lang="es-AR" sz="2400" b="1" dirty="0">
                <a:solidFill>
                  <a:schemeClr val="bg1"/>
                </a:solidFill>
              </a:rPr>
            </a:br>
            <a:r>
              <a:rPr lang="es-AR" sz="2400" b="1" dirty="0">
                <a:solidFill>
                  <a:schemeClr val="bg1"/>
                </a:solidFill>
              </a:rPr>
              <a:t>Reportes Analíticos y Operativos (Real Time y Near Real Time)</a:t>
            </a:r>
            <a:br>
              <a:rPr lang="es-AR" sz="2400" b="1" dirty="0">
                <a:solidFill>
                  <a:schemeClr val="bg1"/>
                </a:solidFill>
              </a:rPr>
            </a:br>
            <a:r>
              <a:rPr lang="es-AR" sz="2400" b="1" dirty="0">
                <a:solidFill>
                  <a:schemeClr val="bg1"/>
                </a:solidFill>
              </a:rPr>
              <a:t>Optimización de Modelo</a:t>
            </a:r>
          </a:p>
        </p:txBody>
      </p:sp>
    </p:spTree>
    <p:extLst>
      <p:ext uri="{BB962C8B-B14F-4D97-AF65-F5344CB8AC3E}">
        <p14:creationId xmlns:p14="http://schemas.microsoft.com/office/powerpoint/2010/main" val="32739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n para ww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5686" y="3122333"/>
            <a:ext cx="53699" cy="5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2" name="TextBox 571"/>
          <p:cNvSpPr txBox="1"/>
          <p:nvPr/>
        </p:nvSpPr>
        <p:spPr>
          <a:xfrm>
            <a:off x="2438038" y="1834585"/>
            <a:ext cx="1191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Automatización de Carga</a:t>
            </a:r>
          </a:p>
          <a:p>
            <a:pPr algn="ctr"/>
            <a:r>
              <a:rPr lang="es-AR" sz="1200" dirty="0"/>
              <a:t>Proceso ETL</a:t>
            </a:r>
            <a:endParaRPr lang="es-AR" sz="1200" b="1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2D555BFB-6DE6-4D76-B43E-DA5540B95838}"/>
              </a:ext>
            </a:extLst>
          </p:cNvPr>
          <p:cNvGrpSpPr/>
          <p:nvPr/>
        </p:nvGrpSpPr>
        <p:grpSpPr>
          <a:xfrm>
            <a:off x="141049" y="42204"/>
            <a:ext cx="2107211" cy="6215895"/>
            <a:chOff x="100004" y="21481"/>
            <a:chExt cx="2107211" cy="6215895"/>
          </a:xfrm>
        </p:grpSpPr>
        <p:pic>
          <p:nvPicPr>
            <p:cNvPr id="11" name="Picture 6" descr="Microsoft Access, Microsoft, Iconos De Equipo imagen png - imagen  transparente descarga gratuita">
              <a:extLst>
                <a:ext uri="{FF2B5EF4-FFF2-40B4-BE49-F238E27FC236}">
                  <a16:creationId xmlns:a16="http://schemas.microsoft.com/office/drawing/2014/main" id="{CFC9A83F-F1CD-4F9C-BB6B-1B973B417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015" y="5347405"/>
              <a:ext cx="553012" cy="553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Txt - Iconos gratis de interfaz">
              <a:extLst>
                <a:ext uri="{FF2B5EF4-FFF2-40B4-BE49-F238E27FC236}">
                  <a16:creationId xmlns:a16="http://schemas.microsoft.com/office/drawing/2014/main" id="{239A0B60-DBAA-4063-8659-637DE30D8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129" y="4260456"/>
              <a:ext cx="472939" cy="472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Resultado de imagen para excel logo">
              <a:extLst>
                <a:ext uri="{FF2B5EF4-FFF2-40B4-BE49-F238E27FC236}">
                  <a16:creationId xmlns:a16="http://schemas.microsoft.com/office/drawing/2014/main" id="{2DE9ADC8-1A89-4138-B5A5-7CAAFF729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8893" y="2064115"/>
              <a:ext cx="435036" cy="424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4A2B783-FD82-4DA4-9724-FD20192BC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11953" y="3106411"/>
              <a:ext cx="456240" cy="451767"/>
            </a:xfrm>
            <a:prstGeom prst="rect">
              <a:avLst/>
            </a:prstGeom>
          </p:spPr>
        </p:pic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884C72D3-E01C-4CD7-A908-585ABCCC0EB4}"/>
                </a:ext>
              </a:extLst>
            </p:cNvPr>
            <p:cNvGrpSpPr/>
            <p:nvPr/>
          </p:nvGrpSpPr>
          <p:grpSpPr>
            <a:xfrm>
              <a:off x="100004" y="21481"/>
              <a:ext cx="2107211" cy="6215895"/>
              <a:chOff x="141639" y="-231816"/>
              <a:chExt cx="2107211" cy="6786857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210170" y="-49323"/>
                <a:ext cx="891806" cy="2708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000" b="1" dirty="0"/>
                  <a:t>Producción</a:t>
                </a:r>
              </a:p>
            </p:txBody>
          </p:sp>
          <p:grpSp>
            <p:nvGrpSpPr>
              <p:cNvPr id="15" name="Grupo 14">
                <a:extLst>
                  <a:ext uri="{FF2B5EF4-FFF2-40B4-BE49-F238E27FC236}">
                    <a16:creationId xmlns:a16="http://schemas.microsoft.com/office/drawing/2014/main" id="{BF4C7983-D1A2-40E7-8D4C-B90BF3D5F0E5}"/>
                  </a:ext>
                </a:extLst>
              </p:cNvPr>
              <p:cNvGrpSpPr/>
              <p:nvPr/>
            </p:nvGrpSpPr>
            <p:grpSpPr>
              <a:xfrm>
                <a:off x="141639" y="-231816"/>
                <a:ext cx="2107211" cy="6786857"/>
                <a:chOff x="141639" y="-245884"/>
                <a:chExt cx="2107211" cy="6786857"/>
              </a:xfrm>
            </p:grpSpPr>
            <p:sp>
              <p:nvSpPr>
                <p:cNvPr id="2" name="Flowchart: Magnetic Disk 1"/>
                <p:cNvSpPr/>
                <p:nvPr/>
              </p:nvSpPr>
              <p:spPr>
                <a:xfrm>
                  <a:off x="701863" y="2487346"/>
                  <a:ext cx="720000" cy="673200"/>
                </a:xfrm>
                <a:prstGeom prst="flowChartMagneticDisk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1000" dirty="0">
                      <a:solidFill>
                        <a:schemeClr val="bg1"/>
                      </a:solidFill>
                    </a:rPr>
                    <a:t>Fuente de Datos</a:t>
                  </a:r>
                </a:p>
              </p:txBody>
            </p:sp>
            <p:sp>
              <p:nvSpPr>
                <p:cNvPr id="3" name="Flowchart: Magnetic Disk 2"/>
                <p:cNvSpPr/>
                <p:nvPr/>
              </p:nvSpPr>
              <p:spPr>
                <a:xfrm>
                  <a:off x="684712" y="3730031"/>
                  <a:ext cx="720000" cy="673200"/>
                </a:xfrm>
                <a:prstGeom prst="flowChartMagneticDisk">
                  <a:avLst/>
                </a:prstGeom>
                <a:solidFill>
                  <a:srgbClr val="9BC9FF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1000" dirty="0">
                      <a:solidFill>
                        <a:schemeClr val="bg1"/>
                      </a:solidFill>
                    </a:rPr>
                    <a:t>Fuente de Datos</a:t>
                  </a: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141639" y="-245884"/>
                  <a:ext cx="2107211" cy="6786857"/>
                </a:xfrm>
                <a:prstGeom prst="roundRect">
                  <a:avLst/>
                </a:prstGeom>
                <a:solidFill>
                  <a:srgbClr val="D5D5D5">
                    <a:alpha val="10196"/>
                  </a:srgbClr>
                </a:solidFill>
                <a:ln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AR" dirty="0"/>
                </a:p>
              </p:txBody>
            </p:sp>
            <p:sp>
              <p:nvSpPr>
                <p:cNvPr id="5" name="Flowchart: Magnetic Disk 4"/>
                <p:cNvSpPr/>
                <p:nvPr/>
              </p:nvSpPr>
              <p:spPr>
                <a:xfrm>
                  <a:off x="742722" y="1321222"/>
                  <a:ext cx="720000" cy="673200"/>
                </a:xfrm>
                <a:prstGeom prst="flowChartMagneticDisk">
                  <a:avLst/>
                </a:prstGeom>
                <a:solidFill>
                  <a:srgbClr val="207245"/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1000" dirty="0">
                      <a:solidFill>
                        <a:schemeClr val="bg1"/>
                      </a:solidFill>
                    </a:rPr>
                    <a:t>Fuente de Datos</a:t>
                  </a:r>
                </a:p>
              </p:txBody>
            </p:sp>
          </p:grpSp>
        </p:grp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7D6043B9-41A3-4956-9FF2-CA9549C23AAE}"/>
              </a:ext>
            </a:extLst>
          </p:cNvPr>
          <p:cNvGrpSpPr/>
          <p:nvPr/>
        </p:nvGrpSpPr>
        <p:grpSpPr>
          <a:xfrm>
            <a:off x="2423200" y="1245056"/>
            <a:ext cx="1200068" cy="557939"/>
            <a:chOff x="1137903" y="1113604"/>
            <a:chExt cx="1200068" cy="557939"/>
          </a:xfrm>
        </p:grpSpPr>
        <p:pic>
          <p:nvPicPr>
            <p:cNvPr id="229" name="Picture 350">
              <a:extLst>
                <a:ext uri="{FF2B5EF4-FFF2-40B4-BE49-F238E27FC236}">
                  <a16:creationId xmlns:a16="http://schemas.microsoft.com/office/drawing/2014/main" id="{C8D489F8-767F-4029-B85E-AD683C2A82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63872"/>
            <a:stretch/>
          </p:blipFill>
          <p:spPr>
            <a:xfrm>
              <a:off x="1137903" y="1469656"/>
              <a:ext cx="1200068" cy="201887"/>
            </a:xfrm>
            <a:prstGeom prst="rect">
              <a:avLst/>
            </a:prstGeom>
          </p:spPr>
        </p:pic>
        <p:pic>
          <p:nvPicPr>
            <p:cNvPr id="27" name="Gráfico 26" descr="Engranajes">
              <a:extLst>
                <a:ext uri="{FF2B5EF4-FFF2-40B4-BE49-F238E27FC236}">
                  <a16:creationId xmlns:a16="http://schemas.microsoft.com/office/drawing/2014/main" id="{19BBE366-A3EC-4B42-B55B-B88FAB3B1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555976" y="1113604"/>
              <a:ext cx="426575" cy="426575"/>
            </a:xfrm>
            <a:prstGeom prst="rect">
              <a:avLst/>
            </a:prstGeom>
          </p:spPr>
        </p:pic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23AEBF3-4037-4029-B1D6-AB3D4ABB0C8A}"/>
              </a:ext>
            </a:extLst>
          </p:cNvPr>
          <p:cNvGrpSpPr/>
          <p:nvPr/>
        </p:nvGrpSpPr>
        <p:grpSpPr>
          <a:xfrm>
            <a:off x="3663124" y="293755"/>
            <a:ext cx="1948702" cy="2579232"/>
            <a:chOff x="3898006" y="5502"/>
            <a:chExt cx="1948702" cy="2837156"/>
          </a:xfrm>
        </p:grpSpPr>
        <p:grpSp>
          <p:nvGrpSpPr>
            <p:cNvPr id="622" name="Grupo 621">
              <a:extLst>
                <a:ext uri="{FF2B5EF4-FFF2-40B4-BE49-F238E27FC236}">
                  <a16:creationId xmlns:a16="http://schemas.microsoft.com/office/drawing/2014/main" id="{B8A3A9FA-6C9C-4B49-B99D-359A2AD44CFB}"/>
                </a:ext>
              </a:extLst>
            </p:cNvPr>
            <p:cNvGrpSpPr/>
            <p:nvPr/>
          </p:nvGrpSpPr>
          <p:grpSpPr>
            <a:xfrm>
              <a:off x="4242482" y="2346175"/>
              <a:ext cx="525874" cy="414956"/>
              <a:chOff x="737887" y="4589871"/>
              <a:chExt cx="687093" cy="570300"/>
            </a:xfrm>
          </p:grpSpPr>
          <p:pic>
            <p:nvPicPr>
              <p:cNvPr id="623" name="Picture 2" descr="Resultado de imagen">
                <a:extLst>
                  <a:ext uri="{FF2B5EF4-FFF2-40B4-BE49-F238E27FC236}">
                    <a16:creationId xmlns:a16="http://schemas.microsoft.com/office/drawing/2014/main" id="{1C4BA2EB-7EE0-4399-94C4-7947847870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7887" y="4985187"/>
                <a:ext cx="687093" cy="174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4" name="Imagen 623">
                <a:extLst>
                  <a:ext uri="{FF2B5EF4-FFF2-40B4-BE49-F238E27FC236}">
                    <a16:creationId xmlns:a16="http://schemas.microsoft.com/office/drawing/2014/main" id="{947D0408-74E7-42CC-9366-7BDCCC740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6642" y="4589871"/>
                <a:ext cx="369582" cy="377905"/>
              </a:xfrm>
              <a:prstGeom prst="rect">
                <a:avLst/>
              </a:prstGeom>
            </p:spPr>
          </p:pic>
        </p:grp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B5EE0A79-A6B0-4CC5-94C2-EAC4399EE36E}"/>
                </a:ext>
              </a:extLst>
            </p:cNvPr>
            <p:cNvGrpSpPr/>
            <p:nvPr/>
          </p:nvGrpSpPr>
          <p:grpSpPr>
            <a:xfrm>
              <a:off x="3898006" y="5502"/>
              <a:ext cx="1948702" cy="2837156"/>
              <a:chOff x="4012306" y="-70698"/>
              <a:chExt cx="1948702" cy="2837156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4012306" y="-70698"/>
                <a:ext cx="1948702" cy="270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000" b="1" dirty="0"/>
                  <a:t>LZ - </a:t>
                </a:r>
                <a:r>
                  <a:rPr lang="es-AR" sz="1000" b="1" dirty="0" err="1"/>
                  <a:t>Landing</a:t>
                </a:r>
                <a:r>
                  <a:rPr lang="es-AR" sz="1000" b="1" dirty="0"/>
                  <a:t> </a:t>
                </a:r>
                <a:r>
                  <a:rPr lang="es-AR" sz="1000" b="1" dirty="0" err="1"/>
                  <a:t>Zone</a:t>
                </a:r>
                <a:endParaRPr lang="es-AR" sz="1000" b="1" dirty="0"/>
              </a:p>
            </p:txBody>
          </p:sp>
          <p:grpSp>
            <p:nvGrpSpPr>
              <p:cNvPr id="47" name="Grupo 46">
                <a:extLst>
                  <a:ext uri="{FF2B5EF4-FFF2-40B4-BE49-F238E27FC236}">
                    <a16:creationId xmlns:a16="http://schemas.microsoft.com/office/drawing/2014/main" id="{8E7352EA-6050-4DF3-9BCB-4EE948283FDF}"/>
                  </a:ext>
                </a:extLst>
              </p:cNvPr>
              <p:cNvGrpSpPr/>
              <p:nvPr/>
            </p:nvGrpSpPr>
            <p:grpSpPr>
              <a:xfrm>
                <a:off x="4274275" y="239865"/>
                <a:ext cx="1333349" cy="2526593"/>
                <a:chOff x="4274275" y="239865"/>
                <a:chExt cx="1333349" cy="2526593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4274275" y="239865"/>
                  <a:ext cx="1333349" cy="2526593"/>
                </a:xfrm>
                <a:prstGeom prst="roundRect">
                  <a:avLst/>
                </a:prstGeom>
                <a:solidFill>
                  <a:schemeClr val="accent4">
                    <a:alpha val="29000"/>
                  </a:schemeClr>
                </a:solidFill>
                <a:ln>
                  <a:solidFill>
                    <a:schemeClr val="accent4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AR" dirty="0"/>
                </a:p>
              </p:txBody>
            </p:sp>
            <p:grpSp>
              <p:nvGrpSpPr>
                <p:cNvPr id="46" name="Grupo 45">
                  <a:extLst>
                    <a:ext uri="{FF2B5EF4-FFF2-40B4-BE49-F238E27FC236}">
                      <a16:creationId xmlns:a16="http://schemas.microsoft.com/office/drawing/2014/main" id="{4FA3E418-E04F-44C1-A7D8-FD417DC1BCE9}"/>
                    </a:ext>
                  </a:extLst>
                </p:cNvPr>
                <p:cNvGrpSpPr/>
                <p:nvPr/>
              </p:nvGrpSpPr>
              <p:grpSpPr>
                <a:xfrm>
                  <a:off x="4356782" y="372258"/>
                  <a:ext cx="1229379" cy="1034090"/>
                  <a:chOff x="4356782" y="372258"/>
                  <a:chExt cx="1229379" cy="1034090"/>
                </a:xfrm>
              </p:grpSpPr>
              <p:sp>
                <p:nvSpPr>
                  <p:cNvPr id="200" name="Flowchart: Magnetic Disk 523">
                    <a:extLst>
                      <a:ext uri="{FF2B5EF4-FFF2-40B4-BE49-F238E27FC236}">
                        <a16:creationId xmlns:a16="http://schemas.microsoft.com/office/drawing/2014/main" id="{655369B7-B07E-4AFC-9213-0AC27DD28CD4}"/>
                      </a:ext>
                    </a:extLst>
                  </p:cNvPr>
                  <p:cNvSpPr/>
                  <p:nvPr/>
                </p:nvSpPr>
                <p:spPr>
                  <a:xfrm>
                    <a:off x="4356782" y="372258"/>
                    <a:ext cx="720000" cy="617899"/>
                  </a:xfrm>
                  <a:prstGeom prst="flowChartMagneticDisk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AR" sz="10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Base Datos</a:t>
                    </a:r>
                  </a:p>
                </p:txBody>
              </p:sp>
              <p:sp>
                <p:nvSpPr>
                  <p:cNvPr id="204" name="Flowchart: Magnetic Disk 523">
                    <a:extLst>
                      <a:ext uri="{FF2B5EF4-FFF2-40B4-BE49-F238E27FC236}">
                        <a16:creationId xmlns:a16="http://schemas.microsoft.com/office/drawing/2014/main" id="{4B4EECBA-8E08-4348-A12C-9B7B9BD6CDEA}"/>
                      </a:ext>
                    </a:extLst>
                  </p:cNvPr>
                  <p:cNvSpPr/>
                  <p:nvPr/>
                </p:nvSpPr>
                <p:spPr>
                  <a:xfrm>
                    <a:off x="4866161" y="834982"/>
                    <a:ext cx="720000" cy="571366"/>
                  </a:xfrm>
                  <a:prstGeom prst="flowChartMultidocumen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AR" sz="10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Schema Name</a:t>
                    </a:r>
                  </a:p>
                </p:txBody>
              </p:sp>
            </p:grpSp>
            <p:grpSp>
              <p:nvGrpSpPr>
                <p:cNvPr id="45" name="Grupo 44">
                  <a:extLst>
                    <a:ext uri="{FF2B5EF4-FFF2-40B4-BE49-F238E27FC236}">
                      <a16:creationId xmlns:a16="http://schemas.microsoft.com/office/drawing/2014/main" id="{4825809E-93B2-423E-A4AB-F720400C9DBF}"/>
                    </a:ext>
                  </a:extLst>
                </p:cNvPr>
                <p:cNvGrpSpPr/>
                <p:nvPr/>
              </p:nvGrpSpPr>
              <p:grpSpPr>
                <a:xfrm>
                  <a:off x="4365595" y="1567213"/>
                  <a:ext cx="1190737" cy="859576"/>
                  <a:chOff x="4365595" y="1567213"/>
                  <a:chExt cx="1190737" cy="859576"/>
                </a:xfrm>
              </p:grpSpPr>
              <p:grpSp>
                <p:nvGrpSpPr>
                  <p:cNvPr id="12" name="Grupo 11">
                    <a:extLst>
                      <a:ext uri="{FF2B5EF4-FFF2-40B4-BE49-F238E27FC236}">
                        <a16:creationId xmlns:a16="http://schemas.microsoft.com/office/drawing/2014/main" id="{04D0D891-A92E-4030-B467-E52C5CF8CC69}"/>
                      </a:ext>
                    </a:extLst>
                  </p:cNvPr>
                  <p:cNvGrpSpPr/>
                  <p:nvPr/>
                </p:nvGrpSpPr>
                <p:grpSpPr>
                  <a:xfrm>
                    <a:off x="4365595" y="1567213"/>
                    <a:ext cx="770577" cy="469849"/>
                    <a:chOff x="5617523" y="3682709"/>
                    <a:chExt cx="770577" cy="469849"/>
                  </a:xfrm>
                  <a:solidFill>
                    <a:schemeClr val="accent4">
                      <a:lumMod val="60000"/>
                      <a:lumOff val="40000"/>
                    </a:schemeClr>
                  </a:solidFill>
                </p:grpSpPr>
                <p:sp>
                  <p:nvSpPr>
                    <p:cNvPr id="301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17523" y="3682709"/>
                      <a:ext cx="770577" cy="469849"/>
                    </a:xfrm>
                    <a:prstGeom prst="rect">
                      <a:avLst/>
                    </a:prstGeom>
                    <a:grpFill/>
                    <a:ln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56" name="Rectangle 66">
                      <a:extLst>
                        <a:ext uri="{FF2B5EF4-FFF2-40B4-BE49-F238E27FC236}">
                          <a16:creationId xmlns:a16="http://schemas.microsoft.com/office/drawing/2014/main" id="{00D83A6B-1D86-417E-89D4-66B5CBD49B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1965" y="3720847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57" name="Rectangle 67">
                      <a:extLst>
                        <a:ext uri="{FF2B5EF4-FFF2-40B4-BE49-F238E27FC236}">
                          <a16:creationId xmlns:a16="http://schemas.microsoft.com/office/drawing/2014/main" id="{C368EFB5-F723-4197-BB12-8B8C75485D4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1965" y="3760976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58" name="Line 68">
                      <a:extLst>
                        <a:ext uri="{FF2B5EF4-FFF2-40B4-BE49-F238E27FC236}">
                          <a16:creationId xmlns:a16="http://schemas.microsoft.com/office/drawing/2014/main" id="{3343544E-009D-48B1-81D9-1CA2888DA20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04230" y="3760976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59" name="Line 69">
                      <a:extLst>
                        <a:ext uri="{FF2B5EF4-FFF2-40B4-BE49-F238E27FC236}">
                          <a16:creationId xmlns:a16="http://schemas.microsoft.com/office/drawing/2014/main" id="{0A4D640F-DF88-4242-86B9-386B5889AE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04826" y="3760976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60" name="Line 70">
                      <a:extLst>
                        <a:ext uri="{FF2B5EF4-FFF2-40B4-BE49-F238E27FC236}">
                          <a16:creationId xmlns:a16="http://schemas.microsoft.com/office/drawing/2014/main" id="{7EB7A342-54C6-4F77-B986-5F44D339F7A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52561" y="3762529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61" name="Rectangle 66">
                      <a:extLst>
                        <a:ext uri="{FF2B5EF4-FFF2-40B4-BE49-F238E27FC236}">
                          <a16:creationId xmlns:a16="http://schemas.microsoft.com/office/drawing/2014/main" id="{F4DDDF94-C21B-417F-B936-F17629BA60F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3477" y="3725255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62" name="Rectangle 67">
                      <a:extLst>
                        <a:ext uri="{FF2B5EF4-FFF2-40B4-BE49-F238E27FC236}">
                          <a16:creationId xmlns:a16="http://schemas.microsoft.com/office/drawing/2014/main" id="{5F05C9DE-C73A-420A-A666-9CA5A2D011D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3477" y="3765384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63" name="Line 68">
                      <a:extLst>
                        <a:ext uri="{FF2B5EF4-FFF2-40B4-BE49-F238E27FC236}">
                          <a16:creationId xmlns:a16="http://schemas.microsoft.com/office/drawing/2014/main" id="{D2676B0F-ACE3-43CE-98DC-36D07B48DAE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55742" y="3765384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64" name="Line 69">
                      <a:extLst>
                        <a:ext uri="{FF2B5EF4-FFF2-40B4-BE49-F238E27FC236}">
                          <a16:creationId xmlns:a16="http://schemas.microsoft.com/office/drawing/2014/main" id="{149EC87A-06A3-43E7-A225-63E0ACE8CFB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56338" y="3765384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65" name="Line 70">
                      <a:extLst>
                        <a:ext uri="{FF2B5EF4-FFF2-40B4-BE49-F238E27FC236}">
                          <a16:creationId xmlns:a16="http://schemas.microsoft.com/office/drawing/2014/main" id="{9F2ED4B3-426F-4289-9D69-D16170DD772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4073" y="3766937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66" name="Rectangle 66">
                      <a:extLst>
                        <a:ext uri="{FF2B5EF4-FFF2-40B4-BE49-F238E27FC236}">
                          <a16:creationId xmlns:a16="http://schemas.microsoft.com/office/drawing/2014/main" id="{48CCBB88-6633-4B56-9DA7-46A2CE6A46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1003" y="3724534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67" name="Rectangle 67">
                      <a:extLst>
                        <a:ext uri="{FF2B5EF4-FFF2-40B4-BE49-F238E27FC236}">
                          <a16:creationId xmlns:a16="http://schemas.microsoft.com/office/drawing/2014/main" id="{74BAEE3C-B7F0-4D90-9A18-65EC7185045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1003" y="3764663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68" name="Line 68">
                      <a:extLst>
                        <a:ext uri="{FF2B5EF4-FFF2-40B4-BE49-F238E27FC236}">
                          <a16:creationId xmlns:a16="http://schemas.microsoft.com/office/drawing/2014/main" id="{E750E53A-3DBE-4756-8B20-430363A8DC5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03268" y="3764663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69" name="Line 69">
                      <a:extLst>
                        <a:ext uri="{FF2B5EF4-FFF2-40B4-BE49-F238E27FC236}">
                          <a16:creationId xmlns:a16="http://schemas.microsoft.com/office/drawing/2014/main" id="{0692C224-0975-4408-958F-1E9EC123597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03864" y="3764663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70" name="Line 70">
                      <a:extLst>
                        <a:ext uri="{FF2B5EF4-FFF2-40B4-BE49-F238E27FC236}">
                          <a16:creationId xmlns:a16="http://schemas.microsoft.com/office/drawing/2014/main" id="{B64D8479-216A-4454-89E8-5407705E727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51599" y="3766216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71" name="Rectangle 66">
                      <a:extLst>
                        <a:ext uri="{FF2B5EF4-FFF2-40B4-BE49-F238E27FC236}">
                          <a16:creationId xmlns:a16="http://schemas.microsoft.com/office/drawing/2014/main" id="{A6A1F043-5BB8-4BD8-9819-FCC70DB342C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0560" y="3933787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72" name="Rectangle 67">
                      <a:extLst>
                        <a:ext uri="{FF2B5EF4-FFF2-40B4-BE49-F238E27FC236}">
                          <a16:creationId xmlns:a16="http://schemas.microsoft.com/office/drawing/2014/main" id="{D730E0A8-A444-4250-8888-1D0D1757CFD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0560" y="3973916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73" name="Line 68">
                      <a:extLst>
                        <a:ext uri="{FF2B5EF4-FFF2-40B4-BE49-F238E27FC236}">
                          <a16:creationId xmlns:a16="http://schemas.microsoft.com/office/drawing/2014/main" id="{DA6DF6D5-D6AF-45FA-AA7C-DCDBD058EF3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02825" y="3973916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74" name="Line 69">
                      <a:extLst>
                        <a:ext uri="{FF2B5EF4-FFF2-40B4-BE49-F238E27FC236}">
                          <a16:creationId xmlns:a16="http://schemas.microsoft.com/office/drawing/2014/main" id="{EEC71BB0-8EE8-4D11-BB27-E832920CF13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03421" y="3973916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75" name="Line 70">
                      <a:extLst>
                        <a:ext uri="{FF2B5EF4-FFF2-40B4-BE49-F238E27FC236}">
                          <a16:creationId xmlns:a16="http://schemas.microsoft.com/office/drawing/2014/main" id="{B850704D-9ACF-4916-8240-2C3DAF9517E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51156" y="3975469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76" name="Rectangle 66">
                      <a:extLst>
                        <a:ext uri="{FF2B5EF4-FFF2-40B4-BE49-F238E27FC236}">
                          <a16:creationId xmlns:a16="http://schemas.microsoft.com/office/drawing/2014/main" id="{F7A2A053-008D-4ABF-A110-14A28D8B15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2521" y="3933787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77" name="Rectangle 67">
                      <a:extLst>
                        <a:ext uri="{FF2B5EF4-FFF2-40B4-BE49-F238E27FC236}">
                          <a16:creationId xmlns:a16="http://schemas.microsoft.com/office/drawing/2014/main" id="{B69B38BC-621A-4E79-B51A-14AA7C9AC0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2521" y="3973916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78" name="Line 68">
                      <a:extLst>
                        <a:ext uri="{FF2B5EF4-FFF2-40B4-BE49-F238E27FC236}">
                          <a16:creationId xmlns:a16="http://schemas.microsoft.com/office/drawing/2014/main" id="{334100B8-5619-4FFB-AC10-17191061638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54786" y="3973916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79" name="Line 69">
                      <a:extLst>
                        <a:ext uri="{FF2B5EF4-FFF2-40B4-BE49-F238E27FC236}">
                          <a16:creationId xmlns:a16="http://schemas.microsoft.com/office/drawing/2014/main" id="{A6FE6FB9-75EC-480D-8149-698A7DA78B5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55382" y="3973916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80" name="Line 70">
                      <a:extLst>
                        <a:ext uri="{FF2B5EF4-FFF2-40B4-BE49-F238E27FC236}">
                          <a16:creationId xmlns:a16="http://schemas.microsoft.com/office/drawing/2014/main" id="{297F4EB3-15B0-45D2-947F-954912C80FA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3117" y="3975469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81" name="Rectangle 66">
                      <a:extLst>
                        <a:ext uri="{FF2B5EF4-FFF2-40B4-BE49-F238E27FC236}">
                          <a16:creationId xmlns:a16="http://schemas.microsoft.com/office/drawing/2014/main" id="{80E4D604-E516-44D4-9FCB-29C3FB8E7B3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49794" y="3926071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82" name="Rectangle 67">
                      <a:extLst>
                        <a:ext uri="{FF2B5EF4-FFF2-40B4-BE49-F238E27FC236}">
                          <a16:creationId xmlns:a16="http://schemas.microsoft.com/office/drawing/2014/main" id="{052D52FE-C4E9-46DB-B95D-7C61627EB10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49794" y="3966200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83" name="Line 68">
                      <a:extLst>
                        <a:ext uri="{FF2B5EF4-FFF2-40B4-BE49-F238E27FC236}">
                          <a16:creationId xmlns:a16="http://schemas.microsoft.com/office/drawing/2014/main" id="{999E3D4F-5D88-4094-95ED-6894EDBA766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02059" y="3966200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84" name="Line 69">
                      <a:extLst>
                        <a:ext uri="{FF2B5EF4-FFF2-40B4-BE49-F238E27FC236}">
                          <a16:creationId xmlns:a16="http://schemas.microsoft.com/office/drawing/2014/main" id="{FD5F27DE-8A4E-4A57-B5DF-0A93C77D109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02655" y="3966200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85" name="Line 70">
                      <a:extLst>
                        <a:ext uri="{FF2B5EF4-FFF2-40B4-BE49-F238E27FC236}">
                          <a16:creationId xmlns:a16="http://schemas.microsoft.com/office/drawing/2014/main" id="{A4BF5E1E-CF0B-4F57-9385-60D65D246CC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50390" y="3967753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92" name="Grupo 291">
                    <a:extLst>
                      <a:ext uri="{FF2B5EF4-FFF2-40B4-BE49-F238E27FC236}">
                        <a16:creationId xmlns:a16="http://schemas.microsoft.com/office/drawing/2014/main" id="{CE08966F-8D1C-41F3-81F5-F8EEADD6C33F}"/>
                      </a:ext>
                    </a:extLst>
                  </p:cNvPr>
                  <p:cNvGrpSpPr/>
                  <p:nvPr/>
                </p:nvGrpSpPr>
                <p:grpSpPr>
                  <a:xfrm>
                    <a:off x="4570269" y="1753229"/>
                    <a:ext cx="770577" cy="469849"/>
                    <a:chOff x="5617523" y="3682709"/>
                    <a:chExt cx="770577" cy="469849"/>
                  </a:xfrm>
                  <a:solidFill>
                    <a:schemeClr val="accent4">
                      <a:lumMod val="40000"/>
                      <a:lumOff val="60000"/>
                    </a:schemeClr>
                  </a:solidFill>
                </p:grpSpPr>
                <p:sp>
                  <p:nvSpPr>
                    <p:cNvPr id="293" name="Rectangle 24">
                      <a:extLst>
                        <a:ext uri="{FF2B5EF4-FFF2-40B4-BE49-F238E27FC236}">
                          <a16:creationId xmlns:a16="http://schemas.microsoft.com/office/drawing/2014/main" id="{19E97135-855A-40E6-B45F-4D0B56C9CE5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17523" y="3682709"/>
                      <a:ext cx="770577" cy="469849"/>
                    </a:xfrm>
                    <a:prstGeom prst="rect">
                      <a:avLst/>
                    </a:prstGeom>
                    <a:grpFill/>
                    <a:ln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94" name="Rectangle 66">
                      <a:extLst>
                        <a:ext uri="{FF2B5EF4-FFF2-40B4-BE49-F238E27FC236}">
                          <a16:creationId xmlns:a16="http://schemas.microsoft.com/office/drawing/2014/main" id="{A7DF6E13-8312-41E9-89A0-CCEB161CBFC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1965" y="3720847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95" name="Rectangle 67">
                      <a:extLst>
                        <a:ext uri="{FF2B5EF4-FFF2-40B4-BE49-F238E27FC236}">
                          <a16:creationId xmlns:a16="http://schemas.microsoft.com/office/drawing/2014/main" id="{0043077F-8B39-422D-9533-C783735C701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1965" y="3760976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96" name="Line 68">
                      <a:extLst>
                        <a:ext uri="{FF2B5EF4-FFF2-40B4-BE49-F238E27FC236}">
                          <a16:creationId xmlns:a16="http://schemas.microsoft.com/office/drawing/2014/main" id="{F785181D-B2B8-4631-863D-7CC4B872208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04230" y="3760976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97" name="Line 69">
                      <a:extLst>
                        <a:ext uri="{FF2B5EF4-FFF2-40B4-BE49-F238E27FC236}">
                          <a16:creationId xmlns:a16="http://schemas.microsoft.com/office/drawing/2014/main" id="{EDC3EB29-AFBB-449D-A4B6-F274AF1BACB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04826" y="3760976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98" name="Line 70">
                      <a:extLst>
                        <a:ext uri="{FF2B5EF4-FFF2-40B4-BE49-F238E27FC236}">
                          <a16:creationId xmlns:a16="http://schemas.microsoft.com/office/drawing/2014/main" id="{E7D1773F-7E0A-4489-8070-147EF67F225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52561" y="3762529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99" name="Rectangle 66">
                      <a:extLst>
                        <a:ext uri="{FF2B5EF4-FFF2-40B4-BE49-F238E27FC236}">
                          <a16:creationId xmlns:a16="http://schemas.microsoft.com/office/drawing/2014/main" id="{84A74CC2-1021-46BC-B542-76232157AB3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3477" y="3725255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48" name="Rectangle 67">
                      <a:extLst>
                        <a:ext uri="{FF2B5EF4-FFF2-40B4-BE49-F238E27FC236}">
                          <a16:creationId xmlns:a16="http://schemas.microsoft.com/office/drawing/2014/main" id="{51DBBA4D-AE36-4637-8099-D6193247D1D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3477" y="3765384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49" name="Line 68">
                      <a:extLst>
                        <a:ext uri="{FF2B5EF4-FFF2-40B4-BE49-F238E27FC236}">
                          <a16:creationId xmlns:a16="http://schemas.microsoft.com/office/drawing/2014/main" id="{0493BC89-50A7-4CE2-A37E-89F54661B31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55742" y="3765384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50" name="Line 69">
                      <a:extLst>
                        <a:ext uri="{FF2B5EF4-FFF2-40B4-BE49-F238E27FC236}">
                          <a16:creationId xmlns:a16="http://schemas.microsoft.com/office/drawing/2014/main" id="{906622F4-3DFA-43FA-8B20-292596A56C2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56338" y="3765384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51" name="Line 70">
                      <a:extLst>
                        <a:ext uri="{FF2B5EF4-FFF2-40B4-BE49-F238E27FC236}">
                          <a16:creationId xmlns:a16="http://schemas.microsoft.com/office/drawing/2014/main" id="{8E171C4A-0749-424A-BC63-9DE91121D9A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4073" y="3766937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52" name="Rectangle 66">
                      <a:extLst>
                        <a:ext uri="{FF2B5EF4-FFF2-40B4-BE49-F238E27FC236}">
                          <a16:creationId xmlns:a16="http://schemas.microsoft.com/office/drawing/2014/main" id="{6CD93E59-216F-4183-9E45-900268DAEA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1003" y="3724534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53" name="Rectangle 67">
                      <a:extLst>
                        <a:ext uri="{FF2B5EF4-FFF2-40B4-BE49-F238E27FC236}">
                          <a16:creationId xmlns:a16="http://schemas.microsoft.com/office/drawing/2014/main" id="{1BEB780D-1952-4FB6-9C7D-8EB8CCA8A51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1003" y="3764663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54" name="Line 68">
                      <a:extLst>
                        <a:ext uri="{FF2B5EF4-FFF2-40B4-BE49-F238E27FC236}">
                          <a16:creationId xmlns:a16="http://schemas.microsoft.com/office/drawing/2014/main" id="{32A1065E-80B0-4CF8-AB28-AB0E7AF879E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03268" y="3764663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57" name="Line 69">
                      <a:extLst>
                        <a:ext uri="{FF2B5EF4-FFF2-40B4-BE49-F238E27FC236}">
                          <a16:creationId xmlns:a16="http://schemas.microsoft.com/office/drawing/2014/main" id="{9B91017A-EFBE-49BF-A52F-8ADBD13718A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03864" y="3764663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58" name="Line 70">
                      <a:extLst>
                        <a:ext uri="{FF2B5EF4-FFF2-40B4-BE49-F238E27FC236}">
                          <a16:creationId xmlns:a16="http://schemas.microsoft.com/office/drawing/2014/main" id="{03BB995C-95C2-4D50-99E7-8879804DAF7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51599" y="3766216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59" name="Rectangle 66">
                      <a:extLst>
                        <a:ext uri="{FF2B5EF4-FFF2-40B4-BE49-F238E27FC236}">
                          <a16:creationId xmlns:a16="http://schemas.microsoft.com/office/drawing/2014/main" id="{9603FC09-A0D9-4FE9-9BBE-7C669A29A5B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0560" y="3933787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60" name="Rectangle 67">
                      <a:extLst>
                        <a:ext uri="{FF2B5EF4-FFF2-40B4-BE49-F238E27FC236}">
                          <a16:creationId xmlns:a16="http://schemas.microsoft.com/office/drawing/2014/main" id="{6D30B5B4-E01A-4CB8-BC01-EFF77D5C5ED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0560" y="3973916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61" name="Line 68">
                      <a:extLst>
                        <a:ext uri="{FF2B5EF4-FFF2-40B4-BE49-F238E27FC236}">
                          <a16:creationId xmlns:a16="http://schemas.microsoft.com/office/drawing/2014/main" id="{3FE5F7FE-46A2-4ECC-9E92-6A582E6968C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02825" y="3973916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62" name="Line 69">
                      <a:extLst>
                        <a:ext uri="{FF2B5EF4-FFF2-40B4-BE49-F238E27FC236}">
                          <a16:creationId xmlns:a16="http://schemas.microsoft.com/office/drawing/2014/main" id="{B40CE118-3BA5-4D2E-A8ED-8F2BE4123A2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03421" y="3973916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63" name="Line 70">
                      <a:extLst>
                        <a:ext uri="{FF2B5EF4-FFF2-40B4-BE49-F238E27FC236}">
                          <a16:creationId xmlns:a16="http://schemas.microsoft.com/office/drawing/2014/main" id="{5E8F4BF2-8FB6-4511-AC81-78C8F832033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51156" y="3975469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64" name="Rectangle 66">
                      <a:extLst>
                        <a:ext uri="{FF2B5EF4-FFF2-40B4-BE49-F238E27FC236}">
                          <a16:creationId xmlns:a16="http://schemas.microsoft.com/office/drawing/2014/main" id="{064CBDB5-3E66-4A92-8499-2BC785E762C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2521" y="3933787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65" name="Rectangle 67">
                      <a:extLst>
                        <a:ext uri="{FF2B5EF4-FFF2-40B4-BE49-F238E27FC236}">
                          <a16:creationId xmlns:a16="http://schemas.microsoft.com/office/drawing/2014/main" id="{BD026654-DA72-42F1-BEFD-EB06B517C5A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2521" y="3973916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66" name="Line 68">
                      <a:extLst>
                        <a:ext uri="{FF2B5EF4-FFF2-40B4-BE49-F238E27FC236}">
                          <a16:creationId xmlns:a16="http://schemas.microsoft.com/office/drawing/2014/main" id="{B38A61BA-FFE0-4747-BDE9-9FFE40F5C7D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54786" y="3973916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67" name="Line 69">
                      <a:extLst>
                        <a:ext uri="{FF2B5EF4-FFF2-40B4-BE49-F238E27FC236}">
                          <a16:creationId xmlns:a16="http://schemas.microsoft.com/office/drawing/2014/main" id="{C05C35B3-CFDC-4539-A813-4DA936B9EEF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55382" y="3973916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68" name="Line 70">
                      <a:extLst>
                        <a:ext uri="{FF2B5EF4-FFF2-40B4-BE49-F238E27FC236}">
                          <a16:creationId xmlns:a16="http://schemas.microsoft.com/office/drawing/2014/main" id="{8ACAFD56-2F59-4C4F-B835-DDDC10E92CD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3117" y="3975469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69" name="Rectangle 66">
                      <a:extLst>
                        <a:ext uri="{FF2B5EF4-FFF2-40B4-BE49-F238E27FC236}">
                          <a16:creationId xmlns:a16="http://schemas.microsoft.com/office/drawing/2014/main" id="{9E92F9BA-CE81-41CA-A2A3-057A0DB84DD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49794" y="3926071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70" name="Rectangle 67">
                      <a:extLst>
                        <a:ext uri="{FF2B5EF4-FFF2-40B4-BE49-F238E27FC236}">
                          <a16:creationId xmlns:a16="http://schemas.microsoft.com/office/drawing/2014/main" id="{8FB366F6-7723-4E1D-822C-F075615D24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49794" y="3966200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71" name="Line 68">
                      <a:extLst>
                        <a:ext uri="{FF2B5EF4-FFF2-40B4-BE49-F238E27FC236}">
                          <a16:creationId xmlns:a16="http://schemas.microsoft.com/office/drawing/2014/main" id="{E3ED9141-9847-4776-AD88-C8787430596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02059" y="3966200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72" name="Line 69">
                      <a:extLst>
                        <a:ext uri="{FF2B5EF4-FFF2-40B4-BE49-F238E27FC236}">
                          <a16:creationId xmlns:a16="http://schemas.microsoft.com/office/drawing/2014/main" id="{E3FBFF7F-3316-4BEB-B5AF-5CB6A8C52C4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02655" y="3966200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73" name="Line 70">
                      <a:extLst>
                        <a:ext uri="{FF2B5EF4-FFF2-40B4-BE49-F238E27FC236}">
                          <a16:creationId xmlns:a16="http://schemas.microsoft.com/office/drawing/2014/main" id="{841BCCB7-BEEE-46F2-AFDC-C0C5A75F1DF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50390" y="3967753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374" name="Grupo 373">
                    <a:extLst>
                      <a:ext uri="{FF2B5EF4-FFF2-40B4-BE49-F238E27FC236}">
                        <a16:creationId xmlns:a16="http://schemas.microsoft.com/office/drawing/2014/main" id="{3080FC93-298A-47D6-9A47-4D4EEAD6D780}"/>
                      </a:ext>
                    </a:extLst>
                  </p:cNvPr>
                  <p:cNvGrpSpPr/>
                  <p:nvPr/>
                </p:nvGrpSpPr>
                <p:grpSpPr>
                  <a:xfrm>
                    <a:off x="4785755" y="1956940"/>
                    <a:ext cx="770577" cy="469849"/>
                    <a:chOff x="5617523" y="3682709"/>
                    <a:chExt cx="770577" cy="469849"/>
                  </a:xfrm>
                  <a:solidFill>
                    <a:schemeClr val="accent4">
                      <a:lumMod val="20000"/>
                      <a:lumOff val="80000"/>
                    </a:schemeClr>
                  </a:solidFill>
                </p:grpSpPr>
                <p:sp>
                  <p:nvSpPr>
                    <p:cNvPr id="375" name="Rectangle 24">
                      <a:extLst>
                        <a:ext uri="{FF2B5EF4-FFF2-40B4-BE49-F238E27FC236}">
                          <a16:creationId xmlns:a16="http://schemas.microsoft.com/office/drawing/2014/main" id="{53A504A0-6ACD-4A7C-ACB5-CE602EBEC5A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17523" y="3682709"/>
                      <a:ext cx="770577" cy="469849"/>
                    </a:xfrm>
                    <a:prstGeom prst="rect">
                      <a:avLst/>
                    </a:prstGeom>
                    <a:grpFill/>
                    <a:ln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76" name="Rectangle 66">
                      <a:extLst>
                        <a:ext uri="{FF2B5EF4-FFF2-40B4-BE49-F238E27FC236}">
                          <a16:creationId xmlns:a16="http://schemas.microsoft.com/office/drawing/2014/main" id="{436381DC-C0C8-4B3A-B97F-9E7312210A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1965" y="3720847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77" name="Rectangle 67">
                      <a:extLst>
                        <a:ext uri="{FF2B5EF4-FFF2-40B4-BE49-F238E27FC236}">
                          <a16:creationId xmlns:a16="http://schemas.microsoft.com/office/drawing/2014/main" id="{05F255F0-ADB6-4199-B44A-D89C0D4AD15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1965" y="3760976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78" name="Line 68">
                      <a:extLst>
                        <a:ext uri="{FF2B5EF4-FFF2-40B4-BE49-F238E27FC236}">
                          <a16:creationId xmlns:a16="http://schemas.microsoft.com/office/drawing/2014/main" id="{1AEEE5EE-9D48-4552-98F4-43C7330EAA7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04230" y="3760976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79" name="Line 69">
                      <a:extLst>
                        <a:ext uri="{FF2B5EF4-FFF2-40B4-BE49-F238E27FC236}">
                          <a16:creationId xmlns:a16="http://schemas.microsoft.com/office/drawing/2014/main" id="{1565C1EC-601A-4051-B91E-53A84707BA3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04826" y="3760976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80" name="Line 70">
                      <a:extLst>
                        <a:ext uri="{FF2B5EF4-FFF2-40B4-BE49-F238E27FC236}">
                          <a16:creationId xmlns:a16="http://schemas.microsoft.com/office/drawing/2014/main" id="{873D3DE1-9C15-4867-B17D-620DF076AA1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52561" y="3762529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81" name="Rectangle 66">
                      <a:extLst>
                        <a:ext uri="{FF2B5EF4-FFF2-40B4-BE49-F238E27FC236}">
                          <a16:creationId xmlns:a16="http://schemas.microsoft.com/office/drawing/2014/main" id="{5CEF514C-9DD0-4773-9B39-E7180DD0CC9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3477" y="3725255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82" name="Rectangle 67">
                      <a:extLst>
                        <a:ext uri="{FF2B5EF4-FFF2-40B4-BE49-F238E27FC236}">
                          <a16:creationId xmlns:a16="http://schemas.microsoft.com/office/drawing/2014/main" id="{DF0CD0BC-B7DD-4732-9375-78CD1429688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3477" y="3765384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83" name="Line 68">
                      <a:extLst>
                        <a:ext uri="{FF2B5EF4-FFF2-40B4-BE49-F238E27FC236}">
                          <a16:creationId xmlns:a16="http://schemas.microsoft.com/office/drawing/2014/main" id="{01D734A3-11DC-404B-BE76-FFB0B62466C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55742" y="3765384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84" name="Line 69">
                      <a:extLst>
                        <a:ext uri="{FF2B5EF4-FFF2-40B4-BE49-F238E27FC236}">
                          <a16:creationId xmlns:a16="http://schemas.microsoft.com/office/drawing/2014/main" id="{803F1E0C-17CD-48C8-A504-A71859BC212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56338" y="3765384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85" name="Line 70">
                      <a:extLst>
                        <a:ext uri="{FF2B5EF4-FFF2-40B4-BE49-F238E27FC236}">
                          <a16:creationId xmlns:a16="http://schemas.microsoft.com/office/drawing/2014/main" id="{2EB3A60C-2920-4588-A3E9-A33E45F1568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4073" y="3766937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86" name="Rectangle 66">
                      <a:extLst>
                        <a:ext uri="{FF2B5EF4-FFF2-40B4-BE49-F238E27FC236}">
                          <a16:creationId xmlns:a16="http://schemas.microsoft.com/office/drawing/2014/main" id="{88730051-8962-4B9C-B21F-014BA541417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1003" y="3724534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87" name="Rectangle 67">
                      <a:extLst>
                        <a:ext uri="{FF2B5EF4-FFF2-40B4-BE49-F238E27FC236}">
                          <a16:creationId xmlns:a16="http://schemas.microsoft.com/office/drawing/2014/main" id="{BE2F607C-FCAE-4B3D-8AED-8096D12F962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1003" y="3764663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88" name="Line 68">
                      <a:extLst>
                        <a:ext uri="{FF2B5EF4-FFF2-40B4-BE49-F238E27FC236}">
                          <a16:creationId xmlns:a16="http://schemas.microsoft.com/office/drawing/2014/main" id="{566EDB73-C4BC-4D58-A541-FACC692D812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03268" y="3764663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89" name="Line 69">
                      <a:extLst>
                        <a:ext uri="{FF2B5EF4-FFF2-40B4-BE49-F238E27FC236}">
                          <a16:creationId xmlns:a16="http://schemas.microsoft.com/office/drawing/2014/main" id="{29A1EDE4-CEFD-4726-90E6-926F09484D7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03864" y="3764663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90" name="Line 70">
                      <a:extLst>
                        <a:ext uri="{FF2B5EF4-FFF2-40B4-BE49-F238E27FC236}">
                          <a16:creationId xmlns:a16="http://schemas.microsoft.com/office/drawing/2014/main" id="{AC226D75-AA3E-4AAA-872B-4264648CD11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51599" y="3766216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91" name="Rectangle 66">
                      <a:extLst>
                        <a:ext uri="{FF2B5EF4-FFF2-40B4-BE49-F238E27FC236}">
                          <a16:creationId xmlns:a16="http://schemas.microsoft.com/office/drawing/2014/main" id="{3AE5C4EB-1163-46CA-B713-F03FDD681A2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0560" y="3933787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92" name="Rectangle 67">
                      <a:extLst>
                        <a:ext uri="{FF2B5EF4-FFF2-40B4-BE49-F238E27FC236}">
                          <a16:creationId xmlns:a16="http://schemas.microsoft.com/office/drawing/2014/main" id="{C3AFF985-357B-4FCE-B275-979B08D64F7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0560" y="3973916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93" name="Line 68">
                      <a:extLst>
                        <a:ext uri="{FF2B5EF4-FFF2-40B4-BE49-F238E27FC236}">
                          <a16:creationId xmlns:a16="http://schemas.microsoft.com/office/drawing/2014/main" id="{79A4FBF1-32B9-4223-B559-555645401D5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02825" y="3973916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94" name="Line 69">
                      <a:extLst>
                        <a:ext uri="{FF2B5EF4-FFF2-40B4-BE49-F238E27FC236}">
                          <a16:creationId xmlns:a16="http://schemas.microsoft.com/office/drawing/2014/main" id="{C480C14C-E382-430F-A576-AE6737E5AEA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03421" y="3973916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95" name="Line 70">
                      <a:extLst>
                        <a:ext uri="{FF2B5EF4-FFF2-40B4-BE49-F238E27FC236}">
                          <a16:creationId xmlns:a16="http://schemas.microsoft.com/office/drawing/2014/main" id="{92B45E74-0967-41DA-BAA3-88BB20714E8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51156" y="3975469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96" name="Rectangle 66">
                      <a:extLst>
                        <a:ext uri="{FF2B5EF4-FFF2-40B4-BE49-F238E27FC236}">
                          <a16:creationId xmlns:a16="http://schemas.microsoft.com/office/drawing/2014/main" id="{4252BFE2-8148-41D8-8600-A60184A8B2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2521" y="3933787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97" name="Rectangle 67">
                      <a:extLst>
                        <a:ext uri="{FF2B5EF4-FFF2-40B4-BE49-F238E27FC236}">
                          <a16:creationId xmlns:a16="http://schemas.microsoft.com/office/drawing/2014/main" id="{1827C4B3-ADE9-4282-9043-C7F36E7C916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2521" y="3973916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98" name="Line 68">
                      <a:extLst>
                        <a:ext uri="{FF2B5EF4-FFF2-40B4-BE49-F238E27FC236}">
                          <a16:creationId xmlns:a16="http://schemas.microsoft.com/office/drawing/2014/main" id="{F70976A1-905B-47D4-9BC9-F114723F8BC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54786" y="3973916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99" name="Line 69">
                      <a:extLst>
                        <a:ext uri="{FF2B5EF4-FFF2-40B4-BE49-F238E27FC236}">
                          <a16:creationId xmlns:a16="http://schemas.microsoft.com/office/drawing/2014/main" id="{E1A78D8D-D756-4C0E-B839-497BA6EC559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55382" y="3973916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0" name="Line 70">
                      <a:extLst>
                        <a:ext uri="{FF2B5EF4-FFF2-40B4-BE49-F238E27FC236}">
                          <a16:creationId xmlns:a16="http://schemas.microsoft.com/office/drawing/2014/main" id="{FCB1B388-E1CD-4AF9-B1B2-FF79C39FDF6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3117" y="3975469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1" name="Rectangle 66">
                      <a:extLst>
                        <a:ext uri="{FF2B5EF4-FFF2-40B4-BE49-F238E27FC236}">
                          <a16:creationId xmlns:a16="http://schemas.microsoft.com/office/drawing/2014/main" id="{F044A4CC-C389-471B-AB7A-73009E9B59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49794" y="3926071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2" name="Rectangle 67">
                      <a:extLst>
                        <a:ext uri="{FF2B5EF4-FFF2-40B4-BE49-F238E27FC236}">
                          <a16:creationId xmlns:a16="http://schemas.microsoft.com/office/drawing/2014/main" id="{2E45116B-3EE4-4652-BF08-AB06AD29E5F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49794" y="3966200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3" name="Line 68">
                      <a:extLst>
                        <a:ext uri="{FF2B5EF4-FFF2-40B4-BE49-F238E27FC236}">
                          <a16:creationId xmlns:a16="http://schemas.microsoft.com/office/drawing/2014/main" id="{C41C9D5A-515A-4AD5-A7E0-D70630BD4EE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02059" y="3966200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4" name="Line 69">
                      <a:extLst>
                        <a:ext uri="{FF2B5EF4-FFF2-40B4-BE49-F238E27FC236}">
                          <a16:creationId xmlns:a16="http://schemas.microsoft.com/office/drawing/2014/main" id="{21BCE61D-92AA-414F-9E0B-9353D59FEE0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02655" y="3966200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5" name="Line 70">
                      <a:extLst>
                        <a:ext uri="{FF2B5EF4-FFF2-40B4-BE49-F238E27FC236}">
                          <a16:creationId xmlns:a16="http://schemas.microsoft.com/office/drawing/2014/main" id="{09E0F838-5967-4366-8E78-851963E7239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50390" y="3967753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587EC30C-9B71-413A-A2F8-954762D572B1}"/>
              </a:ext>
            </a:extLst>
          </p:cNvPr>
          <p:cNvGrpSpPr/>
          <p:nvPr/>
        </p:nvGrpSpPr>
        <p:grpSpPr>
          <a:xfrm>
            <a:off x="5603277" y="1252604"/>
            <a:ext cx="1200068" cy="581981"/>
            <a:chOff x="5379529" y="893972"/>
            <a:chExt cx="1200068" cy="581981"/>
          </a:xfrm>
        </p:grpSpPr>
        <p:pic>
          <p:nvPicPr>
            <p:cNvPr id="29" name="Gráfico 28" descr="Cabeza con engranajes">
              <a:extLst>
                <a:ext uri="{FF2B5EF4-FFF2-40B4-BE49-F238E27FC236}">
                  <a16:creationId xmlns:a16="http://schemas.microsoft.com/office/drawing/2014/main" id="{9E90A4C7-10BB-4B29-B960-23E436140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5760439" y="893972"/>
              <a:ext cx="426575" cy="426575"/>
            </a:xfrm>
            <a:prstGeom prst="rect">
              <a:avLst/>
            </a:prstGeom>
          </p:spPr>
        </p:pic>
        <p:pic>
          <p:nvPicPr>
            <p:cNvPr id="449" name="Picture 350">
              <a:extLst>
                <a:ext uri="{FF2B5EF4-FFF2-40B4-BE49-F238E27FC236}">
                  <a16:creationId xmlns:a16="http://schemas.microsoft.com/office/drawing/2014/main" id="{9F481CD6-CD91-4E48-B0DF-E261E885D5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63872"/>
            <a:stretch/>
          </p:blipFill>
          <p:spPr>
            <a:xfrm>
              <a:off x="5379529" y="1274066"/>
              <a:ext cx="1200068" cy="201887"/>
            </a:xfrm>
            <a:prstGeom prst="rect">
              <a:avLst/>
            </a:prstGeom>
          </p:spPr>
        </p:pic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67C137B0-95DC-48A6-A33D-E43679571410}"/>
              </a:ext>
            </a:extLst>
          </p:cNvPr>
          <p:cNvGrpSpPr/>
          <p:nvPr/>
        </p:nvGrpSpPr>
        <p:grpSpPr>
          <a:xfrm>
            <a:off x="7145956" y="371456"/>
            <a:ext cx="1783990" cy="2501531"/>
            <a:chOff x="7554361" y="79499"/>
            <a:chExt cx="1783990" cy="2753193"/>
          </a:xfrm>
        </p:grpSpPr>
        <p:pic>
          <p:nvPicPr>
            <p:cNvPr id="775" name="Imagen 774">
              <a:extLst>
                <a:ext uri="{FF2B5EF4-FFF2-40B4-BE49-F238E27FC236}">
                  <a16:creationId xmlns:a16="http://schemas.microsoft.com/office/drawing/2014/main" id="{753B5D48-193E-42A2-9EFA-422E44115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45640" y="417552"/>
              <a:ext cx="282864" cy="274967"/>
            </a:xfrm>
            <a:prstGeom prst="rect">
              <a:avLst/>
            </a:prstGeom>
          </p:spPr>
        </p:pic>
        <p:pic>
          <p:nvPicPr>
            <p:cNvPr id="356" name="Picture 2" descr="http://1.bp.blogspot.com/-VSVJw0z3_2U/UR6vT8H7UZI/AAAAAAAAAEQ/XeSIiZL0NQ4/s1600/modelo+estrella.png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9292" y="1599870"/>
              <a:ext cx="516699" cy="338879"/>
            </a:xfrm>
            <a:prstGeom prst="rect">
              <a:avLst/>
            </a:prstGeom>
            <a:solidFill>
              <a:srgbClr val="CFE2F3"/>
            </a:solidFill>
          </p:spPr>
        </p:pic>
        <p:pic>
          <p:nvPicPr>
            <p:cNvPr id="771" name="Picture 2" descr="http://1.bp.blogspot.com/-VSVJw0z3_2U/UR6vT8H7UZI/AAAAAAAAAEQ/XeSIiZL0NQ4/s1600/modelo+estrella.png">
              <a:extLst>
                <a:ext uri="{FF2B5EF4-FFF2-40B4-BE49-F238E27FC236}">
                  <a16:creationId xmlns:a16="http://schemas.microsoft.com/office/drawing/2014/main" id="{0FF9564B-D07B-4BE3-9140-6723246CF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6595" y="1598749"/>
              <a:ext cx="516699" cy="338879"/>
            </a:xfrm>
            <a:prstGeom prst="rect">
              <a:avLst/>
            </a:prstGeom>
            <a:solidFill>
              <a:srgbClr val="CFE2F3"/>
            </a:solidFill>
          </p:spPr>
        </p:pic>
        <p:pic>
          <p:nvPicPr>
            <p:cNvPr id="772" name="Picture 2" descr="http://1.bp.blogspot.com/-VSVJw0z3_2U/UR6vT8H7UZI/AAAAAAAAAEQ/XeSIiZL0NQ4/s1600/modelo+estrella.png">
              <a:extLst>
                <a:ext uri="{FF2B5EF4-FFF2-40B4-BE49-F238E27FC236}">
                  <a16:creationId xmlns:a16="http://schemas.microsoft.com/office/drawing/2014/main" id="{0765D773-2819-4A4B-B0EC-1ECA4C3410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8941" y="1992564"/>
              <a:ext cx="516699" cy="338879"/>
            </a:xfrm>
            <a:prstGeom prst="rect">
              <a:avLst/>
            </a:prstGeom>
            <a:solidFill>
              <a:srgbClr val="CFE2F3"/>
            </a:solidFill>
          </p:spPr>
        </p:pic>
        <p:pic>
          <p:nvPicPr>
            <p:cNvPr id="773" name="Picture 2" descr="http://1.bp.blogspot.com/-VSVJw0z3_2U/UR6vT8H7UZI/AAAAAAAAAEQ/XeSIiZL0NQ4/s1600/modelo+estrella.png">
              <a:extLst>
                <a:ext uri="{FF2B5EF4-FFF2-40B4-BE49-F238E27FC236}">
                  <a16:creationId xmlns:a16="http://schemas.microsoft.com/office/drawing/2014/main" id="{E60FEBB1-C2A9-4208-BE3E-33DA9F9160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8852" y="1598749"/>
              <a:ext cx="516699" cy="338879"/>
            </a:xfrm>
            <a:prstGeom prst="rect">
              <a:avLst/>
            </a:prstGeom>
            <a:solidFill>
              <a:srgbClr val="CFE2F3"/>
            </a:solidFill>
          </p:spPr>
        </p:pic>
        <p:sp>
          <p:nvSpPr>
            <p:cNvPr id="355" name="Rounded Rectangle 354"/>
            <p:cNvSpPr/>
            <p:nvPr/>
          </p:nvSpPr>
          <p:spPr>
            <a:xfrm>
              <a:off x="7554361" y="304715"/>
              <a:ext cx="1783990" cy="2527977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600571" y="79499"/>
              <a:ext cx="1647839" cy="27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000" b="1" dirty="0"/>
                <a:t>DMT - Datamart Modelado</a:t>
              </a:r>
            </a:p>
          </p:txBody>
        </p:sp>
        <p:pic>
          <p:nvPicPr>
            <p:cNvPr id="774" name="Picture 2" descr="Resultado de imagen">
              <a:extLst>
                <a:ext uri="{FF2B5EF4-FFF2-40B4-BE49-F238E27FC236}">
                  <a16:creationId xmlns:a16="http://schemas.microsoft.com/office/drawing/2014/main" id="{8D4CBEBA-285D-471C-96EF-46845F57A3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4135" y="705188"/>
              <a:ext cx="525874" cy="127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6" name="Flowchart: Magnetic Disk 523">
              <a:extLst>
                <a:ext uri="{FF2B5EF4-FFF2-40B4-BE49-F238E27FC236}">
                  <a16:creationId xmlns:a16="http://schemas.microsoft.com/office/drawing/2014/main" id="{8B778483-4257-46AB-87F8-2BC3FEE80AE9}"/>
                </a:ext>
              </a:extLst>
            </p:cNvPr>
            <p:cNvSpPr/>
            <p:nvPr/>
          </p:nvSpPr>
          <p:spPr>
            <a:xfrm>
              <a:off x="7709268" y="436419"/>
              <a:ext cx="720000" cy="617899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Modelo BI</a:t>
              </a:r>
            </a:p>
          </p:txBody>
        </p:sp>
        <p:grpSp>
          <p:nvGrpSpPr>
            <p:cNvPr id="62" name="Grupo 61">
              <a:extLst>
                <a:ext uri="{FF2B5EF4-FFF2-40B4-BE49-F238E27FC236}">
                  <a16:creationId xmlns:a16="http://schemas.microsoft.com/office/drawing/2014/main" id="{06E7CF00-B2B4-4DF6-9F9E-7BE9FE85F063}"/>
                </a:ext>
              </a:extLst>
            </p:cNvPr>
            <p:cNvGrpSpPr/>
            <p:nvPr/>
          </p:nvGrpSpPr>
          <p:grpSpPr>
            <a:xfrm>
              <a:off x="8284436" y="900511"/>
              <a:ext cx="869706" cy="650597"/>
              <a:chOff x="7756750" y="456731"/>
              <a:chExt cx="1273337" cy="1152572"/>
            </a:xfrm>
          </p:grpSpPr>
          <p:sp>
            <p:nvSpPr>
              <p:cNvPr id="770" name="Flowchart: Magnetic Disk 528">
                <a:extLst>
                  <a:ext uri="{FF2B5EF4-FFF2-40B4-BE49-F238E27FC236}">
                    <a16:creationId xmlns:a16="http://schemas.microsoft.com/office/drawing/2014/main" id="{95AC5041-75D6-4CCC-A1CC-58FEC8E13553}"/>
                  </a:ext>
                </a:extLst>
              </p:cNvPr>
              <p:cNvSpPr/>
              <p:nvPr/>
            </p:nvSpPr>
            <p:spPr>
              <a:xfrm>
                <a:off x="7756750" y="456731"/>
                <a:ext cx="982512" cy="777820"/>
              </a:xfrm>
              <a:prstGeom prst="flowChartInternalStorag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sz="800" dirty="0"/>
              </a:p>
            </p:txBody>
          </p:sp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2C6C90A5-3F4B-4C0E-B1AB-A40E29EF1315}"/>
                  </a:ext>
                </a:extLst>
              </p:cNvPr>
              <p:cNvGrpSpPr/>
              <p:nvPr/>
            </p:nvGrpSpPr>
            <p:grpSpPr>
              <a:xfrm>
                <a:off x="7831675" y="580607"/>
                <a:ext cx="1198412" cy="1028696"/>
                <a:chOff x="7831675" y="580607"/>
                <a:chExt cx="1198412" cy="1028696"/>
              </a:xfrm>
            </p:grpSpPr>
            <p:grpSp>
              <p:nvGrpSpPr>
                <p:cNvPr id="528" name="Group 527"/>
                <p:cNvGrpSpPr/>
                <p:nvPr/>
              </p:nvGrpSpPr>
              <p:grpSpPr>
                <a:xfrm>
                  <a:off x="7831675" y="580607"/>
                  <a:ext cx="1084112" cy="901696"/>
                  <a:chOff x="5676752" y="2544292"/>
                  <a:chExt cx="1084112" cy="901696"/>
                </a:xfrm>
              </p:grpSpPr>
              <p:sp>
                <p:nvSpPr>
                  <p:cNvPr id="530" name="Flowchart: Magnetic Disk 529"/>
                  <p:cNvSpPr/>
                  <p:nvPr/>
                </p:nvSpPr>
                <p:spPr>
                  <a:xfrm>
                    <a:off x="5676752" y="2544292"/>
                    <a:ext cx="982512" cy="777820"/>
                  </a:xfrm>
                  <a:prstGeom prst="flowChartInternalStorag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 sz="800" dirty="0"/>
                  </a:p>
                </p:txBody>
              </p:sp>
              <p:sp>
                <p:nvSpPr>
                  <p:cNvPr id="529" name="Flowchart: Magnetic Disk 528"/>
                  <p:cNvSpPr/>
                  <p:nvPr/>
                </p:nvSpPr>
                <p:spPr>
                  <a:xfrm>
                    <a:off x="5778352" y="2668168"/>
                    <a:ext cx="982512" cy="777820"/>
                  </a:xfrm>
                  <a:prstGeom prst="flowChartInternalStorag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AR" sz="800" dirty="0"/>
                  </a:p>
                </p:txBody>
              </p:sp>
            </p:grpSp>
            <p:sp>
              <p:nvSpPr>
                <p:cNvPr id="769" name="Flowchart: Magnetic Disk 528">
                  <a:extLst>
                    <a:ext uri="{FF2B5EF4-FFF2-40B4-BE49-F238E27FC236}">
                      <a16:creationId xmlns:a16="http://schemas.microsoft.com/office/drawing/2014/main" id="{13D6C70A-2784-4A31-B5B0-F7B4EEF15587}"/>
                    </a:ext>
                  </a:extLst>
                </p:cNvPr>
                <p:cNvSpPr/>
                <p:nvPr/>
              </p:nvSpPr>
              <p:spPr>
                <a:xfrm>
                  <a:off x="8047575" y="831483"/>
                  <a:ext cx="982512" cy="777820"/>
                </a:xfrm>
                <a:prstGeom prst="flowChartInternalStorag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800" dirty="0"/>
                    <a:t>DataMart</a:t>
                  </a:r>
                </a:p>
              </p:txBody>
            </p:sp>
          </p:grp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4ED9702-1C85-4729-9778-61EC1659A2A4}"/>
              </a:ext>
            </a:extLst>
          </p:cNvPr>
          <p:cNvGrpSpPr/>
          <p:nvPr/>
        </p:nvGrpSpPr>
        <p:grpSpPr>
          <a:xfrm>
            <a:off x="9427242" y="927668"/>
            <a:ext cx="2860134" cy="1696576"/>
            <a:chOff x="9370408" y="587286"/>
            <a:chExt cx="2860134" cy="1446739"/>
          </a:xfrm>
        </p:grpSpPr>
        <p:grpSp>
          <p:nvGrpSpPr>
            <p:cNvPr id="507" name="Group 506"/>
            <p:cNvGrpSpPr/>
            <p:nvPr/>
          </p:nvGrpSpPr>
          <p:grpSpPr>
            <a:xfrm rot="16200000">
              <a:off x="10159197" y="871041"/>
              <a:ext cx="277479" cy="253669"/>
              <a:chOff x="9378418" y="4944886"/>
              <a:chExt cx="469153" cy="472130"/>
            </a:xfrm>
          </p:grpSpPr>
          <p:sp>
            <p:nvSpPr>
              <p:cNvPr id="508" name="Down Arrow 507"/>
              <p:cNvSpPr/>
              <p:nvPr/>
            </p:nvSpPr>
            <p:spPr>
              <a:xfrm flipH="1">
                <a:off x="9600289" y="5097060"/>
                <a:ext cx="247282" cy="319956"/>
              </a:xfrm>
              <a:prstGeom prst="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09" name="Down Arrow 508"/>
              <p:cNvSpPr/>
              <p:nvPr/>
            </p:nvSpPr>
            <p:spPr>
              <a:xfrm flipH="1" flipV="1">
                <a:off x="9378418" y="4944886"/>
                <a:ext cx="247282" cy="328136"/>
              </a:xfrm>
              <a:prstGeom prst="down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212" name="Picture 24">
              <a:extLst>
                <a:ext uri="{FF2B5EF4-FFF2-40B4-BE49-F238E27FC236}">
                  <a16:creationId xmlns:a16="http://schemas.microsoft.com/office/drawing/2014/main" id="{F8AD81D6-B5BD-40BF-8790-ECC0023EA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0500" y="1399289"/>
              <a:ext cx="634736" cy="634736"/>
            </a:xfrm>
            <a:prstGeom prst="rect">
              <a:avLst/>
            </a:prstGeom>
          </p:spPr>
        </p:pic>
        <p:grpSp>
          <p:nvGrpSpPr>
            <p:cNvPr id="67" name="Grupo 66">
              <a:extLst>
                <a:ext uri="{FF2B5EF4-FFF2-40B4-BE49-F238E27FC236}">
                  <a16:creationId xmlns:a16="http://schemas.microsoft.com/office/drawing/2014/main" id="{CF0CCA12-49A3-409F-9952-AA91E620D7FB}"/>
                </a:ext>
              </a:extLst>
            </p:cNvPr>
            <p:cNvGrpSpPr/>
            <p:nvPr/>
          </p:nvGrpSpPr>
          <p:grpSpPr>
            <a:xfrm>
              <a:off x="9370408" y="587286"/>
              <a:ext cx="2860134" cy="895484"/>
              <a:chOff x="9120011" y="3315067"/>
              <a:chExt cx="2860134" cy="89548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172761" y="3315067"/>
                <a:ext cx="829421" cy="895484"/>
                <a:chOff x="9807342" y="4200664"/>
                <a:chExt cx="829421" cy="895484"/>
              </a:xfrm>
            </p:grpSpPr>
            <p:sp>
              <p:nvSpPr>
                <p:cNvPr id="491" name="Rectangle 490"/>
                <p:cNvSpPr/>
                <p:nvPr/>
              </p:nvSpPr>
              <p:spPr>
                <a:xfrm>
                  <a:off x="9807342" y="4696038"/>
                  <a:ext cx="829421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s-AR" sz="1000" b="1" dirty="0">
                      <a:latin typeface="Segoe UI Condensed"/>
                    </a:rPr>
                    <a:t>Reportes </a:t>
                  </a:r>
                </a:p>
                <a:p>
                  <a:r>
                    <a:rPr lang="es-AR" sz="1000" b="1" dirty="0">
                      <a:latin typeface="Segoe UI Condensed"/>
                    </a:rPr>
                    <a:t>Analíticos</a:t>
                  </a:r>
                  <a:endParaRPr lang="es-AR" sz="1000" b="1" i="0" dirty="0">
                    <a:effectLst/>
                    <a:latin typeface="Segoe UI Condensed"/>
                  </a:endParaRPr>
                </a:p>
              </p:txBody>
            </p:sp>
            <p:pic>
              <p:nvPicPr>
                <p:cNvPr id="492" name="Picture 2" descr="Resultado de imagen para reporte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88677" y="4200664"/>
                  <a:ext cx="538938" cy="5499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5" name="Grupo 64">
                <a:extLst>
                  <a:ext uri="{FF2B5EF4-FFF2-40B4-BE49-F238E27FC236}">
                    <a16:creationId xmlns:a16="http://schemas.microsoft.com/office/drawing/2014/main" id="{233C0577-20A7-4368-B27E-4BFE5EAFE001}"/>
                  </a:ext>
                </a:extLst>
              </p:cNvPr>
              <p:cNvGrpSpPr/>
              <p:nvPr/>
            </p:nvGrpSpPr>
            <p:grpSpPr>
              <a:xfrm>
                <a:off x="9120011" y="3484547"/>
                <a:ext cx="914099" cy="564505"/>
                <a:chOff x="5131512" y="2452571"/>
                <a:chExt cx="830999" cy="466533"/>
              </a:xfrm>
            </p:grpSpPr>
            <p:pic>
              <p:nvPicPr>
                <p:cNvPr id="827" name="Picture 32" descr="https://cdn4.iconfinder.com/data/icons/free-large-boss-icon-set/512/Admin.png">
                  <a:extLst>
                    <a:ext uri="{FF2B5EF4-FFF2-40B4-BE49-F238E27FC236}">
                      <a16:creationId xmlns:a16="http://schemas.microsoft.com/office/drawing/2014/main" id="{7F6C8FC2-F4AE-4F5B-916F-B0067BD6A4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07667" y="2452571"/>
                  <a:ext cx="429019" cy="32965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28" name="TextBox 526">
                  <a:extLst>
                    <a:ext uri="{FF2B5EF4-FFF2-40B4-BE49-F238E27FC236}">
                      <a16:creationId xmlns:a16="http://schemas.microsoft.com/office/drawing/2014/main" id="{00234967-468A-40D0-A3D8-601A1250564A}"/>
                    </a:ext>
                  </a:extLst>
                </p:cNvPr>
                <p:cNvSpPr txBox="1"/>
                <p:nvPr/>
              </p:nvSpPr>
              <p:spPr>
                <a:xfrm>
                  <a:off x="5131512" y="2751019"/>
                  <a:ext cx="830999" cy="168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sz="800" dirty="0"/>
                    <a:t>Desarrollador</a:t>
                  </a:r>
                </a:p>
              </p:txBody>
            </p:sp>
          </p:grpSp>
          <p:grpSp>
            <p:nvGrpSpPr>
              <p:cNvPr id="836" name="Group 423">
                <a:extLst>
                  <a:ext uri="{FF2B5EF4-FFF2-40B4-BE49-F238E27FC236}">
                    <a16:creationId xmlns:a16="http://schemas.microsoft.com/office/drawing/2014/main" id="{DA9E3E2F-C20F-4A50-A6D5-1CBF8014B203}"/>
                  </a:ext>
                </a:extLst>
              </p:cNvPr>
              <p:cNvGrpSpPr/>
              <p:nvPr/>
            </p:nvGrpSpPr>
            <p:grpSpPr>
              <a:xfrm>
                <a:off x="11129468" y="3329651"/>
                <a:ext cx="850677" cy="641727"/>
                <a:chOff x="4786235" y="6327319"/>
                <a:chExt cx="1395268" cy="1145210"/>
              </a:xfrm>
            </p:grpSpPr>
            <p:pic>
              <p:nvPicPr>
                <p:cNvPr id="837" name="Picture 424">
                  <a:extLst>
                    <a:ext uri="{FF2B5EF4-FFF2-40B4-BE49-F238E27FC236}">
                      <a16:creationId xmlns:a16="http://schemas.microsoft.com/office/drawing/2014/main" id="{15D52853-219D-4BF2-A59A-A37A7826AD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45535" y="6327319"/>
                  <a:ext cx="808608" cy="804863"/>
                </a:xfrm>
                <a:prstGeom prst="rect">
                  <a:avLst/>
                </a:prstGeom>
              </p:spPr>
            </p:pic>
            <p:sp>
              <p:nvSpPr>
                <p:cNvPr id="838" name="TextBox 425">
                  <a:extLst>
                    <a:ext uri="{FF2B5EF4-FFF2-40B4-BE49-F238E27FC236}">
                      <a16:creationId xmlns:a16="http://schemas.microsoft.com/office/drawing/2014/main" id="{37F03AC4-6C39-4A18-A30F-345B4D08A243}"/>
                    </a:ext>
                  </a:extLst>
                </p:cNvPr>
                <p:cNvSpPr txBox="1"/>
                <p:nvPr/>
              </p:nvSpPr>
              <p:spPr>
                <a:xfrm>
                  <a:off x="4786235" y="7088053"/>
                  <a:ext cx="1395268" cy="384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AR" sz="800" dirty="0"/>
                    <a:t>Usuarios BI</a:t>
                  </a:r>
                </a:p>
              </p:txBody>
            </p:sp>
          </p:grpSp>
        </p:grpSp>
        <p:grpSp>
          <p:nvGrpSpPr>
            <p:cNvPr id="845" name="Group 506">
              <a:extLst>
                <a:ext uri="{FF2B5EF4-FFF2-40B4-BE49-F238E27FC236}">
                  <a16:creationId xmlns:a16="http://schemas.microsoft.com/office/drawing/2014/main" id="{4281BD44-0231-4422-8ADF-AE97EF3BB123}"/>
                </a:ext>
              </a:extLst>
            </p:cNvPr>
            <p:cNvGrpSpPr/>
            <p:nvPr/>
          </p:nvGrpSpPr>
          <p:grpSpPr>
            <a:xfrm rot="16200000">
              <a:off x="11159606" y="871041"/>
              <a:ext cx="277479" cy="253669"/>
              <a:chOff x="9378418" y="4944886"/>
              <a:chExt cx="469153" cy="472130"/>
            </a:xfrm>
          </p:grpSpPr>
          <p:sp>
            <p:nvSpPr>
              <p:cNvPr id="846" name="Down Arrow 507">
                <a:extLst>
                  <a:ext uri="{FF2B5EF4-FFF2-40B4-BE49-F238E27FC236}">
                    <a16:creationId xmlns:a16="http://schemas.microsoft.com/office/drawing/2014/main" id="{2DB83102-CAC0-4246-9F43-737C0ABAB9A8}"/>
                  </a:ext>
                </a:extLst>
              </p:cNvPr>
              <p:cNvSpPr/>
              <p:nvPr/>
            </p:nvSpPr>
            <p:spPr>
              <a:xfrm flipH="1">
                <a:off x="9600289" y="5097060"/>
                <a:ext cx="247282" cy="319956"/>
              </a:xfrm>
              <a:prstGeom prst="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47" name="Down Arrow 508">
                <a:extLst>
                  <a:ext uri="{FF2B5EF4-FFF2-40B4-BE49-F238E27FC236}">
                    <a16:creationId xmlns:a16="http://schemas.microsoft.com/office/drawing/2014/main" id="{4B4E743B-6FC7-455C-B677-882B3815D591}"/>
                  </a:ext>
                </a:extLst>
              </p:cNvPr>
              <p:cNvSpPr/>
              <p:nvPr/>
            </p:nvSpPr>
            <p:spPr>
              <a:xfrm flipH="1" flipV="1">
                <a:off x="9378418" y="4944886"/>
                <a:ext cx="247282" cy="328136"/>
              </a:xfrm>
              <a:prstGeom prst="downArrow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  <p:pic>
        <p:nvPicPr>
          <p:cNvPr id="2050" name="Picture 2" descr="Pentaho – Bloor Research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5" t="29185" r="13305" b="34135"/>
          <a:stretch/>
        </p:blipFill>
        <p:spPr bwMode="auto">
          <a:xfrm>
            <a:off x="2575044" y="927667"/>
            <a:ext cx="798090" cy="24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8" name="Picture 2" descr="Pentaho – Bloor Research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5" t="29185" r="13305" b="34135"/>
          <a:stretch/>
        </p:blipFill>
        <p:spPr bwMode="auto">
          <a:xfrm>
            <a:off x="5735122" y="892518"/>
            <a:ext cx="798090" cy="24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owchart: Magnetic Disk 2">
            <a:extLst>
              <a:ext uri="{FF2B5EF4-FFF2-40B4-BE49-F238E27FC236}">
                <a16:creationId xmlns:a16="http://schemas.microsoft.com/office/drawing/2014/main" id="{F42A40C4-EE4D-46E9-BB65-C8D3CED3E5C8}"/>
              </a:ext>
            </a:extLst>
          </p:cNvPr>
          <p:cNvSpPr/>
          <p:nvPr/>
        </p:nvSpPr>
        <p:spPr>
          <a:xfrm>
            <a:off x="655483" y="4832363"/>
            <a:ext cx="720000" cy="616565"/>
          </a:xfrm>
          <a:prstGeom prst="flowChartMagneticDisk">
            <a:avLst/>
          </a:prstGeom>
          <a:solidFill>
            <a:srgbClr val="A33538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>
                <a:solidFill>
                  <a:schemeClr val="bg1"/>
                </a:solidFill>
              </a:rPr>
              <a:t>Fuente de Datos</a:t>
            </a:r>
          </a:p>
        </p:txBody>
      </p:sp>
      <p:grpSp>
        <p:nvGrpSpPr>
          <p:cNvPr id="411" name="Grupo 410">
            <a:extLst>
              <a:ext uri="{FF2B5EF4-FFF2-40B4-BE49-F238E27FC236}">
                <a16:creationId xmlns:a16="http://schemas.microsoft.com/office/drawing/2014/main" id="{E5071933-F64C-4E0E-83B3-99250E5BC99D}"/>
              </a:ext>
            </a:extLst>
          </p:cNvPr>
          <p:cNvGrpSpPr/>
          <p:nvPr/>
        </p:nvGrpSpPr>
        <p:grpSpPr>
          <a:xfrm>
            <a:off x="7711533" y="2993787"/>
            <a:ext cx="658328" cy="495092"/>
            <a:chOff x="737887" y="4589871"/>
            <a:chExt cx="687093" cy="570300"/>
          </a:xfrm>
        </p:grpSpPr>
        <p:pic>
          <p:nvPicPr>
            <p:cNvPr id="412" name="Picture 2" descr="Resultado de imagen">
              <a:extLst>
                <a:ext uri="{FF2B5EF4-FFF2-40B4-BE49-F238E27FC236}">
                  <a16:creationId xmlns:a16="http://schemas.microsoft.com/office/drawing/2014/main" id="{4EDF3F2A-4DD9-49EC-8DCA-34FEAE055C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887" y="4985187"/>
              <a:ext cx="687093" cy="1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3" name="Imagen 412">
              <a:extLst>
                <a:ext uri="{FF2B5EF4-FFF2-40B4-BE49-F238E27FC236}">
                  <a16:creationId xmlns:a16="http://schemas.microsoft.com/office/drawing/2014/main" id="{76E3828D-60C8-4662-A237-975F3453F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6642" y="4589871"/>
              <a:ext cx="369582" cy="377905"/>
            </a:xfrm>
            <a:prstGeom prst="rect">
              <a:avLst/>
            </a:prstGeom>
          </p:spPr>
        </p:pic>
      </p:grpSp>
      <p:pic>
        <p:nvPicPr>
          <p:cNvPr id="1032" name="Picture 8" descr="Visual Studio 2013 Disponible">
            <a:extLst>
              <a:ext uri="{FF2B5EF4-FFF2-40B4-BE49-F238E27FC236}">
                <a16:creationId xmlns:a16="http://schemas.microsoft.com/office/drawing/2014/main" id="{55C3D886-CB48-468C-AE89-C1234F071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581" y="580495"/>
            <a:ext cx="1040465" cy="28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Visual Studio 2013 Disponible">
            <a:extLst>
              <a:ext uri="{FF2B5EF4-FFF2-40B4-BE49-F238E27FC236}">
                <a16:creationId xmlns:a16="http://schemas.microsoft.com/office/drawing/2014/main" id="{692E61F4-F5E6-4575-9D02-FD726F4C6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068" y="516087"/>
            <a:ext cx="1040465" cy="28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571">
            <a:extLst>
              <a:ext uri="{FF2B5EF4-FFF2-40B4-BE49-F238E27FC236}">
                <a16:creationId xmlns:a16="http://schemas.microsoft.com/office/drawing/2014/main" id="{3A6EDE5F-3126-4618-ACC1-080F615B758E}"/>
              </a:ext>
            </a:extLst>
          </p:cNvPr>
          <p:cNvSpPr txBox="1"/>
          <p:nvPr/>
        </p:nvSpPr>
        <p:spPr>
          <a:xfrm>
            <a:off x="5659095" y="1770843"/>
            <a:ext cx="1191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Diseño de Modelo Dimensional</a:t>
            </a:r>
            <a:endParaRPr lang="es-AR" sz="1200" b="1" dirty="0"/>
          </a:p>
        </p:txBody>
      </p:sp>
      <p:sp>
        <p:nvSpPr>
          <p:cNvPr id="24" name="Cerrar llave 23">
            <a:extLst>
              <a:ext uri="{FF2B5EF4-FFF2-40B4-BE49-F238E27FC236}">
                <a16:creationId xmlns:a16="http://schemas.microsoft.com/office/drawing/2014/main" id="{FB40640D-B23C-4D24-AFC3-7EA12B9603CD}"/>
              </a:ext>
            </a:extLst>
          </p:cNvPr>
          <p:cNvSpPr/>
          <p:nvPr/>
        </p:nvSpPr>
        <p:spPr>
          <a:xfrm>
            <a:off x="9118220" y="492739"/>
            <a:ext cx="370495" cy="250104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8" name="CuadroTexto 187">
            <a:extLst>
              <a:ext uri="{FF2B5EF4-FFF2-40B4-BE49-F238E27FC236}">
                <a16:creationId xmlns:a16="http://schemas.microsoft.com/office/drawing/2014/main" id="{4F310603-38A6-48FB-B46F-EE6ABB9E16E3}"/>
              </a:ext>
            </a:extLst>
          </p:cNvPr>
          <p:cNvSpPr txBox="1"/>
          <p:nvPr/>
        </p:nvSpPr>
        <p:spPr>
          <a:xfrm>
            <a:off x="5421573" y="3247746"/>
            <a:ext cx="10843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800" b="1" dirty="0"/>
              <a:t>Datamart Modelado</a:t>
            </a:r>
          </a:p>
        </p:txBody>
      </p:sp>
      <p:sp>
        <p:nvSpPr>
          <p:cNvPr id="4" name="Rounded Rectangle 59">
            <a:extLst>
              <a:ext uri="{FF2B5EF4-FFF2-40B4-BE49-F238E27FC236}">
                <a16:creationId xmlns:a16="http://schemas.microsoft.com/office/drawing/2014/main" id="{2AA24A3F-3025-4356-AE3C-EC2AB3A3247D}"/>
              </a:ext>
            </a:extLst>
          </p:cNvPr>
          <p:cNvSpPr/>
          <p:nvPr/>
        </p:nvSpPr>
        <p:spPr>
          <a:xfrm>
            <a:off x="242833" y="173213"/>
            <a:ext cx="1745814" cy="1235859"/>
          </a:xfrm>
          <a:prstGeom prst="roundRect">
            <a:avLst/>
          </a:prstGeom>
          <a:solidFill>
            <a:srgbClr val="333F50">
              <a:alpha val="34118"/>
            </a:srgbClr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" name="Flowchart: Magnetic Disk 4">
            <a:extLst>
              <a:ext uri="{FF2B5EF4-FFF2-40B4-BE49-F238E27FC236}">
                <a16:creationId xmlns:a16="http://schemas.microsoft.com/office/drawing/2014/main" id="{9868557F-3723-4984-9559-202637593334}"/>
              </a:ext>
            </a:extLst>
          </p:cNvPr>
          <p:cNvSpPr/>
          <p:nvPr/>
        </p:nvSpPr>
        <p:spPr>
          <a:xfrm>
            <a:off x="589360" y="436150"/>
            <a:ext cx="1064925" cy="839517"/>
          </a:xfrm>
          <a:prstGeom prst="flowChartMagneticDisk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>
                <a:solidFill>
                  <a:schemeClr val="bg1"/>
                </a:solidFill>
              </a:rPr>
              <a:t>Base datos Productiva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13250FE-4EB2-428E-8C12-84661954AFC9}"/>
              </a:ext>
            </a:extLst>
          </p:cNvPr>
          <p:cNvSpPr txBox="1"/>
          <p:nvPr/>
        </p:nvSpPr>
        <p:spPr>
          <a:xfrm rot="19491419">
            <a:off x="9870501" y="672023"/>
            <a:ext cx="1927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800" b="1" dirty="0">
                <a:solidFill>
                  <a:srgbClr val="FF0000"/>
                </a:solidFill>
              </a:rPr>
              <a:t>Near Real Time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21FF8DE-CF6E-4414-A202-D5B175E36E3A}"/>
              </a:ext>
            </a:extLst>
          </p:cNvPr>
          <p:cNvSpPr txBox="1"/>
          <p:nvPr/>
        </p:nvSpPr>
        <p:spPr>
          <a:xfrm rot="19491419">
            <a:off x="3610250" y="1018123"/>
            <a:ext cx="1927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800" b="1" dirty="0">
                <a:solidFill>
                  <a:srgbClr val="FF0000"/>
                </a:solidFill>
              </a:rPr>
              <a:t>Near Real Time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EB6739D-8CAE-4056-8B2C-8B2C6383482A}"/>
              </a:ext>
            </a:extLst>
          </p:cNvPr>
          <p:cNvSpPr txBox="1"/>
          <p:nvPr/>
        </p:nvSpPr>
        <p:spPr>
          <a:xfrm rot="19491419">
            <a:off x="6912500" y="992838"/>
            <a:ext cx="1927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800" b="1" dirty="0">
                <a:solidFill>
                  <a:srgbClr val="FF0000"/>
                </a:solidFill>
              </a:rPr>
              <a:t>Near Real Time</a:t>
            </a:r>
          </a:p>
        </p:txBody>
      </p:sp>
      <p:grpSp>
        <p:nvGrpSpPr>
          <p:cNvPr id="201" name="Grupo 200">
            <a:extLst>
              <a:ext uri="{FF2B5EF4-FFF2-40B4-BE49-F238E27FC236}">
                <a16:creationId xmlns:a16="http://schemas.microsoft.com/office/drawing/2014/main" id="{78561AA9-2F61-41F7-997F-2954DB8E4857}"/>
              </a:ext>
            </a:extLst>
          </p:cNvPr>
          <p:cNvGrpSpPr/>
          <p:nvPr/>
        </p:nvGrpSpPr>
        <p:grpSpPr>
          <a:xfrm>
            <a:off x="3731108" y="3034115"/>
            <a:ext cx="1948702" cy="2114310"/>
            <a:chOff x="3909811" y="516915"/>
            <a:chExt cx="1948702" cy="2325742"/>
          </a:xfrm>
        </p:grpSpPr>
        <p:grpSp>
          <p:nvGrpSpPr>
            <p:cNvPr id="202" name="Grupo 201">
              <a:extLst>
                <a:ext uri="{FF2B5EF4-FFF2-40B4-BE49-F238E27FC236}">
                  <a16:creationId xmlns:a16="http://schemas.microsoft.com/office/drawing/2014/main" id="{53D24EAE-6BD2-4EC5-9FDD-ABE8DA1D3A22}"/>
                </a:ext>
              </a:extLst>
            </p:cNvPr>
            <p:cNvGrpSpPr/>
            <p:nvPr/>
          </p:nvGrpSpPr>
          <p:grpSpPr>
            <a:xfrm>
              <a:off x="4242482" y="2346175"/>
              <a:ext cx="525874" cy="414956"/>
              <a:chOff x="737887" y="4589871"/>
              <a:chExt cx="687093" cy="570300"/>
            </a:xfrm>
          </p:grpSpPr>
          <p:pic>
            <p:nvPicPr>
              <p:cNvPr id="414" name="Picture 2" descr="Resultado de imagen">
                <a:extLst>
                  <a:ext uri="{FF2B5EF4-FFF2-40B4-BE49-F238E27FC236}">
                    <a16:creationId xmlns:a16="http://schemas.microsoft.com/office/drawing/2014/main" id="{5F1BE65A-077B-48E7-AC46-3B80E8AB98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7887" y="4985187"/>
                <a:ext cx="687093" cy="174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5" name="Imagen 414">
                <a:extLst>
                  <a:ext uri="{FF2B5EF4-FFF2-40B4-BE49-F238E27FC236}">
                    <a16:creationId xmlns:a16="http://schemas.microsoft.com/office/drawing/2014/main" id="{52DBD276-F78E-4612-908D-0A2715F05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6642" y="4589871"/>
                <a:ext cx="369582" cy="377905"/>
              </a:xfrm>
              <a:prstGeom prst="rect">
                <a:avLst/>
              </a:prstGeom>
            </p:spPr>
          </p:pic>
        </p:grpSp>
        <p:grpSp>
          <p:nvGrpSpPr>
            <p:cNvPr id="203" name="Grupo 202">
              <a:extLst>
                <a:ext uri="{FF2B5EF4-FFF2-40B4-BE49-F238E27FC236}">
                  <a16:creationId xmlns:a16="http://schemas.microsoft.com/office/drawing/2014/main" id="{E78D2CFD-4C51-4DB1-9A96-68D21C557776}"/>
                </a:ext>
              </a:extLst>
            </p:cNvPr>
            <p:cNvGrpSpPr/>
            <p:nvPr/>
          </p:nvGrpSpPr>
          <p:grpSpPr>
            <a:xfrm>
              <a:off x="3909811" y="516915"/>
              <a:ext cx="1948702" cy="2325742"/>
              <a:chOff x="4024111" y="440715"/>
              <a:chExt cx="1948702" cy="2325742"/>
            </a:xfrm>
          </p:grpSpPr>
          <p:sp>
            <p:nvSpPr>
              <p:cNvPr id="205" name="TextBox 125">
                <a:extLst>
                  <a:ext uri="{FF2B5EF4-FFF2-40B4-BE49-F238E27FC236}">
                    <a16:creationId xmlns:a16="http://schemas.microsoft.com/office/drawing/2014/main" id="{7FD25848-5758-4F36-83F8-F67D9A910824}"/>
                  </a:ext>
                </a:extLst>
              </p:cNvPr>
              <p:cNvSpPr txBox="1"/>
              <p:nvPr/>
            </p:nvSpPr>
            <p:spPr>
              <a:xfrm>
                <a:off x="4024111" y="440715"/>
                <a:ext cx="1948702" cy="270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1000" b="1" dirty="0"/>
                  <a:t>ODS - Operational Data Store </a:t>
                </a:r>
              </a:p>
            </p:txBody>
          </p:sp>
          <p:grpSp>
            <p:nvGrpSpPr>
              <p:cNvPr id="206" name="Grupo 205">
                <a:extLst>
                  <a:ext uri="{FF2B5EF4-FFF2-40B4-BE49-F238E27FC236}">
                    <a16:creationId xmlns:a16="http://schemas.microsoft.com/office/drawing/2014/main" id="{1D118394-BF71-418C-8EE8-62B759452FCB}"/>
                  </a:ext>
                </a:extLst>
              </p:cNvPr>
              <p:cNvGrpSpPr/>
              <p:nvPr/>
            </p:nvGrpSpPr>
            <p:grpSpPr>
              <a:xfrm>
                <a:off x="4274275" y="685350"/>
                <a:ext cx="1333349" cy="2081107"/>
                <a:chOff x="4274275" y="685350"/>
                <a:chExt cx="1333349" cy="2081107"/>
              </a:xfrm>
            </p:grpSpPr>
            <p:sp>
              <p:nvSpPr>
                <p:cNvPr id="207" name="Rounded Rectangle 20">
                  <a:extLst>
                    <a:ext uri="{FF2B5EF4-FFF2-40B4-BE49-F238E27FC236}">
                      <a16:creationId xmlns:a16="http://schemas.microsoft.com/office/drawing/2014/main" id="{D55A058E-BECB-46CE-A658-32BCB221D4C8}"/>
                    </a:ext>
                  </a:extLst>
                </p:cNvPr>
                <p:cNvSpPr/>
                <p:nvPr/>
              </p:nvSpPr>
              <p:spPr>
                <a:xfrm>
                  <a:off x="4274275" y="685350"/>
                  <a:ext cx="1333349" cy="2081107"/>
                </a:xfrm>
                <a:prstGeom prst="roundRect">
                  <a:avLst/>
                </a:prstGeom>
                <a:solidFill>
                  <a:schemeClr val="accent4">
                    <a:alpha val="29000"/>
                  </a:schemeClr>
                </a:solidFill>
                <a:ln>
                  <a:solidFill>
                    <a:schemeClr val="accent4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AR" dirty="0"/>
                </a:p>
              </p:txBody>
            </p:sp>
            <p:sp>
              <p:nvSpPr>
                <p:cNvPr id="409" name="Flowchart: Magnetic Disk 523">
                  <a:extLst>
                    <a:ext uri="{FF2B5EF4-FFF2-40B4-BE49-F238E27FC236}">
                      <a16:creationId xmlns:a16="http://schemas.microsoft.com/office/drawing/2014/main" id="{19B61C85-CAB8-40D8-B668-05B2B2E77732}"/>
                    </a:ext>
                  </a:extLst>
                </p:cNvPr>
                <p:cNvSpPr/>
                <p:nvPr/>
              </p:nvSpPr>
              <p:spPr>
                <a:xfrm>
                  <a:off x="4425753" y="790467"/>
                  <a:ext cx="720000" cy="617899"/>
                </a:xfrm>
                <a:prstGeom prst="flowChartMagneticDisk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10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Base Datos</a:t>
                  </a:r>
                </a:p>
              </p:txBody>
            </p:sp>
            <p:grpSp>
              <p:nvGrpSpPr>
                <p:cNvPr id="209" name="Grupo 208">
                  <a:extLst>
                    <a:ext uri="{FF2B5EF4-FFF2-40B4-BE49-F238E27FC236}">
                      <a16:creationId xmlns:a16="http://schemas.microsoft.com/office/drawing/2014/main" id="{FD69DD7B-AD55-44B1-9DB9-D105A250182A}"/>
                    </a:ext>
                  </a:extLst>
                </p:cNvPr>
                <p:cNvGrpSpPr/>
                <p:nvPr/>
              </p:nvGrpSpPr>
              <p:grpSpPr>
                <a:xfrm>
                  <a:off x="4365595" y="1567213"/>
                  <a:ext cx="1190737" cy="859576"/>
                  <a:chOff x="4365595" y="1567213"/>
                  <a:chExt cx="1190737" cy="859576"/>
                </a:xfrm>
              </p:grpSpPr>
              <p:grpSp>
                <p:nvGrpSpPr>
                  <p:cNvPr id="210" name="Grupo 209">
                    <a:extLst>
                      <a:ext uri="{FF2B5EF4-FFF2-40B4-BE49-F238E27FC236}">
                        <a16:creationId xmlns:a16="http://schemas.microsoft.com/office/drawing/2014/main" id="{74599E2F-7B40-4F8D-BD41-B89221A2F274}"/>
                      </a:ext>
                    </a:extLst>
                  </p:cNvPr>
                  <p:cNvGrpSpPr/>
                  <p:nvPr/>
                </p:nvGrpSpPr>
                <p:grpSpPr>
                  <a:xfrm>
                    <a:off x="4365595" y="1567213"/>
                    <a:ext cx="770577" cy="469849"/>
                    <a:chOff x="5617523" y="3682709"/>
                    <a:chExt cx="770577" cy="469849"/>
                  </a:xfrm>
                  <a:solidFill>
                    <a:schemeClr val="accent4">
                      <a:lumMod val="60000"/>
                      <a:lumOff val="40000"/>
                    </a:schemeClr>
                  </a:solidFill>
                </p:grpSpPr>
                <p:sp>
                  <p:nvSpPr>
                    <p:cNvPr id="319" name="Rectangle 24">
                      <a:extLst>
                        <a:ext uri="{FF2B5EF4-FFF2-40B4-BE49-F238E27FC236}">
                          <a16:creationId xmlns:a16="http://schemas.microsoft.com/office/drawing/2014/main" id="{DBBA3947-3541-4314-85DF-1D235839349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17523" y="3682709"/>
                      <a:ext cx="770577" cy="469849"/>
                    </a:xfrm>
                    <a:prstGeom prst="rect">
                      <a:avLst/>
                    </a:prstGeom>
                    <a:grpFill/>
                    <a:ln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0" name="Rectangle 66">
                      <a:extLst>
                        <a:ext uri="{FF2B5EF4-FFF2-40B4-BE49-F238E27FC236}">
                          <a16:creationId xmlns:a16="http://schemas.microsoft.com/office/drawing/2014/main" id="{3D00258A-4686-4BBC-A469-633F160D03C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1965" y="3720847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1" name="Rectangle 67">
                      <a:extLst>
                        <a:ext uri="{FF2B5EF4-FFF2-40B4-BE49-F238E27FC236}">
                          <a16:creationId xmlns:a16="http://schemas.microsoft.com/office/drawing/2014/main" id="{56A274FC-3E0B-4173-9EE2-1AFD6C60BF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1965" y="3760976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2" name="Line 68">
                      <a:extLst>
                        <a:ext uri="{FF2B5EF4-FFF2-40B4-BE49-F238E27FC236}">
                          <a16:creationId xmlns:a16="http://schemas.microsoft.com/office/drawing/2014/main" id="{F8ACEF68-7EB2-4279-8CBC-B57CAA2634D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04230" y="3760976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3" name="Line 69">
                      <a:extLst>
                        <a:ext uri="{FF2B5EF4-FFF2-40B4-BE49-F238E27FC236}">
                          <a16:creationId xmlns:a16="http://schemas.microsoft.com/office/drawing/2014/main" id="{545341A4-F449-4E62-813F-F3D594C3FC9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04826" y="3760976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4" name="Line 70">
                      <a:extLst>
                        <a:ext uri="{FF2B5EF4-FFF2-40B4-BE49-F238E27FC236}">
                          <a16:creationId xmlns:a16="http://schemas.microsoft.com/office/drawing/2014/main" id="{919D1B26-6431-4DA2-900A-E915416E14E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52561" y="3762529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5" name="Rectangle 66">
                      <a:extLst>
                        <a:ext uri="{FF2B5EF4-FFF2-40B4-BE49-F238E27FC236}">
                          <a16:creationId xmlns:a16="http://schemas.microsoft.com/office/drawing/2014/main" id="{95802C8F-1F5F-41E3-AEEC-F907A882328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3477" y="3725255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6" name="Rectangle 67">
                      <a:extLst>
                        <a:ext uri="{FF2B5EF4-FFF2-40B4-BE49-F238E27FC236}">
                          <a16:creationId xmlns:a16="http://schemas.microsoft.com/office/drawing/2014/main" id="{C590F8AE-C141-45C0-822A-189B1C8DEBC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3477" y="3765384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7" name="Line 68">
                      <a:extLst>
                        <a:ext uri="{FF2B5EF4-FFF2-40B4-BE49-F238E27FC236}">
                          <a16:creationId xmlns:a16="http://schemas.microsoft.com/office/drawing/2014/main" id="{276EFF13-7199-4FCF-88C7-D0327CBAB87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55742" y="3765384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8" name="Line 69">
                      <a:extLst>
                        <a:ext uri="{FF2B5EF4-FFF2-40B4-BE49-F238E27FC236}">
                          <a16:creationId xmlns:a16="http://schemas.microsoft.com/office/drawing/2014/main" id="{68E6E6FD-5252-47E0-907A-EA3B94F649F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56338" y="3765384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9" name="Line 70">
                      <a:extLst>
                        <a:ext uri="{FF2B5EF4-FFF2-40B4-BE49-F238E27FC236}">
                          <a16:creationId xmlns:a16="http://schemas.microsoft.com/office/drawing/2014/main" id="{9387ED5D-F663-4E74-B68A-E2E56210612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4073" y="3766937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30" name="Rectangle 66">
                      <a:extLst>
                        <a:ext uri="{FF2B5EF4-FFF2-40B4-BE49-F238E27FC236}">
                          <a16:creationId xmlns:a16="http://schemas.microsoft.com/office/drawing/2014/main" id="{CBF1ABD4-EF15-496F-AE9D-732B25A7A1F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1003" y="3724534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31" name="Rectangle 67">
                      <a:extLst>
                        <a:ext uri="{FF2B5EF4-FFF2-40B4-BE49-F238E27FC236}">
                          <a16:creationId xmlns:a16="http://schemas.microsoft.com/office/drawing/2014/main" id="{3FD06535-8910-4688-BC41-D22779E136F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1003" y="3764663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32" name="Line 68">
                      <a:extLst>
                        <a:ext uri="{FF2B5EF4-FFF2-40B4-BE49-F238E27FC236}">
                          <a16:creationId xmlns:a16="http://schemas.microsoft.com/office/drawing/2014/main" id="{51D56C3D-A8B8-41F3-B97B-7E5E37CC7C7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03268" y="3764663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33" name="Line 69">
                      <a:extLst>
                        <a:ext uri="{FF2B5EF4-FFF2-40B4-BE49-F238E27FC236}">
                          <a16:creationId xmlns:a16="http://schemas.microsoft.com/office/drawing/2014/main" id="{F888BC10-0F24-4009-BCA6-7410FDC66E1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03864" y="3764663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34" name="Line 70">
                      <a:extLst>
                        <a:ext uri="{FF2B5EF4-FFF2-40B4-BE49-F238E27FC236}">
                          <a16:creationId xmlns:a16="http://schemas.microsoft.com/office/drawing/2014/main" id="{895E8DD0-FC89-416A-8710-21F5A465BE8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51599" y="3766216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35" name="Rectangle 66">
                      <a:extLst>
                        <a:ext uri="{FF2B5EF4-FFF2-40B4-BE49-F238E27FC236}">
                          <a16:creationId xmlns:a16="http://schemas.microsoft.com/office/drawing/2014/main" id="{CBCE8229-C15D-4226-B961-97D00A21955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0560" y="3933787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36" name="Rectangle 67">
                      <a:extLst>
                        <a:ext uri="{FF2B5EF4-FFF2-40B4-BE49-F238E27FC236}">
                          <a16:creationId xmlns:a16="http://schemas.microsoft.com/office/drawing/2014/main" id="{1C0827D6-2B4B-43D6-B40C-9DFB7C1D201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0560" y="3973916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37" name="Line 68">
                      <a:extLst>
                        <a:ext uri="{FF2B5EF4-FFF2-40B4-BE49-F238E27FC236}">
                          <a16:creationId xmlns:a16="http://schemas.microsoft.com/office/drawing/2014/main" id="{63E25C54-1543-410B-9F0E-221DBE0F463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02825" y="3973916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38" name="Line 69">
                      <a:extLst>
                        <a:ext uri="{FF2B5EF4-FFF2-40B4-BE49-F238E27FC236}">
                          <a16:creationId xmlns:a16="http://schemas.microsoft.com/office/drawing/2014/main" id="{39286FFF-820D-42E6-9CA4-EF1E620A81F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03421" y="3973916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39" name="Line 70">
                      <a:extLst>
                        <a:ext uri="{FF2B5EF4-FFF2-40B4-BE49-F238E27FC236}">
                          <a16:creationId xmlns:a16="http://schemas.microsoft.com/office/drawing/2014/main" id="{BA404F79-02F9-4387-926D-3E1143994E6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51156" y="3975469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40" name="Rectangle 66">
                      <a:extLst>
                        <a:ext uri="{FF2B5EF4-FFF2-40B4-BE49-F238E27FC236}">
                          <a16:creationId xmlns:a16="http://schemas.microsoft.com/office/drawing/2014/main" id="{0F03F8DD-224C-418C-819D-4E762960670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2521" y="3933787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41" name="Rectangle 67">
                      <a:extLst>
                        <a:ext uri="{FF2B5EF4-FFF2-40B4-BE49-F238E27FC236}">
                          <a16:creationId xmlns:a16="http://schemas.microsoft.com/office/drawing/2014/main" id="{BFC5E79D-C434-45FD-B575-C4EF6E2A66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2521" y="3973916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42" name="Line 68">
                      <a:extLst>
                        <a:ext uri="{FF2B5EF4-FFF2-40B4-BE49-F238E27FC236}">
                          <a16:creationId xmlns:a16="http://schemas.microsoft.com/office/drawing/2014/main" id="{D1F7397D-AB13-4749-AA6E-0072F1D1CA7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54786" y="3973916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43" name="Line 69">
                      <a:extLst>
                        <a:ext uri="{FF2B5EF4-FFF2-40B4-BE49-F238E27FC236}">
                          <a16:creationId xmlns:a16="http://schemas.microsoft.com/office/drawing/2014/main" id="{067DE766-9DEF-455D-B8F2-781B6D1D38F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55382" y="3973916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44" name="Line 70">
                      <a:extLst>
                        <a:ext uri="{FF2B5EF4-FFF2-40B4-BE49-F238E27FC236}">
                          <a16:creationId xmlns:a16="http://schemas.microsoft.com/office/drawing/2014/main" id="{8B70FF8E-F934-4D7D-A4FC-FA365965927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3117" y="3975469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45" name="Rectangle 66">
                      <a:extLst>
                        <a:ext uri="{FF2B5EF4-FFF2-40B4-BE49-F238E27FC236}">
                          <a16:creationId xmlns:a16="http://schemas.microsoft.com/office/drawing/2014/main" id="{CE1F6550-1D79-4B0E-8D2E-E30C6996B0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49794" y="3926071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46" name="Rectangle 67">
                      <a:extLst>
                        <a:ext uri="{FF2B5EF4-FFF2-40B4-BE49-F238E27FC236}">
                          <a16:creationId xmlns:a16="http://schemas.microsoft.com/office/drawing/2014/main" id="{8AB04A88-E890-494E-B670-56671CC826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49794" y="3966200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47" name="Line 68">
                      <a:extLst>
                        <a:ext uri="{FF2B5EF4-FFF2-40B4-BE49-F238E27FC236}">
                          <a16:creationId xmlns:a16="http://schemas.microsoft.com/office/drawing/2014/main" id="{8C607EF5-AF7D-4E06-859D-9CC2FE6778A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02059" y="3966200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6" name="Line 69">
                      <a:extLst>
                        <a:ext uri="{FF2B5EF4-FFF2-40B4-BE49-F238E27FC236}">
                          <a16:creationId xmlns:a16="http://schemas.microsoft.com/office/drawing/2014/main" id="{10E42C3D-2B7E-456D-8A6C-F08652F9C98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02655" y="3966200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7" name="Line 70">
                      <a:extLst>
                        <a:ext uri="{FF2B5EF4-FFF2-40B4-BE49-F238E27FC236}">
                          <a16:creationId xmlns:a16="http://schemas.microsoft.com/office/drawing/2014/main" id="{ECDD2190-9962-4284-86C3-7173BF54B8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50390" y="3967753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11" name="Grupo 210">
                    <a:extLst>
                      <a:ext uri="{FF2B5EF4-FFF2-40B4-BE49-F238E27FC236}">
                        <a16:creationId xmlns:a16="http://schemas.microsoft.com/office/drawing/2014/main" id="{E60D3DFF-C6E6-4EB1-955E-307357C12F44}"/>
                      </a:ext>
                    </a:extLst>
                  </p:cNvPr>
                  <p:cNvGrpSpPr/>
                  <p:nvPr/>
                </p:nvGrpSpPr>
                <p:grpSpPr>
                  <a:xfrm>
                    <a:off x="4570269" y="1753229"/>
                    <a:ext cx="770577" cy="469849"/>
                    <a:chOff x="5617523" y="3682709"/>
                    <a:chExt cx="770577" cy="469849"/>
                  </a:xfrm>
                  <a:solidFill>
                    <a:schemeClr val="accent4">
                      <a:lumMod val="40000"/>
                      <a:lumOff val="60000"/>
                    </a:schemeClr>
                  </a:solidFill>
                </p:grpSpPr>
                <p:sp>
                  <p:nvSpPr>
                    <p:cNvPr id="249" name="Rectangle 24">
                      <a:extLst>
                        <a:ext uri="{FF2B5EF4-FFF2-40B4-BE49-F238E27FC236}">
                          <a16:creationId xmlns:a16="http://schemas.microsoft.com/office/drawing/2014/main" id="{70B204F7-922C-449F-A484-6159139B950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17523" y="3682709"/>
                      <a:ext cx="770577" cy="469849"/>
                    </a:xfrm>
                    <a:prstGeom prst="rect">
                      <a:avLst/>
                    </a:prstGeom>
                    <a:grpFill/>
                    <a:ln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50" name="Rectangle 66">
                      <a:extLst>
                        <a:ext uri="{FF2B5EF4-FFF2-40B4-BE49-F238E27FC236}">
                          <a16:creationId xmlns:a16="http://schemas.microsoft.com/office/drawing/2014/main" id="{E1BABFBB-364F-41FB-B8A0-94FD0E639C0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1965" y="3720847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51" name="Rectangle 67">
                      <a:extLst>
                        <a:ext uri="{FF2B5EF4-FFF2-40B4-BE49-F238E27FC236}">
                          <a16:creationId xmlns:a16="http://schemas.microsoft.com/office/drawing/2014/main" id="{F326D177-B52D-4D2B-9233-25DD7C4753B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1965" y="3760976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52" name="Line 68">
                      <a:extLst>
                        <a:ext uri="{FF2B5EF4-FFF2-40B4-BE49-F238E27FC236}">
                          <a16:creationId xmlns:a16="http://schemas.microsoft.com/office/drawing/2014/main" id="{F60D3963-BED2-455C-90CB-83569E34C5B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04230" y="3760976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53" name="Line 69">
                      <a:extLst>
                        <a:ext uri="{FF2B5EF4-FFF2-40B4-BE49-F238E27FC236}">
                          <a16:creationId xmlns:a16="http://schemas.microsoft.com/office/drawing/2014/main" id="{E69BE9E1-C60D-463D-A06C-16A9CEAAA24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04826" y="3760976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54" name="Line 70">
                      <a:extLst>
                        <a:ext uri="{FF2B5EF4-FFF2-40B4-BE49-F238E27FC236}">
                          <a16:creationId xmlns:a16="http://schemas.microsoft.com/office/drawing/2014/main" id="{053D3AB3-189C-4E57-B7BC-506374DE1F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52561" y="3762529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55" name="Rectangle 66">
                      <a:extLst>
                        <a:ext uri="{FF2B5EF4-FFF2-40B4-BE49-F238E27FC236}">
                          <a16:creationId xmlns:a16="http://schemas.microsoft.com/office/drawing/2014/main" id="{172E73B1-63A7-4936-8224-D814F11A85F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3477" y="3725255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86" name="Rectangle 67">
                      <a:extLst>
                        <a:ext uri="{FF2B5EF4-FFF2-40B4-BE49-F238E27FC236}">
                          <a16:creationId xmlns:a16="http://schemas.microsoft.com/office/drawing/2014/main" id="{73EACD62-E55A-48B8-A1C1-3E602192E9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3477" y="3765384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87" name="Line 68">
                      <a:extLst>
                        <a:ext uri="{FF2B5EF4-FFF2-40B4-BE49-F238E27FC236}">
                          <a16:creationId xmlns:a16="http://schemas.microsoft.com/office/drawing/2014/main" id="{85DB76FC-9B29-4643-B431-9894DF4973E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55742" y="3765384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88" name="Line 69">
                      <a:extLst>
                        <a:ext uri="{FF2B5EF4-FFF2-40B4-BE49-F238E27FC236}">
                          <a16:creationId xmlns:a16="http://schemas.microsoft.com/office/drawing/2014/main" id="{6EFD6DB3-3597-43C1-BEEE-E7D01A046E4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56338" y="3765384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89" name="Line 70">
                      <a:extLst>
                        <a:ext uri="{FF2B5EF4-FFF2-40B4-BE49-F238E27FC236}">
                          <a16:creationId xmlns:a16="http://schemas.microsoft.com/office/drawing/2014/main" id="{DF095343-F36B-416C-9C32-1A3E0D53944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4073" y="3766937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90" name="Rectangle 66">
                      <a:extLst>
                        <a:ext uri="{FF2B5EF4-FFF2-40B4-BE49-F238E27FC236}">
                          <a16:creationId xmlns:a16="http://schemas.microsoft.com/office/drawing/2014/main" id="{68995744-C342-408B-92BE-7EB8350D27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1003" y="3724534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91" name="Rectangle 67">
                      <a:extLst>
                        <a:ext uri="{FF2B5EF4-FFF2-40B4-BE49-F238E27FC236}">
                          <a16:creationId xmlns:a16="http://schemas.microsoft.com/office/drawing/2014/main" id="{F7B28CEC-1883-4BA1-A6A5-2FE4FCF001A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1003" y="3764663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00" name="Line 68">
                      <a:extLst>
                        <a:ext uri="{FF2B5EF4-FFF2-40B4-BE49-F238E27FC236}">
                          <a16:creationId xmlns:a16="http://schemas.microsoft.com/office/drawing/2014/main" id="{BCADCEF8-5B40-4395-8EBF-441338E2CB4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03268" y="3764663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02" name="Line 69">
                      <a:extLst>
                        <a:ext uri="{FF2B5EF4-FFF2-40B4-BE49-F238E27FC236}">
                          <a16:creationId xmlns:a16="http://schemas.microsoft.com/office/drawing/2014/main" id="{841948C6-A988-46B0-AAC8-A4CA16EF147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03864" y="3764663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03" name="Line 70">
                      <a:extLst>
                        <a:ext uri="{FF2B5EF4-FFF2-40B4-BE49-F238E27FC236}">
                          <a16:creationId xmlns:a16="http://schemas.microsoft.com/office/drawing/2014/main" id="{C057B728-ADC9-49C3-A9AB-0C2B48DB3B0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51599" y="3766216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04" name="Rectangle 66">
                      <a:extLst>
                        <a:ext uri="{FF2B5EF4-FFF2-40B4-BE49-F238E27FC236}">
                          <a16:creationId xmlns:a16="http://schemas.microsoft.com/office/drawing/2014/main" id="{965B6C1B-9E12-4852-B739-DFA826FF388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0560" y="3933787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05" name="Rectangle 67">
                      <a:extLst>
                        <a:ext uri="{FF2B5EF4-FFF2-40B4-BE49-F238E27FC236}">
                          <a16:creationId xmlns:a16="http://schemas.microsoft.com/office/drawing/2014/main" id="{C0583DB3-5517-4ADC-9431-5A7DE986C3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0560" y="3973916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06" name="Line 68">
                      <a:extLst>
                        <a:ext uri="{FF2B5EF4-FFF2-40B4-BE49-F238E27FC236}">
                          <a16:creationId xmlns:a16="http://schemas.microsoft.com/office/drawing/2014/main" id="{09212735-4CFD-44C6-99AC-D71FB02CCD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02825" y="3973916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07" name="Line 69">
                      <a:extLst>
                        <a:ext uri="{FF2B5EF4-FFF2-40B4-BE49-F238E27FC236}">
                          <a16:creationId xmlns:a16="http://schemas.microsoft.com/office/drawing/2014/main" id="{9F68FE21-11AD-42B7-A43B-4C0A4080AE3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03421" y="3973916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08" name="Line 70">
                      <a:extLst>
                        <a:ext uri="{FF2B5EF4-FFF2-40B4-BE49-F238E27FC236}">
                          <a16:creationId xmlns:a16="http://schemas.microsoft.com/office/drawing/2014/main" id="{AEA567EF-A5A5-4535-9669-3A6C4129756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51156" y="3975469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09" name="Rectangle 66">
                      <a:extLst>
                        <a:ext uri="{FF2B5EF4-FFF2-40B4-BE49-F238E27FC236}">
                          <a16:creationId xmlns:a16="http://schemas.microsoft.com/office/drawing/2014/main" id="{21709C5C-CDF4-415E-828F-3E0D7E1B6B5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2521" y="3933787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10" name="Rectangle 67">
                      <a:extLst>
                        <a:ext uri="{FF2B5EF4-FFF2-40B4-BE49-F238E27FC236}">
                          <a16:creationId xmlns:a16="http://schemas.microsoft.com/office/drawing/2014/main" id="{D5446F56-DEB0-4B3F-8D5C-5E55B560A82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2521" y="3973916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11" name="Line 68">
                      <a:extLst>
                        <a:ext uri="{FF2B5EF4-FFF2-40B4-BE49-F238E27FC236}">
                          <a16:creationId xmlns:a16="http://schemas.microsoft.com/office/drawing/2014/main" id="{D1FC151C-04C3-4E8A-8D80-E643E6F4D0A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54786" y="3973916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12" name="Line 69">
                      <a:extLst>
                        <a:ext uri="{FF2B5EF4-FFF2-40B4-BE49-F238E27FC236}">
                          <a16:creationId xmlns:a16="http://schemas.microsoft.com/office/drawing/2014/main" id="{EE117DB7-9FD4-4613-B58A-10E73A69AA9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55382" y="3973916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13" name="Line 70">
                      <a:extLst>
                        <a:ext uri="{FF2B5EF4-FFF2-40B4-BE49-F238E27FC236}">
                          <a16:creationId xmlns:a16="http://schemas.microsoft.com/office/drawing/2014/main" id="{865B34C6-AFFC-42CD-8946-AAD73D9825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3117" y="3975469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14" name="Rectangle 66">
                      <a:extLst>
                        <a:ext uri="{FF2B5EF4-FFF2-40B4-BE49-F238E27FC236}">
                          <a16:creationId xmlns:a16="http://schemas.microsoft.com/office/drawing/2014/main" id="{179F0CA5-9468-4B58-A97A-1F76FC01D44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49794" y="3926071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15" name="Rectangle 67">
                      <a:extLst>
                        <a:ext uri="{FF2B5EF4-FFF2-40B4-BE49-F238E27FC236}">
                          <a16:creationId xmlns:a16="http://schemas.microsoft.com/office/drawing/2014/main" id="{19136379-C3A3-43AB-A3AA-57D53E23DDA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49794" y="3966200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16" name="Line 68">
                      <a:extLst>
                        <a:ext uri="{FF2B5EF4-FFF2-40B4-BE49-F238E27FC236}">
                          <a16:creationId xmlns:a16="http://schemas.microsoft.com/office/drawing/2014/main" id="{4A565280-171B-49CF-B10A-D4B25A57690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02059" y="3966200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17" name="Line 69">
                      <a:extLst>
                        <a:ext uri="{FF2B5EF4-FFF2-40B4-BE49-F238E27FC236}">
                          <a16:creationId xmlns:a16="http://schemas.microsoft.com/office/drawing/2014/main" id="{09FC7320-F4B3-4D5B-9E0C-4385AE07C05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02655" y="3966200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18" name="Line 70">
                      <a:extLst>
                        <a:ext uri="{FF2B5EF4-FFF2-40B4-BE49-F238E27FC236}">
                          <a16:creationId xmlns:a16="http://schemas.microsoft.com/office/drawing/2014/main" id="{776D7EB2-09FE-4CEE-B904-1AEC3241823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50390" y="3967753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13" name="Grupo 212">
                    <a:extLst>
                      <a:ext uri="{FF2B5EF4-FFF2-40B4-BE49-F238E27FC236}">
                        <a16:creationId xmlns:a16="http://schemas.microsoft.com/office/drawing/2014/main" id="{6D35441C-92FE-4BCC-B424-98AE68625D77}"/>
                      </a:ext>
                    </a:extLst>
                  </p:cNvPr>
                  <p:cNvGrpSpPr/>
                  <p:nvPr/>
                </p:nvGrpSpPr>
                <p:grpSpPr>
                  <a:xfrm>
                    <a:off x="4785755" y="1956940"/>
                    <a:ext cx="770577" cy="469849"/>
                    <a:chOff x="5617523" y="3682709"/>
                    <a:chExt cx="770577" cy="469849"/>
                  </a:xfrm>
                  <a:solidFill>
                    <a:schemeClr val="accent4">
                      <a:lumMod val="20000"/>
                      <a:lumOff val="80000"/>
                    </a:schemeClr>
                  </a:solidFill>
                </p:grpSpPr>
                <p:sp>
                  <p:nvSpPr>
                    <p:cNvPr id="214" name="Rectangle 24">
                      <a:extLst>
                        <a:ext uri="{FF2B5EF4-FFF2-40B4-BE49-F238E27FC236}">
                          <a16:creationId xmlns:a16="http://schemas.microsoft.com/office/drawing/2014/main" id="{776D7C04-3735-47C1-8376-F9A2106CB44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17523" y="3682709"/>
                      <a:ext cx="770577" cy="469849"/>
                    </a:xfrm>
                    <a:prstGeom prst="rect">
                      <a:avLst/>
                    </a:prstGeom>
                    <a:grpFill/>
                    <a:ln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5" name="Rectangle 66">
                      <a:extLst>
                        <a:ext uri="{FF2B5EF4-FFF2-40B4-BE49-F238E27FC236}">
                          <a16:creationId xmlns:a16="http://schemas.microsoft.com/office/drawing/2014/main" id="{AB40FF55-71B3-429E-874B-BF4F6C5816A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1965" y="3720847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6" name="Rectangle 67">
                      <a:extLst>
                        <a:ext uri="{FF2B5EF4-FFF2-40B4-BE49-F238E27FC236}">
                          <a16:creationId xmlns:a16="http://schemas.microsoft.com/office/drawing/2014/main" id="{50BFA012-2CD8-48FF-B23E-CE80D87D49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1965" y="3760976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7" name="Line 68">
                      <a:extLst>
                        <a:ext uri="{FF2B5EF4-FFF2-40B4-BE49-F238E27FC236}">
                          <a16:creationId xmlns:a16="http://schemas.microsoft.com/office/drawing/2014/main" id="{27186249-DEF4-4FE8-9603-CD72364BA2D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04230" y="3760976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8" name="Line 69">
                      <a:extLst>
                        <a:ext uri="{FF2B5EF4-FFF2-40B4-BE49-F238E27FC236}">
                          <a16:creationId xmlns:a16="http://schemas.microsoft.com/office/drawing/2014/main" id="{29FF0E37-93F4-4AF8-97E6-E4F559CCA54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04826" y="3760976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9" name="Line 70">
                      <a:extLst>
                        <a:ext uri="{FF2B5EF4-FFF2-40B4-BE49-F238E27FC236}">
                          <a16:creationId xmlns:a16="http://schemas.microsoft.com/office/drawing/2014/main" id="{1B7BF023-DD17-45B3-9872-F0A6472DF92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52561" y="3762529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20" name="Rectangle 66">
                      <a:extLst>
                        <a:ext uri="{FF2B5EF4-FFF2-40B4-BE49-F238E27FC236}">
                          <a16:creationId xmlns:a16="http://schemas.microsoft.com/office/drawing/2014/main" id="{6EFE307D-8A83-49C0-A1DC-C5CF27716D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3477" y="3725255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21" name="Rectangle 67">
                      <a:extLst>
                        <a:ext uri="{FF2B5EF4-FFF2-40B4-BE49-F238E27FC236}">
                          <a16:creationId xmlns:a16="http://schemas.microsoft.com/office/drawing/2014/main" id="{BBBD345F-E12C-46DF-BAFA-9A76672B62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3477" y="3765384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22" name="Line 68">
                      <a:extLst>
                        <a:ext uri="{FF2B5EF4-FFF2-40B4-BE49-F238E27FC236}">
                          <a16:creationId xmlns:a16="http://schemas.microsoft.com/office/drawing/2014/main" id="{D4A960B3-F981-4399-B036-E61112C1344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55742" y="3765384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23" name="Line 69">
                      <a:extLst>
                        <a:ext uri="{FF2B5EF4-FFF2-40B4-BE49-F238E27FC236}">
                          <a16:creationId xmlns:a16="http://schemas.microsoft.com/office/drawing/2014/main" id="{5C6B7DC0-3A19-43FD-8D46-10A41D89C60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56338" y="3765384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24" name="Line 70">
                      <a:extLst>
                        <a:ext uri="{FF2B5EF4-FFF2-40B4-BE49-F238E27FC236}">
                          <a16:creationId xmlns:a16="http://schemas.microsoft.com/office/drawing/2014/main" id="{9859FCEE-AF39-44A8-954F-0017AFC3DEA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4073" y="3766937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25" name="Rectangle 66">
                      <a:extLst>
                        <a:ext uri="{FF2B5EF4-FFF2-40B4-BE49-F238E27FC236}">
                          <a16:creationId xmlns:a16="http://schemas.microsoft.com/office/drawing/2014/main" id="{ED26B48B-132B-482E-B059-43DCC981EB9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1003" y="3724534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26" name="Rectangle 67">
                      <a:extLst>
                        <a:ext uri="{FF2B5EF4-FFF2-40B4-BE49-F238E27FC236}">
                          <a16:creationId xmlns:a16="http://schemas.microsoft.com/office/drawing/2014/main" id="{EF857FA8-71E0-412C-9E8C-C00B7EFB412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1003" y="3764663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27" name="Line 68">
                      <a:extLst>
                        <a:ext uri="{FF2B5EF4-FFF2-40B4-BE49-F238E27FC236}">
                          <a16:creationId xmlns:a16="http://schemas.microsoft.com/office/drawing/2014/main" id="{C8729C6E-BF85-420D-A55F-582A435EAC6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03268" y="3764663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28" name="Line 69">
                      <a:extLst>
                        <a:ext uri="{FF2B5EF4-FFF2-40B4-BE49-F238E27FC236}">
                          <a16:creationId xmlns:a16="http://schemas.microsoft.com/office/drawing/2014/main" id="{A46D43BC-D228-4367-9124-49BC72F168B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03864" y="3764663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30" name="Line 70">
                      <a:extLst>
                        <a:ext uri="{FF2B5EF4-FFF2-40B4-BE49-F238E27FC236}">
                          <a16:creationId xmlns:a16="http://schemas.microsoft.com/office/drawing/2014/main" id="{7200D43F-64CB-424F-A3BD-5704D1C1F36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51599" y="3766216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31" name="Rectangle 66">
                      <a:extLst>
                        <a:ext uri="{FF2B5EF4-FFF2-40B4-BE49-F238E27FC236}">
                          <a16:creationId xmlns:a16="http://schemas.microsoft.com/office/drawing/2014/main" id="{8D6B8504-EEFD-4BCA-A98A-7FD3B0870A2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0560" y="3933787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32" name="Rectangle 67">
                      <a:extLst>
                        <a:ext uri="{FF2B5EF4-FFF2-40B4-BE49-F238E27FC236}">
                          <a16:creationId xmlns:a16="http://schemas.microsoft.com/office/drawing/2014/main" id="{53AA06F8-D924-4C1E-8A60-51975A0D5D0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50560" y="3973916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33" name="Line 68">
                      <a:extLst>
                        <a:ext uri="{FF2B5EF4-FFF2-40B4-BE49-F238E27FC236}">
                          <a16:creationId xmlns:a16="http://schemas.microsoft.com/office/drawing/2014/main" id="{F75CDD0C-1A96-4F04-A4B0-68F8526C851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02825" y="3973916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34" name="Line 69">
                      <a:extLst>
                        <a:ext uri="{FF2B5EF4-FFF2-40B4-BE49-F238E27FC236}">
                          <a16:creationId xmlns:a16="http://schemas.microsoft.com/office/drawing/2014/main" id="{BF11091D-A847-4EAE-8E3A-EB28FF18085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03421" y="3973916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35" name="Line 70">
                      <a:extLst>
                        <a:ext uri="{FF2B5EF4-FFF2-40B4-BE49-F238E27FC236}">
                          <a16:creationId xmlns:a16="http://schemas.microsoft.com/office/drawing/2014/main" id="{515F2268-E5B8-4BE5-AB58-796644DC2E6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51156" y="3975469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36" name="Rectangle 66">
                      <a:extLst>
                        <a:ext uri="{FF2B5EF4-FFF2-40B4-BE49-F238E27FC236}">
                          <a16:creationId xmlns:a16="http://schemas.microsoft.com/office/drawing/2014/main" id="{15F1D396-518D-405D-8D44-10E2423E8CD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2521" y="3933787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40" name="Rectangle 67">
                      <a:extLst>
                        <a:ext uri="{FF2B5EF4-FFF2-40B4-BE49-F238E27FC236}">
                          <a16:creationId xmlns:a16="http://schemas.microsoft.com/office/drawing/2014/main" id="{9D0A54AC-13B1-4702-91BA-52F75ED2D9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02521" y="3973916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41" name="Line 68">
                      <a:extLst>
                        <a:ext uri="{FF2B5EF4-FFF2-40B4-BE49-F238E27FC236}">
                          <a16:creationId xmlns:a16="http://schemas.microsoft.com/office/drawing/2014/main" id="{E818C0B3-F8F4-49CB-8450-9933225C507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54786" y="3973916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42" name="Line 69">
                      <a:extLst>
                        <a:ext uri="{FF2B5EF4-FFF2-40B4-BE49-F238E27FC236}">
                          <a16:creationId xmlns:a16="http://schemas.microsoft.com/office/drawing/2014/main" id="{6ED7241A-32B1-490A-843A-87EEAAA6474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55382" y="3973916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43" name="Line 70">
                      <a:extLst>
                        <a:ext uri="{FF2B5EF4-FFF2-40B4-BE49-F238E27FC236}">
                          <a16:creationId xmlns:a16="http://schemas.microsoft.com/office/drawing/2014/main" id="{1F7BC1A7-442D-49F1-8756-2392A5B0E4A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03117" y="3975469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44" name="Rectangle 66">
                      <a:extLst>
                        <a:ext uri="{FF2B5EF4-FFF2-40B4-BE49-F238E27FC236}">
                          <a16:creationId xmlns:a16="http://schemas.microsoft.com/office/drawing/2014/main" id="{333A04E8-B011-4841-A7AC-8DA106FBAF1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49794" y="3926071"/>
                      <a:ext cx="204002" cy="161408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45" name="Rectangle 67">
                      <a:extLst>
                        <a:ext uri="{FF2B5EF4-FFF2-40B4-BE49-F238E27FC236}">
                          <a16:creationId xmlns:a16="http://schemas.microsoft.com/office/drawing/2014/main" id="{FF9C538E-D5C4-4422-8131-DB6EAF640B6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49794" y="3966200"/>
                      <a:ext cx="204002" cy="121279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alt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46" name="Line 68">
                      <a:extLst>
                        <a:ext uri="{FF2B5EF4-FFF2-40B4-BE49-F238E27FC236}">
                          <a16:creationId xmlns:a16="http://schemas.microsoft.com/office/drawing/2014/main" id="{69CE5BA9-1CCC-4B5E-B862-3BD55CB0DFC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02059" y="3966200"/>
                      <a:ext cx="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47" name="Line 69">
                      <a:extLst>
                        <a:ext uri="{FF2B5EF4-FFF2-40B4-BE49-F238E27FC236}">
                          <a16:creationId xmlns:a16="http://schemas.microsoft.com/office/drawing/2014/main" id="{B777A9A3-E22D-4BE4-9410-4324C51CB35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02655" y="3966200"/>
                      <a:ext cx="2810" cy="121279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48" name="Line 70">
                      <a:extLst>
                        <a:ext uri="{FF2B5EF4-FFF2-40B4-BE49-F238E27FC236}">
                          <a16:creationId xmlns:a16="http://schemas.microsoft.com/office/drawing/2014/main" id="{35378C46-E2D1-4F8C-9B10-CE02435DBA6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50390" y="3967753"/>
                      <a:ext cx="0" cy="119726"/>
                    </a:xfrm>
                    <a:prstGeom prst="lin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0" hangingPunct="0">
                        <a:spcBef>
                          <a:spcPct val="50000"/>
                        </a:spcBef>
                        <a:defRPr/>
                      </a:pPr>
                      <a:endParaRPr lang="es-AR" sz="700" b="1" dirty="0">
                        <a:solidFill>
                          <a:srgbClr val="FF0000"/>
                        </a:solidFill>
                        <a:ea typeface="ＭＳ Ｐゴシック" pitchFamily="34" charset="-128"/>
                        <a:cs typeface="+mn-cs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99AF175-7577-4F47-9E2E-A60128CECCCB}"/>
              </a:ext>
            </a:extLst>
          </p:cNvPr>
          <p:cNvSpPr txBox="1"/>
          <p:nvPr/>
        </p:nvSpPr>
        <p:spPr>
          <a:xfrm rot="19491419">
            <a:off x="3614125" y="3466188"/>
            <a:ext cx="1927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800" b="1" dirty="0">
                <a:solidFill>
                  <a:srgbClr val="FF0000"/>
                </a:solidFill>
              </a:rPr>
              <a:t>Real Time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0D76A257-9A7F-434F-B65A-E04595CAA145}"/>
              </a:ext>
            </a:extLst>
          </p:cNvPr>
          <p:cNvCxnSpPr/>
          <p:nvPr/>
        </p:nvCxnSpPr>
        <p:spPr>
          <a:xfrm>
            <a:off x="1733072" y="1409072"/>
            <a:ext cx="2274528" cy="2720283"/>
          </a:xfrm>
          <a:prstGeom prst="straightConnector1">
            <a:avLst/>
          </a:prstGeom>
          <a:ln w="22225">
            <a:solidFill>
              <a:schemeClr val="dk1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73704D6-8F11-4AF6-9C10-80E026CA6EA2}"/>
              </a:ext>
            </a:extLst>
          </p:cNvPr>
          <p:cNvSpPr txBox="1"/>
          <p:nvPr/>
        </p:nvSpPr>
        <p:spPr>
          <a:xfrm rot="20322885">
            <a:off x="7849348" y="4752436"/>
            <a:ext cx="34230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Entregable</a:t>
            </a:r>
          </a:p>
          <a:p>
            <a:pPr algn="ctr"/>
            <a:r>
              <a:rPr lang="es-AR" sz="4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Etapa 2</a:t>
            </a: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939B548F-8398-4F88-B9A7-DF63E81CDEAB}"/>
              </a:ext>
            </a:extLst>
          </p:cNvPr>
          <p:cNvGrpSpPr/>
          <p:nvPr/>
        </p:nvGrpSpPr>
        <p:grpSpPr>
          <a:xfrm>
            <a:off x="3761387" y="5222796"/>
            <a:ext cx="2280279" cy="1571090"/>
            <a:chOff x="3533253" y="5249892"/>
            <a:chExt cx="2280279" cy="1571090"/>
          </a:xfrm>
        </p:grpSpPr>
        <p:pic>
          <p:nvPicPr>
            <p:cNvPr id="33" name="Picture 24">
              <a:extLst>
                <a:ext uri="{FF2B5EF4-FFF2-40B4-BE49-F238E27FC236}">
                  <a16:creationId xmlns:a16="http://schemas.microsoft.com/office/drawing/2014/main" id="{E3FA15D8-7B84-4713-ADA5-03141BBA7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791" y="5509276"/>
              <a:ext cx="626419" cy="734595"/>
            </a:xfrm>
            <a:prstGeom prst="rect">
              <a:avLst/>
            </a:prstGeom>
          </p:spPr>
        </p:pic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2242915D-08F9-4153-B73B-D83414A6F4DE}"/>
                </a:ext>
              </a:extLst>
            </p:cNvPr>
            <p:cNvGrpSpPr/>
            <p:nvPr/>
          </p:nvGrpSpPr>
          <p:grpSpPr>
            <a:xfrm>
              <a:off x="3533253" y="5249892"/>
              <a:ext cx="2280279" cy="1571090"/>
              <a:chOff x="3553289" y="3716294"/>
              <a:chExt cx="2337933" cy="1571090"/>
            </a:xfrm>
          </p:grpSpPr>
          <p:grpSp>
            <p:nvGrpSpPr>
              <p:cNvPr id="462" name="Group 426">
                <a:extLst>
                  <a:ext uri="{FF2B5EF4-FFF2-40B4-BE49-F238E27FC236}">
                    <a16:creationId xmlns:a16="http://schemas.microsoft.com/office/drawing/2014/main" id="{2D5FAF52-DB56-4AC5-9762-0BE18675595D}"/>
                  </a:ext>
                </a:extLst>
              </p:cNvPr>
              <p:cNvGrpSpPr/>
              <p:nvPr/>
            </p:nvGrpSpPr>
            <p:grpSpPr>
              <a:xfrm>
                <a:off x="4415199" y="3716294"/>
                <a:ext cx="337487" cy="231422"/>
                <a:chOff x="9378418" y="4861354"/>
                <a:chExt cx="469153" cy="472131"/>
              </a:xfrm>
            </p:grpSpPr>
            <p:sp>
              <p:nvSpPr>
                <p:cNvPr id="463" name="Down Arrow 427">
                  <a:extLst>
                    <a:ext uri="{FF2B5EF4-FFF2-40B4-BE49-F238E27FC236}">
                      <a16:creationId xmlns:a16="http://schemas.microsoft.com/office/drawing/2014/main" id="{953B2963-07A9-4A1D-B5A3-0736957A78DD}"/>
                    </a:ext>
                  </a:extLst>
                </p:cNvPr>
                <p:cNvSpPr/>
                <p:nvPr/>
              </p:nvSpPr>
              <p:spPr>
                <a:xfrm flipH="1">
                  <a:off x="9600289" y="5013529"/>
                  <a:ext cx="247282" cy="319956"/>
                </a:xfrm>
                <a:prstGeom prst="downArrow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464" name="Down Arrow 428">
                  <a:extLst>
                    <a:ext uri="{FF2B5EF4-FFF2-40B4-BE49-F238E27FC236}">
                      <a16:creationId xmlns:a16="http://schemas.microsoft.com/office/drawing/2014/main" id="{9E5E6A78-DBDB-4964-9604-E58ADC1FFCA5}"/>
                    </a:ext>
                  </a:extLst>
                </p:cNvPr>
                <p:cNvSpPr/>
                <p:nvPr/>
              </p:nvSpPr>
              <p:spPr>
                <a:xfrm flipH="1" flipV="1">
                  <a:off x="9378418" y="4861354"/>
                  <a:ext cx="247282" cy="328136"/>
                </a:xfrm>
                <a:prstGeom prst="down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  <a:alpha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grpSp>
            <p:nvGrpSpPr>
              <p:cNvPr id="66" name="Grupo 65">
                <a:extLst>
                  <a:ext uri="{FF2B5EF4-FFF2-40B4-BE49-F238E27FC236}">
                    <a16:creationId xmlns:a16="http://schemas.microsoft.com/office/drawing/2014/main" id="{F379DEAB-74E1-4C85-8CAE-A42A8B6E9CA1}"/>
                  </a:ext>
                </a:extLst>
              </p:cNvPr>
              <p:cNvGrpSpPr/>
              <p:nvPr/>
            </p:nvGrpSpPr>
            <p:grpSpPr>
              <a:xfrm>
                <a:off x="3619198" y="3961383"/>
                <a:ext cx="1858323" cy="1326001"/>
                <a:chOff x="9795021" y="2173799"/>
                <a:chExt cx="1471608" cy="1326001"/>
              </a:xfrm>
            </p:grpSpPr>
            <p:sp>
              <p:nvSpPr>
                <p:cNvPr id="833" name="Rectangle 490">
                  <a:extLst>
                    <a:ext uri="{FF2B5EF4-FFF2-40B4-BE49-F238E27FC236}">
                      <a16:creationId xmlns:a16="http://schemas.microsoft.com/office/drawing/2014/main" id="{985637D6-75EF-4137-B543-5E0764A3C5AF}"/>
                    </a:ext>
                  </a:extLst>
                </p:cNvPr>
                <p:cNvSpPr/>
                <p:nvPr/>
              </p:nvSpPr>
              <p:spPr>
                <a:xfrm>
                  <a:off x="9894171" y="3099690"/>
                  <a:ext cx="137245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s-AR" sz="1000" b="1" dirty="0">
                      <a:latin typeface="Segoe UI Condensed"/>
                    </a:rPr>
                    <a:t>Reportes Operativos</a:t>
                  </a:r>
                </a:p>
                <a:p>
                  <a:pPr algn="ctr"/>
                  <a:r>
                    <a:rPr lang="es-AR" sz="1000" b="1" i="0" dirty="0">
                      <a:effectLst/>
                      <a:latin typeface="Segoe UI Condensed"/>
                    </a:rPr>
                    <a:t>(Conexión ODBC)</a:t>
                  </a:r>
                </a:p>
              </p:txBody>
            </p:sp>
            <p:pic>
              <p:nvPicPr>
                <p:cNvPr id="835" name="Picture 4" descr="https://encrypted-tbn2.gstatic.com/images?q=tbn:ANd9GcRYSdBwzzn4GHJePhH8q7O33XEW-vnEjbZa43ojllFVQTbLNXLpvA">
                  <a:extLst>
                    <a:ext uri="{FF2B5EF4-FFF2-40B4-BE49-F238E27FC236}">
                      <a16:creationId xmlns:a16="http://schemas.microsoft.com/office/drawing/2014/main" id="{94EA6A32-082B-4522-9D2C-FC50D1AF72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95021" y="2173799"/>
                  <a:ext cx="633368" cy="60833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819" name="Picture 424">
                <a:extLst>
                  <a:ext uri="{FF2B5EF4-FFF2-40B4-BE49-F238E27FC236}">
                    <a16:creationId xmlns:a16="http://schemas.microsoft.com/office/drawing/2014/main" id="{567EDDCA-F5B9-4E21-BB4A-E85A9B666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68179" y="4076872"/>
                <a:ext cx="623043" cy="626981"/>
              </a:xfrm>
              <a:prstGeom prst="rect">
                <a:avLst/>
              </a:prstGeom>
            </p:spPr>
          </p:pic>
          <p:pic>
            <p:nvPicPr>
              <p:cNvPr id="14" name="Picture 4" descr="Resultado de imagen para excel logo">
                <a:extLst>
                  <a:ext uri="{FF2B5EF4-FFF2-40B4-BE49-F238E27FC236}">
                    <a16:creationId xmlns:a16="http://schemas.microsoft.com/office/drawing/2014/main" id="{19222CD9-F1E4-42F7-A333-83B1FA9418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3333" y="4393294"/>
                <a:ext cx="411858" cy="3662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BFFB32D-C10D-4EEC-A267-749BAB508F37}"/>
                  </a:ext>
                </a:extLst>
              </p:cNvPr>
              <p:cNvSpPr txBox="1"/>
              <p:nvPr/>
            </p:nvSpPr>
            <p:spPr>
              <a:xfrm>
                <a:off x="3993034" y="4723854"/>
                <a:ext cx="5273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000" dirty="0">
                    <a:solidFill>
                      <a:schemeClr val="accent6"/>
                    </a:solidFill>
                  </a:rPr>
                  <a:t>ODBC</a:t>
                </a:r>
              </a:p>
            </p:txBody>
          </p:sp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FC4C72A-11BB-44AB-9249-3C84B907082A}"/>
                  </a:ext>
                </a:extLst>
              </p:cNvPr>
              <p:cNvSpPr txBox="1"/>
              <p:nvPr/>
            </p:nvSpPr>
            <p:spPr>
              <a:xfrm rot="20006041">
                <a:off x="3553289" y="3909751"/>
                <a:ext cx="19278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AR" sz="1800" b="1" dirty="0">
                    <a:solidFill>
                      <a:srgbClr val="FF0000"/>
                    </a:solidFill>
                  </a:rPr>
                  <a:t>Real Time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232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Call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MouseCursor" Revision="1" Stencil="System.Storyboarding.Icons" StencilVersion="0.1"/>
</Control>
</file>

<file path=customXml/itemProps1.xml><?xml version="1.0" encoding="utf-8"?>
<ds:datastoreItem xmlns:ds="http://schemas.openxmlformats.org/officeDocument/2006/customXml" ds:itemID="{538B4E1B-D384-4367-9C32-AEBA17C2B9A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A97A7AB-622A-4685-B98D-D02A728B45D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6EE1998-59AA-4F3B-8A1E-D02F03AEF95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1422</Words>
  <Application>Microsoft Office PowerPoint</Application>
  <PresentationFormat>Panorámica</PresentationFormat>
  <Paragraphs>151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Segoe UI Condensed</vt:lpstr>
      <vt:lpstr>Office Theme</vt:lpstr>
      <vt:lpstr>Presentación de PowerPoint</vt:lpstr>
      <vt:lpstr>Presentación de PowerPoint</vt:lpstr>
      <vt:lpstr>¿Cual es actualmente el modelo utilizado? ¿Qué beneficios serán mas inmediatos y cuales a mediano plazo?</vt:lpstr>
      <vt:lpstr>Diferencia entre los reportes analíticos y operativos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Damian Torres - Hotmail</dc:creator>
  <cp:lastModifiedBy>Damian Torres</cp:lastModifiedBy>
  <cp:revision>7</cp:revision>
  <dcterms:created xsi:type="dcterms:W3CDTF">2020-11-17T16:45:55Z</dcterms:created>
  <dcterms:modified xsi:type="dcterms:W3CDTF">2021-05-26T18:34:57Z</dcterms:modified>
</cp:coreProperties>
</file>