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tamaran"/>
      <p:regular r:id="rId30"/>
      <p:bold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Catamaran 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CatamaranLight-bold.fntdata"/><Relationship Id="rId14" Type="http://schemas.openxmlformats.org/officeDocument/2006/relationships/slide" Target="slides/slide9.xml"/><Relationship Id="rId36" Type="http://schemas.openxmlformats.org/officeDocument/2006/relationships/font" Target="fonts/Catamaran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6104d58e6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6104d58e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6104d58e6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6104d58e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73acb55ca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73acb55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73acb55ca_3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73acb55c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6104d58e6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6104d58e6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104d58e6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104d58e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6104d58e6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6104d58e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6104d58e6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6104d58e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61aec389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61aec3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615225741_1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615225741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61aec389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61aec3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6104d58e6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6104d58e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6104d58e6_1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6104d58e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61aec3898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61aec38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104d58e6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104d58e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615225741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6152257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15225741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61522574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615225741_1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61522574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6104d58e6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6104d58e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1522574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6152257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2f7c811e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2f7c81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hyperlink" Target="https://github.com/damiano-cacchiarelli/AIPF-CSDProject/tree/feature/open-telemet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627625" y="3516850"/>
            <a:ext cx="5828700" cy="110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Data Analytics on Machine Learning performance</a:t>
            </a:r>
            <a:endParaRPr sz="3900"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5938" l="18237" r="18237" t="5947"/>
          <a:stretch/>
        </p:blipFill>
        <p:spPr>
          <a:xfrm rot="-101">
            <a:off x="3759175" y="467046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13957" r="13949" t="0"/>
          <a:stretch/>
        </p:blipFill>
        <p:spPr>
          <a:xfrm rot="-101">
            <a:off x="1474400" y="467046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 b="0" l="17651" r="17644" t="0"/>
          <a:stretch/>
        </p:blipFill>
        <p:spPr>
          <a:xfrm rot="-101">
            <a:off x="6043950" y="467046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342" name="Google Shape;342;p21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779100" y="836000"/>
            <a:ext cx="18888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350" name="Google Shape;350;p2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OTEL Agent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AIPF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Kibana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APM Server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ElasticSearch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OpenTelemetry Collector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357" name="Google Shape;357;p22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2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Data visualization tool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59" name="Google Shape;359;p22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0" name="Google Shape;360;p22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NoSQL database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1" name="Google Shape;361;p22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2" name="Google Shape;362;p22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Collector for ElasticSearch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3" name="Google Shape;363;p22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4" name="Google Shape;364;p22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Collector for OpenTelemetry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5" name="Google Shape;365;p22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6" name="Google Shape;366;p22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Data exporter for matrics, traces and logs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67" name="Google Shape;367;p22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8" name="Google Shape;368;p22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System CORE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69" name="Google Shape;369;p22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370" name="Google Shape;370;p2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type="title"/>
          </p:nvPr>
        </p:nvSpPr>
        <p:spPr>
          <a:xfrm>
            <a:off x="779100" y="836000"/>
            <a:ext cx="97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AIPF</a:t>
            </a:r>
            <a:endParaRPr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378" name="Google Shape;378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>
            <a:off x="5262625" y="1829400"/>
            <a:ext cx="2504100" cy="533400"/>
          </a:xfrm>
          <a:prstGeom prst="homePlate">
            <a:avLst>
              <a:gd fmla="val 32030" name="adj"/>
            </a:avLst>
          </a:prstGeom>
          <a:solidFill>
            <a:schemeClr val="accent6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EVALUATE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2902625" y="1829400"/>
            <a:ext cx="2504100" cy="533400"/>
          </a:xfrm>
          <a:prstGeom prst="homePlate">
            <a:avLst>
              <a:gd fmla="val 22253" name="adj"/>
            </a:avLst>
          </a:prstGeom>
          <a:solidFill>
            <a:schemeClr val="accent5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PREDICT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550700" y="1829400"/>
            <a:ext cx="2504100" cy="533400"/>
          </a:xfrm>
          <a:prstGeom prst="homePlate">
            <a:avLst>
              <a:gd fmla="val 28571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TRAIN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83" name="Google Shape;383;p23"/>
          <p:cNvCxnSpPr/>
          <p:nvPr/>
        </p:nvCxnSpPr>
        <p:spPr>
          <a:xfrm rot="10800000">
            <a:off x="709647" y="233371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23"/>
          <p:cNvSpPr/>
          <p:nvPr/>
        </p:nvSpPr>
        <p:spPr>
          <a:xfrm>
            <a:off x="550700" y="2832325"/>
            <a:ext cx="5032200" cy="533400"/>
          </a:xfrm>
          <a:prstGeom prst="homePlate">
            <a:avLst>
              <a:gd fmla="val 28571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FIT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5545199" y="2575675"/>
            <a:ext cx="35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 Light"/>
              <a:buChar char="●"/>
            </a:pPr>
            <a:r>
              <a:rPr lang="en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Model_name</a:t>
            </a:r>
            <a:endParaRPr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 Light"/>
              <a:buChar char="●"/>
            </a:pPr>
            <a:r>
              <a:rPr lang="en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Processed_elements</a:t>
            </a:r>
            <a:endParaRPr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 Light"/>
              <a:buChar char="●"/>
            </a:pPr>
            <a:r>
              <a:rPr lang="en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Input_type</a:t>
            </a:r>
            <a:endParaRPr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 Light"/>
              <a:buChar char="●"/>
            </a:pPr>
            <a:r>
              <a:rPr lang="en">
                <a:solidFill>
                  <a:schemeClr val="accent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Output_type</a:t>
            </a:r>
            <a:endParaRPr>
              <a:solidFill>
                <a:schemeClr val="accent2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386" name="Google Shape;386;p23"/>
          <p:cNvCxnSpPr/>
          <p:nvPr/>
        </p:nvCxnSpPr>
        <p:spPr>
          <a:xfrm rot="10800000">
            <a:off x="949400" y="3365725"/>
            <a:ext cx="1500" cy="417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7" name="Google Shape;387;p23"/>
          <p:cNvSpPr/>
          <p:nvPr/>
        </p:nvSpPr>
        <p:spPr>
          <a:xfrm>
            <a:off x="4350475" y="3783625"/>
            <a:ext cx="1232400" cy="417900"/>
          </a:xfrm>
          <a:prstGeom prst="homePlate">
            <a:avLst>
              <a:gd fmla="val 28571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2555775" y="3783625"/>
            <a:ext cx="1937100" cy="417900"/>
          </a:xfrm>
          <a:prstGeom prst="homePlate">
            <a:avLst>
              <a:gd fmla="val 28571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TRANSFORMATION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79100" y="3783625"/>
            <a:ext cx="1937100" cy="417900"/>
          </a:xfrm>
          <a:prstGeom prst="homePlate">
            <a:avLst>
              <a:gd fmla="val 28571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FILTER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4739425" y="3468775"/>
            <a:ext cx="71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...</a:t>
            </a:r>
            <a:r>
              <a:rPr lang="en" sz="3800"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endParaRPr sz="38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779100" y="836000"/>
            <a:ext cx="37197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AIPF &amp; OTEL Agent</a:t>
            </a:r>
            <a:endParaRPr/>
          </a:p>
        </p:txBody>
      </p:sp>
      <p:sp>
        <p:nvSpPr>
          <p:cNvPr id="396" name="Google Shape;396;p24"/>
          <p:cNvSpPr txBox="1"/>
          <p:nvPr>
            <p:ph idx="1" type="body"/>
          </p:nvPr>
        </p:nvSpPr>
        <p:spPr>
          <a:xfrm>
            <a:off x="779100" y="1503550"/>
            <a:ext cx="2079900" cy="19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AIPF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system workflow begins with the data production by the Core.</a:t>
            </a:r>
            <a:endParaRPr/>
          </a:p>
        </p:txBody>
      </p:sp>
      <p:sp>
        <p:nvSpPr>
          <p:cNvPr id="397" name="Google Shape;397;p24"/>
          <p:cNvSpPr txBox="1"/>
          <p:nvPr>
            <p:ph idx="2" type="body"/>
          </p:nvPr>
        </p:nvSpPr>
        <p:spPr>
          <a:xfrm>
            <a:off x="3077675" y="1503550"/>
            <a:ext cx="2079900" cy="19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OTEL Agent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We collect the data and then send to the Collector.</a:t>
            </a:r>
            <a:endParaRPr/>
          </a:p>
        </p:txBody>
      </p:sp>
      <p:grpSp>
        <p:nvGrpSpPr>
          <p:cNvPr id="398" name="Google Shape;398;p24"/>
          <p:cNvGrpSpPr/>
          <p:nvPr/>
        </p:nvGrpSpPr>
        <p:grpSpPr>
          <a:xfrm>
            <a:off x="5542566" y="1412873"/>
            <a:ext cx="3354866" cy="3016024"/>
            <a:chOff x="3778727" y="4460423"/>
            <a:chExt cx="720160" cy="647438"/>
          </a:xfrm>
        </p:grpSpPr>
        <p:sp>
          <p:nvSpPr>
            <p:cNvPr id="399" name="Google Shape;399;p2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OTEL Agent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AIPF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Kibana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APM Server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ElasticSearch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OpenTelemetry Collector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407" name="Google Shape;407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Telemetry Collector</a:t>
            </a:r>
            <a:endParaRPr/>
          </a:p>
        </p:txBody>
      </p:sp>
      <p:grpSp>
        <p:nvGrpSpPr>
          <p:cNvPr id="414" name="Google Shape;414;p25"/>
          <p:cNvGrpSpPr/>
          <p:nvPr/>
        </p:nvGrpSpPr>
        <p:grpSpPr>
          <a:xfrm>
            <a:off x="5539316" y="1415798"/>
            <a:ext cx="3354866" cy="3016024"/>
            <a:chOff x="3778727" y="4460423"/>
            <a:chExt cx="720160" cy="647438"/>
          </a:xfrm>
        </p:grpSpPr>
        <p:sp>
          <p:nvSpPr>
            <p:cNvPr id="415" name="Google Shape;415;p25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OTEL Agent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AIPF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Kibana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APM Server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ElasticSearch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OpenTelemetry Collector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422" name="Google Shape;422;p25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423" name="Google Shape;423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25" name="Google Shape;4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0" y="2655950"/>
            <a:ext cx="5589001" cy="15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>
            <p:ph type="title"/>
          </p:nvPr>
        </p:nvSpPr>
        <p:spPr>
          <a:xfrm>
            <a:off x="779100" y="836000"/>
            <a:ext cx="22986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Stack</a:t>
            </a:r>
            <a:endParaRPr sz="1600"/>
          </a:p>
        </p:txBody>
      </p:sp>
      <p:sp>
        <p:nvSpPr>
          <p:cNvPr id="431" name="Google Shape;431;p26"/>
          <p:cNvSpPr txBox="1"/>
          <p:nvPr>
            <p:ph idx="1" type="body"/>
          </p:nvPr>
        </p:nvSpPr>
        <p:spPr>
          <a:xfrm>
            <a:off x="779100" y="1503550"/>
            <a:ext cx="2597400" cy="22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Elastic Stack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Receive data from Open Telemetry Collector and saved inside Elastic; then we analyze them using kibana.</a:t>
            </a:r>
            <a:endParaRPr/>
          </a:p>
        </p:txBody>
      </p:sp>
      <p:sp>
        <p:nvSpPr>
          <p:cNvPr id="432" name="Google Shape;432;p26"/>
          <p:cNvSpPr txBox="1"/>
          <p:nvPr/>
        </p:nvSpPr>
        <p:spPr>
          <a:xfrm>
            <a:off x="3077700" y="831050"/>
            <a:ext cx="4533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(APM Server + ElasticSearch + Kibana)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433" name="Google Shape;433;p26"/>
          <p:cNvGrpSpPr/>
          <p:nvPr/>
        </p:nvGrpSpPr>
        <p:grpSpPr>
          <a:xfrm>
            <a:off x="5542566" y="1412873"/>
            <a:ext cx="3354866" cy="3016024"/>
            <a:chOff x="3778727" y="4460423"/>
            <a:chExt cx="720160" cy="647438"/>
          </a:xfrm>
        </p:grpSpPr>
        <p:sp>
          <p:nvSpPr>
            <p:cNvPr id="434" name="Google Shape;434;p2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OTEL Agent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AIPF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Kibana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APM Server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ElasticSearch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OpenTelemetry Collector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442" name="Google Shape;442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>
            <p:ph type="ctrTitle"/>
          </p:nvPr>
        </p:nvSpPr>
        <p:spPr>
          <a:xfrm>
            <a:off x="2305150" y="306412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results</a:t>
            </a:r>
            <a:endParaRPr/>
          </a:p>
        </p:txBody>
      </p:sp>
      <p:sp>
        <p:nvSpPr>
          <p:cNvPr id="449" name="Google Shape;449;p2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</a:t>
            </a:r>
            <a:r>
              <a:rPr lang="en"/>
              <a:t>e are going to analyze the model’s performances in typical activities of a ML model (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Train</a:t>
            </a:r>
            <a:r>
              <a:rPr lang="en"/>
              <a:t>,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Predict </a:t>
            </a:r>
            <a:r>
              <a:rPr lang="en"/>
              <a:t>and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Evaluate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9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60" name="Google Shape;460;p29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4" name="Google Shape;464;p29"/>
          <p:cNvPicPr preferRelativeResize="0"/>
          <p:nvPr/>
        </p:nvPicPr>
        <p:blipFill rotWithShape="1">
          <a:blip r:embed="rId3">
            <a:alphaModFix/>
          </a:blip>
          <a:srcRect b="0" l="278" r="288" t="0"/>
          <a:stretch/>
        </p:blipFill>
        <p:spPr>
          <a:xfrm>
            <a:off x="5079288" y="839688"/>
            <a:ext cx="2597911" cy="34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Main Dashboard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Shows the main performance of the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0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71" name="Google Shape;471;p3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5" name="Google Shape;475;p30"/>
          <p:cNvPicPr preferRelativeResize="0"/>
          <p:nvPr/>
        </p:nvPicPr>
        <p:blipFill rotWithShape="1">
          <a:blip r:embed="rId3">
            <a:alphaModFix/>
          </a:blip>
          <a:srcRect b="1047" l="0" r="0" t="1057"/>
          <a:stretch/>
        </p:blipFill>
        <p:spPr>
          <a:xfrm>
            <a:off x="4445550" y="1387850"/>
            <a:ext cx="3530609" cy="22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0"/>
          <p:cNvSpPr txBox="1"/>
          <p:nvPr>
            <p:ph idx="4294967295" type="body"/>
          </p:nvPr>
        </p:nvSpPr>
        <p:spPr>
          <a:xfrm>
            <a:off x="855300" y="373575"/>
            <a:ext cx="3353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APM </a:t>
            </a: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Dashboard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Overview of APM service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779100" y="836000"/>
            <a:ext cx="14112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08" name="Google Shape;208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2" name="Google Shape;212;p13"/>
          <p:cNvSpPr txBox="1"/>
          <p:nvPr/>
        </p:nvSpPr>
        <p:spPr>
          <a:xfrm>
            <a:off x="1831725" y="2879050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Technical implementation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1831725" y="1688500"/>
            <a:ext cx="24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Project description &amp; Objective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1831725" y="4069625"/>
            <a:ext cx="26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Possible future implementations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703225" y="2283750"/>
            <a:ext cx="25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Methodology and Technology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16" name="Google Shape;216;p13"/>
          <p:cNvGrpSpPr/>
          <p:nvPr/>
        </p:nvGrpSpPr>
        <p:grpSpPr>
          <a:xfrm>
            <a:off x="4997625" y="3285038"/>
            <a:ext cx="705600" cy="778746"/>
            <a:chOff x="4591225" y="204425"/>
            <a:chExt cx="705600" cy="778746"/>
          </a:xfrm>
        </p:grpSpPr>
        <p:pic>
          <p:nvPicPr>
            <p:cNvPr id="217" name="Google Shape;217;p13"/>
            <p:cNvPicPr preferRelativeResize="0"/>
            <p:nvPr/>
          </p:nvPicPr>
          <p:blipFill rotWithShape="1">
            <a:blip r:embed="rId3">
              <a:alphaModFix/>
            </a:blip>
            <a:srcRect b="0" l="4710" r="4701" t="0"/>
            <a:stretch/>
          </p:blipFill>
          <p:spPr>
            <a:xfrm>
              <a:off x="4591300" y="204425"/>
              <a:ext cx="705445" cy="778746"/>
            </a:xfrm>
            <a:custGeom>
              <a:rect b="b" l="l" r="r" t="t"/>
              <a:pathLst>
                <a:path extrusionOk="0" h="21456" w="21598">
                  <a:moveTo>
                    <a:pt x="10800" y="0"/>
                  </a:moveTo>
                  <a:cubicBezTo>
                    <a:pt x="10183" y="0"/>
                    <a:pt x="9567" y="144"/>
                    <a:pt x="9014" y="430"/>
                  </a:cubicBezTo>
                  <a:lnTo>
                    <a:pt x="1782" y="4189"/>
                  </a:lnTo>
                  <a:cubicBezTo>
                    <a:pt x="678" y="4763"/>
                    <a:pt x="0" y="5821"/>
                    <a:pt x="0" y="6968"/>
                  </a:cubicBezTo>
                  <a:lnTo>
                    <a:pt x="0" y="14485"/>
                  </a:lnTo>
                  <a:cubicBezTo>
                    <a:pt x="1" y="15633"/>
                    <a:pt x="681" y="16694"/>
                    <a:pt x="1786" y="17268"/>
                  </a:cubicBezTo>
                  <a:lnTo>
                    <a:pt x="9018" y="21026"/>
                  </a:lnTo>
                  <a:cubicBezTo>
                    <a:pt x="10122" y="21600"/>
                    <a:pt x="11480" y="21600"/>
                    <a:pt x="12585" y="21026"/>
                  </a:cubicBezTo>
                  <a:lnTo>
                    <a:pt x="19817" y="17268"/>
                  </a:lnTo>
                  <a:cubicBezTo>
                    <a:pt x="20922" y="16693"/>
                    <a:pt x="21600" y="15633"/>
                    <a:pt x="21599" y="14485"/>
                  </a:cubicBezTo>
                  <a:lnTo>
                    <a:pt x="21599" y="6968"/>
                  </a:lnTo>
                  <a:cubicBezTo>
                    <a:pt x="21599" y="5820"/>
                    <a:pt x="20922" y="4762"/>
                    <a:pt x="19817" y="4189"/>
                  </a:cubicBezTo>
                  <a:lnTo>
                    <a:pt x="12585" y="430"/>
                  </a:lnTo>
                  <a:cubicBezTo>
                    <a:pt x="12033" y="144"/>
                    <a:pt x="11416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18" name="Google Shape;218;p13"/>
            <p:cNvSpPr txBox="1"/>
            <p:nvPr/>
          </p:nvSpPr>
          <p:spPr>
            <a:xfrm>
              <a:off x="4591225" y="293650"/>
              <a:ext cx="70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</p:grpSp>
      <p:sp>
        <p:nvSpPr>
          <p:cNvPr id="219" name="Google Shape;219;p13"/>
          <p:cNvSpPr txBox="1"/>
          <p:nvPr/>
        </p:nvSpPr>
        <p:spPr>
          <a:xfrm>
            <a:off x="5703225" y="3474313"/>
            <a:ext cx="2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Achieved results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220" name="Google Shape;220;p13"/>
          <p:cNvGrpSpPr/>
          <p:nvPr/>
        </p:nvGrpSpPr>
        <p:grpSpPr>
          <a:xfrm>
            <a:off x="4997625" y="2094488"/>
            <a:ext cx="705600" cy="778746"/>
            <a:chOff x="4591225" y="204425"/>
            <a:chExt cx="705600" cy="778746"/>
          </a:xfrm>
        </p:grpSpPr>
        <p:pic>
          <p:nvPicPr>
            <p:cNvPr id="221" name="Google Shape;221;p13"/>
            <p:cNvPicPr preferRelativeResize="0"/>
            <p:nvPr/>
          </p:nvPicPr>
          <p:blipFill rotWithShape="1">
            <a:blip r:embed="rId3">
              <a:alphaModFix/>
            </a:blip>
            <a:srcRect b="0" l="4710" r="4701" t="0"/>
            <a:stretch/>
          </p:blipFill>
          <p:spPr>
            <a:xfrm>
              <a:off x="4591300" y="204425"/>
              <a:ext cx="705445" cy="778746"/>
            </a:xfrm>
            <a:custGeom>
              <a:rect b="b" l="l" r="r" t="t"/>
              <a:pathLst>
                <a:path extrusionOk="0" h="21456" w="21598">
                  <a:moveTo>
                    <a:pt x="10800" y="0"/>
                  </a:moveTo>
                  <a:cubicBezTo>
                    <a:pt x="10183" y="0"/>
                    <a:pt x="9567" y="144"/>
                    <a:pt x="9014" y="430"/>
                  </a:cubicBezTo>
                  <a:lnTo>
                    <a:pt x="1782" y="4189"/>
                  </a:lnTo>
                  <a:cubicBezTo>
                    <a:pt x="678" y="4763"/>
                    <a:pt x="0" y="5821"/>
                    <a:pt x="0" y="6968"/>
                  </a:cubicBezTo>
                  <a:lnTo>
                    <a:pt x="0" y="14485"/>
                  </a:lnTo>
                  <a:cubicBezTo>
                    <a:pt x="1" y="15633"/>
                    <a:pt x="681" y="16694"/>
                    <a:pt x="1786" y="17268"/>
                  </a:cubicBezTo>
                  <a:lnTo>
                    <a:pt x="9018" y="21026"/>
                  </a:lnTo>
                  <a:cubicBezTo>
                    <a:pt x="10122" y="21600"/>
                    <a:pt x="11480" y="21600"/>
                    <a:pt x="12585" y="21026"/>
                  </a:cubicBezTo>
                  <a:lnTo>
                    <a:pt x="19817" y="17268"/>
                  </a:lnTo>
                  <a:cubicBezTo>
                    <a:pt x="20922" y="16693"/>
                    <a:pt x="21600" y="15633"/>
                    <a:pt x="21599" y="14485"/>
                  </a:cubicBezTo>
                  <a:lnTo>
                    <a:pt x="21599" y="6968"/>
                  </a:lnTo>
                  <a:cubicBezTo>
                    <a:pt x="21599" y="5820"/>
                    <a:pt x="20922" y="4762"/>
                    <a:pt x="19817" y="4189"/>
                  </a:cubicBezTo>
                  <a:lnTo>
                    <a:pt x="12585" y="430"/>
                  </a:lnTo>
                  <a:cubicBezTo>
                    <a:pt x="12033" y="144"/>
                    <a:pt x="11416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22" name="Google Shape;222;p13"/>
            <p:cNvSpPr txBox="1"/>
            <p:nvPr/>
          </p:nvSpPr>
          <p:spPr>
            <a:xfrm>
              <a:off x="4591225" y="293650"/>
              <a:ext cx="70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</p:grpSp>
      <p:grpSp>
        <p:nvGrpSpPr>
          <p:cNvPr id="223" name="Google Shape;223;p13"/>
          <p:cNvGrpSpPr/>
          <p:nvPr/>
        </p:nvGrpSpPr>
        <p:grpSpPr>
          <a:xfrm>
            <a:off x="1126125" y="3880350"/>
            <a:ext cx="705600" cy="778746"/>
            <a:chOff x="4591225" y="204425"/>
            <a:chExt cx="705600" cy="778746"/>
          </a:xfrm>
        </p:grpSpPr>
        <p:pic>
          <p:nvPicPr>
            <p:cNvPr id="224" name="Google Shape;224;p13"/>
            <p:cNvPicPr preferRelativeResize="0"/>
            <p:nvPr/>
          </p:nvPicPr>
          <p:blipFill rotWithShape="1">
            <a:blip r:embed="rId3">
              <a:alphaModFix/>
            </a:blip>
            <a:srcRect b="0" l="4710" r="4701" t="0"/>
            <a:stretch/>
          </p:blipFill>
          <p:spPr>
            <a:xfrm>
              <a:off x="4591300" y="204425"/>
              <a:ext cx="705445" cy="778746"/>
            </a:xfrm>
            <a:custGeom>
              <a:rect b="b" l="l" r="r" t="t"/>
              <a:pathLst>
                <a:path extrusionOk="0" h="21456" w="21598">
                  <a:moveTo>
                    <a:pt x="10800" y="0"/>
                  </a:moveTo>
                  <a:cubicBezTo>
                    <a:pt x="10183" y="0"/>
                    <a:pt x="9567" y="144"/>
                    <a:pt x="9014" y="430"/>
                  </a:cubicBezTo>
                  <a:lnTo>
                    <a:pt x="1782" y="4189"/>
                  </a:lnTo>
                  <a:cubicBezTo>
                    <a:pt x="678" y="4763"/>
                    <a:pt x="0" y="5821"/>
                    <a:pt x="0" y="6968"/>
                  </a:cubicBezTo>
                  <a:lnTo>
                    <a:pt x="0" y="14485"/>
                  </a:lnTo>
                  <a:cubicBezTo>
                    <a:pt x="1" y="15633"/>
                    <a:pt x="681" y="16694"/>
                    <a:pt x="1786" y="17268"/>
                  </a:cubicBezTo>
                  <a:lnTo>
                    <a:pt x="9018" y="21026"/>
                  </a:lnTo>
                  <a:cubicBezTo>
                    <a:pt x="10122" y="21600"/>
                    <a:pt x="11480" y="21600"/>
                    <a:pt x="12585" y="21026"/>
                  </a:cubicBezTo>
                  <a:lnTo>
                    <a:pt x="19817" y="17268"/>
                  </a:lnTo>
                  <a:cubicBezTo>
                    <a:pt x="20922" y="16693"/>
                    <a:pt x="21600" y="15633"/>
                    <a:pt x="21599" y="14485"/>
                  </a:cubicBezTo>
                  <a:lnTo>
                    <a:pt x="21599" y="6968"/>
                  </a:lnTo>
                  <a:cubicBezTo>
                    <a:pt x="21599" y="5820"/>
                    <a:pt x="20922" y="4762"/>
                    <a:pt x="19817" y="4189"/>
                  </a:cubicBezTo>
                  <a:lnTo>
                    <a:pt x="12585" y="430"/>
                  </a:lnTo>
                  <a:cubicBezTo>
                    <a:pt x="12033" y="144"/>
                    <a:pt x="11416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25" name="Google Shape;225;p13"/>
            <p:cNvSpPr txBox="1"/>
            <p:nvPr/>
          </p:nvSpPr>
          <p:spPr>
            <a:xfrm>
              <a:off x="4591225" y="293650"/>
              <a:ext cx="70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</p:grpSp>
      <p:grpSp>
        <p:nvGrpSpPr>
          <p:cNvPr id="226" name="Google Shape;226;p13"/>
          <p:cNvGrpSpPr/>
          <p:nvPr/>
        </p:nvGrpSpPr>
        <p:grpSpPr>
          <a:xfrm>
            <a:off x="1126125" y="2689763"/>
            <a:ext cx="705600" cy="778746"/>
            <a:chOff x="4591225" y="204425"/>
            <a:chExt cx="705600" cy="778746"/>
          </a:xfrm>
        </p:grpSpPr>
        <p:pic>
          <p:nvPicPr>
            <p:cNvPr id="227" name="Google Shape;227;p13"/>
            <p:cNvPicPr preferRelativeResize="0"/>
            <p:nvPr/>
          </p:nvPicPr>
          <p:blipFill rotWithShape="1">
            <a:blip r:embed="rId3">
              <a:alphaModFix/>
            </a:blip>
            <a:srcRect b="0" l="4710" r="4701" t="0"/>
            <a:stretch/>
          </p:blipFill>
          <p:spPr>
            <a:xfrm>
              <a:off x="4591300" y="204425"/>
              <a:ext cx="705445" cy="778746"/>
            </a:xfrm>
            <a:custGeom>
              <a:rect b="b" l="l" r="r" t="t"/>
              <a:pathLst>
                <a:path extrusionOk="0" h="21456" w="21598">
                  <a:moveTo>
                    <a:pt x="10800" y="0"/>
                  </a:moveTo>
                  <a:cubicBezTo>
                    <a:pt x="10183" y="0"/>
                    <a:pt x="9567" y="144"/>
                    <a:pt x="9014" y="430"/>
                  </a:cubicBezTo>
                  <a:lnTo>
                    <a:pt x="1782" y="4189"/>
                  </a:lnTo>
                  <a:cubicBezTo>
                    <a:pt x="678" y="4763"/>
                    <a:pt x="0" y="5821"/>
                    <a:pt x="0" y="6968"/>
                  </a:cubicBezTo>
                  <a:lnTo>
                    <a:pt x="0" y="14485"/>
                  </a:lnTo>
                  <a:cubicBezTo>
                    <a:pt x="1" y="15633"/>
                    <a:pt x="681" y="16694"/>
                    <a:pt x="1786" y="17268"/>
                  </a:cubicBezTo>
                  <a:lnTo>
                    <a:pt x="9018" y="21026"/>
                  </a:lnTo>
                  <a:cubicBezTo>
                    <a:pt x="10122" y="21600"/>
                    <a:pt x="11480" y="21600"/>
                    <a:pt x="12585" y="21026"/>
                  </a:cubicBezTo>
                  <a:lnTo>
                    <a:pt x="19817" y="17268"/>
                  </a:lnTo>
                  <a:cubicBezTo>
                    <a:pt x="20922" y="16693"/>
                    <a:pt x="21600" y="15633"/>
                    <a:pt x="21599" y="14485"/>
                  </a:cubicBezTo>
                  <a:lnTo>
                    <a:pt x="21599" y="6968"/>
                  </a:lnTo>
                  <a:cubicBezTo>
                    <a:pt x="21599" y="5820"/>
                    <a:pt x="20922" y="4762"/>
                    <a:pt x="19817" y="4189"/>
                  </a:cubicBezTo>
                  <a:lnTo>
                    <a:pt x="12585" y="430"/>
                  </a:lnTo>
                  <a:cubicBezTo>
                    <a:pt x="12033" y="144"/>
                    <a:pt x="11416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28" name="Google Shape;228;p13"/>
            <p:cNvSpPr txBox="1"/>
            <p:nvPr/>
          </p:nvSpPr>
          <p:spPr>
            <a:xfrm>
              <a:off x="4591225" y="293650"/>
              <a:ext cx="70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</p:grpSp>
      <p:grpSp>
        <p:nvGrpSpPr>
          <p:cNvPr id="229" name="Google Shape;229;p13"/>
          <p:cNvGrpSpPr/>
          <p:nvPr/>
        </p:nvGrpSpPr>
        <p:grpSpPr>
          <a:xfrm>
            <a:off x="1126125" y="1499188"/>
            <a:ext cx="705600" cy="778746"/>
            <a:chOff x="4591225" y="204425"/>
            <a:chExt cx="705600" cy="778746"/>
          </a:xfrm>
        </p:grpSpPr>
        <p:pic>
          <p:nvPicPr>
            <p:cNvPr id="230" name="Google Shape;230;p13"/>
            <p:cNvPicPr preferRelativeResize="0"/>
            <p:nvPr/>
          </p:nvPicPr>
          <p:blipFill rotWithShape="1">
            <a:blip r:embed="rId3">
              <a:alphaModFix/>
            </a:blip>
            <a:srcRect b="0" l="4710" r="4701" t="0"/>
            <a:stretch/>
          </p:blipFill>
          <p:spPr>
            <a:xfrm>
              <a:off x="4591300" y="204425"/>
              <a:ext cx="705445" cy="778746"/>
            </a:xfrm>
            <a:custGeom>
              <a:rect b="b" l="l" r="r" t="t"/>
              <a:pathLst>
                <a:path extrusionOk="0" h="21456" w="21598">
                  <a:moveTo>
                    <a:pt x="10800" y="0"/>
                  </a:moveTo>
                  <a:cubicBezTo>
                    <a:pt x="10183" y="0"/>
                    <a:pt x="9567" y="144"/>
                    <a:pt x="9014" y="430"/>
                  </a:cubicBezTo>
                  <a:lnTo>
                    <a:pt x="1782" y="4189"/>
                  </a:lnTo>
                  <a:cubicBezTo>
                    <a:pt x="678" y="4763"/>
                    <a:pt x="0" y="5821"/>
                    <a:pt x="0" y="6968"/>
                  </a:cubicBezTo>
                  <a:lnTo>
                    <a:pt x="0" y="14485"/>
                  </a:lnTo>
                  <a:cubicBezTo>
                    <a:pt x="1" y="15633"/>
                    <a:pt x="681" y="16694"/>
                    <a:pt x="1786" y="17268"/>
                  </a:cubicBezTo>
                  <a:lnTo>
                    <a:pt x="9018" y="21026"/>
                  </a:lnTo>
                  <a:cubicBezTo>
                    <a:pt x="10122" y="21600"/>
                    <a:pt x="11480" y="21600"/>
                    <a:pt x="12585" y="21026"/>
                  </a:cubicBezTo>
                  <a:lnTo>
                    <a:pt x="19817" y="17268"/>
                  </a:lnTo>
                  <a:cubicBezTo>
                    <a:pt x="20922" y="16693"/>
                    <a:pt x="21600" y="15633"/>
                    <a:pt x="21599" y="14485"/>
                  </a:cubicBezTo>
                  <a:lnTo>
                    <a:pt x="21599" y="6968"/>
                  </a:lnTo>
                  <a:cubicBezTo>
                    <a:pt x="21599" y="5820"/>
                    <a:pt x="20922" y="4762"/>
                    <a:pt x="19817" y="4189"/>
                  </a:cubicBezTo>
                  <a:lnTo>
                    <a:pt x="12585" y="430"/>
                  </a:lnTo>
                  <a:cubicBezTo>
                    <a:pt x="12033" y="144"/>
                    <a:pt x="11416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231" name="Google Shape;231;p13"/>
            <p:cNvSpPr txBox="1"/>
            <p:nvPr/>
          </p:nvSpPr>
          <p:spPr>
            <a:xfrm>
              <a:off x="4591225" y="293650"/>
              <a:ext cx="705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6" name="Google Shape;486;p31"/>
          <p:cNvPicPr preferRelativeResize="0"/>
          <p:nvPr/>
        </p:nvPicPr>
        <p:blipFill rotWithShape="1">
          <a:blip r:embed="rId3">
            <a:alphaModFix/>
          </a:blip>
          <a:srcRect b="43053" l="0" r="0" t="5125"/>
          <a:stretch/>
        </p:blipFill>
        <p:spPr>
          <a:xfrm>
            <a:off x="5079288" y="839688"/>
            <a:ext cx="2597911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1"/>
          <p:cNvSpPr txBox="1"/>
          <p:nvPr>
            <p:ph idx="4294967295" type="body"/>
          </p:nvPr>
        </p:nvSpPr>
        <p:spPr>
          <a:xfrm>
            <a:off x="855300" y="373575"/>
            <a:ext cx="38505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TaxiFare Dashboard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Shows the comparison between the TaxiFare models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ctrTitle"/>
          </p:nvPr>
        </p:nvSpPr>
        <p:spPr>
          <a:xfrm>
            <a:off x="2305150" y="2884375"/>
            <a:ext cx="66288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implementations</a:t>
            </a:r>
            <a:endParaRPr/>
          </a:p>
        </p:txBody>
      </p:sp>
      <p:sp>
        <p:nvSpPr>
          <p:cNvPr id="493" name="Google Shape;493;p32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726375" y="1896925"/>
            <a:ext cx="3380400" cy="25461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integration of OpenTelemetry with our system is limited.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Some further improvements are:</a:t>
            </a:r>
            <a:endParaRPr b="1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⬢"/>
            </a:pPr>
            <a:r>
              <a:rPr lang="en" sz="1400"/>
              <a:t>Add logs inside the AIPF system; 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⬢"/>
            </a:pPr>
            <a:r>
              <a:rPr lang="en" sz="1400"/>
              <a:t>Add metrics about the states of the pipeline (ex: progress indicator); </a:t>
            </a:r>
            <a:endParaRPr sz="1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⬢"/>
            </a:pPr>
            <a:r>
              <a:rPr lang="en" sz="1400"/>
              <a:t>Add more specific metrics about CPU, Memory, Network…</a:t>
            </a:r>
            <a:endParaRPr sz="800">
              <a:solidFill>
                <a:srgbClr val="33333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01" name="Google Shape;501;p33"/>
          <p:cNvSpPr/>
          <p:nvPr/>
        </p:nvSpPr>
        <p:spPr>
          <a:xfrm>
            <a:off x="110701" y="883045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2" name="Google Shape;502;p33"/>
          <p:cNvPicPr preferRelativeResize="0"/>
          <p:nvPr/>
        </p:nvPicPr>
        <p:blipFill rotWithShape="1">
          <a:blip r:embed="rId3">
            <a:alphaModFix/>
          </a:blip>
          <a:srcRect b="0" l="13957" r="13949" t="0"/>
          <a:stretch/>
        </p:blipFill>
        <p:spPr>
          <a:xfrm rot="-101">
            <a:off x="6648525" y="1560496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3" name="Google Shape;503;p33"/>
          <p:cNvPicPr preferRelativeResize="0"/>
          <p:nvPr/>
        </p:nvPicPr>
        <p:blipFill rotWithShape="1">
          <a:blip r:embed="rId4">
            <a:alphaModFix/>
          </a:blip>
          <a:srcRect b="5938" l="18237" r="18237" t="5947"/>
          <a:stretch/>
        </p:blipFill>
        <p:spPr>
          <a:xfrm rot="-101">
            <a:off x="4999325" y="266721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4" name="Google Shape;504;p33"/>
          <p:cNvPicPr preferRelativeResize="0"/>
          <p:nvPr/>
        </p:nvPicPr>
        <p:blipFill rotWithShape="1">
          <a:blip r:embed="rId5">
            <a:alphaModFix/>
          </a:blip>
          <a:srcRect b="0" l="17651" r="17644" t="0"/>
          <a:stretch/>
        </p:blipFill>
        <p:spPr>
          <a:xfrm rot="-101">
            <a:off x="4999325" y="2918846"/>
            <a:ext cx="1832050" cy="2022496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510" name="Google Shape;5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163" y="19639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1" name="Google Shape;511;p34"/>
          <p:cNvSpPr txBox="1"/>
          <p:nvPr/>
        </p:nvSpPr>
        <p:spPr>
          <a:xfrm>
            <a:off x="1850188" y="3582975"/>
            <a:ext cx="1489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Damiano Cacchiarelli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12" name="Google Shape;512;p34"/>
          <p:cNvPicPr preferRelativeResize="0"/>
          <p:nvPr/>
        </p:nvPicPr>
        <p:blipFill rotWithShape="1">
          <a:blip r:embed="rId4">
            <a:alphaModFix/>
          </a:blip>
          <a:srcRect b="14234" l="0" r="0" t="7081"/>
          <a:stretch/>
        </p:blipFill>
        <p:spPr>
          <a:xfrm>
            <a:off x="3824888" y="19639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3" name="Google Shape;513;p34"/>
          <p:cNvSpPr txBox="1"/>
          <p:nvPr/>
        </p:nvSpPr>
        <p:spPr>
          <a:xfrm>
            <a:off x="3829913" y="3582975"/>
            <a:ext cx="148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Roberto Cesetti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5">
            <a:alphaModFix/>
          </a:blip>
          <a:srcRect b="11737" l="0" r="0" t="11745"/>
          <a:stretch/>
        </p:blipFill>
        <p:spPr>
          <a:xfrm>
            <a:off x="5804613" y="19639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5" name="Google Shape;515;p34"/>
          <p:cNvSpPr txBox="1"/>
          <p:nvPr/>
        </p:nvSpPr>
        <p:spPr>
          <a:xfrm>
            <a:off x="5809638" y="3582975"/>
            <a:ext cx="1489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Matteo Romagnoli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104649" y="865695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idx="4294967295" type="ctrTitle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22" name="Google Shape;522;p35"/>
          <p:cNvSpPr txBox="1"/>
          <p:nvPr>
            <p:ph idx="4294967295" type="subTitle"/>
          </p:nvPr>
        </p:nvSpPr>
        <p:spPr>
          <a:xfrm>
            <a:off x="3381175" y="2253800"/>
            <a:ext cx="5468400" cy="16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You can find us at:</a:t>
            </a:r>
            <a:endParaRPr b="1" sz="20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⬢"/>
            </a:pPr>
            <a:r>
              <a:rPr b="1" lang="en" sz="2000">
                <a:solidFill>
                  <a:schemeClr val="lt1"/>
                </a:solidFill>
              </a:rPr>
              <a:t>damiano.cacchiarelli@studenti.unicam.it</a:t>
            </a:r>
            <a:endParaRPr b="1" sz="20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⬢"/>
            </a:pPr>
            <a:r>
              <a:rPr b="1" lang="en" sz="2000">
                <a:solidFill>
                  <a:schemeClr val="lt1"/>
                </a:solidFill>
              </a:rPr>
              <a:t>matteo02</a:t>
            </a:r>
            <a:r>
              <a:rPr b="1" lang="en" sz="2000">
                <a:solidFill>
                  <a:schemeClr val="lt1"/>
                </a:solidFill>
              </a:rPr>
              <a:t>.romagnoli@studenti.unicam.it</a:t>
            </a:r>
            <a:endParaRPr b="1" sz="20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⬢"/>
            </a:pPr>
            <a:r>
              <a:rPr b="1" lang="en" sz="2000">
                <a:solidFill>
                  <a:schemeClr val="lt1"/>
                </a:solidFill>
              </a:rPr>
              <a:t>roberto.cesetti@studenti.unicam.it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523" name="Google Shape;523;p35"/>
          <p:cNvPicPr preferRelativeResize="0"/>
          <p:nvPr/>
        </p:nvPicPr>
        <p:blipFill rotWithShape="1">
          <a:blip r:embed="rId3">
            <a:alphaModFix/>
          </a:blip>
          <a:srcRect b="6604" l="25438" r="28592" t="6604"/>
          <a:stretch/>
        </p:blipFill>
        <p:spPr>
          <a:xfrm>
            <a:off x="1188150" y="401625"/>
            <a:ext cx="1975353" cy="2180734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524" name="Google Shape;524;p35"/>
          <p:cNvGrpSpPr/>
          <p:nvPr/>
        </p:nvGrpSpPr>
        <p:grpSpPr>
          <a:xfrm>
            <a:off x="1695518" y="1813775"/>
            <a:ext cx="886957" cy="415500"/>
            <a:chOff x="1695518" y="1813775"/>
            <a:chExt cx="886957" cy="415500"/>
          </a:xfrm>
        </p:grpSpPr>
        <p:sp>
          <p:nvSpPr>
            <p:cNvPr id="525" name="Google Shape;525;p35"/>
            <p:cNvSpPr txBox="1"/>
            <p:nvPr/>
          </p:nvSpPr>
          <p:spPr>
            <a:xfrm>
              <a:off x="1769175" y="1813775"/>
              <a:ext cx="813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 u="sng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GitHub</a:t>
              </a:r>
              <a:endParaRPr b="1" sz="15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526" name="Google Shape;526;p35"/>
            <p:cNvGrpSpPr/>
            <p:nvPr/>
          </p:nvGrpSpPr>
          <p:grpSpPr>
            <a:xfrm>
              <a:off x="1695518" y="1921337"/>
              <a:ext cx="191612" cy="170351"/>
              <a:chOff x="1299146" y="3806507"/>
              <a:chExt cx="367990" cy="351312"/>
            </a:xfrm>
          </p:grpSpPr>
          <p:sp>
            <p:nvSpPr>
              <p:cNvPr id="527" name="Google Shape;527;p35"/>
              <p:cNvSpPr/>
              <p:nvPr/>
            </p:nvSpPr>
            <p:spPr>
              <a:xfrm>
                <a:off x="1299146" y="3844414"/>
                <a:ext cx="321012" cy="313405"/>
              </a:xfrm>
              <a:custGeom>
                <a:rect b="b" l="l" r="r" t="t"/>
                <a:pathLst>
                  <a:path extrusionOk="0" h="9847" w="10086">
                    <a:moveTo>
                      <a:pt x="8728" y="1"/>
                    </a:moveTo>
                    <a:cubicBezTo>
                      <a:pt x="8383" y="1"/>
                      <a:pt x="8038" y="143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5"/>
                      <a:pt x="6847" y="1596"/>
                    </a:cubicBezTo>
                    <a:cubicBezTo>
                      <a:pt x="6883" y="1632"/>
                      <a:pt x="6927" y="1650"/>
                      <a:pt x="6972" y="1650"/>
                    </a:cubicBezTo>
                    <a:cubicBezTo>
                      <a:pt x="7017" y="1650"/>
                      <a:pt x="7061" y="1632"/>
                      <a:pt x="7097" y="1596"/>
                    </a:cubicBezTo>
                    <a:lnTo>
                      <a:pt x="8038" y="667"/>
                    </a:lnTo>
                    <a:cubicBezTo>
                      <a:pt x="8228" y="465"/>
                      <a:pt x="8478" y="370"/>
                      <a:pt x="8728" y="370"/>
                    </a:cubicBezTo>
                    <a:cubicBezTo>
                      <a:pt x="8990" y="370"/>
                      <a:pt x="9252" y="465"/>
                      <a:pt x="9431" y="667"/>
                    </a:cubicBezTo>
                    <a:cubicBezTo>
                      <a:pt x="9633" y="858"/>
                      <a:pt x="9728" y="1108"/>
                      <a:pt x="9728" y="1358"/>
                    </a:cubicBezTo>
                    <a:cubicBezTo>
                      <a:pt x="9728" y="1620"/>
                      <a:pt x="9633" y="1882"/>
                      <a:pt x="9431" y="2060"/>
                    </a:cubicBezTo>
                    <a:lnTo>
                      <a:pt x="8157" y="3346"/>
                    </a:lnTo>
                    <a:cubicBezTo>
                      <a:pt x="8014" y="3025"/>
                      <a:pt x="7835" y="2751"/>
                      <a:pt x="7585" y="2489"/>
                    </a:cubicBezTo>
                    <a:cubicBezTo>
                      <a:pt x="7085" y="1995"/>
                      <a:pt x="6427" y="1748"/>
                      <a:pt x="5769" y="1748"/>
                    </a:cubicBezTo>
                    <a:cubicBezTo>
                      <a:pt x="5112" y="1748"/>
                      <a:pt x="4454" y="1995"/>
                      <a:pt x="3954" y="2489"/>
                    </a:cubicBezTo>
                    <a:lnTo>
                      <a:pt x="989" y="5454"/>
                    </a:lnTo>
                    <a:cubicBezTo>
                      <a:pt x="1" y="6454"/>
                      <a:pt x="1" y="8085"/>
                      <a:pt x="989" y="9085"/>
                    </a:cubicBezTo>
                    <a:cubicBezTo>
                      <a:pt x="1501" y="9597"/>
                      <a:pt x="2156" y="9847"/>
                      <a:pt x="2811" y="9847"/>
                    </a:cubicBezTo>
                    <a:cubicBezTo>
                      <a:pt x="3466" y="9847"/>
                      <a:pt x="4120" y="9597"/>
                      <a:pt x="4620" y="9085"/>
                    </a:cubicBezTo>
                    <a:lnTo>
                      <a:pt x="6204" y="7513"/>
                    </a:lnTo>
                    <a:cubicBezTo>
                      <a:pt x="6275" y="7430"/>
                      <a:pt x="6275" y="7323"/>
                      <a:pt x="6204" y="7251"/>
                    </a:cubicBezTo>
                    <a:cubicBezTo>
                      <a:pt x="6182" y="7243"/>
                      <a:pt x="6152" y="7237"/>
                      <a:pt x="6120" y="7237"/>
                    </a:cubicBezTo>
                    <a:cubicBezTo>
                      <a:pt x="6064" y="7237"/>
                      <a:pt x="5999" y="7254"/>
                      <a:pt x="5954" y="7299"/>
                    </a:cubicBezTo>
                    <a:lnTo>
                      <a:pt x="4370" y="8883"/>
                    </a:lnTo>
                    <a:cubicBezTo>
                      <a:pt x="3954" y="9299"/>
                      <a:pt x="3394" y="9537"/>
                      <a:pt x="2811" y="9537"/>
                    </a:cubicBezTo>
                    <a:cubicBezTo>
                      <a:pt x="2215" y="9537"/>
                      <a:pt x="1668" y="9311"/>
                      <a:pt x="1251" y="8883"/>
                    </a:cubicBezTo>
                    <a:cubicBezTo>
                      <a:pt x="382" y="8013"/>
                      <a:pt x="382" y="6597"/>
                      <a:pt x="1251" y="5739"/>
                    </a:cubicBezTo>
                    <a:lnTo>
                      <a:pt x="4204" y="2775"/>
                    </a:lnTo>
                    <a:cubicBezTo>
                      <a:pt x="4620" y="2358"/>
                      <a:pt x="5192" y="2120"/>
                      <a:pt x="5775" y="2120"/>
                    </a:cubicBezTo>
                    <a:cubicBezTo>
                      <a:pt x="6371" y="2120"/>
                      <a:pt x="6918" y="2346"/>
                      <a:pt x="7335" y="2775"/>
                    </a:cubicBezTo>
                    <a:cubicBezTo>
                      <a:pt x="7573" y="3013"/>
                      <a:pt x="7764" y="3310"/>
                      <a:pt x="7871" y="3644"/>
                    </a:cubicBezTo>
                    <a:lnTo>
                      <a:pt x="6478" y="5037"/>
                    </a:lnTo>
                    <a:cubicBezTo>
                      <a:pt x="6275" y="5227"/>
                      <a:pt x="6025" y="5335"/>
                      <a:pt x="5775" y="5335"/>
                    </a:cubicBezTo>
                    <a:cubicBezTo>
                      <a:pt x="5501" y="5335"/>
                      <a:pt x="5251" y="5227"/>
                      <a:pt x="5073" y="5037"/>
                    </a:cubicBezTo>
                    <a:cubicBezTo>
                      <a:pt x="4990" y="4942"/>
                      <a:pt x="4906" y="4834"/>
                      <a:pt x="4847" y="4703"/>
                    </a:cubicBezTo>
                    <a:cubicBezTo>
                      <a:pt x="4828" y="4639"/>
                      <a:pt x="4760" y="4596"/>
                      <a:pt x="4692" y="4596"/>
                    </a:cubicBezTo>
                    <a:cubicBezTo>
                      <a:pt x="4672" y="4596"/>
                      <a:pt x="4651" y="4600"/>
                      <a:pt x="4632" y="4608"/>
                    </a:cubicBezTo>
                    <a:cubicBezTo>
                      <a:pt x="4537" y="4632"/>
                      <a:pt x="4489" y="4739"/>
                      <a:pt x="4525" y="4823"/>
                    </a:cubicBezTo>
                    <a:cubicBezTo>
                      <a:pt x="4597" y="4989"/>
                      <a:pt x="4692" y="5144"/>
                      <a:pt x="4823" y="5275"/>
                    </a:cubicBezTo>
                    <a:cubicBezTo>
                      <a:pt x="5073" y="5525"/>
                      <a:pt x="5418" y="5680"/>
                      <a:pt x="5775" y="5680"/>
                    </a:cubicBezTo>
                    <a:cubicBezTo>
                      <a:pt x="6133" y="5680"/>
                      <a:pt x="6478" y="5537"/>
                      <a:pt x="6728" y="5275"/>
                    </a:cubicBezTo>
                    <a:lnTo>
                      <a:pt x="9681" y="2310"/>
                    </a:lnTo>
                    <a:cubicBezTo>
                      <a:pt x="9943" y="2060"/>
                      <a:pt x="10085" y="1715"/>
                      <a:pt x="10085" y="1358"/>
                    </a:cubicBezTo>
                    <a:cubicBezTo>
                      <a:pt x="10085" y="1001"/>
                      <a:pt x="9954" y="655"/>
                      <a:pt x="9681" y="405"/>
                    </a:cubicBezTo>
                    <a:cubicBezTo>
                      <a:pt x="9431" y="155"/>
                      <a:pt x="9085" y="1"/>
                      <a:pt x="8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1345391" y="3806507"/>
                <a:ext cx="321744" cy="313819"/>
              </a:xfrm>
              <a:custGeom>
                <a:rect b="b" l="l" r="r" t="t"/>
                <a:pathLst>
                  <a:path extrusionOk="0" h="9860" w="10109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35"/>
                    </a:lnTo>
                    <a:cubicBezTo>
                      <a:pt x="3810" y="2406"/>
                      <a:pt x="3810" y="2513"/>
                      <a:pt x="3894" y="2585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5"/>
                    </a:cubicBezTo>
                    <a:lnTo>
                      <a:pt x="5715" y="1001"/>
                    </a:lnTo>
                    <a:cubicBezTo>
                      <a:pt x="6150" y="572"/>
                      <a:pt x="6721" y="358"/>
                      <a:pt x="7291" y="358"/>
                    </a:cubicBezTo>
                    <a:cubicBezTo>
                      <a:pt x="7861" y="358"/>
                      <a:pt x="8430" y="572"/>
                      <a:pt x="8859" y="1001"/>
                    </a:cubicBezTo>
                    <a:cubicBezTo>
                      <a:pt x="9728" y="1870"/>
                      <a:pt x="9728" y="3287"/>
                      <a:pt x="8859" y="4144"/>
                    </a:cubicBezTo>
                    <a:lnTo>
                      <a:pt x="5882" y="7097"/>
                    </a:lnTo>
                    <a:cubicBezTo>
                      <a:pt x="5465" y="7514"/>
                      <a:pt x="4894" y="7752"/>
                      <a:pt x="4322" y="7752"/>
                    </a:cubicBezTo>
                    <a:cubicBezTo>
                      <a:pt x="3727" y="7752"/>
                      <a:pt x="3179" y="7526"/>
                      <a:pt x="2763" y="7097"/>
                    </a:cubicBezTo>
                    <a:cubicBezTo>
                      <a:pt x="2513" y="6859"/>
                      <a:pt x="2322" y="6561"/>
                      <a:pt x="2215" y="6228"/>
                    </a:cubicBezTo>
                    <a:lnTo>
                      <a:pt x="3620" y="4835"/>
                    </a:lnTo>
                    <a:cubicBezTo>
                      <a:pt x="3810" y="4632"/>
                      <a:pt x="4060" y="4537"/>
                      <a:pt x="4322" y="4537"/>
                    </a:cubicBezTo>
                    <a:cubicBezTo>
                      <a:pt x="4584" y="4537"/>
                      <a:pt x="4834" y="4632"/>
                      <a:pt x="5013" y="4835"/>
                    </a:cubicBezTo>
                    <a:cubicBezTo>
                      <a:pt x="5108" y="4918"/>
                      <a:pt x="5180" y="5037"/>
                      <a:pt x="5239" y="5156"/>
                    </a:cubicBezTo>
                    <a:cubicBezTo>
                      <a:pt x="5268" y="5232"/>
                      <a:pt x="5334" y="5271"/>
                      <a:pt x="5409" y="5271"/>
                    </a:cubicBezTo>
                    <a:cubicBezTo>
                      <a:pt x="5427" y="5271"/>
                      <a:pt x="5446" y="5268"/>
                      <a:pt x="5465" y="5263"/>
                    </a:cubicBezTo>
                    <a:cubicBezTo>
                      <a:pt x="5549" y="5228"/>
                      <a:pt x="5596" y="5132"/>
                      <a:pt x="5572" y="5037"/>
                    </a:cubicBezTo>
                    <a:cubicBezTo>
                      <a:pt x="5489" y="4871"/>
                      <a:pt x="5406" y="4728"/>
                      <a:pt x="5275" y="4597"/>
                    </a:cubicBezTo>
                    <a:cubicBezTo>
                      <a:pt x="5013" y="4335"/>
                      <a:pt x="4680" y="4192"/>
                      <a:pt x="4322" y="4192"/>
                    </a:cubicBezTo>
                    <a:cubicBezTo>
                      <a:pt x="3965" y="4192"/>
                      <a:pt x="3620" y="4323"/>
                      <a:pt x="3370" y="4597"/>
                    </a:cubicBezTo>
                    <a:lnTo>
                      <a:pt x="1917" y="6037"/>
                    </a:lnTo>
                    <a:cubicBezTo>
                      <a:pt x="1893" y="6049"/>
                      <a:pt x="1882" y="6061"/>
                      <a:pt x="1870" y="6097"/>
                    </a:cubicBezTo>
                    <a:lnTo>
                      <a:pt x="405" y="7549"/>
                    </a:lnTo>
                    <a:cubicBezTo>
                      <a:pt x="155" y="7811"/>
                      <a:pt x="0" y="8145"/>
                      <a:pt x="0" y="8502"/>
                    </a:cubicBezTo>
                    <a:cubicBezTo>
                      <a:pt x="0" y="8859"/>
                      <a:pt x="131" y="9204"/>
                      <a:pt x="405" y="9454"/>
                    </a:cubicBezTo>
                    <a:cubicBezTo>
                      <a:pt x="655" y="9716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26"/>
                    </a:lnTo>
                    <a:cubicBezTo>
                      <a:pt x="3322" y="8442"/>
                      <a:pt x="3322" y="8347"/>
                      <a:pt x="3251" y="8264"/>
                    </a:cubicBezTo>
                    <a:cubicBezTo>
                      <a:pt x="3209" y="8228"/>
                      <a:pt x="3164" y="8210"/>
                      <a:pt x="3120" y="8210"/>
                    </a:cubicBezTo>
                    <a:cubicBezTo>
                      <a:pt x="3075" y="8210"/>
                      <a:pt x="3030" y="8228"/>
                      <a:pt x="2989" y="8264"/>
                    </a:cubicBezTo>
                    <a:lnTo>
                      <a:pt x="2060" y="9204"/>
                    </a:lnTo>
                    <a:cubicBezTo>
                      <a:pt x="1858" y="9395"/>
                      <a:pt x="1608" y="9502"/>
                      <a:pt x="1358" y="9502"/>
                    </a:cubicBezTo>
                    <a:cubicBezTo>
                      <a:pt x="1108" y="9502"/>
                      <a:pt x="834" y="9395"/>
                      <a:pt x="655" y="9204"/>
                    </a:cubicBezTo>
                    <a:cubicBezTo>
                      <a:pt x="465" y="9014"/>
                      <a:pt x="358" y="8764"/>
                      <a:pt x="358" y="8502"/>
                    </a:cubicBezTo>
                    <a:cubicBezTo>
                      <a:pt x="358" y="8252"/>
                      <a:pt x="465" y="7990"/>
                      <a:pt x="655" y="7811"/>
                    </a:cubicBezTo>
                    <a:lnTo>
                      <a:pt x="1941" y="6526"/>
                    </a:lnTo>
                    <a:cubicBezTo>
                      <a:pt x="2072" y="6835"/>
                      <a:pt x="2251" y="7121"/>
                      <a:pt x="2501" y="7371"/>
                    </a:cubicBezTo>
                    <a:cubicBezTo>
                      <a:pt x="3001" y="7859"/>
                      <a:pt x="3632" y="8133"/>
                      <a:pt x="4322" y="8133"/>
                    </a:cubicBezTo>
                    <a:cubicBezTo>
                      <a:pt x="5001" y="8133"/>
                      <a:pt x="5656" y="7871"/>
                      <a:pt x="6132" y="7371"/>
                    </a:cubicBezTo>
                    <a:lnTo>
                      <a:pt x="9097" y="4418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7" name="Google Shape;237;p14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Project description &amp; Objective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AIPF System</a:t>
            </a:r>
            <a:endParaRPr/>
          </a:p>
        </p:txBody>
      </p:sp>
      <p:sp>
        <p:nvSpPr>
          <p:cNvPr id="244" name="Google Shape;244;p15"/>
          <p:cNvSpPr txBox="1"/>
          <p:nvPr>
            <p:ph idx="2" type="body"/>
          </p:nvPr>
        </p:nvSpPr>
        <p:spPr>
          <a:xfrm>
            <a:off x="779100" y="1941525"/>
            <a:ext cx="5727000" cy="16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description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system that allows the company to integrate Machine Learning Algorithms, for each industrial machine used, in a simple way.</a:t>
            </a:r>
            <a:endParaRPr sz="2400"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246" name="Google Shape;246;p1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48" name="Google Shape;2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350" y="1791550"/>
            <a:ext cx="2851725" cy="19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idx="4294967295" type="ctrTitle"/>
          </p:nvPr>
        </p:nvSpPr>
        <p:spPr>
          <a:xfrm>
            <a:off x="714200" y="688675"/>
            <a:ext cx="4689900" cy="11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OBJECTIVE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4" name="Google Shape;254;p16"/>
          <p:cNvSpPr txBox="1"/>
          <p:nvPr>
            <p:ph idx="4294967295" type="subTitle"/>
          </p:nvPr>
        </p:nvSpPr>
        <p:spPr>
          <a:xfrm>
            <a:off x="724950" y="2558025"/>
            <a:ext cx="3361800" cy="208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Analyze in real time the diagnostic of the AIPF system, extending it, in order to understand what is the best model.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4303900" y="1851926"/>
            <a:ext cx="4495770" cy="3291579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rotWithShape="0" algn="bl" dir="16200000" dist="95250">
              <a:schemeClr val="dk1">
                <a:alpha val="25000"/>
              </a:scheme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6842030" y="4523001"/>
            <a:ext cx="322719" cy="308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6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8" name="Google Shape;258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6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1" name="Google Shape;261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6"/>
          <p:cNvSpPr/>
          <p:nvPr/>
        </p:nvSpPr>
        <p:spPr>
          <a:xfrm rot="2466650">
            <a:off x="5211679" y="3060758"/>
            <a:ext cx="448377" cy="4281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rot="-1609598">
            <a:off x="5867355" y="3330098"/>
            <a:ext cx="322650" cy="3080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 rot="2925957">
            <a:off x="7823620" y="3574180"/>
            <a:ext cx="241702" cy="2307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 rot="-1609409">
            <a:off x="6408419" y="2595964"/>
            <a:ext cx="217724" cy="2078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type="title"/>
          </p:nvPr>
        </p:nvSpPr>
        <p:spPr>
          <a:xfrm>
            <a:off x="779100" y="836000"/>
            <a:ext cx="20457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7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277" name="Google Shape;277;p1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280" name="Google Shape;280;p1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82" name="Google Shape;282;p17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283" name="Google Shape;283;p1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85" name="Google Shape;285;p17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286" name="Google Shape;286;p1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88" name="Google Shape;288;p17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289" name="Google Shape;289;p1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91" name="Google Shape;291;p17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292" name="Google Shape;292;p1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294" name="Google Shape;294;p17"/>
          <p:cNvSpPr txBox="1"/>
          <p:nvPr/>
        </p:nvSpPr>
        <p:spPr>
          <a:xfrm>
            <a:off x="1379850" y="1521200"/>
            <a:ext cx="128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Analysis of available Diagnostic libraries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3377200" y="1521200"/>
            <a:ext cx="128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performance understanding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5436000" y="1445600"/>
            <a:ext cx="1286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Implementation of OpenTelemetry Collector and Elastic Stack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Study of OpenTelemetry, OT Collector and OT Protocol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4446250" y="4216000"/>
            <a:ext cx="1286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Implementation of OpenTelemetry in AIPF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Analysis with ElasticSearch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00" name="Google Shape;300;p17"/>
          <p:cNvGrpSpPr/>
          <p:nvPr/>
        </p:nvGrpSpPr>
        <p:grpSpPr>
          <a:xfrm>
            <a:off x="99910" y="836005"/>
            <a:ext cx="335222" cy="396287"/>
            <a:chOff x="4636075" y="261925"/>
            <a:chExt cx="401800" cy="475050"/>
          </a:xfrm>
        </p:grpSpPr>
        <p:sp>
          <p:nvSpPr>
            <p:cNvPr id="301" name="Google Shape;301;p1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2305150" y="2884375"/>
            <a:ext cx="61167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Technology</a:t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System architecture &amp; frameworks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core is used to define some ML pipeline and models</a:t>
            </a:r>
            <a:endParaRPr/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division</a:t>
            </a:r>
            <a:endParaRPr/>
          </a:p>
        </p:txBody>
      </p:sp>
      <p:sp>
        <p:nvSpPr>
          <p:cNvPr id="318" name="Google Shape;318;p19"/>
          <p:cNvSpPr txBox="1"/>
          <p:nvPr>
            <p:ph idx="2" type="body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Diagnostic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related to collecting telemetries about the system</a:t>
            </a:r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58843" y="875904"/>
            <a:ext cx="427781" cy="316489"/>
            <a:chOff x="5255200" y="3006475"/>
            <a:chExt cx="511700" cy="378575"/>
          </a:xfrm>
        </p:grpSpPr>
        <p:sp>
          <p:nvSpPr>
            <p:cNvPr id="320" name="Google Shape;320;p1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idx="4294967295" type="title"/>
          </p:nvPr>
        </p:nvSpPr>
        <p:spPr>
          <a:xfrm>
            <a:off x="928200" y="377062"/>
            <a:ext cx="7287600" cy="3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FRAMEWORKS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3358206" y="900808"/>
            <a:ext cx="2427600" cy="269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Kibana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User interface for Elasticsearch data visualization and navigation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5785783" y="900819"/>
            <a:ext cx="2427600" cy="269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APM Server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Receives data from APM Agents and transforms them into ElasticSearch document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928200" y="898790"/>
            <a:ext cx="2427600" cy="2700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Elastic Search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The fast and scalable search and analytics engine at the heart of the Elastic Stack</a:t>
            </a:r>
            <a:endParaRPr b="1"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928200" y="3595260"/>
            <a:ext cx="3643800" cy="1044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Open Telemetry SDK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.NET library integrated into the AIPF System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571989" y="3595260"/>
            <a:ext cx="3643800" cy="1044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Open Telemetry Collector</a:t>
            </a:r>
            <a:endParaRPr b="1"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The OT collector used to receive, process and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 export telemetries data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25" y="2089975"/>
            <a:ext cx="963548" cy="963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238" y="2089986"/>
            <a:ext cx="1003100" cy="10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1011" y="2192950"/>
            <a:ext cx="797125" cy="7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6625" y="3816475"/>
            <a:ext cx="1078575" cy="6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5775" y="3771175"/>
            <a:ext cx="692425" cy="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