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9" r:id="rId3"/>
    <p:sldId id="296" r:id="rId4"/>
    <p:sldId id="284" r:id="rId5"/>
    <p:sldId id="285" r:id="rId6"/>
    <p:sldId id="286" r:id="rId7"/>
    <p:sldId id="287" r:id="rId8"/>
    <p:sldId id="288" r:id="rId9"/>
    <p:sldId id="297" r:id="rId10"/>
    <p:sldId id="294" r:id="rId11"/>
    <p:sldId id="295" r:id="rId12"/>
    <p:sldId id="290" r:id="rId13"/>
    <p:sldId id="259" r:id="rId14"/>
    <p:sldId id="29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798"/>
    <p:restoredTop sz="94981"/>
  </p:normalViewPr>
  <p:slideViewPr>
    <p:cSldViewPr snapToGrid="0">
      <p:cViewPr varScale="1">
        <p:scale>
          <a:sx n="227" d="100"/>
          <a:sy n="227" d="100"/>
        </p:scale>
        <p:origin x="11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BFAFFC-058D-4C65-9EB7-B32C04105E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it-IT" sz="4800" dirty="0" err="1"/>
              <a:t>Teaching</a:t>
            </a:r>
            <a:r>
              <a:rPr lang="it-IT" sz="4800" dirty="0"/>
              <a:t> cybersecurity: a </a:t>
            </a:r>
            <a:r>
              <a:rPr lang="it-IT" sz="4800" dirty="0" err="1"/>
              <a:t>practical</a:t>
            </a:r>
            <a:r>
              <a:rPr lang="it-IT" sz="4800" dirty="0"/>
              <a:t> </a:t>
            </a:r>
            <a:r>
              <a:rPr lang="it-IT" sz="4800" dirty="0" err="1"/>
              <a:t>path</a:t>
            </a:r>
            <a:r>
              <a:rPr lang="it-IT" sz="4800" dirty="0"/>
              <a:t> to </a:t>
            </a:r>
            <a:r>
              <a:rPr lang="it-IT" sz="4800" dirty="0" err="1"/>
              <a:t>increase</a:t>
            </a:r>
            <a:r>
              <a:rPr lang="it-IT" sz="4800" dirty="0"/>
              <a:t> </a:t>
            </a:r>
            <a:r>
              <a:rPr lang="it-IT" sz="4800" dirty="0" err="1"/>
              <a:t>user’s</a:t>
            </a:r>
            <a:r>
              <a:rPr lang="it-IT" sz="4800" dirty="0"/>
              <a:t> </a:t>
            </a:r>
            <a:r>
              <a:rPr lang="it-IT" sz="4800" dirty="0" err="1"/>
              <a:t>awareness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FED5ADF-9071-E2CD-7C8F-0D46B4ABF7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200" b="1" dirty="0"/>
              <a:t>INJECTION – BEGINNER LEVEL</a:t>
            </a:r>
          </a:p>
        </p:txBody>
      </p:sp>
    </p:spTree>
    <p:extLst>
      <p:ext uri="{BB962C8B-B14F-4D97-AF65-F5344CB8AC3E}">
        <p14:creationId xmlns:p14="http://schemas.microsoft.com/office/powerpoint/2010/main" val="2719411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7F402C-9F8C-BD4E-B23D-AB8623354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615210"/>
            <a:ext cx="10131425" cy="1456267"/>
          </a:xfrm>
        </p:spPr>
        <p:txBody>
          <a:bodyPr/>
          <a:lstStyle/>
          <a:p>
            <a:pPr algn="ctr"/>
            <a:r>
              <a:rPr lang="it-IT" dirty="0"/>
              <a:t>CONSEQUENCES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12D28E-BD6D-B64D-B3BD-252AB25E5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2142067"/>
            <a:ext cx="10131425" cy="3649133"/>
          </a:xfrm>
        </p:spPr>
        <p:txBody>
          <a:bodyPr/>
          <a:lstStyle/>
          <a:p>
            <a:r>
              <a:rPr lang="it-IT" dirty="0"/>
              <a:t>Read data from the database</a:t>
            </a:r>
          </a:p>
          <a:p>
            <a:endParaRPr lang="it-IT" dirty="0"/>
          </a:p>
          <a:p>
            <a:r>
              <a:rPr lang="it-IT" dirty="0" err="1"/>
              <a:t>Modify</a:t>
            </a:r>
            <a:r>
              <a:rPr lang="it-IT" dirty="0"/>
              <a:t> data</a:t>
            </a:r>
          </a:p>
          <a:p>
            <a:endParaRPr lang="it-IT" dirty="0"/>
          </a:p>
          <a:p>
            <a:r>
              <a:rPr lang="it-IT" dirty="0" err="1"/>
              <a:t>Execute</a:t>
            </a:r>
            <a:r>
              <a:rPr lang="it-IT" dirty="0"/>
              <a:t> </a:t>
            </a:r>
            <a:r>
              <a:rPr lang="it-IT" dirty="0" err="1"/>
              <a:t>admin</a:t>
            </a:r>
            <a:r>
              <a:rPr lang="it-IT" dirty="0"/>
              <a:t> </a:t>
            </a:r>
            <a:r>
              <a:rPr lang="it-IT" dirty="0" err="1"/>
              <a:t>operations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Issue</a:t>
            </a:r>
            <a:r>
              <a:rPr lang="it-IT" dirty="0"/>
              <a:t> </a:t>
            </a:r>
            <a:r>
              <a:rPr lang="it-IT" dirty="0" err="1"/>
              <a:t>commands</a:t>
            </a:r>
            <a:r>
              <a:rPr lang="it-IT" dirty="0"/>
              <a:t> to the OS</a:t>
            </a:r>
          </a:p>
          <a:p>
            <a:endParaRPr lang="it-IT" cap="all" dirty="0">
              <a:ln w="3175" cmpd="sng">
                <a:noFill/>
              </a:ln>
              <a:ea typeface="+mj-ea"/>
              <a:cs typeface="+mj-cs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4151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E9366-3494-80E6-12D4-0C73AAF88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603990"/>
            <a:ext cx="10131425" cy="1456267"/>
          </a:xfrm>
        </p:spPr>
        <p:txBody>
          <a:bodyPr/>
          <a:lstStyle/>
          <a:p>
            <a:pPr algn="ctr"/>
            <a:r>
              <a:rPr lang="it-IT" dirty="0"/>
              <a:t>TESTING FOR SQL </a:t>
            </a:r>
            <a:r>
              <a:rPr lang="it-IT" dirty="0" err="1"/>
              <a:t>injection</a:t>
            </a:r>
            <a:r>
              <a:rPr lang="it-IT" dirty="0"/>
              <a:t> VULNERABILITIES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336BD1-DC85-A2C9-1DB2-85FA89EDC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2164507"/>
            <a:ext cx="10131425" cy="3649133"/>
          </a:xfrm>
        </p:spPr>
        <p:txBody>
          <a:bodyPr/>
          <a:lstStyle/>
          <a:p>
            <a:r>
              <a:rPr lang="it-IT" dirty="0" err="1"/>
              <a:t>Submitting</a:t>
            </a:r>
            <a:r>
              <a:rPr lang="it-IT" dirty="0"/>
              <a:t> </a:t>
            </a:r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err="1"/>
              <a:t>characters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Submitting</a:t>
            </a:r>
            <a:r>
              <a:rPr lang="it-IT" dirty="0"/>
              <a:t> </a:t>
            </a:r>
            <a:r>
              <a:rPr lang="it-IT" dirty="0" err="1"/>
              <a:t>Boolean</a:t>
            </a:r>
            <a:r>
              <a:rPr lang="it-IT" dirty="0"/>
              <a:t> </a:t>
            </a:r>
            <a:r>
              <a:rPr lang="it-IT" dirty="0" err="1"/>
              <a:t>conditions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Submitting</a:t>
            </a:r>
            <a:r>
              <a:rPr lang="it-IT" dirty="0"/>
              <a:t> </a:t>
            </a:r>
            <a:r>
              <a:rPr lang="it-IT" dirty="0" err="1"/>
              <a:t>payloads</a:t>
            </a:r>
            <a:r>
              <a:rPr lang="it-IT" dirty="0"/>
              <a:t> to trigger time delays</a:t>
            </a:r>
          </a:p>
        </p:txBody>
      </p:sp>
    </p:spTree>
    <p:extLst>
      <p:ext uri="{BB962C8B-B14F-4D97-AF65-F5344CB8AC3E}">
        <p14:creationId xmlns:p14="http://schemas.microsoft.com/office/powerpoint/2010/main" val="3554589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8F1C31-CBFD-3D4B-8707-EC2104967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626430"/>
            <a:ext cx="10131427" cy="3124199"/>
          </a:xfrm>
        </p:spPr>
        <p:txBody>
          <a:bodyPr anchor="ctr">
            <a:normAutofit/>
          </a:bodyPr>
          <a:lstStyle/>
          <a:p>
            <a:pPr algn="ctr"/>
            <a:r>
              <a:rPr lang="it-IT" sz="3600" b="1" dirty="0"/>
              <a:t>HAVE FUN WITH SOME PRACTICAL EXERCISES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BF5788-2D24-1C4F-91D8-431888F2C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909" y="3750629"/>
            <a:ext cx="6094180" cy="1447800"/>
          </a:xfrm>
        </p:spPr>
        <p:txBody>
          <a:bodyPr/>
          <a:lstStyle/>
          <a:p>
            <a:pPr algn="ctr"/>
            <a:r>
              <a:rPr lang="it-IT" b="1" dirty="0"/>
              <a:t>Complete the </a:t>
            </a:r>
            <a:r>
              <a:rPr lang="it-IT" b="1" dirty="0" err="1"/>
              <a:t>suggested</a:t>
            </a:r>
            <a:r>
              <a:rPr lang="it-IT" b="1" dirty="0"/>
              <a:t> </a:t>
            </a:r>
            <a:r>
              <a:rPr lang="it-IT" b="1" dirty="0" err="1"/>
              <a:t>exercises</a:t>
            </a:r>
            <a:r>
              <a:rPr lang="it-IT" b="1" dirty="0"/>
              <a:t> of the </a:t>
            </a:r>
            <a:r>
              <a:rPr lang="it-IT" b="1" dirty="0" err="1"/>
              <a:t>Beginner</a:t>
            </a:r>
            <a:r>
              <a:rPr lang="it-IT" b="1" dirty="0"/>
              <a:t> Level of the Injection learning </a:t>
            </a:r>
            <a:r>
              <a:rPr lang="it-IT" b="1" dirty="0" err="1"/>
              <a:t>path</a:t>
            </a:r>
            <a:endParaRPr lang="it-IT" b="1" dirty="0"/>
          </a:p>
          <a:p>
            <a:pPr algn="ctr"/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92293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FE1FE3-196F-018F-FC62-2DE86788A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632039"/>
            <a:ext cx="10131425" cy="1456267"/>
          </a:xfrm>
        </p:spPr>
        <p:txBody>
          <a:bodyPr/>
          <a:lstStyle/>
          <a:p>
            <a:pPr algn="ctr"/>
            <a:r>
              <a:rPr lang="it-IT" dirty="0"/>
              <a:t>QUESTIONS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EC7672-2745-C7E9-A27D-F37C2D1B9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2136457"/>
            <a:ext cx="10131425" cy="36491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 this little section you will find some simple questions to test your comprehension of the topic. </a:t>
            </a:r>
          </a:p>
          <a:p>
            <a:pPr marL="342900" indent="-342900">
              <a:buAutoNum type="arabicPeriod"/>
            </a:pPr>
            <a:r>
              <a:rPr lang="en-US" dirty="0"/>
              <a:t>What is the main vehicle for injection attacks?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 startAt="2"/>
            </a:pPr>
            <a:r>
              <a:rPr lang="en-US" dirty="0"/>
              <a:t>Which is the main cause of injection attacks? </a:t>
            </a:r>
          </a:p>
          <a:p>
            <a:pPr marL="342900" indent="-342900">
              <a:buAutoNum type="arabicPeriod" startAt="2"/>
            </a:pPr>
            <a:endParaRPr lang="en-US" dirty="0"/>
          </a:p>
          <a:p>
            <a:pPr marL="342900" indent="-342900">
              <a:buAutoNum type="arabicPeriod" startAt="3"/>
            </a:pPr>
            <a:r>
              <a:rPr lang="en-US" dirty="0"/>
              <a:t>Briefly explain how an XSS attack can occur. </a:t>
            </a:r>
          </a:p>
          <a:p>
            <a:pPr marL="342900" indent="-342900">
              <a:buAutoNum type="arabicPeriod" startAt="3"/>
            </a:pPr>
            <a:endParaRPr lang="en-US" dirty="0"/>
          </a:p>
          <a:p>
            <a:pPr marL="342900" indent="-342900">
              <a:buAutoNum type="arabicPeriod" startAt="4"/>
            </a:pPr>
            <a:r>
              <a:rPr lang="en-US" dirty="0"/>
              <a:t>Briefly explain the possible consequences of a SQL injection attack. </a:t>
            </a:r>
          </a:p>
          <a:p>
            <a:pPr marL="342900" indent="-342900">
              <a:buAutoNum type="arabicPeriod" startAt="4"/>
            </a:pPr>
            <a:endParaRPr lang="en-US" dirty="0"/>
          </a:p>
          <a:p>
            <a:pPr marL="0" indent="0">
              <a:buNone/>
            </a:pPr>
            <a:r>
              <a:rPr lang="en-US" dirty="0"/>
              <a:t>5.	How can SQLi vulnerability be detected? </a:t>
            </a:r>
          </a:p>
        </p:txBody>
      </p:sp>
    </p:spTree>
    <p:extLst>
      <p:ext uri="{BB962C8B-B14F-4D97-AF65-F5344CB8AC3E}">
        <p14:creationId xmlns:p14="http://schemas.microsoft.com/office/powerpoint/2010/main" val="3428939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91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37B8C9-CFD9-A74C-A711-60C7C746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668970"/>
            <a:ext cx="10131425" cy="1456267"/>
          </a:xfrm>
        </p:spPr>
        <p:txBody>
          <a:bodyPr/>
          <a:lstStyle/>
          <a:p>
            <a:pPr algn="ctr"/>
            <a:r>
              <a:rPr lang="it-IT" dirty="0"/>
              <a:t>INJECTION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ECEC3C-F64E-CB42-A81A-B1EBD2B44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2125237"/>
            <a:ext cx="10131425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400" dirty="0" err="1"/>
              <a:t>Injection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an </a:t>
            </a:r>
            <a:r>
              <a:rPr lang="it-IT" sz="2400" dirty="0" err="1"/>
              <a:t>attacker’s</a:t>
            </a:r>
            <a:r>
              <a:rPr lang="it-IT" sz="2400" dirty="0"/>
              <a:t> </a:t>
            </a:r>
            <a:r>
              <a:rPr lang="it-IT" sz="2400" dirty="0" err="1"/>
              <a:t>attempt</a:t>
            </a:r>
            <a:r>
              <a:rPr lang="it-IT" sz="2400" dirty="0"/>
              <a:t> to </a:t>
            </a:r>
            <a:r>
              <a:rPr lang="it-IT" sz="2400" dirty="0" err="1"/>
              <a:t>send</a:t>
            </a:r>
            <a:r>
              <a:rPr lang="it-IT" sz="2400" dirty="0"/>
              <a:t> data to an </a:t>
            </a:r>
            <a:r>
              <a:rPr lang="it-IT" sz="2400" dirty="0" err="1"/>
              <a:t>application</a:t>
            </a:r>
            <a:r>
              <a:rPr lang="it-IT" sz="2400" dirty="0"/>
              <a:t> in a way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will</a:t>
            </a:r>
            <a:r>
              <a:rPr lang="it-IT" sz="2400" dirty="0"/>
              <a:t> </a:t>
            </a:r>
            <a:r>
              <a:rPr lang="it-IT" sz="2400" dirty="0" err="1"/>
              <a:t>change</a:t>
            </a:r>
            <a:r>
              <a:rPr lang="it-IT" sz="2400" dirty="0"/>
              <a:t> the </a:t>
            </a:r>
            <a:r>
              <a:rPr lang="it-IT" sz="2400" dirty="0" err="1"/>
              <a:t>meaning</a:t>
            </a:r>
            <a:r>
              <a:rPr lang="it-IT" sz="2400" dirty="0"/>
              <a:t> of </a:t>
            </a:r>
            <a:r>
              <a:rPr lang="it-IT" sz="2400" dirty="0" err="1"/>
              <a:t>commands</a:t>
            </a:r>
            <a:r>
              <a:rPr lang="it-IT" sz="2400" dirty="0"/>
              <a:t> </a:t>
            </a:r>
            <a:r>
              <a:rPr lang="it-IT" sz="2400" dirty="0" err="1"/>
              <a:t>being</a:t>
            </a:r>
            <a:r>
              <a:rPr lang="it-IT" sz="2400" dirty="0"/>
              <a:t> </a:t>
            </a:r>
            <a:r>
              <a:rPr lang="it-IT" sz="2400" dirty="0" err="1"/>
              <a:t>sent</a:t>
            </a:r>
            <a:r>
              <a:rPr lang="it-IT" sz="2400" dirty="0"/>
              <a:t> to an </a:t>
            </a:r>
            <a:r>
              <a:rPr lang="it-IT" sz="2400" dirty="0" err="1"/>
              <a:t>interpreter</a:t>
            </a:r>
            <a:endParaRPr lang="it-IT" sz="2400" dirty="0"/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898089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E66794-194B-A74F-B3E7-83E698CFB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4" y="628269"/>
            <a:ext cx="10131425" cy="1456267"/>
          </a:xfrm>
        </p:spPr>
        <p:txBody>
          <a:bodyPr/>
          <a:lstStyle/>
          <a:p>
            <a:pPr algn="ctr"/>
            <a:r>
              <a:rPr lang="it-IT" dirty="0"/>
              <a:t>UNTRUSTED DATA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634606-E178-0C4D-BB5F-E1ADEAE0A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1367" y="2084536"/>
            <a:ext cx="9329262" cy="576262"/>
          </a:xfrm>
        </p:spPr>
        <p:txBody>
          <a:bodyPr/>
          <a:lstStyle/>
          <a:p>
            <a:r>
              <a:rPr lang="it-IT" dirty="0"/>
              <a:t>Input </a:t>
            </a:r>
            <a:r>
              <a:rPr lang="it-IT" dirty="0" err="1"/>
              <a:t>that</a:t>
            </a:r>
            <a:r>
              <a:rPr lang="it-IT" dirty="0"/>
              <a:t> can be </a:t>
            </a:r>
            <a:r>
              <a:rPr lang="it-IT" dirty="0" err="1"/>
              <a:t>manipulated</a:t>
            </a:r>
            <a:r>
              <a:rPr lang="it-IT" dirty="0"/>
              <a:t> to </a:t>
            </a:r>
            <a:r>
              <a:rPr lang="it-IT" dirty="0" err="1"/>
              <a:t>contain</a:t>
            </a:r>
            <a:r>
              <a:rPr lang="it-IT" dirty="0"/>
              <a:t> a web </a:t>
            </a:r>
            <a:r>
              <a:rPr lang="it-IT" dirty="0" err="1"/>
              <a:t>attack</a:t>
            </a:r>
            <a:r>
              <a:rPr lang="it-IT" dirty="0"/>
              <a:t> </a:t>
            </a:r>
            <a:r>
              <a:rPr lang="it-IT" dirty="0" err="1"/>
              <a:t>payload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A415971-6502-A947-ABA7-AC0F7ABFC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0284" y="3234840"/>
            <a:ext cx="4996923" cy="2920998"/>
          </a:xfrm>
        </p:spPr>
        <p:txBody>
          <a:bodyPr/>
          <a:lstStyle/>
          <a:p>
            <a:r>
              <a:rPr lang="it-IT" dirty="0" err="1"/>
              <a:t>Parameters</a:t>
            </a:r>
            <a:r>
              <a:rPr lang="it-IT" dirty="0"/>
              <a:t> in HTTP </a:t>
            </a:r>
            <a:r>
              <a:rPr lang="it-IT" dirty="0" err="1"/>
              <a:t>requests</a:t>
            </a:r>
            <a:endParaRPr lang="it-IT" dirty="0"/>
          </a:p>
          <a:p>
            <a:endParaRPr lang="it-IT" dirty="0"/>
          </a:p>
          <a:p>
            <a:r>
              <a:rPr lang="it-IT" dirty="0"/>
              <a:t>Form </a:t>
            </a:r>
            <a:r>
              <a:rPr lang="it-IT" dirty="0" err="1"/>
              <a:t>fields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Headers</a:t>
            </a:r>
            <a:endParaRPr lang="it-IT" dirty="0"/>
          </a:p>
          <a:p>
            <a:endParaRPr lang="it-IT" dirty="0"/>
          </a:p>
          <a:p>
            <a:r>
              <a:rPr lang="it-IT" dirty="0"/>
              <a:t>Cookies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70541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7F402C-9F8C-BD4E-B23D-AB8623354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685800"/>
            <a:ext cx="10131425" cy="1456267"/>
          </a:xfrm>
        </p:spPr>
        <p:txBody>
          <a:bodyPr/>
          <a:lstStyle/>
          <a:p>
            <a:pPr algn="ctr"/>
            <a:r>
              <a:rPr lang="it-IT" dirty="0"/>
              <a:t>CONSEQUENCES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12D28E-BD6D-B64D-B3BD-252AB25E5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6" y="2142067"/>
            <a:ext cx="10131425" cy="3649133"/>
          </a:xfrm>
        </p:spPr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breaches</a:t>
            </a:r>
            <a:endParaRPr lang="it-IT" dirty="0"/>
          </a:p>
          <a:p>
            <a:endParaRPr lang="it-IT" dirty="0"/>
          </a:p>
          <a:p>
            <a:r>
              <a:rPr lang="it-IT" dirty="0"/>
              <a:t>Loss of control over the </a:t>
            </a:r>
            <a:r>
              <a:rPr lang="it-IT" dirty="0" err="1"/>
              <a:t>application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3242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37B8C9-CFD9-A74C-A711-60C7C746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609600"/>
            <a:ext cx="10131425" cy="1456267"/>
          </a:xfrm>
        </p:spPr>
        <p:txBody>
          <a:bodyPr/>
          <a:lstStyle/>
          <a:p>
            <a:pPr algn="ctr"/>
            <a:r>
              <a:rPr lang="it-IT" dirty="0"/>
              <a:t>Cross site SCRIPTING ATTACK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ECEC3C-F64E-CB42-A81A-B1EBD2B44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2125237"/>
            <a:ext cx="10131425" cy="364913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400" dirty="0" err="1"/>
              <a:t>Malicious</a:t>
            </a:r>
            <a:r>
              <a:rPr lang="it-IT" sz="2400" dirty="0"/>
              <a:t> scripts are </a:t>
            </a:r>
            <a:r>
              <a:rPr lang="it-IT" sz="2400" dirty="0" err="1"/>
              <a:t>injected</a:t>
            </a:r>
            <a:r>
              <a:rPr lang="it-IT" sz="2400" dirty="0"/>
              <a:t> </a:t>
            </a:r>
            <a:r>
              <a:rPr lang="it-IT" sz="2400" dirty="0" err="1"/>
              <a:t>into</a:t>
            </a:r>
            <a:r>
              <a:rPr lang="it-IT" sz="2400" dirty="0"/>
              <a:t> </a:t>
            </a:r>
            <a:r>
              <a:rPr lang="it-IT" sz="2400" dirty="0" err="1"/>
              <a:t>otherwise</a:t>
            </a:r>
            <a:r>
              <a:rPr lang="it-IT" sz="2400" dirty="0"/>
              <a:t> </a:t>
            </a:r>
            <a:r>
              <a:rPr lang="it-IT" sz="2400" dirty="0" err="1"/>
              <a:t>trusted</a:t>
            </a:r>
            <a:r>
              <a:rPr lang="it-IT" sz="2400" dirty="0"/>
              <a:t> websites</a:t>
            </a:r>
          </a:p>
          <a:p>
            <a:pPr marL="0" indent="0" algn="ctr">
              <a:buNone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048786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8876AAD2-95AF-D448-AFD0-A8782C9D2630}"/>
              </a:ext>
            </a:extLst>
          </p:cNvPr>
          <p:cNvSpPr txBox="1"/>
          <p:nvPr/>
        </p:nvSpPr>
        <p:spPr>
          <a:xfrm>
            <a:off x="2554158" y="6226895"/>
            <a:ext cx="5129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</a:t>
            </a:r>
            <a:r>
              <a:rPr lang="en-US" sz="10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www.cloudflare.com</a:t>
            </a:r>
            <a:r>
              <a:rPr lang="en-US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0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img</a:t>
            </a:r>
            <a:r>
              <a:rPr lang="en-US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/learning/security/threats/cross-site-scripting/</a:t>
            </a:r>
            <a:r>
              <a:rPr lang="en-US" sz="10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xss-attack.png</a:t>
            </a:r>
            <a:r>
              <a:rPr lang="en-US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it-IT" sz="1000" i="1" dirty="0"/>
          </a:p>
        </p:txBody>
      </p:sp>
      <p:pic>
        <p:nvPicPr>
          <p:cNvPr id="4" name="Immagine 3" descr="Immagine che contiene testo, schermata, diagramma, design&#10;&#10;Descrizione generata automaticamente">
            <a:extLst>
              <a:ext uri="{FF2B5EF4-FFF2-40B4-BE49-F238E27FC236}">
                <a16:creationId xmlns:a16="http://schemas.microsoft.com/office/drawing/2014/main" id="{D271D8F2-8804-3848-A269-76A3317F05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158" y="1798269"/>
            <a:ext cx="7083683" cy="326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563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05C04A-2D1B-824F-A92E-732AC1A04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626429"/>
            <a:ext cx="10131425" cy="1456267"/>
          </a:xfrm>
        </p:spPr>
        <p:txBody>
          <a:bodyPr/>
          <a:lstStyle/>
          <a:p>
            <a:pPr algn="ctr"/>
            <a:r>
              <a:rPr lang="it-IT" dirty="0"/>
              <a:t>CROSS SITE SCRIPTING </a:t>
            </a:r>
            <a:r>
              <a:rPr lang="it-IT" dirty="0" err="1"/>
              <a:t>ATTACKs</a:t>
            </a:r>
            <a:r>
              <a:rPr lang="it-IT" dirty="0"/>
              <a:t> OCCUR WHEN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921A4A-920D-284C-A509-75CA25C72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2147677"/>
            <a:ext cx="10131425" cy="3649133"/>
          </a:xfrm>
        </p:spPr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enters</a:t>
            </a:r>
            <a:r>
              <a:rPr lang="it-IT" dirty="0"/>
              <a:t> a web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an </a:t>
            </a:r>
            <a:r>
              <a:rPr lang="it-IT" dirty="0" err="1"/>
              <a:t>untrusted</a:t>
            </a:r>
            <a:r>
              <a:rPr lang="it-IT" dirty="0"/>
              <a:t> source,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frequently</a:t>
            </a:r>
            <a:r>
              <a:rPr lang="it-IT" dirty="0"/>
              <a:t> a web </a:t>
            </a:r>
            <a:r>
              <a:rPr lang="it-IT" dirty="0" err="1"/>
              <a:t>request</a:t>
            </a:r>
            <a:endParaRPr lang="it-IT" dirty="0"/>
          </a:p>
          <a:p>
            <a:endParaRPr lang="it-IT" dirty="0"/>
          </a:p>
          <a:p>
            <a:r>
              <a:rPr lang="it-IT" dirty="0"/>
              <a:t>Data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included</a:t>
            </a:r>
            <a:r>
              <a:rPr lang="it-IT" dirty="0"/>
              <a:t> in </a:t>
            </a:r>
            <a:r>
              <a:rPr lang="it-IT" dirty="0" err="1"/>
              <a:t>dynamic</a:t>
            </a:r>
            <a:r>
              <a:rPr lang="it-IT" dirty="0"/>
              <a:t> </a:t>
            </a:r>
            <a:r>
              <a:rPr lang="it-IT" dirty="0" err="1"/>
              <a:t>content</a:t>
            </a:r>
            <a:r>
              <a:rPr lang="it-IT" dirty="0"/>
              <a:t> </a:t>
            </a:r>
            <a:r>
              <a:rPr lang="it-IT" dirty="0" err="1"/>
              <a:t>sent</a:t>
            </a:r>
            <a:r>
              <a:rPr lang="it-IT" dirty="0"/>
              <a:t> to a web browser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being</a:t>
            </a:r>
            <a:r>
              <a:rPr lang="it-IT" dirty="0"/>
              <a:t> </a:t>
            </a:r>
            <a:r>
              <a:rPr lang="it-IT" dirty="0" err="1"/>
              <a:t>validated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70846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05C04A-2D1B-824F-A92E-732AC1A04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609600"/>
            <a:ext cx="10131425" cy="1456267"/>
          </a:xfrm>
        </p:spPr>
        <p:txBody>
          <a:bodyPr/>
          <a:lstStyle/>
          <a:p>
            <a:pPr algn="ctr"/>
            <a:r>
              <a:rPr lang="it-IT" dirty="0"/>
              <a:t>SQL INJECTION ATTACK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921A4A-920D-284C-A509-75CA25C72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179" y="2405728"/>
            <a:ext cx="10881639" cy="3649133"/>
          </a:xfrm>
        </p:spPr>
        <p:txBody>
          <a:bodyPr/>
          <a:lstStyle/>
          <a:p>
            <a:pPr marL="0" indent="0">
              <a:buNone/>
            </a:pPr>
            <a:r>
              <a:rPr lang="it-IT" sz="2400" dirty="0"/>
              <a:t>Injection of a </a:t>
            </a:r>
            <a:r>
              <a:rPr lang="it-IT" sz="2400" dirty="0" err="1"/>
              <a:t>malicious</a:t>
            </a:r>
            <a:r>
              <a:rPr lang="it-IT" sz="2400" dirty="0"/>
              <a:t> SQL query via the input data from the client to the </a:t>
            </a:r>
            <a:r>
              <a:rPr lang="it-IT" sz="2400" dirty="0" err="1"/>
              <a:t>application</a:t>
            </a:r>
            <a:endParaRPr lang="it-IT" sz="2400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73335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8876AAD2-95AF-D448-AFD0-A8782C9D2630}"/>
              </a:ext>
            </a:extLst>
          </p:cNvPr>
          <p:cNvSpPr txBox="1"/>
          <p:nvPr/>
        </p:nvSpPr>
        <p:spPr>
          <a:xfrm>
            <a:off x="3700151" y="6002503"/>
            <a:ext cx="47916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https://</a:t>
            </a:r>
            <a:r>
              <a:rPr lang="en-US" sz="10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spanning.com</a:t>
            </a:r>
            <a:r>
              <a:rPr lang="en-US" sz="10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/wp-content/uploads/2019/07/SQL-injection-attack-</a:t>
            </a:r>
            <a:r>
              <a:rPr lang="en-US" sz="10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example.png</a:t>
            </a:r>
            <a:r>
              <a:rPr lang="en-US" sz="10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it-IT" sz="1000" i="1" dirty="0">
                <a:effectLst/>
              </a:rPr>
              <a:t> </a:t>
            </a:r>
            <a:endParaRPr lang="it-IT" sz="1000" i="1" dirty="0"/>
          </a:p>
        </p:txBody>
      </p:sp>
      <p:pic>
        <p:nvPicPr>
          <p:cNvPr id="5" name="Immagine 4" descr="Immagine che contiene testo, schermata, cartone animato&#10;&#10;Descrizione generata automaticamente">
            <a:extLst>
              <a:ext uri="{FF2B5EF4-FFF2-40B4-BE49-F238E27FC236}">
                <a16:creationId xmlns:a16="http://schemas.microsoft.com/office/drawing/2014/main" id="{2C5B363F-4E95-C14C-ACD4-E941CF71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891" y="1614217"/>
            <a:ext cx="4734217" cy="362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27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Celestiale</Template>
  <TotalTime>324</TotalTime>
  <Words>294</Words>
  <Application>Microsoft Macintosh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Celestiale</vt:lpstr>
      <vt:lpstr>Teaching cybersecurity: a practical path to increase user’s awareness</vt:lpstr>
      <vt:lpstr>INJECTION</vt:lpstr>
      <vt:lpstr>UNTRUSTED DATA</vt:lpstr>
      <vt:lpstr>CONSEQUENCES</vt:lpstr>
      <vt:lpstr>Cross site SCRIPTING ATTACK</vt:lpstr>
      <vt:lpstr>Presentazione standard di PowerPoint</vt:lpstr>
      <vt:lpstr>CROSS SITE SCRIPTING ATTACKs OCCUR WHEN</vt:lpstr>
      <vt:lpstr>SQL INJECTION ATTACK</vt:lpstr>
      <vt:lpstr>Presentazione standard di PowerPoint</vt:lpstr>
      <vt:lpstr>CONSEQUENCES</vt:lpstr>
      <vt:lpstr>TESTING FOR SQL injection VULNERABILITIES</vt:lpstr>
      <vt:lpstr>HAVE FUN WITH SOME PRACTICAL EXERCISES</vt:lpstr>
      <vt:lpstr>QUESTIONS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Damiano Duminuco</dc:creator>
  <cp:lastModifiedBy>Damiano Duminuco</cp:lastModifiedBy>
  <cp:revision>14</cp:revision>
  <dcterms:created xsi:type="dcterms:W3CDTF">2023-06-10T10:14:01Z</dcterms:created>
  <dcterms:modified xsi:type="dcterms:W3CDTF">2023-06-12T12:45:39Z</dcterms:modified>
</cp:coreProperties>
</file>