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9" r:id="rId3"/>
    <p:sldId id="294" r:id="rId4"/>
    <p:sldId id="295" r:id="rId5"/>
    <p:sldId id="285" r:id="rId6"/>
    <p:sldId id="297" r:id="rId7"/>
    <p:sldId id="290" r:id="rId8"/>
    <p:sldId id="259" r:id="rId9"/>
    <p:sldId id="29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796"/>
    <p:restoredTop sz="94981"/>
  </p:normalViewPr>
  <p:slideViewPr>
    <p:cSldViewPr snapToGrid="0">
      <p:cViewPr varScale="1">
        <p:scale>
          <a:sx n="227" d="100"/>
          <a:sy n="227" d="100"/>
        </p:scale>
        <p:origin x="11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BFAFFC-058D-4C65-9EB7-B32C04105E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it-IT" sz="4800" dirty="0" err="1"/>
              <a:t>Teaching</a:t>
            </a:r>
            <a:r>
              <a:rPr lang="it-IT" sz="4800" dirty="0"/>
              <a:t> cybersecurity: a </a:t>
            </a:r>
            <a:r>
              <a:rPr lang="it-IT" sz="4800" dirty="0" err="1"/>
              <a:t>practical</a:t>
            </a:r>
            <a:r>
              <a:rPr lang="it-IT" sz="4800" dirty="0"/>
              <a:t> </a:t>
            </a:r>
            <a:r>
              <a:rPr lang="it-IT" sz="4800" dirty="0" err="1"/>
              <a:t>path</a:t>
            </a:r>
            <a:r>
              <a:rPr lang="it-IT" sz="4800" dirty="0"/>
              <a:t> to </a:t>
            </a:r>
            <a:r>
              <a:rPr lang="it-IT" sz="4800" dirty="0" err="1"/>
              <a:t>increase</a:t>
            </a:r>
            <a:r>
              <a:rPr lang="it-IT" sz="4800" dirty="0"/>
              <a:t> </a:t>
            </a:r>
            <a:r>
              <a:rPr lang="it-IT" sz="4800" dirty="0" err="1"/>
              <a:t>user’s</a:t>
            </a:r>
            <a:r>
              <a:rPr lang="it-IT" sz="4800" dirty="0"/>
              <a:t> </a:t>
            </a:r>
            <a:r>
              <a:rPr lang="it-IT" sz="4800" dirty="0" err="1"/>
              <a:t>awareness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FED5ADF-9071-E2CD-7C8F-0D46B4ABF7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2200" b="1" dirty="0"/>
              <a:t>BROKEN ACCESS CONTROL – </a:t>
            </a:r>
            <a:r>
              <a:rPr lang="it-IT" sz="2200" b="1" dirty="0" err="1"/>
              <a:t>advanced</a:t>
            </a:r>
            <a:r>
              <a:rPr lang="it-IT" sz="2200" b="1" dirty="0"/>
              <a:t> LEVEL</a:t>
            </a:r>
          </a:p>
        </p:txBody>
      </p:sp>
    </p:spTree>
    <p:extLst>
      <p:ext uri="{BB962C8B-B14F-4D97-AF65-F5344CB8AC3E}">
        <p14:creationId xmlns:p14="http://schemas.microsoft.com/office/powerpoint/2010/main" val="2719411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37B8C9-CFD9-A74C-A711-60C7C7468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668970"/>
            <a:ext cx="10131425" cy="1456267"/>
          </a:xfrm>
        </p:spPr>
        <p:txBody>
          <a:bodyPr/>
          <a:lstStyle/>
          <a:p>
            <a:pPr algn="ctr"/>
            <a:r>
              <a:rPr lang="it-IT" dirty="0"/>
              <a:t>ACCESS CONTROL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ECEC3C-F64E-CB42-A81A-B1EBD2B44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2125237"/>
            <a:ext cx="10131425" cy="3649133"/>
          </a:xfrm>
        </p:spPr>
        <p:txBody>
          <a:bodyPr>
            <a:normAutofit/>
          </a:bodyPr>
          <a:lstStyle/>
          <a:p>
            <a:r>
              <a:rPr lang="it-IT" sz="2400" dirty="0"/>
              <a:t>Grant or </a:t>
            </a:r>
            <a:r>
              <a:rPr lang="it-IT" sz="2400" dirty="0" err="1"/>
              <a:t>restrict</a:t>
            </a:r>
            <a:r>
              <a:rPr lang="it-IT" sz="2400" dirty="0"/>
              <a:t> </a:t>
            </a:r>
            <a:r>
              <a:rPr lang="it-IT" sz="2400" dirty="0" err="1"/>
              <a:t>users</a:t>
            </a:r>
            <a:r>
              <a:rPr lang="it-IT" sz="2400" dirty="0"/>
              <a:t>’ </a:t>
            </a:r>
            <a:r>
              <a:rPr lang="it-IT" sz="2400" dirty="0" err="1"/>
              <a:t>rights</a:t>
            </a:r>
            <a:r>
              <a:rPr lang="it-IT" sz="2400" dirty="0"/>
              <a:t> on the </a:t>
            </a:r>
            <a:r>
              <a:rPr lang="it-IT" sz="2400" dirty="0" err="1"/>
              <a:t>application</a:t>
            </a:r>
            <a:endParaRPr lang="it-IT" sz="2400" dirty="0"/>
          </a:p>
          <a:p>
            <a:endParaRPr lang="it-IT" sz="2400" dirty="0"/>
          </a:p>
          <a:p>
            <a:r>
              <a:rPr lang="it-IT" sz="2400" dirty="0" err="1"/>
              <a:t>Ensure</a:t>
            </a:r>
            <a:r>
              <a:rPr lang="it-IT" sz="2400" dirty="0"/>
              <a:t> </a:t>
            </a:r>
            <a:r>
              <a:rPr lang="it-IT" sz="2400" dirty="0" err="1"/>
              <a:t>that</a:t>
            </a:r>
            <a:r>
              <a:rPr lang="it-IT" sz="2400" dirty="0"/>
              <a:t> </a:t>
            </a:r>
            <a:r>
              <a:rPr lang="it-IT" sz="2400" dirty="0" err="1"/>
              <a:t>users</a:t>
            </a:r>
            <a:r>
              <a:rPr lang="it-IT" sz="2400" dirty="0"/>
              <a:t> </a:t>
            </a:r>
            <a:r>
              <a:rPr lang="it-IT" sz="2400" dirty="0" err="1"/>
              <a:t>cannot</a:t>
            </a:r>
            <a:r>
              <a:rPr lang="it-IT" sz="2400" dirty="0"/>
              <a:t> </a:t>
            </a:r>
            <a:r>
              <a:rPr lang="it-IT" sz="2400" dirty="0" err="1"/>
              <a:t>act</a:t>
            </a:r>
            <a:r>
              <a:rPr lang="it-IT" sz="2400" dirty="0"/>
              <a:t> </a:t>
            </a:r>
            <a:r>
              <a:rPr lang="it-IT" sz="2400" dirty="0" err="1"/>
              <a:t>outside</a:t>
            </a:r>
            <a:r>
              <a:rPr lang="it-IT" sz="2400" dirty="0"/>
              <a:t> </a:t>
            </a:r>
            <a:r>
              <a:rPr lang="it-IT" sz="2400" dirty="0" err="1"/>
              <a:t>their</a:t>
            </a:r>
            <a:r>
              <a:rPr lang="it-IT" sz="2400" dirty="0"/>
              <a:t> </a:t>
            </a:r>
            <a:r>
              <a:rPr lang="it-IT" sz="2400" dirty="0" err="1"/>
              <a:t>intended</a:t>
            </a:r>
            <a:r>
              <a:rPr lang="it-IT" sz="2400" dirty="0"/>
              <a:t> </a:t>
            </a:r>
            <a:r>
              <a:rPr lang="it-IT" sz="2400" dirty="0" err="1"/>
              <a:t>permissions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898089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EF12C3E-1346-6F4A-8B66-1198820C7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348" y="980328"/>
            <a:ext cx="10851303" cy="4897344"/>
          </a:xfrm>
        </p:spPr>
        <p:txBody>
          <a:bodyPr/>
          <a:lstStyle/>
          <a:p>
            <a:r>
              <a:rPr lang="it-IT" sz="2200" b="1" dirty="0"/>
              <a:t>VERTICAL PRIVILEGE ESCALATION: </a:t>
            </a:r>
          </a:p>
          <a:p>
            <a:pPr marL="457200" lvl="1" indent="0">
              <a:buNone/>
            </a:pPr>
            <a:r>
              <a:rPr lang="it-IT" sz="1800" dirty="0"/>
              <a:t>User can gain </a:t>
            </a:r>
            <a:r>
              <a:rPr lang="it-IT" sz="1800" dirty="0" err="1"/>
              <a:t>access</a:t>
            </a:r>
            <a:r>
              <a:rPr lang="it-IT" sz="1800" dirty="0"/>
              <a:t> to a </a:t>
            </a:r>
            <a:r>
              <a:rPr lang="it-IT" sz="1800" dirty="0" err="1"/>
              <a:t>functionality</a:t>
            </a:r>
            <a:r>
              <a:rPr lang="it-IT" sz="1800" dirty="0"/>
              <a:t> </a:t>
            </a:r>
            <a:r>
              <a:rPr lang="it-IT" sz="1800" dirty="0" err="1"/>
              <a:t>that</a:t>
            </a:r>
            <a:r>
              <a:rPr lang="it-IT" sz="1800" dirty="0"/>
              <a:t> he </a:t>
            </a:r>
            <a:r>
              <a:rPr lang="it-IT" sz="1800" dirty="0" err="1"/>
              <a:t>is</a:t>
            </a:r>
            <a:r>
              <a:rPr lang="it-IT" sz="1800" dirty="0"/>
              <a:t> </a:t>
            </a:r>
            <a:r>
              <a:rPr lang="it-IT" sz="1800" dirty="0" err="1"/>
              <a:t>not</a:t>
            </a:r>
            <a:r>
              <a:rPr lang="it-IT" sz="1800" dirty="0"/>
              <a:t> </a:t>
            </a:r>
            <a:r>
              <a:rPr lang="it-IT" sz="1800" dirty="0" err="1"/>
              <a:t>permitted</a:t>
            </a:r>
            <a:r>
              <a:rPr lang="it-IT" sz="1800" dirty="0"/>
              <a:t> to </a:t>
            </a:r>
            <a:r>
              <a:rPr lang="it-IT" sz="1800" dirty="0" err="1"/>
              <a:t>access</a:t>
            </a:r>
            <a:endParaRPr lang="it-IT" sz="1800" dirty="0"/>
          </a:p>
          <a:p>
            <a:endParaRPr lang="it-IT" dirty="0"/>
          </a:p>
          <a:p>
            <a:r>
              <a:rPr lang="it-IT" sz="2200" b="1" dirty="0"/>
              <a:t>HORIZONTAL PRIVILEGE ESCALATION:</a:t>
            </a:r>
          </a:p>
          <a:p>
            <a:pPr marL="457200" lvl="1" indent="0">
              <a:buNone/>
            </a:pPr>
            <a:r>
              <a:rPr lang="it-IT" sz="1800" dirty="0"/>
              <a:t>User can gain </a:t>
            </a:r>
            <a:r>
              <a:rPr lang="it-IT" sz="1800" dirty="0" err="1"/>
              <a:t>access</a:t>
            </a:r>
            <a:r>
              <a:rPr lang="it-IT" sz="1800" dirty="0"/>
              <a:t> to </a:t>
            </a:r>
            <a:r>
              <a:rPr lang="it-IT" sz="1800" dirty="0" err="1"/>
              <a:t>resources</a:t>
            </a:r>
            <a:r>
              <a:rPr lang="it-IT" sz="1800" dirty="0"/>
              <a:t> </a:t>
            </a:r>
            <a:r>
              <a:rPr lang="it-IT" sz="1800" dirty="0" err="1"/>
              <a:t>belonging</a:t>
            </a:r>
            <a:r>
              <a:rPr lang="it-IT" sz="1800" dirty="0"/>
              <a:t> to </a:t>
            </a:r>
            <a:r>
              <a:rPr lang="it-IT" sz="1800" dirty="0" err="1"/>
              <a:t>another</a:t>
            </a:r>
            <a:r>
              <a:rPr lang="it-IT" sz="1800" dirty="0"/>
              <a:t> </a:t>
            </a:r>
            <a:r>
              <a:rPr lang="it-IT" sz="1800" dirty="0" err="1"/>
              <a:t>user</a:t>
            </a:r>
            <a:endParaRPr lang="it-IT" sz="1800" dirty="0"/>
          </a:p>
          <a:p>
            <a:endParaRPr lang="it-IT" dirty="0"/>
          </a:p>
          <a:p>
            <a:r>
              <a:rPr lang="it-IT" sz="2200" b="1" dirty="0"/>
              <a:t>HORIZONTAL TO VERTICAL PRIVILEGE ESCALATION:</a:t>
            </a:r>
          </a:p>
          <a:p>
            <a:pPr marL="457200" lvl="1" indent="0">
              <a:buNone/>
            </a:pPr>
            <a:r>
              <a:rPr lang="it-IT" sz="1800" dirty="0"/>
              <a:t>The </a:t>
            </a:r>
            <a:r>
              <a:rPr lang="it-IT" sz="1800" dirty="0" err="1"/>
              <a:t>attacker</a:t>
            </a:r>
            <a:r>
              <a:rPr lang="it-IT" sz="1800" dirty="0"/>
              <a:t> </a:t>
            </a:r>
            <a:r>
              <a:rPr lang="it-IT" sz="1800" dirty="0" err="1"/>
              <a:t>captures</a:t>
            </a:r>
            <a:r>
              <a:rPr lang="it-IT" sz="1800" dirty="0"/>
              <a:t> or </a:t>
            </a:r>
            <a:r>
              <a:rPr lang="it-IT" sz="1800" dirty="0" err="1"/>
              <a:t>resets</a:t>
            </a:r>
            <a:r>
              <a:rPr lang="it-IT" sz="1800" dirty="0"/>
              <a:t> </a:t>
            </a:r>
            <a:r>
              <a:rPr lang="it-IT" sz="1800" dirty="0" err="1"/>
              <a:t>another</a:t>
            </a:r>
            <a:r>
              <a:rPr lang="it-IT" sz="1800" dirty="0"/>
              <a:t> </a:t>
            </a:r>
            <a:r>
              <a:rPr lang="it-IT" sz="1800" dirty="0" err="1"/>
              <a:t>user’s</a:t>
            </a:r>
            <a:r>
              <a:rPr lang="it-IT" sz="1800" dirty="0"/>
              <a:t> password. </a:t>
            </a:r>
            <a:r>
              <a:rPr lang="it-IT" sz="1800" dirty="0" err="1"/>
              <a:t>If</a:t>
            </a:r>
            <a:r>
              <a:rPr lang="it-IT" sz="1800" dirty="0"/>
              <a:t> the </a:t>
            </a:r>
            <a:r>
              <a:rPr lang="it-IT" sz="1800" dirty="0" err="1"/>
              <a:t>victim</a:t>
            </a:r>
            <a:r>
              <a:rPr lang="it-IT" sz="1800" dirty="0"/>
              <a:t> </a:t>
            </a:r>
            <a:r>
              <a:rPr lang="it-IT" sz="1800" dirty="0" err="1"/>
              <a:t>has</a:t>
            </a:r>
            <a:r>
              <a:rPr lang="it-IT" sz="1800" dirty="0"/>
              <a:t> </a:t>
            </a:r>
            <a:r>
              <a:rPr lang="it-IT" sz="1800" dirty="0" err="1"/>
              <a:t>administrative</a:t>
            </a:r>
            <a:endParaRPr lang="it-IT" sz="1800" dirty="0"/>
          </a:p>
          <a:p>
            <a:pPr marL="457200" lvl="1" indent="0">
              <a:buNone/>
            </a:pPr>
            <a:r>
              <a:rPr lang="it-IT" sz="1800" dirty="0" err="1"/>
              <a:t>privileges</a:t>
            </a:r>
            <a:r>
              <a:rPr lang="it-IT" sz="1800" dirty="0"/>
              <a:t> the </a:t>
            </a:r>
            <a:r>
              <a:rPr lang="it-IT" sz="1800" dirty="0" err="1"/>
              <a:t>attacker</a:t>
            </a:r>
            <a:r>
              <a:rPr lang="it-IT" sz="1800" dirty="0"/>
              <a:t> can gain </a:t>
            </a:r>
            <a:r>
              <a:rPr lang="it-IT" sz="1800" dirty="0" err="1"/>
              <a:t>administrative</a:t>
            </a:r>
            <a:r>
              <a:rPr lang="it-IT" sz="1800" dirty="0"/>
              <a:t> </a:t>
            </a:r>
            <a:r>
              <a:rPr lang="it-IT" sz="1800" dirty="0" err="1"/>
              <a:t>access</a:t>
            </a:r>
            <a:r>
              <a:rPr lang="it-IT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56006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37B8C9-CFD9-A74C-A711-60C7C7468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668970"/>
            <a:ext cx="10131425" cy="1456267"/>
          </a:xfrm>
        </p:spPr>
        <p:txBody>
          <a:bodyPr/>
          <a:lstStyle/>
          <a:p>
            <a:pPr algn="ctr"/>
            <a:r>
              <a:rPr lang="it-IT" dirty="0"/>
              <a:t>GOOD PRACTICIES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ECEC3C-F64E-CB42-A81A-B1EBD2B44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2125237"/>
            <a:ext cx="10131425" cy="364913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Deny by default, </a:t>
            </a:r>
            <a:r>
              <a:rPr lang="en-US" sz="2400" dirty="0" err="1"/>
              <a:t>eccept</a:t>
            </a:r>
            <a:r>
              <a:rPr lang="en-US" sz="2400" dirty="0"/>
              <a:t> for public resources</a:t>
            </a:r>
          </a:p>
          <a:p>
            <a:r>
              <a:rPr lang="en-US" sz="2400" dirty="0"/>
              <a:t>Implement access control mechanisms once and re-use throughout the application</a:t>
            </a:r>
          </a:p>
          <a:p>
            <a:r>
              <a:rPr lang="en-US" sz="2400" dirty="0"/>
              <a:t>Enforce record ownership</a:t>
            </a:r>
          </a:p>
          <a:p>
            <a:r>
              <a:rPr lang="en-US" sz="2400" dirty="0"/>
              <a:t>Disable web server directory listing</a:t>
            </a:r>
          </a:p>
          <a:p>
            <a:r>
              <a:rPr lang="en-US" sz="2400" dirty="0"/>
              <a:t>Log failures and alert admins</a:t>
            </a:r>
          </a:p>
          <a:p>
            <a:r>
              <a:rPr lang="en-US" sz="2400" dirty="0"/>
              <a:t>Rate limit APIs to minimize the arm from automated attacks</a:t>
            </a:r>
          </a:p>
          <a:p>
            <a:r>
              <a:rPr lang="en-US" sz="2400" dirty="0"/>
              <a:t>Session identifiers should be invalidated after logout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BF53D9E-1275-9246-9CC4-96D3056EF867}"/>
              </a:ext>
            </a:extLst>
          </p:cNvPr>
          <p:cNvSpPr txBox="1"/>
          <p:nvPr/>
        </p:nvSpPr>
        <p:spPr>
          <a:xfrm>
            <a:off x="8291308" y="12902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9583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37B8C9-CFD9-A74C-A711-60C7C7468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620820"/>
            <a:ext cx="10131425" cy="1456267"/>
          </a:xfrm>
        </p:spPr>
        <p:txBody>
          <a:bodyPr/>
          <a:lstStyle/>
          <a:p>
            <a:pPr algn="ctr"/>
            <a:r>
              <a:rPr lang="it-IT" dirty="0"/>
              <a:t>Cross site </a:t>
            </a:r>
            <a:r>
              <a:rPr lang="it-IT" dirty="0" err="1"/>
              <a:t>request</a:t>
            </a:r>
            <a:r>
              <a:rPr lang="it-IT" dirty="0"/>
              <a:t> </a:t>
            </a:r>
            <a:r>
              <a:rPr lang="it-IT" dirty="0" err="1"/>
              <a:t>forgery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ECEC3C-F64E-CB42-A81A-B1EBD2B44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2125237"/>
            <a:ext cx="10131425" cy="364913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it-IT" sz="2400" dirty="0"/>
              <a:t>An </a:t>
            </a:r>
            <a:r>
              <a:rPr lang="it-IT" sz="2400" dirty="0" err="1"/>
              <a:t>attack</a:t>
            </a:r>
            <a:r>
              <a:rPr lang="it-IT" sz="2400" dirty="0"/>
              <a:t> </a:t>
            </a:r>
            <a:r>
              <a:rPr lang="it-IT" sz="2400" dirty="0" err="1"/>
              <a:t>that</a:t>
            </a:r>
            <a:r>
              <a:rPr lang="it-IT" sz="2400" dirty="0"/>
              <a:t> </a:t>
            </a:r>
            <a:r>
              <a:rPr lang="it-IT" sz="2400" dirty="0" err="1"/>
              <a:t>tricks</a:t>
            </a:r>
            <a:r>
              <a:rPr lang="it-IT" sz="2400" dirty="0"/>
              <a:t> the </a:t>
            </a:r>
            <a:r>
              <a:rPr lang="it-IT" sz="2400" dirty="0" err="1"/>
              <a:t>victim</a:t>
            </a:r>
            <a:r>
              <a:rPr lang="it-IT" sz="2400" dirty="0"/>
              <a:t> </a:t>
            </a:r>
            <a:r>
              <a:rPr lang="it-IT" sz="2400" dirty="0" err="1"/>
              <a:t>into</a:t>
            </a:r>
            <a:r>
              <a:rPr lang="it-IT" sz="2400" dirty="0"/>
              <a:t> </a:t>
            </a:r>
            <a:r>
              <a:rPr lang="it-IT" sz="2400" dirty="0" err="1"/>
              <a:t>submitting</a:t>
            </a:r>
            <a:r>
              <a:rPr lang="it-IT" sz="2400" dirty="0"/>
              <a:t> a </a:t>
            </a:r>
            <a:r>
              <a:rPr lang="it-IT" sz="2400" dirty="0" err="1"/>
              <a:t>malicious</a:t>
            </a:r>
            <a:r>
              <a:rPr lang="it-IT" sz="2400" dirty="0"/>
              <a:t> HTTP </a:t>
            </a:r>
            <a:r>
              <a:rPr lang="it-IT" sz="2400" dirty="0" err="1"/>
              <a:t>request</a:t>
            </a:r>
            <a:r>
              <a:rPr lang="it-IT" sz="2400" dirty="0"/>
              <a:t> to a target </a:t>
            </a:r>
            <a:r>
              <a:rPr lang="it-IT" sz="2400" dirty="0" err="1"/>
              <a:t>destination</a:t>
            </a:r>
            <a:r>
              <a:rPr lang="it-IT" sz="2400" dirty="0"/>
              <a:t> </a:t>
            </a:r>
            <a:r>
              <a:rPr lang="it-IT" sz="2400" dirty="0" err="1"/>
              <a:t>without</a:t>
            </a:r>
            <a:r>
              <a:rPr lang="it-IT" sz="2400" dirty="0"/>
              <a:t> </a:t>
            </a:r>
            <a:r>
              <a:rPr lang="it-IT" sz="2400" dirty="0" err="1"/>
              <a:t>their</a:t>
            </a:r>
            <a:r>
              <a:rPr lang="it-IT" sz="2400" dirty="0"/>
              <a:t> </a:t>
            </a:r>
            <a:r>
              <a:rPr lang="it-IT" sz="2400" dirty="0" err="1"/>
              <a:t>knowledge</a:t>
            </a:r>
            <a:r>
              <a:rPr lang="it-IT" sz="2400" dirty="0"/>
              <a:t> or </a:t>
            </a:r>
            <a:r>
              <a:rPr lang="it-IT" sz="2400" dirty="0" err="1"/>
              <a:t>intent</a:t>
            </a:r>
            <a:r>
              <a:rPr lang="it-IT" sz="2400" dirty="0"/>
              <a:t>, in </a:t>
            </a:r>
            <a:r>
              <a:rPr lang="it-IT" sz="2400" dirty="0" err="1"/>
              <a:t>order</a:t>
            </a:r>
            <a:r>
              <a:rPr lang="it-IT" sz="2400" dirty="0"/>
              <a:t> to </a:t>
            </a:r>
            <a:r>
              <a:rPr lang="it-IT" sz="2400" dirty="0" err="1"/>
              <a:t>perform</a:t>
            </a:r>
            <a:r>
              <a:rPr lang="it-IT" sz="2400" dirty="0"/>
              <a:t> an </a:t>
            </a:r>
            <a:r>
              <a:rPr lang="it-IT" sz="2400" dirty="0" err="1"/>
              <a:t>action</a:t>
            </a:r>
            <a:r>
              <a:rPr lang="it-IT" sz="2400" dirty="0"/>
              <a:t> </a:t>
            </a:r>
            <a:r>
              <a:rPr lang="it-IT" sz="2400" dirty="0" err="1"/>
              <a:t>disguised</a:t>
            </a:r>
            <a:r>
              <a:rPr lang="it-IT" sz="2400" dirty="0"/>
              <a:t> </a:t>
            </a:r>
            <a:r>
              <a:rPr lang="it-IT" sz="2400" dirty="0" err="1"/>
              <a:t>as</a:t>
            </a:r>
            <a:r>
              <a:rPr lang="it-IT" sz="2400" dirty="0"/>
              <a:t> the </a:t>
            </a:r>
            <a:r>
              <a:rPr lang="it-IT" sz="2400" dirty="0" err="1"/>
              <a:t>victim</a:t>
            </a:r>
            <a:endParaRPr lang="it-IT" sz="2400" dirty="0"/>
          </a:p>
          <a:p>
            <a:pPr marL="0" indent="0" algn="ctr">
              <a:buNone/>
            </a:pP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4048786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7F6F6E-D5C4-1344-8C3F-CD7C8351D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592770"/>
            <a:ext cx="10131425" cy="1456267"/>
          </a:xfrm>
        </p:spPr>
        <p:txBody>
          <a:bodyPr/>
          <a:lstStyle/>
          <a:p>
            <a:pPr algn="ctr"/>
            <a:r>
              <a:rPr lang="it-IT" dirty="0"/>
              <a:t>How to </a:t>
            </a:r>
            <a:r>
              <a:rPr lang="it-IT" dirty="0" err="1"/>
              <a:t>defend</a:t>
            </a:r>
            <a:r>
              <a:rPr lang="it-IT" dirty="0"/>
              <a:t>?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ABD8D7F-E518-D34A-9000-625C4D676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41472" y="2190707"/>
            <a:ext cx="4709054" cy="576262"/>
          </a:xfrm>
        </p:spPr>
        <p:txBody>
          <a:bodyPr/>
          <a:lstStyle/>
          <a:p>
            <a:pPr algn="ctr"/>
            <a:r>
              <a:rPr lang="it-IT" dirty="0"/>
              <a:t>CSRF TOKENS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0EC8693-F0CC-4A4B-B7A8-069EC1241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97537" y="3094593"/>
            <a:ext cx="4996923" cy="2920998"/>
          </a:xfrm>
        </p:spPr>
        <p:txBody>
          <a:bodyPr/>
          <a:lstStyle/>
          <a:p>
            <a:r>
              <a:rPr lang="it-IT" dirty="0" err="1"/>
              <a:t>Included</a:t>
            </a:r>
            <a:r>
              <a:rPr lang="it-IT" dirty="0"/>
              <a:t> in </a:t>
            </a:r>
            <a:r>
              <a:rPr lang="it-IT" dirty="0" err="1"/>
              <a:t>relevant</a:t>
            </a:r>
            <a:r>
              <a:rPr lang="it-IT" dirty="0"/>
              <a:t> </a:t>
            </a:r>
            <a:r>
              <a:rPr lang="it-IT" dirty="0" err="1"/>
              <a:t>requests</a:t>
            </a:r>
            <a:endParaRPr lang="it-IT" dirty="0"/>
          </a:p>
          <a:p>
            <a:r>
              <a:rPr lang="it-IT" dirty="0" err="1"/>
              <a:t>Unpredictable</a:t>
            </a:r>
            <a:endParaRPr lang="it-IT" dirty="0"/>
          </a:p>
          <a:p>
            <a:r>
              <a:rPr lang="it-IT" dirty="0"/>
              <a:t>With high </a:t>
            </a:r>
            <a:r>
              <a:rPr lang="en-US" dirty="0"/>
              <a:t>entropy </a:t>
            </a:r>
          </a:p>
          <a:p>
            <a:r>
              <a:rPr lang="en-US" dirty="0"/>
              <a:t>Tied to the user’s session</a:t>
            </a:r>
          </a:p>
          <a:p>
            <a:r>
              <a:rPr lang="en-US" dirty="0"/>
              <a:t>Strictly validated before relevant actions</a:t>
            </a:r>
          </a:p>
        </p:txBody>
      </p:sp>
    </p:spTree>
    <p:extLst>
      <p:ext uri="{BB962C8B-B14F-4D97-AF65-F5344CB8AC3E}">
        <p14:creationId xmlns:p14="http://schemas.microsoft.com/office/powerpoint/2010/main" val="2852378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8F1C31-CBFD-3D4B-8707-EC2104967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626430"/>
            <a:ext cx="10131427" cy="3124199"/>
          </a:xfrm>
        </p:spPr>
        <p:txBody>
          <a:bodyPr anchor="ctr">
            <a:normAutofit/>
          </a:bodyPr>
          <a:lstStyle/>
          <a:p>
            <a:pPr algn="ctr"/>
            <a:r>
              <a:rPr lang="it-IT" sz="3600" b="1" dirty="0"/>
              <a:t>HAVE FUN WITH SOME PRACTICAL EXERCISES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BF5788-2D24-1C4F-91D8-431888F2C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909" y="3750629"/>
            <a:ext cx="6094180" cy="1447800"/>
          </a:xfrm>
        </p:spPr>
        <p:txBody>
          <a:bodyPr/>
          <a:lstStyle/>
          <a:p>
            <a:pPr algn="ctr"/>
            <a:r>
              <a:rPr lang="it-IT" b="1" dirty="0"/>
              <a:t>Complete the </a:t>
            </a:r>
            <a:r>
              <a:rPr lang="it-IT" b="1" dirty="0" err="1"/>
              <a:t>suggested</a:t>
            </a:r>
            <a:r>
              <a:rPr lang="it-IT" b="1" dirty="0"/>
              <a:t> </a:t>
            </a:r>
            <a:r>
              <a:rPr lang="it-IT" b="1" dirty="0" err="1"/>
              <a:t>exercises</a:t>
            </a:r>
            <a:r>
              <a:rPr lang="it-IT" b="1" dirty="0"/>
              <a:t> of the Advanced Level of the </a:t>
            </a:r>
            <a:r>
              <a:rPr lang="it-IT" b="1" dirty="0" err="1"/>
              <a:t>Broken</a:t>
            </a:r>
            <a:r>
              <a:rPr lang="it-IT" b="1" dirty="0"/>
              <a:t> Access Control </a:t>
            </a:r>
            <a:r>
              <a:rPr lang="it-IT" b="1" dirty="0" err="1"/>
              <a:t>learning</a:t>
            </a:r>
            <a:r>
              <a:rPr lang="it-IT" b="1" dirty="0"/>
              <a:t> </a:t>
            </a:r>
            <a:r>
              <a:rPr lang="it-IT" b="1" dirty="0" err="1"/>
              <a:t>path</a:t>
            </a:r>
            <a:endParaRPr lang="it-IT" b="1" dirty="0"/>
          </a:p>
          <a:p>
            <a:pPr algn="ctr"/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192293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FE1FE3-196F-018F-FC62-2DE86788A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632039"/>
            <a:ext cx="10131425" cy="1456267"/>
          </a:xfrm>
        </p:spPr>
        <p:txBody>
          <a:bodyPr/>
          <a:lstStyle/>
          <a:p>
            <a:pPr algn="ctr"/>
            <a:r>
              <a:rPr lang="it-IT" dirty="0"/>
              <a:t>QUESTIONS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EC7672-2745-C7E9-A27D-F37C2D1B9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2136457"/>
            <a:ext cx="10131425" cy="36491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this little section you will find some simple questions to test your comprehension of the topic. </a:t>
            </a:r>
          </a:p>
          <a:p>
            <a:pPr marL="0" indent="0">
              <a:buNone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Describe how broken access control problems can be mitigated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Describe how a CSRF attack can be prevented</a:t>
            </a:r>
          </a:p>
        </p:txBody>
      </p:sp>
    </p:spTree>
    <p:extLst>
      <p:ext uri="{BB962C8B-B14F-4D97-AF65-F5344CB8AC3E}">
        <p14:creationId xmlns:p14="http://schemas.microsoft.com/office/powerpoint/2010/main" val="3428939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9105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e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Celestiale</Template>
  <TotalTime>211</TotalTime>
  <Words>262</Words>
  <Application>Microsoft Macintosh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Celestiale</vt:lpstr>
      <vt:lpstr>Teaching cybersecurity: a practical path to increase user’s awareness</vt:lpstr>
      <vt:lpstr>ACCESS CONTROL</vt:lpstr>
      <vt:lpstr>Presentazione standard di PowerPoint</vt:lpstr>
      <vt:lpstr>GOOD PRACTICIES</vt:lpstr>
      <vt:lpstr>Cross site request forgery</vt:lpstr>
      <vt:lpstr>How to defend?</vt:lpstr>
      <vt:lpstr>HAVE FUN WITH SOME PRACTICAL EXERCISES</vt:lpstr>
      <vt:lpstr>QUESTIONS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Damiano Duminuco</dc:creator>
  <cp:lastModifiedBy>Damiano Duminuco</cp:lastModifiedBy>
  <cp:revision>10</cp:revision>
  <dcterms:created xsi:type="dcterms:W3CDTF">2023-06-10T10:14:01Z</dcterms:created>
  <dcterms:modified xsi:type="dcterms:W3CDTF">2023-06-11T10:09:20Z</dcterms:modified>
</cp:coreProperties>
</file>