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59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8"/>
    <p:restoredTop sz="94981"/>
  </p:normalViewPr>
  <p:slideViewPr>
    <p:cSldViewPr snapToGrid="0">
      <p:cViewPr varScale="1">
        <p:scale>
          <a:sx n="227" d="100"/>
          <a:sy n="22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AFFC-058D-4C65-9EB7-B32C0410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it-IT" sz="4800" dirty="0" err="1"/>
              <a:t>Teaching</a:t>
            </a:r>
            <a:r>
              <a:rPr lang="it-IT" sz="4800" dirty="0"/>
              <a:t> cybersecurity: a </a:t>
            </a:r>
            <a:r>
              <a:rPr lang="it-IT" sz="4800" dirty="0" err="1"/>
              <a:t>practical</a:t>
            </a:r>
            <a:r>
              <a:rPr lang="it-IT" sz="4800" dirty="0"/>
              <a:t> </a:t>
            </a:r>
            <a:r>
              <a:rPr lang="it-IT" sz="4800" dirty="0" err="1"/>
              <a:t>path</a:t>
            </a:r>
            <a:r>
              <a:rPr lang="it-IT" sz="4800" dirty="0"/>
              <a:t> to </a:t>
            </a:r>
            <a:r>
              <a:rPr lang="it-IT" sz="4800" dirty="0" err="1"/>
              <a:t>increase</a:t>
            </a:r>
            <a:r>
              <a:rPr lang="it-IT" sz="4800" dirty="0"/>
              <a:t> </a:t>
            </a:r>
            <a:r>
              <a:rPr lang="it-IT" sz="4800" dirty="0" err="1"/>
              <a:t>user’s</a:t>
            </a:r>
            <a:r>
              <a:rPr lang="it-IT" sz="4800" dirty="0"/>
              <a:t> </a:t>
            </a:r>
            <a:r>
              <a:rPr lang="it-IT" sz="4800" dirty="0" err="1"/>
              <a:t>awareness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ED5ADF-9071-E2CD-7C8F-0D46B4AB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200" b="1" dirty="0"/>
              <a:t>BROKEN ACCESS CONTROL – BEGINNER LEVEL</a:t>
            </a:r>
          </a:p>
        </p:txBody>
      </p:sp>
    </p:spTree>
    <p:extLst>
      <p:ext uri="{BB962C8B-B14F-4D97-AF65-F5344CB8AC3E}">
        <p14:creationId xmlns:p14="http://schemas.microsoft.com/office/powerpoint/2010/main" val="27194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F1C31-CBFD-3D4B-8707-EC210496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26430"/>
            <a:ext cx="10131427" cy="3124199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HAVE FUN WITH SOME PRACTICAL EXERCISES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F5788-2D24-1C4F-91D8-431888F2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909" y="3750629"/>
            <a:ext cx="6094180" cy="1447800"/>
          </a:xfrm>
        </p:spPr>
        <p:txBody>
          <a:bodyPr/>
          <a:lstStyle/>
          <a:p>
            <a:pPr algn="ctr"/>
            <a:r>
              <a:rPr lang="it-IT" b="1" dirty="0"/>
              <a:t>Complete the </a:t>
            </a:r>
            <a:r>
              <a:rPr lang="it-IT" b="1" dirty="0" err="1"/>
              <a:t>suggested</a:t>
            </a:r>
            <a:r>
              <a:rPr lang="it-IT" b="1" dirty="0"/>
              <a:t> </a:t>
            </a:r>
            <a:r>
              <a:rPr lang="it-IT" b="1" dirty="0" err="1"/>
              <a:t>exercises</a:t>
            </a:r>
            <a:r>
              <a:rPr lang="it-IT" b="1" dirty="0"/>
              <a:t> of the </a:t>
            </a:r>
            <a:r>
              <a:rPr lang="it-IT" b="1" dirty="0" err="1"/>
              <a:t>Beginner</a:t>
            </a:r>
            <a:r>
              <a:rPr lang="it-IT" b="1" dirty="0"/>
              <a:t> Level of the </a:t>
            </a:r>
            <a:r>
              <a:rPr lang="it-IT" b="1" dirty="0" err="1"/>
              <a:t>Broken</a:t>
            </a:r>
            <a:r>
              <a:rPr lang="it-IT" b="1" dirty="0"/>
              <a:t> Access Control </a:t>
            </a:r>
            <a:r>
              <a:rPr lang="it-IT" b="1" dirty="0" err="1"/>
              <a:t>learning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endParaRPr lang="it-IT" b="1" dirty="0"/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229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E1FE3-196F-018F-FC62-2DE86788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203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C7672-2745-C7E9-A27D-F37C2D1B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3645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little section you will find some simple questions to test your comprehension of the topic.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Simply describe what “Access control” means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Name some of the problems Broken Access Control can lead to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Describe what Cross-Site Request Forgery is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the key actors necessary for a CSRF attack?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93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r>
              <a:rPr lang="it-IT" sz="2400" dirty="0"/>
              <a:t>Grant or </a:t>
            </a:r>
            <a:r>
              <a:rPr lang="it-IT" sz="2400" dirty="0" err="1"/>
              <a:t>restrict</a:t>
            </a:r>
            <a:r>
              <a:rPr lang="it-IT" sz="2400" dirty="0"/>
              <a:t> </a:t>
            </a:r>
            <a:r>
              <a:rPr lang="it-IT" sz="2400" dirty="0" err="1"/>
              <a:t>users</a:t>
            </a:r>
            <a:r>
              <a:rPr lang="it-IT" sz="2400" dirty="0"/>
              <a:t>’ </a:t>
            </a:r>
            <a:r>
              <a:rPr lang="it-IT" sz="2400" dirty="0" err="1"/>
              <a:t>rights</a:t>
            </a:r>
            <a:r>
              <a:rPr lang="it-IT" sz="2400" dirty="0"/>
              <a:t> on the </a:t>
            </a:r>
            <a:r>
              <a:rPr lang="it-IT" sz="2400" dirty="0" err="1"/>
              <a:t>application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Ensure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users</a:t>
            </a:r>
            <a:r>
              <a:rPr lang="it-IT" sz="2400" dirty="0"/>
              <a:t> </a:t>
            </a:r>
            <a:r>
              <a:rPr lang="it-IT" sz="2400" dirty="0" err="1"/>
              <a:t>cannot</a:t>
            </a:r>
            <a:r>
              <a:rPr lang="it-IT" sz="2400" dirty="0"/>
              <a:t> </a:t>
            </a:r>
            <a:r>
              <a:rPr lang="it-IT" sz="2400" dirty="0" err="1"/>
              <a:t>act</a:t>
            </a:r>
            <a:r>
              <a:rPr lang="it-IT" sz="2400" dirty="0"/>
              <a:t> </a:t>
            </a:r>
            <a:r>
              <a:rPr lang="it-IT" sz="2400" dirty="0" err="1"/>
              <a:t>outside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intended</a:t>
            </a:r>
            <a:r>
              <a:rPr lang="it-IT" sz="2400" dirty="0"/>
              <a:t> </a:t>
            </a:r>
            <a:r>
              <a:rPr lang="it-IT" sz="2400" dirty="0" err="1"/>
              <a:t>permissions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980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19A02-FB67-CD4C-8446-C56A5697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5027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ACCESS CONTROL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C215AA-C983-5446-9B1B-887B43C9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9" y="2217904"/>
            <a:ext cx="4709054" cy="576262"/>
          </a:xfrm>
        </p:spPr>
        <p:txBody>
          <a:bodyPr/>
          <a:lstStyle/>
          <a:p>
            <a:pPr algn="ctr"/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58BF1-7983-2B4F-B825-C9D1DA31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560" y="3093970"/>
            <a:ext cx="4996923" cy="2920998"/>
          </a:xfrm>
        </p:spPr>
        <p:txBody>
          <a:bodyPr/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Identify</a:t>
            </a:r>
            <a:r>
              <a:rPr lang="it-IT" dirty="0"/>
              <a:t> the </a:t>
            </a:r>
            <a:r>
              <a:rPr lang="it-IT" dirty="0" err="1"/>
              <a:t>users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8144CF-D93C-4D4F-BCCF-B48739882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797" y="2212764"/>
            <a:ext cx="4722813" cy="576262"/>
          </a:xfrm>
        </p:spPr>
        <p:txBody>
          <a:bodyPr/>
          <a:lstStyle/>
          <a:p>
            <a:pPr algn="ctr"/>
            <a:r>
              <a:rPr lang="it-IT" dirty="0"/>
              <a:t>Session management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147DFA-1A99-8340-AC3A-B11C6A52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3093970"/>
            <a:ext cx="4995334" cy="2920998"/>
          </a:xfrm>
        </p:spPr>
        <p:txBody>
          <a:bodyPr/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Bind</a:t>
            </a:r>
            <a:r>
              <a:rPr lang="it-IT" dirty="0"/>
              <a:t> HTTP </a:t>
            </a:r>
            <a:r>
              <a:rPr lang="it-IT" dirty="0" err="1"/>
              <a:t>requests</a:t>
            </a:r>
            <a:r>
              <a:rPr lang="it-IT" dirty="0"/>
              <a:t> to </a:t>
            </a:r>
            <a:r>
              <a:rPr lang="it-IT" dirty="0" err="1"/>
              <a:t>users</a:t>
            </a:r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D9F3D7F-67F2-FE41-ACEB-79F13A9464B4}"/>
              </a:ext>
            </a:extLst>
          </p:cNvPr>
          <p:cNvCxnSpPr>
            <a:cxnSpLocks/>
          </p:cNvCxnSpPr>
          <p:nvPr/>
        </p:nvCxnSpPr>
        <p:spPr>
          <a:xfrm flipH="1">
            <a:off x="3691773" y="1637703"/>
            <a:ext cx="1093914" cy="667568"/>
          </a:xfrm>
          <a:prstGeom prst="straightConnector1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88E56B9-0F1B-E54E-B85A-42DC86F8C084}"/>
              </a:ext>
            </a:extLst>
          </p:cNvPr>
          <p:cNvCxnSpPr>
            <a:cxnSpLocks/>
          </p:cNvCxnSpPr>
          <p:nvPr/>
        </p:nvCxnSpPr>
        <p:spPr>
          <a:xfrm>
            <a:off x="6796694" y="1666168"/>
            <a:ext cx="1113940" cy="664765"/>
          </a:xfrm>
          <a:prstGeom prst="straightConnector1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7FC60AF-9953-694E-BD5D-047E1FA7DA59}"/>
              </a:ext>
            </a:extLst>
          </p:cNvPr>
          <p:cNvCxnSpPr>
            <a:cxnSpLocks/>
          </p:cNvCxnSpPr>
          <p:nvPr/>
        </p:nvCxnSpPr>
        <p:spPr>
          <a:xfrm flipH="1">
            <a:off x="3329031" y="2890776"/>
            <a:ext cx="1" cy="4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CD06C14-F7E8-D64F-9592-884EBB325196}"/>
              </a:ext>
            </a:extLst>
          </p:cNvPr>
          <p:cNvCxnSpPr>
            <a:cxnSpLocks/>
          </p:cNvCxnSpPr>
          <p:nvPr/>
        </p:nvCxnSpPr>
        <p:spPr>
          <a:xfrm flipH="1">
            <a:off x="8325954" y="2857173"/>
            <a:ext cx="1" cy="52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3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C0025A9-F701-D446-942B-ED4A557B2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70" y="1632685"/>
            <a:ext cx="7185260" cy="359263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F547DC-37C1-3F41-BF4C-0F99DB22ACFD}"/>
              </a:ext>
            </a:extLst>
          </p:cNvPr>
          <p:cNvSpPr txBox="1"/>
          <p:nvPr/>
        </p:nvSpPr>
        <p:spPr>
          <a:xfrm>
            <a:off x="2503370" y="6282994"/>
            <a:ext cx="3498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miro.medium.com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/v2/1*3z3zxJj_GzArgT2SIy529w.png.</a:t>
            </a:r>
            <a:r>
              <a:rPr lang="it-IT" sz="1000" i="1" dirty="0">
                <a:effectLst/>
              </a:rPr>
              <a:t> </a:t>
            </a:r>
            <a:endParaRPr lang="it-IT" sz="1000" i="1" dirty="0"/>
          </a:p>
        </p:txBody>
      </p:sp>
    </p:spTree>
    <p:extLst>
      <p:ext uri="{BB962C8B-B14F-4D97-AF65-F5344CB8AC3E}">
        <p14:creationId xmlns:p14="http://schemas.microsoft.com/office/powerpoint/2010/main" val="202015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F402C-9F8C-BD4E-B23D-AB86233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1521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CONSEQUENCES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2D28E-BD6D-B64D-B3BD-252AB25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2067"/>
            <a:ext cx="10131425" cy="3649133"/>
          </a:xfrm>
        </p:spPr>
        <p:txBody>
          <a:bodyPr/>
          <a:lstStyle/>
          <a:p>
            <a:r>
              <a:rPr lang="it-IT" dirty="0" err="1"/>
              <a:t>Modification</a:t>
            </a:r>
            <a:r>
              <a:rPr lang="it-IT" dirty="0"/>
              <a:t> or </a:t>
            </a:r>
            <a:r>
              <a:rPr lang="it-IT" dirty="0" err="1"/>
              <a:t>destruction</a:t>
            </a:r>
            <a:r>
              <a:rPr lang="it-IT" dirty="0"/>
              <a:t> of data</a:t>
            </a:r>
          </a:p>
          <a:p>
            <a:endParaRPr lang="it-IT" dirty="0"/>
          </a:p>
          <a:p>
            <a:r>
              <a:rPr lang="it-IT" dirty="0" err="1"/>
              <a:t>Unauthorized</a:t>
            </a:r>
            <a:r>
              <a:rPr lang="it-IT" dirty="0"/>
              <a:t> information </a:t>
            </a:r>
            <a:r>
              <a:rPr lang="it-IT" dirty="0" err="1"/>
              <a:t>disclosure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Performing</a:t>
            </a:r>
            <a:r>
              <a:rPr lang="it-IT" dirty="0"/>
              <a:t> business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outside</a:t>
            </a:r>
            <a:r>
              <a:rPr lang="it-IT" dirty="0"/>
              <a:t> </a:t>
            </a:r>
            <a:r>
              <a:rPr lang="it-IT" dirty="0" err="1"/>
              <a:t>user’s</a:t>
            </a:r>
            <a:r>
              <a:rPr lang="it-IT" dirty="0"/>
              <a:t> </a:t>
            </a:r>
            <a:r>
              <a:rPr lang="it-IT" dirty="0" err="1"/>
              <a:t>limit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324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Cross site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forgery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An </a:t>
            </a:r>
            <a:r>
              <a:rPr lang="it-IT" sz="2400" dirty="0" err="1"/>
              <a:t>attack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tricks</a:t>
            </a:r>
            <a:r>
              <a:rPr lang="it-IT" sz="2400" dirty="0"/>
              <a:t> the </a:t>
            </a:r>
            <a:r>
              <a:rPr lang="it-IT" sz="2400" dirty="0" err="1"/>
              <a:t>victim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submitting</a:t>
            </a:r>
            <a:r>
              <a:rPr lang="it-IT" sz="2400" dirty="0"/>
              <a:t> a </a:t>
            </a:r>
            <a:r>
              <a:rPr lang="it-IT" sz="2400" dirty="0" err="1"/>
              <a:t>malicious</a:t>
            </a:r>
            <a:r>
              <a:rPr lang="it-IT" sz="2400" dirty="0"/>
              <a:t> HTTP </a:t>
            </a:r>
            <a:r>
              <a:rPr lang="it-IT" sz="2400" dirty="0" err="1"/>
              <a:t>request</a:t>
            </a:r>
            <a:r>
              <a:rPr lang="it-IT" sz="2400" dirty="0"/>
              <a:t> to a target </a:t>
            </a:r>
            <a:r>
              <a:rPr lang="it-IT" sz="2400" dirty="0" err="1"/>
              <a:t>destination</a:t>
            </a:r>
            <a:r>
              <a:rPr lang="it-IT" sz="2400" dirty="0"/>
              <a:t> </a:t>
            </a:r>
            <a:r>
              <a:rPr lang="it-IT" sz="2400" dirty="0" err="1"/>
              <a:t>without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knowledge</a:t>
            </a:r>
            <a:r>
              <a:rPr lang="it-IT" sz="2400" dirty="0"/>
              <a:t> or </a:t>
            </a:r>
            <a:r>
              <a:rPr lang="it-IT" sz="2400" dirty="0" err="1"/>
              <a:t>intent</a:t>
            </a:r>
            <a:r>
              <a:rPr lang="it-IT" sz="2400" dirty="0"/>
              <a:t>,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perform</a:t>
            </a:r>
            <a:r>
              <a:rPr lang="it-IT" sz="2400" dirty="0"/>
              <a:t> an </a:t>
            </a:r>
            <a:r>
              <a:rPr lang="it-IT" sz="2400" dirty="0" err="1"/>
              <a:t>action</a:t>
            </a:r>
            <a:r>
              <a:rPr lang="it-IT" sz="2400" dirty="0"/>
              <a:t> </a:t>
            </a:r>
            <a:r>
              <a:rPr lang="it-IT" sz="2400" dirty="0" err="1"/>
              <a:t>disguised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victim</a:t>
            </a:r>
            <a:endParaRPr lang="it-IT" sz="2400" dirty="0"/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87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C311456D-D342-5541-84DF-D7FC7E29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90" y="1186165"/>
            <a:ext cx="5936820" cy="448567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76AAD2-95AF-D448-AFD0-A8782C9D2630}"/>
              </a:ext>
            </a:extLst>
          </p:cNvPr>
          <p:cNvSpPr txBox="1"/>
          <p:nvPr/>
        </p:nvSpPr>
        <p:spPr>
          <a:xfrm>
            <a:off x="3127590" y="6249335"/>
            <a:ext cx="3667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www.seobility.net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/wiki/images/d/d2/HTTP-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Header.png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1000" i="1" dirty="0"/>
          </a:p>
        </p:txBody>
      </p:sp>
    </p:spTree>
    <p:extLst>
      <p:ext uri="{BB962C8B-B14F-4D97-AF65-F5344CB8AC3E}">
        <p14:creationId xmlns:p14="http://schemas.microsoft.com/office/powerpoint/2010/main" val="129856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5C04A-2D1B-824F-A92E-732AC1A0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http </a:t>
            </a:r>
            <a:r>
              <a:rPr lang="it-IT" dirty="0" err="1"/>
              <a:t>requests</a:t>
            </a:r>
            <a:r>
              <a:rPr lang="it-IT" dirty="0"/>
              <a:t> can be </a:t>
            </a:r>
            <a:r>
              <a:rPr lang="it-IT" dirty="0" err="1"/>
              <a:t>sent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21A4A-920D-284C-A509-75CA25C7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Using the web </a:t>
            </a:r>
            <a:r>
              <a:rPr lang="it-IT" dirty="0" err="1"/>
              <a:t>application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Typing the URL in a browser</a:t>
            </a:r>
          </a:p>
          <a:p>
            <a:endParaRPr lang="it-IT" dirty="0"/>
          </a:p>
          <a:p>
            <a:r>
              <a:rPr lang="it-IT" b="1" dirty="0" err="1"/>
              <a:t>Following</a:t>
            </a:r>
            <a:r>
              <a:rPr lang="it-IT" b="1" dirty="0"/>
              <a:t> an </a:t>
            </a:r>
            <a:r>
              <a:rPr lang="it-IT" b="1" dirty="0" err="1"/>
              <a:t>external</a:t>
            </a:r>
            <a:r>
              <a:rPr lang="it-IT" b="1" dirty="0"/>
              <a:t> URL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1A9F28F-0162-7E47-B952-FBD07E444111}"/>
              </a:ext>
            </a:extLst>
          </p:cNvPr>
          <p:cNvSpPr/>
          <p:nvPr/>
        </p:nvSpPr>
        <p:spPr>
          <a:xfrm>
            <a:off x="1043426" y="4628098"/>
            <a:ext cx="2513197" cy="3085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84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5C04A-2D1B-824F-A92E-732AC1A0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CSRF NEEDS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21A4A-920D-284C-A509-75CA25C7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trusted</a:t>
            </a:r>
            <a:r>
              <a:rPr lang="it-IT" dirty="0"/>
              <a:t> site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victim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of the </a:t>
            </a:r>
            <a:r>
              <a:rPr lang="it-IT" dirty="0" err="1"/>
              <a:t>trusted</a:t>
            </a:r>
            <a:r>
              <a:rPr lang="it-IT" dirty="0"/>
              <a:t> site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malicious</a:t>
            </a:r>
            <a:r>
              <a:rPr lang="it-IT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67333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176</TotalTime>
  <Words>248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Celestiale</vt:lpstr>
      <vt:lpstr>Teaching cybersecurity: a practical path to increase user’s awareness</vt:lpstr>
      <vt:lpstr>ACCESS CONTROL</vt:lpstr>
      <vt:lpstr>ACCESS CONTROL</vt:lpstr>
      <vt:lpstr>Presentazione standard di PowerPoint</vt:lpstr>
      <vt:lpstr>CONSEQUENCES</vt:lpstr>
      <vt:lpstr>Cross site request forgery</vt:lpstr>
      <vt:lpstr>Presentazione standard di PowerPoint</vt:lpstr>
      <vt:lpstr>http requests can be sent in different ways</vt:lpstr>
      <vt:lpstr>CSRF NEEDS</vt:lpstr>
      <vt:lpstr>HAVE FUN WITH SOME PRACTICAL EXERCISES</vt:lpstr>
      <vt:lpstr>QUESTIONS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Damiano Duminuco</dc:creator>
  <cp:lastModifiedBy>Damiano Duminuco</cp:lastModifiedBy>
  <cp:revision>6</cp:revision>
  <dcterms:created xsi:type="dcterms:W3CDTF">2023-06-10T10:14:01Z</dcterms:created>
  <dcterms:modified xsi:type="dcterms:W3CDTF">2023-06-11T09:26:23Z</dcterms:modified>
</cp:coreProperties>
</file>