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92" r:id="rId4"/>
    <p:sldId id="285" r:id="rId5"/>
    <p:sldId id="293" r:id="rId6"/>
    <p:sldId id="295" r:id="rId7"/>
    <p:sldId id="296" r:id="rId8"/>
    <p:sldId id="297" r:id="rId9"/>
    <p:sldId id="290" r:id="rId10"/>
    <p:sldId id="259" r:id="rId11"/>
    <p:sldId id="2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6"/>
    <p:restoredTop sz="94981"/>
  </p:normalViewPr>
  <p:slideViewPr>
    <p:cSldViewPr snapToGrid="0">
      <p:cViewPr varScale="1">
        <p:scale>
          <a:sx n="227" d="100"/>
          <a:sy n="227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FAFFC-058D-4C65-9EB7-B32C04105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it-IT" sz="4800" dirty="0" err="1"/>
              <a:t>Teaching</a:t>
            </a:r>
            <a:r>
              <a:rPr lang="it-IT" sz="4800" dirty="0"/>
              <a:t> cybersecurity: a </a:t>
            </a:r>
            <a:r>
              <a:rPr lang="it-IT" sz="4800" dirty="0" err="1"/>
              <a:t>practical</a:t>
            </a:r>
            <a:r>
              <a:rPr lang="it-IT" sz="4800" dirty="0"/>
              <a:t> </a:t>
            </a:r>
            <a:r>
              <a:rPr lang="it-IT" sz="4800" dirty="0" err="1"/>
              <a:t>path</a:t>
            </a:r>
            <a:r>
              <a:rPr lang="it-IT" sz="4800" dirty="0"/>
              <a:t> to </a:t>
            </a:r>
            <a:r>
              <a:rPr lang="it-IT" sz="4800" dirty="0" err="1"/>
              <a:t>increase</a:t>
            </a:r>
            <a:r>
              <a:rPr lang="it-IT" sz="4800" dirty="0"/>
              <a:t> </a:t>
            </a:r>
            <a:r>
              <a:rPr lang="it-IT" sz="4800" dirty="0" err="1"/>
              <a:t>user’s</a:t>
            </a:r>
            <a:r>
              <a:rPr lang="it-IT" sz="4800" dirty="0"/>
              <a:t> </a:t>
            </a:r>
            <a:r>
              <a:rPr lang="it-IT" sz="4800" dirty="0" err="1"/>
              <a:t>awareness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ED5ADF-9071-E2CD-7C8F-0D46B4ABF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200" b="1" dirty="0"/>
              <a:t>BROKEN ACCESS CONTROL – intermediate LEVEL</a:t>
            </a:r>
          </a:p>
        </p:txBody>
      </p:sp>
    </p:spTree>
    <p:extLst>
      <p:ext uri="{BB962C8B-B14F-4D97-AF65-F5344CB8AC3E}">
        <p14:creationId xmlns:p14="http://schemas.microsoft.com/office/powerpoint/2010/main" val="27194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E1FE3-196F-018F-FC62-2DE86788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2039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C7672-2745-C7E9-A27D-F37C2D1B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3645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little section you will find some simple questions to test your comprehension of the topic. 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Name some broken access control vulnerabilities and briefly describe them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Simply describe the necessary steps for a CSRF attack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Explain how a malicious request can be embedded in a web page and be automatically sent when visiting it</a:t>
            </a:r>
          </a:p>
        </p:txBody>
      </p:sp>
    </p:spTree>
    <p:extLst>
      <p:ext uri="{BB962C8B-B14F-4D97-AF65-F5344CB8AC3E}">
        <p14:creationId xmlns:p14="http://schemas.microsoft.com/office/powerpoint/2010/main" val="342893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6897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ACCESS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>
            <a:normAutofit/>
          </a:bodyPr>
          <a:lstStyle/>
          <a:p>
            <a:r>
              <a:rPr lang="it-IT" sz="2400" dirty="0"/>
              <a:t>Grant or </a:t>
            </a:r>
            <a:r>
              <a:rPr lang="it-IT" sz="2400" dirty="0" err="1"/>
              <a:t>restrict</a:t>
            </a:r>
            <a:r>
              <a:rPr lang="it-IT" sz="2400" dirty="0"/>
              <a:t> </a:t>
            </a:r>
            <a:r>
              <a:rPr lang="it-IT" sz="2400" dirty="0" err="1"/>
              <a:t>users</a:t>
            </a:r>
            <a:r>
              <a:rPr lang="it-IT" sz="2400" dirty="0"/>
              <a:t>’ </a:t>
            </a:r>
            <a:r>
              <a:rPr lang="it-IT" sz="2400" dirty="0" err="1"/>
              <a:t>rights</a:t>
            </a:r>
            <a:r>
              <a:rPr lang="it-IT" sz="2400" dirty="0"/>
              <a:t> on the </a:t>
            </a:r>
            <a:r>
              <a:rPr lang="it-IT" sz="2400" dirty="0" err="1"/>
              <a:t>application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 err="1"/>
              <a:t>Ensure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users</a:t>
            </a:r>
            <a:r>
              <a:rPr lang="it-IT" sz="2400" dirty="0"/>
              <a:t> </a:t>
            </a:r>
            <a:r>
              <a:rPr lang="it-IT" sz="2400" dirty="0" err="1"/>
              <a:t>cannot</a:t>
            </a:r>
            <a:r>
              <a:rPr lang="it-IT" sz="2400" dirty="0"/>
              <a:t> </a:t>
            </a:r>
            <a:r>
              <a:rPr lang="it-IT" sz="2400" dirty="0" err="1"/>
              <a:t>act</a:t>
            </a:r>
            <a:r>
              <a:rPr lang="it-IT" sz="2400" dirty="0"/>
              <a:t> </a:t>
            </a:r>
            <a:r>
              <a:rPr lang="it-IT" sz="2400" dirty="0" err="1"/>
              <a:t>outside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intended</a:t>
            </a:r>
            <a:r>
              <a:rPr lang="it-IT" sz="2400" dirty="0"/>
              <a:t> </a:t>
            </a:r>
            <a:r>
              <a:rPr lang="it-IT" sz="2400" dirty="0" err="1"/>
              <a:t>permissions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9808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6897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COMMON ACCESS CONTROL VULNERABILITIES INCLUDE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214994"/>
            <a:ext cx="10131425" cy="3649133"/>
          </a:xfrm>
        </p:spPr>
        <p:txBody>
          <a:bodyPr>
            <a:normAutofit/>
          </a:bodyPr>
          <a:lstStyle/>
          <a:p>
            <a:r>
              <a:rPr lang="it-IT" sz="2400" dirty="0" err="1"/>
              <a:t>Violation</a:t>
            </a:r>
            <a:r>
              <a:rPr lang="it-IT" sz="2400" dirty="0"/>
              <a:t> of the </a:t>
            </a:r>
            <a:r>
              <a:rPr lang="it-IT" sz="2400" dirty="0" err="1"/>
              <a:t>principle</a:t>
            </a:r>
            <a:r>
              <a:rPr lang="it-IT" sz="2400" dirty="0"/>
              <a:t> of </a:t>
            </a:r>
            <a:r>
              <a:rPr lang="it-IT" sz="2400" dirty="0" err="1"/>
              <a:t>least</a:t>
            </a:r>
            <a:r>
              <a:rPr lang="it-IT" sz="2400" dirty="0"/>
              <a:t> </a:t>
            </a:r>
            <a:r>
              <a:rPr lang="it-IT" sz="2400" dirty="0" err="1"/>
              <a:t>privilege</a:t>
            </a:r>
            <a:endParaRPr lang="it-IT" sz="2400" dirty="0"/>
          </a:p>
          <a:p>
            <a:r>
              <a:rPr lang="it-IT" sz="2400" dirty="0" err="1"/>
              <a:t>Bypassing</a:t>
            </a:r>
            <a:r>
              <a:rPr lang="it-IT" sz="2400" dirty="0"/>
              <a:t> </a:t>
            </a:r>
            <a:r>
              <a:rPr lang="it-IT" sz="2400" dirty="0" err="1"/>
              <a:t>access</a:t>
            </a:r>
            <a:r>
              <a:rPr lang="it-IT" sz="2400" dirty="0"/>
              <a:t> control </a:t>
            </a:r>
            <a:r>
              <a:rPr lang="it-IT" sz="2400" dirty="0" err="1"/>
              <a:t>checks</a:t>
            </a:r>
            <a:r>
              <a:rPr lang="it-IT" sz="2400" dirty="0"/>
              <a:t> by </a:t>
            </a:r>
            <a:r>
              <a:rPr lang="it-IT" sz="2400" dirty="0" err="1"/>
              <a:t>modifying</a:t>
            </a:r>
            <a:r>
              <a:rPr lang="it-IT" sz="2400" dirty="0"/>
              <a:t> the URL, </a:t>
            </a:r>
            <a:r>
              <a:rPr lang="it-IT" sz="2400" dirty="0" err="1"/>
              <a:t>internal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 state or HTML page</a:t>
            </a:r>
          </a:p>
          <a:p>
            <a:r>
              <a:rPr lang="it-IT" sz="2400" dirty="0" err="1"/>
              <a:t>Permitting</a:t>
            </a:r>
            <a:r>
              <a:rPr lang="it-IT" sz="2400" dirty="0"/>
              <a:t> </a:t>
            </a:r>
            <a:r>
              <a:rPr lang="it-IT" sz="2400" dirty="0" err="1"/>
              <a:t>viewing</a:t>
            </a:r>
            <a:r>
              <a:rPr lang="it-IT" sz="2400" dirty="0"/>
              <a:t> or editing </a:t>
            </a:r>
            <a:r>
              <a:rPr lang="it-IT" sz="2400" dirty="0" err="1"/>
              <a:t>someone</a:t>
            </a:r>
            <a:r>
              <a:rPr lang="it-IT" sz="2400" dirty="0"/>
              <a:t> </a:t>
            </a:r>
            <a:r>
              <a:rPr lang="it-IT" sz="2400" dirty="0" err="1"/>
              <a:t>else’s</a:t>
            </a:r>
            <a:r>
              <a:rPr lang="it-IT" sz="2400" dirty="0"/>
              <a:t> account</a:t>
            </a:r>
          </a:p>
          <a:p>
            <a:r>
              <a:rPr lang="it-IT" sz="2400" dirty="0" err="1"/>
              <a:t>Accessing</a:t>
            </a:r>
            <a:r>
              <a:rPr lang="it-IT" sz="2400" dirty="0"/>
              <a:t> </a:t>
            </a:r>
            <a:r>
              <a:rPr lang="it-IT" sz="2400" dirty="0" err="1"/>
              <a:t>APIs</a:t>
            </a:r>
            <a:r>
              <a:rPr lang="it-IT" sz="2400" dirty="0"/>
              <a:t> with </a:t>
            </a:r>
            <a:r>
              <a:rPr lang="it-IT" sz="2400" dirty="0" err="1"/>
              <a:t>missing</a:t>
            </a:r>
            <a:r>
              <a:rPr lang="it-IT" sz="2400" dirty="0"/>
              <a:t> </a:t>
            </a:r>
            <a:r>
              <a:rPr lang="it-IT" sz="2400" dirty="0" err="1"/>
              <a:t>access</a:t>
            </a:r>
            <a:r>
              <a:rPr lang="it-IT" sz="2400" dirty="0"/>
              <a:t> control for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methods</a:t>
            </a:r>
            <a:endParaRPr lang="it-IT" sz="2400" dirty="0"/>
          </a:p>
          <a:p>
            <a:r>
              <a:rPr lang="it-IT" sz="2400" dirty="0" err="1"/>
              <a:t>Elevation</a:t>
            </a:r>
            <a:r>
              <a:rPr lang="it-IT" sz="2400" dirty="0"/>
              <a:t> of </a:t>
            </a:r>
            <a:r>
              <a:rPr lang="it-IT" sz="2400" dirty="0" err="1"/>
              <a:t>privilege</a:t>
            </a:r>
            <a:endParaRPr lang="it-IT" sz="2400" dirty="0"/>
          </a:p>
          <a:p>
            <a:r>
              <a:rPr lang="it-IT" sz="2400" dirty="0"/>
              <a:t>Force </a:t>
            </a:r>
            <a:r>
              <a:rPr lang="it-IT" sz="2400" dirty="0" err="1"/>
              <a:t>browsing</a:t>
            </a:r>
            <a:r>
              <a:rPr lang="it-IT" sz="2400" dirty="0"/>
              <a:t> to </a:t>
            </a:r>
            <a:r>
              <a:rPr lang="it-IT" sz="2400" dirty="0" err="1"/>
              <a:t>pages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466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082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Cross site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forgery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An </a:t>
            </a:r>
            <a:r>
              <a:rPr lang="it-IT" sz="2400" dirty="0" err="1"/>
              <a:t>attack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tricks</a:t>
            </a:r>
            <a:r>
              <a:rPr lang="it-IT" sz="2400" dirty="0"/>
              <a:t> the </a:t>
            </a:r>
            <a:r>
              <a:rPr lang="it-IT" sz="2400" dirty="0" err="1"/>
              <a:t>victim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submitting</a:t>
            </a:r>
            <a:r>
              <a:rPr lang="it-IT" sz="2400" dirty="0"/>
              <a:t> a </a:t>
            </a:r>
            <a:r>
              <a:rPr lang="it-IT" sz="2400" dirty="0" err="1"/>
              <a:t>malicious</a:t>
            </a:r>
            <a:r>
              <a:rPr lang="it-IT" sz="2400" dirty="0"/>
              <a:t> HTTP </a:t>
            </a:r>
            <a:r>
              <a:rPr lang="it-IT" sz="2400" dirty="0" err="1"/>
              <a:t>request</a:t>
            </a:r>
            <a:r>
              <a:rPr lang="it-IT" sz="2400" dirty="0"/>
              <a:t> to a target </a:t>
            </a:r>
            <a:r>
              <a:rPr lang="it-IT" sz="2400" dirty="0" err="1"/>
              <a:t>destination</a:t>
            </a:r>
            <a:r>
              <a:rPr lang="it-IT" sz="2400" dirty="0"/>
              <a:t> </a:t>
            </a:r>
            <a:r>
              <a:rPr lang="it-IT" sz="2400" dirty="0" err="1"/>
              <a:t>without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knowledge</a:t>
            </a:r>
            <a:r>
              <a:rPr lang="it-IT" sz="2400" dirty="0"/>
              <a:t> or </a:t>
            </a:r>
            <a:r>
              <a:rPr lang="it-IT" sz="2400" dirty="0" err="1"/>
              <a:t>intent</a:t>
            </a:r>
            <a:r>
              <a:rPr lang="it-IT" sz="2400" dirty="0"/>
              <a:t>,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perform</a:t>
            </a:r>
            <a:r>
              <a:rPr lang="it-IT" sz="2400" dirty="0"/>
              <a:t> an </a:t>
            </a:r>
            <a:r>
              <a:rPr lang="it-IT" sz="2400" dirty="0" err="1"/>
              <a:t>action</a:t>
            </a:r>
            <a:r>
              <a:rPr lang="it-IT" sz="2400" dirty="0"/>
              <a:t> </a:t>
            </a:r>
            <a:r>
              <a:rPr lang="it-IT" sz="2400" dirty="0" err="1"/>
              <a:t>disguised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the </a:t>
            </a:r>
            <a:r>
              <a:rPr lang="it-IT" sz="2400" dirty="0" err="1"/>
              <a:t>victim</a:t>
            </a:r>
            <a:endParaRPr lang="it-IT" sz="2400" dirty="0"/>
          </a:p>
          <a:p>
            <a:pPr marL="0" indent="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4878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1D9B2-ED84-0744-B560-DF805DDD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75941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STORED CSRF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4CD896-DE26-E940-B9EB-2E1AF425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1471" y="2746494"/>
            <a:ext cx="4709054" cy="576262"/>
          </a:xfrm>
        </p:spPr>
        <p:txBody>
          <a:bodyPr/>
          <a:lstStyle/>
          <a:p>
            <a:pPr algn="ctr"/>
            <a:r>
              <a:rPr lang="it-IT" dirty="0" err="1"/>
              <a:t>Attackers</a:t>
            </a:r>
            <a:r>
              <a:rPr lang="it-IT" dirty="0"/>
              <a:t> can </a:t>
            </a:r>
            <a:r>
              <a:rPr lang="it-IT" dirty="0" err="1"/>
              <a:t>store</a:t>
            </a:r>
            <a:r>
              <a:rPr lang="it-IT" dirty="0"/>
              <a:t> the </a:t>
            </a:r>
            <a:r>
              <a:rPr lang="it-IT" dirty="0" err="1"/>
              <a:t>attack</a:t>
            </a:r>
            <a:r>
              <a:rPr lang="it-IT" dirty="0"/>
              <a:t> on the </a:t>
            </a:r>
            <a:r>
              <a:rPr lang="it-IT" dirty="0" err="1"/>
              <a:t>vulnerable</a:t>
            </a:r>
            <a:r>
              <a:rPr lang="it-IT" dirty="0"/>
              <a:t> site </a:t>
            </a:r>
            <a:r>
              <a:rPr lang="it-IT" dirty="0" err="1"/>
              <a:t>itself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1A1495-315C-1547-8C5E-1EEA59DF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7536" y="4037042"/>
            <a:ext cx="4996923" cy="292099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&lt;</a:t>
            </a:r>
            <a:r>
              <a:rPr lang="it-IT" dirty="0" err="1"/>
              <a:t>img</a:t>
            </a:r>
            <a:r>
              <a:rPr lang="it-IT" dirty="0"/>
              <a:t>&gt; or &lt;</a:t>
            </a:r>
            <a:r>
              <a:rPr lang="it-IT" dirty="0" err="1"/>
              <a:t>iframe</a:t>
            </a:r>
            <a:r>
              <a:rPr lang="it-IT" dirty="0"/>
              <a:t>&gt; </a:t>
            </a:r>
            <a:r>
              <a:rPr lang="it-IT" dirty="0" err="1"/>
              <a:t>tags</a:t>
            </a:r>
            <a:r>
              <a:rPr lang="it-IT" dirty="0"/>
              <a:t> on </a:t>
            </a:r>
            <a:r>
              <a:rPr lang="it-IT" dirty="0" err="1"/>
              <a:t>fields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accept</a:t>
            </a:r>
            <a:r>
              <a:rPr lang="it-IT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339349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821C6-CA60-7944-BEBD-8EBA1F29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92771"/>
            <a:ext cx="10131425" cy="1456267"/>
          </a:xfrm>
        </p:spPr>
        <p:txBody>
          <a:bodyPr/>
          <a:lstStyle/>
          <a:p>
            <a:pPr algn="ctr"/>
            <a:r>
              <a:rPr lang="it-IT" dirty="0" err="1"/>
              <a:t>Csrf</a:t>
            </a:r>
            <a:r>
              <a:rPr lang="it-IT" dirty="0"/>
              <a:t> </a:t>
            </a:r>
            <a:r>
              <a:rPr lang="it-IT" dirty="0" err="1"/>
              <a:t>steps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870CDF-91E6-214C-8D8C-92935551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200" dirty="0"/>
              <a:t>Building an exploit:</a:t>
            </a:r>
          </a:p>
          <a:p>
            <a:pPr lvl="1"/>
            <a:r>
              <a:rPr lang="it-IT" sz="2000" dirty="0"/>
              <a:t>URL</a:t>
            </a:r>
          </a:p>
          <a:p>
            <a:pPr lvl="1"/>
            <a:r>
              <a:rPr lang="it-IT" sz="2000" dirty="0"/>
              <a:t>SCRIPT</a:t>
            </a:r>
          </a:p>
          <a:p>
            <a:pPr lvl="1"/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Trick</a:t>
            </a:r>
            <a:r>
              <a:rPr lang="it-IT" sz="2200" dirty="0"/>
              <a:t> the </a:t>
            </a:r>
            <a:r>
              <a:rPr lang="it-IT" sz="2200" dirty="0" err="1"/>
              <a:t>victim</a:t>
            </a:r>
            <a:r>
              <a:rPr lang="it-IT" sz="2200" dirty="0"/>
              <a:t> </a:t>
            </a:r>
            <a:r>
              <a:rPr lang="it-IT" sz="2200" dirty="0" err="1"/>
              <a:t>into</a:t>
            </a:r>
            <a:r>
              <a:rPr lang="it-IT" sz="2200" dirty="0"/>
              <a:t> </a:t>
            </a:r>
            <a:r>
              <a:rPr lang="it-IT" sz="2200" dirty="0" err="1"/>
              <a:t>executing</a:t>
            </a:r>
            <a:r>
              <a:rPr lang="it-IT" sz="2200" dirty="0"/>
              <a:t> the </a:t>
            </a:r>
            <a:r>
              <a:rPr lang="it-IT" sz="2200" dirty="0" err="1"/>
              <a:t>action</a:t>
            </a:r>
            <a:r>
              <a:rPr lang="it-IT" sz="2200" dirty="0"/>
              <a:t>:</a:t>
            </a:r>
          </a:p>
          <a:p>
            <a:pPr lvl="1"/>
            <a:r>
              <a:rPr lang="it-IT" sz="2000" dirty="0"/>
              <a:t>Social </a:t>
            </a:r>
            <a:r>
              <a:rPr lang="it-IT" sz="2000" dirty="0" err="1"/>
              <a:t>engineering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20704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schermata, testo, diagramma, design&#10;&#10;Descrizione generata automaticamente">
            <a:extLst>
              <a:ext uri="{FF2B5EF4-FFF2-40B4-BE49-F238E27FC236}">
                <a16:creationId xmlns:a16="http://schemas.microsoft.com/office/drawing/2014/main" id="{91ECEFF1-5783-304A-9FA7-C96DEC47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44" y="1082477"/>
            <a:ext cx="7235112" cy="469304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C95219-5B1B-4945-B22D-F57EE9D0B1A6}"/>
              </a:ext>
            </a:extLst>
          </p:cNvPr>
          <p:cNvSpPr txBox="1"/>
          <p:nvPr/>
        </p:nvSpPr>
        <p:spPr>
          <a:xfrm>
            <a:off x="2503370" y="6282994"/>
            <a:ext cx="7143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support.ptc.com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/help/windchill/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Whindchill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-FHC/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FlexPLM_Help_Center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/images/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WCConsiderSecureInfrastructure_CSRF.png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1000" i="1" dirty="0"/>
          </a:p>
        </p:txBody>
      </p:sp>
    </p:spTree>
    <p:extLst>
      <p:ext uri="{BB962C8B-B14F-4D97-AF65-F5344CB8AC3E}">
        <p14:creationId xmlns:p14="http://schemas.microsoft.com/office/powerpoint/2010/main" val="279432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821C6-CA60-7944-BEBD-8EBA1F29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92771"/>
            <a:ext cx="10131425" cy="1456267"/>
          </a:xfrm>
        </p:spPr>
        <p:txBody>
          <a:bodyPr/>
          <a:lstStyle/>
          <a:p>
            <a:pPr algn="ctr"/>
            <a:r>
              <a:rPr lang="it-IT" dirty="0" err="1"/>
              <a:t>Csrf</a:t>
            </a:r>
            <a:r>
              <a:rPr lang="it-IT" dirty="0"/>
              <a:t> RELIES 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870CDF-91E6-214C-8D8C-92935551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>
            <a:normAutofit/>
          </a:bodyPr>
          <a:lstStyle/>
          <a:p>
            <a:r>
              <a:rPr lang="it-IT" sz="2200" dirty="0"/>
              <a:t>Web</a:t>
            </a:r>
            <a:r>
              <a:rPr lang="it-IT" sz="2000" dirty="0"/>
              <a:t> browser </a:t>
            </a:r>
            <a:r>
              <a:rPr lang="it-IT" sz="2000" dirty="0" err="1"/>
              <a:t>behaviour</a:t>
            </a:r>
            <a:r>
              <a:rPr lang="it-IT" sz="2000" dirty="0"/>
              <a:t> </a:t>
            </a:r>
          </a:p>
          <a:p>
            <a:endParaRPr lang="it-IT" sz="2000" dirty="0"/>
          </a:p>
          <a:p>
            <a:r>
              <a:rPr lang="it-IT" sz="2000" dirty="0" err="1"/>
              <a:t>Attacker’s</a:t>
            </a:r>
            <a:r>
              <a:rPr lang="it-IT" sz="2000" dirty="0"/>
              <a:t> </a:t>
            </a:r>
            <a:r>
              <a:rPr lang="it-IT" sz="2000" dirty="0" err="1"/>
              <a:t>knowledge</a:t>
            </a:r>
            <a:r>
              <a:rPr lang="it-IT" sz="2000" dirty="0"/>
              <a:t> of </a:t>
            </a:r>
            <a:r>
              <a:rPr lang="it-IT" sz="2000" dirty="0" err="1"/>
              <a:t>valid</a:t>
            </a:r>
            <a:r>
              <a:rPr lang="it-IT" sz="2000" dirty="0"/>
              <a:t> web </a:t>
            </a:r>
            <a:r>
              <a:rPr lang="it-IT" sz="2000" dirty="0" err="1"/>
              <a:t>application</a:t>
            </a:r>
            <a:r>
              <a:rPr lang="it-IT" sz="2000" dirty="0"/>
              <a:t> </a:t>
            </a:r>
            <a:r>
              <a:rPr lang="it-IT" sz="2000" dirty="0" err="1"/>
              <a:t>URLs</a:t>
            </a:r>
            <a:r>
              <a:rPr lang="it-IT" sz="2000" dirty="0"/>
              <a:t>, </a:t>
            </a:r>
            <a:r>
              <a:rPr lang="it-IT" sz="2000" dirty="0" err="1"/>
              <a:t>requests</a:t>
            </a:r>
            <a:r>
              <a:rPr lang="it-IT" sz="2000" dirty="0"/>
              <a:t> or </a:t>
            </a:r>
            <a:r>
              <a:rPr lang="it-IT" sz="2000" dirty="0" err="1"/>
              <a:t>functionalities</a:t>
            </a:r>
            <a:r>
              <a:rPr lang="it-IT" sz="2000" dirty="0"/>
              <a:t> </a:t>
            </a:r>
          </a:p>
          <a:p>
            <a:endParaRPr lang="it-IT" sz="2000" dirty="0"/>
          </a:p>
          <a:p>
            <a:r>
              <a:rPr lang="it-IT" sz="2000" dirty="0"/>
              <a:t>Application session management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88454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8F1C31-CBFD-3D4B-8707-EC210496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26430"/>
            <a:ext cx="10131427" cy="3124199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b="1" dirty="0"/>
              <a:t>HAVE FUN WITH SOME PRACTICAL EXERCISES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BF5788-2D24-1C4F-91D8-431888F2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909" y="3750629"/>
            <a:ext cx="6094180" cy="1447800"/>
          </a:xfrm>
        </p:spPr>
        <p:txBody>
          <a:bodyPr/>
          <a:lstStyle/>
          <a:p>
            <a:pPr algn="ctr"/>
            <a:r>
              <a:rPr lang="it-IT" b="1" dirty="0"/>
              <a:t>Complete the </a:t>
            </a:r>
            <a:r>
              <a:rPr lang="it-IT" b="1" dirty="0" err="1"/>
              <a:t>suggested</a:t>
            </a:r>
            <a:r>
              <a:rPr lang="it-IT" b="1" dirty="0"/>
              <a:t> </a:t>
            </a:r>
            <a:r>
              <a:rPr lang="it-IT" b="1" dirty="0" err="1"/>
              <a:t>exercises</a:t>
            </a:r>
            <a:r>
              <a:rPr lang="it-IT" b="1" dirty="0"/>
              <a:t> of the Intermediate Level of the </a:t>
            </a:r>
            <a:r>
              <a:rPr lang="it-IT" b="1" dirty="0" err="1"/>
              <a:t>Broken</a:t>
            </a:r>
            <a:r>
              <a:rPr lang="it-IT" b="1" dirty="0"/>
              <a:t> Access Control </a:t>
            </a:r>
            <a:r>
              <a:rPr lang="it-IT" b="1" dirty="0" err="1"/>
              <a:t>learning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endParaRPr lang="it-IT" b="1" dirty="0"/>
          </a:p>
          <a:p>
            <a:pPr algn="ctr"/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229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192</TotalTime>
  <Words>296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Celestiale</vt:lpstr>
      <vt:lpstr>Teaching cybersecurity: a practical path to increase user’s awareness</vt:lpstr>
      <vt:lpstr>ACCESS CONTROL</vt:lpstr>
      <vt:lpstr>COMMON ACCESS CONTROL VULNERABILITIES INCLUDE</vt:lpstr>
      <vt:lpstr>Cross site request forgery</vt:lpstr>
      <vt:lpstr>STORED CSRF</vt:lpstr>
      <vt:lpstr>Csrf steps</vt:lpstr>
      <vt:lpstr>Presentazione standard di PowerPoint</vt:lpstr>
      <vt:lpstr>Csrf RELIES ON</vt:lpstr>
      <vt:lpstr>HAVE FUN WITH SOME PRACTICAL EXERCISES</vt:lpstr>
      <vt:lpstr>QUESTIONS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Damiano Duminuco</dc:creator>
  <cp:lastModifiedBy>Damiano Duminuco</cp:lastModifiedBy>
  <cp:revision>7</cp:revision>
  <dcterms:created xsi:type="dcterms:W3CDTF">2023-06-10T10:14:01Z</dcterms:created>
  <dcterms:modified xsi:type="dcterms:W3CDTF">2023-06-11T09:46:38Z</dcterms:modified>
</cp:coreProperties>
</file>