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45BE2F-3C4E-0E86-5AA0-B4742F84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17CA1C-70DD-31C5-992E-8E11063EA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5816EC-8A1B-E78B-EDCF-619074B0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C85437-17A0-DBDE-C373-E9E14E44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A73CB1-E44B-15B5-CFE0-C84791B4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54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AA499-7944-BE1D-3CD3-DA8561F2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84F7FA9-8214-B724-5C90-A1064FDE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64DD24-5A36-B793-6C16-D6A3F310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1BC09E-28A8-95FF-2BBD-831B43E2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DA7075-05E2-4730-0A29-31A9E398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73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BD0E43E-EC6D-F1D6-B7B9-0F3F5ED09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20B295-E923-52E6-45C5-3B4A36ACC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CCEBC8-2836-0C9C-C968-BDE21263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BD8A63-9FF5-E602-E84A-82A6302F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7BF01C-DF25-9494-14A6-68B0C226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15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940E07-E0C7-A7FF-251A-D4843752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E7839-B4CB-ECB1-E685-9D765A365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1189D-C859-605E-EC51-DD50B28B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157FE6-7624-0A02-6E5A-47BF6B07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C06C89-4D5A-CE76-FE4E-5335BEF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47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C49C8-6A0E-C9E6-F797-B475D15C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D4EDA3-670B-53B4-BE93-F52EE566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4621DE-A075-B7AC-AA26-8402EDC7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FBE820-B4D4-E0AB-A987-1B0BBB20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68A373-823D-E491-CC1A-03044703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35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5FADC5-4CCD-1D4B-3571-30766D02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27226B-47E1-AA08-9A83-BB04D323E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4650D3-3F67-EBBE-1CFD-19089B264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87FA06-8B6D-C322-5DB1-C1FC348A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DB692D-18B3-DA8F-5888-AE3981FE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0324D1-7EE9-10E7-BBA5-73388251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24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0CCE7-DC72-8EEA-674A-772CF68C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498BA2-05AE-F7FF-355D-62F1BCF6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91B901-E8EE-FC86-F09E-19D21820E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5A6192-8EDC-A00D-1CB0-49EC4C8A9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D60D96C-9B1A-8F3F-0B14-79510ECA1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4EE682-9691-1E90-1917-71C4DFB1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82DFD41-7D91-B823-F666-BA681DF3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64E0F0-A35A-7089-DBB3-23C75D9D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77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DF89C-7E90-8F5B-6D43-D7FB8513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D8E79F-C4F1-11B2-641A-3EEB1A42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7347CA-C194-3E11-3CC3-351C2AD0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1AA015-211A-9AC7-DD33-A2337BE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41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5401D8-9E07-E2AF-0234-41C3CE10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2E5CE0-6EA9-2310-01B1-FB181BDE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0E5EB6-D2B0-2B6E-D39C-33596EE1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71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3B8183-A00C-70DB-EC39-E8AD6B3F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78F4FC-D5C5-6193-EAF1-D635CD8B6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1933A8-CB3A-065C-152D-D0FFC8A0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138673-8BCB-0E29-6E0F-96290D08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56532B-33FB-B070-0845-99CC172C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5E3297-53AC-DED9-5BC6-D1652E8F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736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780BC-BE03-969E-7903-B77BFABE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FF0F54-8E2F-F4A0-7B44-BF99D46ED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5EED21-1ECA-A48E-4B6D-508BA8C9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3B5634-E030-6A31-0649-E4FC64C6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84DE7F-186D-B517-7CBA-C36298D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389A82-EE73-71B2-AD5F-9DBC2EE2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33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2B5D82-4A02-4D48-62CC-CE450992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D99D72-B9CF-B1C6-D83A-430BA15F0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FF87F4-9A95-CF67-C816-49FBB9172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F7520-91FE-4D2B-8272-80DF8CE7A82F}" type="datetimeFigureOut">
              <a:rPr lang="it-IT" smtClean="0"/>
              <a:t>30/10/2024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A1ADF0-1526-8E9F-95BA-B07620A74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2BF1FB-B07A-8796-2772-A7277B1D9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FB870-9652-409B-BA0E-EEC45478E5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30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decologia.it/cms/alimentazione/progetto-cost-iplanta-alimenti-piu-sicuri-e-basso-impatto-ambientale-agricoltura-piante-alimentazione-salut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app/profile/damiano.ottavi/viz/ProgettoTableauDamianoOttavi/SostenibilitaTavola?publish=y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52753F-04BF-13C6-A64B-7DCAF3414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2" y="590062"/>
            <a:ext cx="5517822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Sostenibilit</a:t>
            </a:r>
            <a:r>
              <a:rPr lang="it-IT" sz="5600">
                <a:solidFill>
                  <a:srgbClr val="FFFFFF"/>
                </a:solidFill>
              </a:rPr>
              <a:t>à a Tavola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7F9A20-45E9-4959-99BE-BE1B7BE93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it-IT" sz="2000">
                <a:solidFill>
                  <a:srgbClr val="FFFFFF"/>
                </a:solidFill>
              </a:rPr>
              <a:t>Quali sono i cibi che hanno un maggior impatto ambientale?</a:t>
            </a:r>
          </a:p>
        </p:txBody>
      </p: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0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BE34F-F524-76FA-5854-D3C999AF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99654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Scopo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dell’analisi</a:t>
            </a:r>
            <a:endParaRPr lang="it-IT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C0973-91BC-B55A-49E4-BC2485CD3732}"/>
              </a:ext>
            </a:extLst>
          </p:cNvPr>
          <p:cNvSpPr txBox="1"/>
          <p:nvPr/>
        </p:nvSpPr>
        <p:spPr>
          <a:xfrm>
            <a:off x="412632" y="1307690"/>
            <a:ext cx="10068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L’analisi mira a fornire una comprensione più chiara </a:t>
            </a:r>
            <a:r>
              <a:rPr lang="it-IT" b="1" dirty="0"/>
              <a:t>dell'impatto ambientale </a:t>
            </a:r>
            <a:r>
              <a:rPr lang="it-IT" dirty="0"/>
              <a:t>delle nostre scelte </a:t>
            </a:r>
            <a:r>
              <a:rPr lang="it-IT" b="1" dirty="0"/>
              <a:t>alimentari</a:t>
            </a:r>
            <a:r>
              <a:rPr lang="it-IT" dirty="0"/>
              <a:t>, con particolare attenzione alle emissioni di gas serra associate alla produzione di diversi tipi di cibo. </a:t>
            </a:r>
          </a:p>
          <a:p>
            <a:endParaRPr lang="it-IT" dirty="0"/>
          </a:p>
          <a:p>
            <a:r>
              <a:rPr lang="it-IT" dirty="0"/>
              <a:t>Attraverso il confronto tra vari alimenti e stili alimentari, come le diete </a:t>
            </a:r>
            <a:r>
              <a:rPr lang="it-IT" b="1" dirty="0"/>
              <a:t>onnivora</a:t>
            </a:r>
            <a:r>
              <a:rPr lang="it-IT" dirty="0"/>
              <a:t>, </a:t>
            </a:r>
            <a:r>
              <a:rPr lang="it-IT" b="1" dirty="0"/>
              <a:t>vegetariana</a:t>
            </a:r>
            <a:r>
              <a:rPr lang="it-IT" dirty="0"/>
              <a:t> e </a:t>
            </a:r>
            <a:r>
              <a:rPr lang="it-IT" b="1" dirty="0"/>
              <a:t>vegana</a:t>
            </a:r>
            <a:r>
              <a:rPr lang="it-IT" dirty="0"/>
              <a:t>, l’analisi evidenzia come le decisioni quotidiane legate all’alimentazione possano contribuire a </a:t>
            </a:r>
            <a:r>
              <a:rPr lang="it-IT" b="1" dirty="0"/>
              <a:t>ridurre l’impronta ecologica</a:t>
            </a:r>
            <a:r>
              <a:rPr lang="it-IT" dirty="0"/>
              <a:t>. </a:t>
            </a:r>
          </a:p>
        </p:txBody>
      </p:sp>
      <p:pic>
        <p:nvPicPr>
          <p:cNvPr id="6" name="Immagine 5" descr="Immagine che contiene verde, pianta, arte, foglia&#10;&#10;Descrizione generata automaticamente">
            <a:extLst>
              <a:ext uri="{FF2B5EF4-FFF2-40B4-BE49-F238E27FC236}">
                <a16:creationId xmlns:a16="http://schemas.microsoft.com/office/drawing/2014/main" id="{0B8477BC-052D-CAC3-ECAB-3EB394DD7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37368" y="3429000"/>
            <a:ext cx="5842000" cy="30226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44358B-8215-A199-1217-0F79185DA141}"/>
              </a:ext>
            </a:extLst>
          </p:cNvPr>
          <p:cNvSpPr txBox="1"/>
          <p:nvPr/>
        </p:nvSpPr>
        <p:spPr>
          <a:xfrm>
            <a:off x="412632" y="3739971"/>
            <a:ext cx="5102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L’obiettivo è promuovere una maggiore </a:t>
            </a:r>
            <a:r>
              <a:rPr lang="it-IT" b="1" dirty="0"/>
              <a:t>consapevolezza</a:t>
            </a:r>
            <a:r>
              <a:rPr lang="it-IT" dirty="0"/>
              <a:t> verso modelli di consumo più sostenibili, dimostrando che cambiamenti anche piccoli possono fare la differenza per il pianeta.</a:t>
            </a:r>
          </a:p>
        </p:txBody>
      </p:sp>
    </p:spTree>
    <p:extLst>
      <p:ext uri="{BB962C8B-B14F-4D97-AF65-F5344CB8AC3E}">
        <p14:creationId xmlns:p14="http://schemas.microsoft.com/office/powerpoint/2010/main" val="59610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9C585-2B5D-D290-C3E0-8C283B6E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5" y="129151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Dashboard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8BCFFDB6-D340-C3F1-6350-596EA18D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2" y="11947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sz="1400" dirty="0">
                <a:hlinkClick r:id="rId2"/>
              </a:rPr>
              <a:t>Progetto Tableau Damiano Ottavi | Tableau Public</a:t>
            </a:r>
            <a:endParaRPr lang="it-IT" sz="14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Immagine 5" descr="Immagine che contiene testo, schermata, diagramma, software">
            <a:extLst>
              <a:ext uri="{FF2B5EF4-FFF2-40B4-BE49-F238E27FC236}">
                <a16:creationId xmlns:a16="http://schemas.microsoft.com/office/drawing/2014/main" id="{14BC4303-A6F7-B485-83B3-D93302530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" y="1573276"/>
            <a:ext cx="10343535" cy="515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99E5D2-169E-A330-5B22-475B7D9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5113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Overview</a:t>
            </a:r>
            <a:r>
              <a:rPr lang="it-I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delle emissioni per ogni alimento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9F45848-EFD7-7B74-59CC-9B3E4813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26" y="1146714"/>
            <a:ext cx="8169348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B18592-2DD3-B4CE-907A-EC57E3F5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2" y="70158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Cibi di origine animale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D0EC79-AF1F-7110-8158-78A6BB45BBFF}"/>
              </a:ext>
            </a:extLst>
          </p:cNvPr>
          <p:cNvSpPr txBox="1"/>
          <p:nvPr/>
        </p:nvSpPr>
        <p:spPr>
          <a:xfrm>
            <a:off x="9163665" y="2520463"/>
            <a:ext cx="2893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Come si evince dal grafico a sinistra, gli alimenti di </a:t>
            </a:r>
            <a:r>
              <a:rPr lang="it-IT" b="1" dirty="0"/>
              <a:t>origine animale</a:t>
            </a:r>
            <a:r>
              <a:rPr lang="it-IT" dirty="0"/>
              <a:t>, quali manzo, agnello, ma anche latticini, sono tra i cibi che producono più </a:t>
            </a:r>
            <a:r>
              <a:rPr lang="it-IT" b="1" dirty="0"/>
              <a:t>emissioni</a:t>
            </a:r>
            <a:r>
              <a:rPr lang="it-IT" dirty="0"/>
              <a:t> per quantità di alimento consumato.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C44C3D7-260E-A4BC-F10D-26EB5573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2" y="1468411"/>
            <a:ext cx="8763759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1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FAC92C-EA12-D5D2-F624-D2E90DD9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71" y="80010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Importanza dell’efficienza nei processi produttivi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E9F926-89B1-4E71-0CBA-BD97F7BBCE94}"/>
              </a:ext>
            </a:extLst>
          </p:cNvPr>
          <p:cNvSpPr txBox="1"/>
          <p:nvPr/>
        </p:nvSpPr>
        <p:spPr>
          <a:xfrm>
            <a:off x="521110" y="4730516"/>
            <a:ext cx="10107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Un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del </a:t>
            </a: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emissioni</a:t>
            </a:r>
            <a:r>
              <a:rPr lang="en-US" dirty="0"/>
              <a:t> </a:t>
            </a:r>
            <a:r>
              <a:rPr lang="en-US" dirty="0" err="1"/>
              <a:t>prodotte</a:t>
            </a:r>
            <a:r>
              <a:rPr lang="en-US" dirty="0"/>
              <a:t> è </a:t>
            </a:r>
            <a:r>
              <a:rPr lang="en-US" dirty="0" err="1"/>
              <a:t>rappresentato</a:t>
            </a:r>
            <a:r>
              <a:rPr lang="en-US" dirty="0"/>
              <a:t> </a:t>
            </a:r>
            <a:r>
              <a:rPr lang="en-US" dirty="0" err="1"/>
              <a:t>dalle</a:t>
            </a:r>
            <a:r>
              <a:rPr lang="en-US" dirty="0"/>
              <a:t> </a:t>
            </a:r>
            <a:r>
              <a:rPr lang="en-US" dirty="0" err="1"/>
              <a:t>perdite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il </a:t>
            </a:r>
            <a:r>
              <a:rPr lang="en-US" dirty="0" err="1"/>
              <a:t>processo</a:t>
            </a:r>
            <a:r>
              <a:rPr lang="en-US" dirty="0"/>
              <a:t> di </a:t>
            </a:r>
            <a:r>
              <a:rPr lang="en-US" dirty="0" err="1"/>
              <a:t>produzione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alimenti</a:t>
            </a:r>
            <a:r>
              <a:rPr lang="en-US" dirty="0"/>
              <a:t>. </a:t>
            </a:r>
            <a:r>
              <a:rPr lang="en-US" dirty="0" err="1"/>
              <a:t>Prodotti</a:t>
            </a:r>
            <a:r>
              <a:rPr lang="en-US" dirty="0"/>
              <a:t> come il caffè </a:t>
            </a:r>
            <a:r>
              <a:rPr lang="en-US" dirty="0" err="1"/>
              <a:t>vedono</a:t>
            </a:r>
            <a:r>
              <a:rPr lang="en-US" dirty="0"/>
              <a:t> circa il 40%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proprie</a:t>
            </a:r>
            <a:r>
              <a:rPr lang="en-US" dirty="0"/>
              <a:t> emission </a:t>
            </a:r>
            <a:r>
              <a:rPr lang="en-US" dirty="0" err="1"/>
              <a:t>totali</a:t>
            </a:r>
            <a:r>
              <a:rPr lang="en-US" dirty="0"/>
              <a:t> </a:t>
            </a:r>
            <a:r>
              <a:rPr lang="en-US" dirty="0" err="1"/>
              <a:t>dovute</a:t>
            </a:r>
            <a:r>
              <a:rPr lang="en-US" dirty="0"/>
              <a:t> a </a:t>
            </a:r>
            <a:r>
              <a:rPr lang="en-US" dirty="0" err="1"/>
              <a:t>inefficienze</a:t>
            </a:r>
            <a:r>
              <a:rPr lang="en-US" dirty="0"/>
              <a:t> di </a:t>
            </a:r>
            <a:r>
              <a:rPr lang="en-US" dirty="0" err="1"/>
              <a:t>produzione</a:t>
            </a:r>
            <a:r>
              <a:rPr lang="en-US" dirty="0"/>
              <a:t>.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73DF87F-7D45-9C3C-A1F4-4634344D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719" y="2335161"/>
            <a:ext cx="160034" cy="34293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0521BA-743E-3AA3-314B-2F25E18FF65A}"/>
              </a:ext>
            </a:extLst>
          </p:cNvPr>
          <p:cNvSpPr txBox="1"/>
          <p:nvPr/>
        </p:nvSpPr>
        <p:spPr>
          <a:xfrm>
            <a:off x="10038736" y="2317343"/>
            <a:ext cx="1179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Perdite</a:t>
            </a:r>
          </a:p>
          <a:p>
            <a:r>
              <a:rPr lang="it-IT" sz="1000" dirty="0"/>
              <a:t>Emissioni totali escluse le perdite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152FF6-114F-1A8B-6A70-DF5B34AB4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50" y="2488874"/>
            <a:ext cx="9015241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5A1C4-C063-BE84-B39E-874CAF57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Differenze di emissioni per tipi di dieta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C778E6-09FB-13A3-1EFC-17693B34FB3B}"/>
              </a:ext>
            </a:extLst>
          </p:cNvPr>
          <p:cNvSpPr txBox="1"/>
          <p:nvPr/>
        </p:nvSpPr>
        <p:spPr>
          <a:xfrm>
            <a:off x="658761" y="1869414"/>
            <a:ext cx="4788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Seguendo le linee guida dell’Organizzazione Mondiale della Sanità, una persona che in una settimana segue una dieta </a:t>
            </a:r>
            <a:r>
              <a:rPr lang="it-IT" b="1" dirty="0">
                <a:solidFill>
                  <a:srgbClr val="FF0000"/>
                </a:solidFill>
              </a:rPr>
              <a:t>onnivora</a:t>
            </a:r>
            <a:r>
              <a:rPr lang="it-IT" dirty="0"/>
              <a:t>, ovvero comprensiva di tutti gli alimenti, sia vegetali che di origine animale, contribuisce alla produzione di gas serra per un totale di </a:t>
            </a:r>
            <a:r>
              <a:rPr lang="it-IT" b="1" dirty="0">
                <a:solidFill>
                  <a:srgbClr val="FF0000"/>
                </a:solidFill>
              </a:rPr>
              <a:t>47,24 kg di CO2</a:t>
            </a:r>
            <a:r>
              <a:rPr lang="it-IT" dirty="0"/>
              <a:t>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A46B018-4840-1BB3-864D-B0ECF0CC4EEC}"/>
              </a:ext>
            </a:extLst>
          </p:cNvPr>
          <p:cNvSpPr txBox="1"/>
          <p:nvPr/>
        </p:nvSpPr>
        <p:spPr>
          <a:xfrm>
            <a:off x="6006280" y="1869413"/>
            <a:ext cx="4788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Limitando invece il consumo di prodotti di origine animale a latticini e formaggi, ovvero alimenti di derivazione animale, una persona che in una settimana segue una dieta </a:t>
            </a:r>
            <a:r>
              <a:rPr lang="it-IT" b="1" dirty="0">
                <a:solidFill>
                  <a:srgbClr val="FFC000"/>
                </a:solidFill>
              </a:rPr>
              <a:t>vegetariana</a:t>
            </a:r>
            <a:r>
              <a:rPr lang="it-IT" dirty="0"/>
              <a:t>, è responsabile della produzione di gas serra pari a </a:t>
            </a:r>
            <a:r>
              <a:rPr lang="it-IT" b="1" dirty="0">
                <a:solidFill>
                  <a:srgbClr val="FFC000"/>
                </a:solidFill>
              </a:rPr>
              <a:t>44,63 kg di CO2</a:t>
            </a:r>
            <a:r>
              <a:rPr lang="it-IT" dirty="0"/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655E69B-51CA-26F4-735F-789B6EAA496C}"/>
              </a:ext>
            </a:extLst>
          </p:cNvPr>
          <p:cNvSpPr txBox="1"/>
          <p:nvPr/>
        </p:nvSpPr>
        <p:spPr>
          <a:xfrm>
            <a:off x="3667432" y="4111424"/>
            <a:ext cx="4857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Infine, una persona che in una settimana elimina del tutto gli alimenti animali e si nutre unicamente di prodotti vegetali, seguendo quindi un dieta </a:t>
            </a:r>
            <a:r>
              <a:rPr lang="it-IT" b="1" dirty="0">
                <a:solidFill>
                  <a:srgbClr val="00B050"/>
                </a:solidFill>
              </a:rPr>
              <a:t>vegana</a:t>
            </a:r>
            <a:r>
              <a:rPr lang="it-IT" dirty="0"/>
              <a:t>, produce in media una quantità di gas serra pari a </a:t>
            </a:r>
            <a:r>
              <a:rPr lang="it-IT" b="1" dirty="0">
                <a:solidFill>
                  <a:srgbClr val="00B050"/>
                </a:solidFill>
              </a:rPr>
              <a:t>37,03 kg di CO2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18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EA5CC-4EDD-05C4-CF6A-844315E5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58647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Conclusioni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973A8C-0A7E-1A50-89E3-C249DB0424F6}"/>
              </a:ext>
            </a:extLst>
          </p:cNvPr>
          <p:cNvSpPr txBox="1"/>
          <p:nvPr/>
        </p:nvSpPr>
        <p:spPr>
          <a:xfrm>
            <a:off x="363795" y="1694339"/>
            <a:ext cx="11051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Questa analisi ha l’obiettivo di </a:t>
            </a:r>
            <a:r>
              <a:rPr lang="it-IT" b="1" dirty="0"/>
              <a:t>sensibilizzare</a:t>
            </a:r>
            <a:r>
              <a:rPr lang="it-IT" dirty="0"/>
              <a:t> sull’impatto che anche i </a:t>
            </a:r>
            <a:r>
              <a:rPr lang="it-IT" b="1" dirty="0"/>
              <a:t>gesti più piccoli </a:t>
            </a:r>
            <a:r>
              <a:rPr lang="it-IT" dirty="0"/>
              <a:t>possono avere in termini di </a:t>
            </a:r>
            <a:r>
              <a:rPr lang="it-IT" b="1" dirty="0"/>
              <a:t>sostenibilità</a:t>
            </a:r>
            <a:r>
              <a:rPr lang="it-IT" dirty="0"/>
              <a:t>. </a:t>
            </a:r>
          </a:p>
          <a:p>
            <a:pPr algn="just"/>
            <a:r>
              <a:rPr lang="it-IT" dirty="0"/>
              <a:t>Porre l’attenzione sugli effetti reali dei cibi che consumiamo e sui processi che ne caratterizzano la produzione è un invito a </a:t>
            </a:r>
            <a:r>
              <a:rPr lang="it-IT" b="1" dirty="0"/>
              <a:t>prendere coscienza</a:t>
            </a:r>
            <a:r>
              <a:rPr lang="it-IT" dirty="0"/>
              <a:t>: anche modificando leggermente le nostre abitudini, possiamo contribuire in modo significativo </a:t>
            </a:r>
            <a:r>
              <a:rPr lang="it-IT" b="1" dirty="0"/>
              <a:t>al benessere del pianeta e della società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>
                <a:solidFill>
                  <a:srgbClr val="00B050"/>
                </a:solidFill>
              </a:rPr>
              <a:t>Ogni scelta consapevole ha un effetto concreto, capace di incidere sulla sostenibilità delle attività umane e di promuovere un equilibrio più armonioso con l’ambiente.</a:t>
            </a:r>
          </a:p>
        </p:txBody>
      </p:sp>
    </p:spTree>
    <p:extLst>
      <p:ext uri="{BB962C8B-B14F-4D97-AF65-F5344CB8AC3E}">
        <p14:creationId xmlns:p14="http://schemas.microsoft.com/office/powerpoint/2010/main" val="3436666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449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di Office</vt:lpstr>
      <vt:lpstr>Sostenibilità a Tavola</vt:lpstr>
      <vt:lpstr>Scopo dell’analisi</vt:lpstr>
      <vt:lpstr>Dashboard</vt:lpstr>
      <vt:lpstr>Overview delle emissioni per ogni alimento</vt:lpstr>
      <vt:lpstr>Cibi di origine animale</vt:lpstr>
      <vt:lpstr>Importanza dell’efficienza nei processi produttivi</vt:lpstr>
      <vt:lpstr>Differenze di emissioni per tipi di dieta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Damiano Ottavi</dc:creator>
  <cp:lastModifiedBy>Damiano Ottavi</cp:lastModifiedBy>
  <cp:revision>4</cp:revision>
  <dcterms:created xsi:type="dcterms:W3CDTF">2024-10-28T11:01:07Z</dcterms:created>
  <dcterms:modified xsi:type="dcterms:W3CDTF">2024-10-30T13:36:39Z</dcterms:modified>
</cp:coreProperties>
</file>