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0"/>
  </p:notesMasterIdLst>
  <p:handoutMasterIdLst>
    <p:handoutMasterId r:id="rId31"/>
  </p:handoutMasterIdLst>
  <p:sldIdLst>
    <p:sldId id="257" r:id="rId2"/>
    <p:sldId id="277" r:id="rId3"/>
    <p:sldId id="278" r:id="rId4"/>
    <p:sldId id="279" r:id="rId5"/>
    <p:sldId id="280" r:id="rId6"/>
    <p:sldId id="282" r:id="rId7"/>
    <p:sldId id="283" r:id="rId8"/>
    <p:sldId id="284" r:id="rId9"/>
    <p:sldId id="285" r:id="rId10"/>
    <p:sldId id="266" r:id="rId11"/>
    <p:sldId id="281" r:id="rId12"/>
    <p:sldId id="267" r:id="rId13"/>
    <p:sldId id="286" r:id="rId14"/>
    <p:sldId id="290" r:id="rId15"/>
    <p:sldId id="291" r:id="rId16"/>
    <p:sldId id="289" r:id="rId17"/>
    <p:sldId id="292" r:id="rId18"/>
    <p:sldId id="293" r:id="rId19"/>
    <p:sldId id="274" r:id="rId20"/>
    <p:sldId id="294" r:id="rId21"/>
    <p:sldId id="276" r:id="rId22"/>
    <p:sldId id="295" r:id="rId23"/>
    <p:sldId id="296" r:id="rId24"/>
    <p:sldId id="297" r:id="rId25"/>
    <p:sldId id="298" r:id="rId26"/>
    <p:sldId id="287" r:id="rId27"/>
    <p:sldId id="269" r:id="rId28"/>
    <p:sldId id="271" r:id="rId2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0ADD6-A9BA-4C5C-AF23-B262CF0F4E5A}" v="51" dt="2022-03-06T23:23:45.00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4A952-F6A2-4A24-866D-AA669A39D9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6542FB-7B3E-4197-B59F-9EE61DCD7B92}">
      <dgm:prSet/>
      <dgm:spPr/>
      <dgm:t>
        <a:bodyPr/>
        <a:lstStyle/>
        <a:p>
          <a:r>
            <a:rPr lang="en-GB"/>
            <a:t>NLP Models are used in the prototype, in combination with Elastic Search Engine, to </a:t>
          </a:r>
          <a:r>
            <a:rPr lang="en-GB" b="1"/>
            <a:t>understanding meaning </a:t>
          </a:r>
          <a:r>
            <a:rPr lang="en-GB"/>
            <a:t>of words and sentences in </a:t>
          </a:r>
          <a:r>
            <a:rPr lang="en-GB" b="1"/>
            <a:t>documents</a:t>
          </a:r>
          <a:r>
            <a:rPr lang="en-GB"/>
            <a:t> as well as </a:t>
          </a:r>
          <a:r>
            <a:rPr lang="en-GB" b="1"/>
            <a:t>asked questions</a:t>
          </a:r>
          <a:r>
            <a:rPr lang="en-GB"/>
            <a:t>.</a:t>
          </a:r>
          <a:endParaRPr lang="en-US"/>
        </a:p>
      </dgm:t>
    </dgm:pt>
    <dgm:pt modelId="{BAB20388-C6AD-43FF-A39D-428E2E63B2A6}" type="parTrans" cxnId="{985E0E8B-D26C-43B3-BF93-9197E6E875EB}">
      <dgm:prSet/>
      <dgm:spPr/>
      <dgm:t>
        <a:bodyPr/>
        <a:lstStyle/>
        <a:p>
          <a:endParaRPr lang="en-US"/>
        </a:p>
      </dgm:t>
    </dgm:pt>
    <dgm:pt modelId="{F9588C4C-5A47-45DB-862E-7B946CF05227}" type="sibTrans" cxnId="{985E0E8B-D26C-43B3-BF93-9197E6E875EB}">
      <dgm:prSet/>
      <dgm:spPr/>
      <dgm:t>
        <a:bodyPr/>
        <a:lstStyle/>
        <a:p>
          <a:endParaRPr lang="en-US"/>
        </a:p>
      </dgm:t>
    </dgm:pt>
    <dgm:pt modelId="{D98C85FF-FF48-45EB-BC8C-EFD4618399C9}">
      <dgm:prSet/>
      <dgm:spPr/>
      <dgm:t>
        <a:bodyPr/>
        <a:lstStyle/>
        <a:p>
          <a:r>
            <a:rPr lang="en-GB" dirty="0"/>
            <a:t>Search process will be made based on text semantic, i.e. meaning of texts and words.</a:t>
          </a:r>
          <a:endParaRPr lang="en-US" dirty="0"/>
        </a:p>
      </dgm:t>
    </dgm:pt>
    <dgm:pt modelId="{9CAD2FA1-D279-4924-B446-9DB91E403438}" type="parTrans" cxnId="{59FA8DCF-8FB9-4780-AFEA-6D35DA9DE139}">
      <dgm:prSet/>
      <dgm:spPr/>
      <dgm:t>
        <a:bodyPr/>
        <a:lstStyle/>
        <a:p>
          <a:endParaRPr lang="en-US"/>
        </a:p>
      </dgm:t>
    </dgm:pt>
    <dgm:pt modelId="{5142FFFF-D9C7-4213-8971-1B67519A17E9}" type="sibTrans" cxnId="{59FA8DCF-8FB9-4780-AFEA-6D35DA9DE139}">
      <dgm:prSet/>
      <dgm:spPr/>
      <dgm:t>
        <a:bodyPr/>
        <a:lstStyle/>
        <a:p>
          <a:endParaRPr lang="en-US"/>
        </a:p>
      </dgm:t>
    </dgm:pt>
    <dgm:pt modelId="{76F5BFD2-5116-491A-AC67-7D7D37095918}">
      <dgm:prSet/>
      <dgm:spPr/>
      <dgm:t>
        <a:bodyPr/>
        <a:lstStyle/>
        <a:p>
          <a:r>
            <a:rPr lang="en-GB" dirty="0"/>
            <a:t>Models can be trained by yourself and they can be fine-tuned for domain-specific purposes.</a:t>
          </a:r>
          <a:endParaRPr lang="en-US" dirty="0"/>
        </a:p>
      </dgm:t>
    </dgm:pt>
    <dgm:pt modelId="{8CF68E7B-8FDF-4DED-B839-242C5D44DA63}" type="parTrans" cxnId="{C30113EA-F41A-4D40-BE22-0BDA8036DABB}">
      <dgm:prSet/>
      <dgm:spPr/>
      <dgm:t>
        <a:bodyPr/>
        <a:lstStyle/>
        <a:p>
          <a:endParaRPr lang="en-US"/>
        </a:p>
      </dgm:t>
    </dgm:pt>
    <dgm:pt modelId="{0F3DEF8C-7838-499C-80D3-9470334FF2C7}" type="sibTrans" cxnId="{C30113EA-F41A-4D40-BE22-0BDA8036DABB}">
      <dgm:prSet/>
      <dgm:spPr/>
      <dgm:t>
        <a:bodyPr/>
        <a:lstStyle/>
        <a:p>
          <a:endParaRPr lang="en-US"/>
        </a:p>
      </dgm:t>
    </dgm:pt>
    <dgm:pt modelId="{DAE5FBF7-5DC7-45E9-99A3-D801E655F1C7}" type="pres">
      <dgm:prSet presAssocID="{DA54A952-F6A2-4A24-866D-AA669A39D94B}" presName="root" presStyleCnt="0">
        <dgm:presLayoutVars>
          <dgm:dir/>
          <dgm:resizeHandles val="exact"/>
        </dgm:presLayoutVars>
      </dgm:prSet>
      <dgm:spPr/>
    </dgm:pt>
    <dgm:pt modelId="{09D24758-DFEF-4527-9786-366C78C27FE1}" type="pres">
      <dgm:prSet presAssocID="{8B6542FB-7B3E-4197-B59F-9EE61DCD7B92}" presName="compNode" presStyleCnt="0"/>
      <dgm:spPr/>
    </dgm:pt>
    <dgm:pt modelId="{6769B4DF-E770-4CA8-B35D-D2E5B0CF28FC}" type="pres">
      <dgm:prSet presAssocID="{8B6542FB-7B3E-4197-B59F-9EE61DCD7B92}" presName="bgRect" presStyleLbl="bgShp" presStyleIdx="0" presStyleCnt="3"/>
      <dgm:spPr/>
    </dgm:pt>
    <dgm:pt modelId="{2C59EC5D-466B-4419-B14C-6C062BBC41D2}" type="pres">
      <dgm:prSet presAssocID="{8B6542FB-7B3E-4197-B59F-9EE61DCD7B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D6C1BA26-04F6-4102-8E73-F84655B40807}" type="pres">
      <dgm:prSet presAssocID="{8B6542FB-7B3E-4197-B59F-9EE61DCD7B92}" presName="spaceRect" presStyleCnt="0"/>
      <dgm:spPr/>
    </dgm:pt>
    <dgm:pt modelId="{3D109502-9A79-4DFB-8508-8782809DD5BE}" type="pres">
      <dgm:prSet presAssocID="{8B6542FB-7B3E-4197-B59F-9EE61DCD7B92}" presName="parTx" presStyleLbl="revTx" presStyleIdx="0" presStyleCnt="3">
        <dgm:presLayoutVars>
          <dgm:chMax val="0"/>
          <dgm:chPref val="0"/>
        </dgm:presLayoutVars>
      </dgm:prSet>
      <dgm:spPr/>
    </dgm:pt>
    <dgm:pt modelId="{33922F35-6E35-4555-AE2F-726581CC4398}" type="pres">
      <dgm:prSet presAssocID="{F9588C4C-5A47-45DB-862E-7B946CF05227}" presName="sibTrans" presStyleCnt="0"/>
      <dgm:spPr/>
    </dgm:pt>
    <dgm:pt modelId="{06615DF8-1979-4E2F-8930-AEAB5E79F2E1}" type="pres">
      <dgm:prSet presAssocID="{D98C85FF-FF48-45EB-BC8C-EFD4618399C9}" presName="compNode" presStyleCnt="0"/>
      <dgm:spPr/>
    </dgm:pt>
    <dgm:pt modelId="{357153A2-7E01-44CD-A32F-671C2D4B7769}" type="pres">
      <dgm:prSet presAssocID="{D98C85FF-FF48-45EB-BC8C-EFD4618399C9}" presName="bgRect" presStyleLbl="bgShp" presStyleIdx="1" presStyleCnt="3"/>
      <dgm:spPr/>
    </dgm:pt>
    <dgm:pt modelId="{3D9A0F1A-A891-46CA-B06B-CE3079A0D336}" type="pres">
      <dgm:prSet presAssocID="{D98C85FF-FF48-45EB-BC8C-EFD4618399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golette"/>
        </a:ext>
      </dgm:extLst>
    </dgm:pt>
    <dgm:pt modelId="{9CAE5713-B821-4BC1-B8F7-0B9B6AE2EBB6}" type="pres">
      <dgm:prSet presAssocID="{D98C85FF-FF48-45EB-BC8C-EFD4618399C9}" presName="spaceRect" presStyleCnt="0"/>
      <dgm:spPr/>
    </dgm:pt>
    <dgm:pt modelId="{6A115F78-09D2-447C-8C94-3E965E429C07}" type="pres">
      <dgm:prSet presAssocID="{D98C85FF-FF48-45EB-BC8C-EFD4618399C9}" presName="parTx" presStyleLbl="revTx" presStyleIdx="1" presStyleCnt="3">
        <dgm:presLayoutVars>
          <dgm:chMax val="0"/>
          <dgm:chPref val="0"/>
        </dgm:presLayoutVars>
      </dgm:prSet>
      <dgm:spPr/>
    </dgm:pt>
    <dgm:pt modelId="{9119006A-B61E-4D77-8679-9492F2E08755}" type="pres">
      <dgm:prSet presAssocID="{5142FFFF-D9C7-4213-8971-1B67519A17E9}" presName="sibTrans" presStyleCnt="0"/>
      <dgm:spPr/>
    </dgm:pt>
    <dgm:pt modelId="{95D51D13-B9A3-4D2F-8597-F8E12E8BA58F}" type="pres">
      <dgm:prSet presAssocID="{76F5BFD2-5116-491A-AC67-7D7D37095918}" presName="compNode" presStyleCnt="0"/>
      <dgm:spPr/>
    </dgm:pt>
    <dgm:pt modelId="{4FF928E8-4E6D-4943-B8D2-4E723D47AC7A}" type="pres">
      <dgm:prSet presAssocID="{76F5BFD2-5116-491A-AC67-7D7D37095918}" presName="bgRect" presStyleLbl="bgShp" presStyleIdx="2" presStyleCnt="3"/>
      <dgm:spPr/>
    </dgm:pt>
    <dgm:pt modelId="{4367588E-7B7E-4521-8C96-C3C9679C459C}" type="pres">
      <dgm:prSet presAssocID="{76F5BFD2-5116-491A-AC67-7D7D370959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9E420B48-B53A-4670-8CE6-6F45ED74DEC1}" type="pres">
      <dgm:prSet presAssocID="{76F5BFD2-5116-491A-AC67-7D7D37095918}" presName="spaceRect" presStyleCnt="0"/>
      <dgm:spPr/>
    </dgm:pt>
    <dgm:pt modelId="{5A931AD4-9886-45A1-9D2F-C561619D5851}" type="pres">
      <dgm:prSet presAssocID="{76F5BFD2-5116-491A-AC67-7D7D370959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A13A10-D61A-4854-A63B-54E219E158C6}" type="presOf" srcId="{76F5BFD2-5116-491A-AC67-7D7D37095918}" destId="{5A931AD4-9886-45A1-9D2F-C561619D5851}" srcOrd="0" destOrd="0" presId="urn:microsoft.com/office/officeart/2018/2/layout/IconVerticalSolidList"/>
    <dgm:cxn modelId="{23804E24-07D5-4E14-8A5E-D061C5D7F0CF}" type="presOf" srcId="{DA54A952-F6A2-4A24-866D-AA669A39D94B}" destId="{DAE5FBF7-5DC7-45E9-99A3-D801E655F1C7}" srcOrd="0" destOrd="0" presId="urn:microsoft.com/office/officeart/2018/2/layout/IconVerticalSolidList"/>
    <dgm:cxn modelId="{D9783B46-663B-44F4-B2DA-B5A3E2C820FE}" type="presOf" srcId="{8B6542FB-7B3E-4197-B59F-9EE61DCD7B92}" destId="{3D109502-9A79-4DFB-8508-8782809DD5BE}" srcOrd="0" destOrd="0" presId="urn:microsoft.com/office/officeart/2018/2/layout/IconVerticalSolidList"/>
    <dgm:cxn modelId="{1789CE56-277C-4612-B697-3C29CED948AA}" type="presOf" srcId="{D98C85FF-FF48-45EB-BC8C-EFD4618399C9}" destId="{6A115F78-09D2-447C-8C94-3E965E429C07}" srcOrd="0" destOrd="0" presId="urn:microsoft.com/office/officeart/2018/2/layout/IconVerticalSolidList"/>
    <dgm:cxn modelId="{985E0E8B-D26C-43B3-BF93-9197E6E875EB}" srcId="{DA54A952-F6A2-4A24-866D-AA669A39D94B}" destId="{8B6542FB-7B3E-4197-B59F-9EE61DCD7B92}" srcOrd="0" destOrd="0" parTransId="{BAB20388-C6AD-43FF-A39D-428E2E63B2A6}" sibTransId="{F9588C4C-5A47-45DB-862E-7B946CF05227}"/>
    <dgm:cxn modelId="{59FA8DCF-8FB9-4780-AFEA-6D35DA9DE139}" srcId="{DA54A952-F6A2-4A24-866D-AA669A39D94B}" destId="{D98C85FF-FF48-45EB-BC8C-EFD4618399C9}" srcOrd="1" destOrd="0" parTransId="{9CAD2FA1-D279-4924-B446-9DB91E403438}" sibTransId="{5142FFFF-D9C7-4213-8971-1B67519A17E9}"/>
    <dgm:cxn modelId="{C30113EA-F41A-4D40-BE22-0BDA8036DABB}" srcId="{DA54A952-F6A2-4A24-866D-AA669A39D94B}" destId="{76F5BFD2-5116-491A-AC67-7D7D37095918}" srcOrd="2" destOrd="0" parTransId="{8CF68E7B-8FDF-4DED-B839-242C5D44DA63}" sibTransId="{0F3DEF8C-7838-499C-80D3-9470334FF2C7}"/>
    <dgm:cxn modelId="{2CA9453B-CD52-4E33-BBCE-046C3A220294}" type="presParOf" srcId="{DAE5FBF7-5DC7-45E9-99A3-D801E655F1C7}" destId="{09D24758-DFEF-4527-9786-366C78C27FE1}" srcOrd="0" destOrd="0" presId="urn:microsoft.com/office/officeart/2018/2/layout/IconVerticalSolidList"/>
    <dgm:cxn modelId="{55EB1A56-F921-486A-9DD1-F464B021E0F0}" type="presParOf" srcId="{09D24758-DFEF-4527-9786-366C78C27FE1}" destId="{6769B4DF-E770-4CA8-B35D-D2E5B0CF28FC}" srcOrd="0" destOrd="0" presId="urn:microsoft.com/office/officeart/2018/2/layout/IconVerticalSolidList"/>
    <dgm:cxn modelId="{D55B6CBA-A1F6-4A75-B16A-9E67333CC6CC}" type="presParOf" srcId="{09D24758-DFEF-4527-9786-366C78C27FE1}" destId="{2C59EC5D-466B-4419-B14C-6C062BBC41D2}" srcOrd="1" destOrd="0" presId="urn:microsoft.com/office/officeart/2018/2/layout/IconVerticalSolidList"/>
    <dgm:cxn modelId="{23B67EE5-F492-405E-8FDE-68B575465079}" type="presParOf" srcId="{09D24758-DFEF-4527-9786-366C78C27FE1}" destId="{D6C1BA26-04F6-4102-8E73-F84655B40807}" srcOrd="2" destOrd="0" presId="urn:microsoft.com/office/officeart/2018/2/layout/IconVerticalSolidList"/>
    <dgm:cxn modelId="{189F7C16-804B-40AE-8A39-2FC80FA2368A}" type="presParOf" srcId="{09D24758-DFEF-4527-9786-366C78C27FE1}" destId="{3D109502-9A79-4DFB-8508-8782809DD5BE}" srcOrd="3" destOrd="0" presId="urn:microsoft.com/office/officeart/2018/2/layout/IconVerticalSolidList"/>
    <dgm:cxn modelId="{DBC46A67-A4D4-47F3-969A-D9422FAF2B81}" type="presParOf" srcId="{DAE5FBF7-5DC7-45E9-99A3-D801E655F1C7}" destId="{33922F35-6E35-4555-AE2F-726581CC4398}" srcOrd="1" destOrd="0" presId="urn:microsoft.com/office/officeart/2018/2/layout/IconVerticalSolidList"/>
    <dgm:cxn modelId="{A333BB44-65E4-40D7-9A4D-5A46120121F4}" type="presParOf" srcId="{DAE5FBF7-5DC7-45E9-99A3-D801E655F1C7}" destId="{06615DF8-1979-4E2F-8930-AEAB5E79F2E1}" srcOrd="2" destOrd="0" presId="urn:microsoft.com/office/officeart/2018/2/layout/IconVerticalSolidList"/>
    <dgm:cxn modelId="{881C5C3A-1282-4A78-B063-15670A3BFE02}" type="presParOf" srcId="{06615DF8-1979-4E2F-8930-AEAB5E79F2E1}" destId="{357153A2-7E01-44CD-A32F-671C2D4B7769}" srcOrd="0" destOrd="0" presId="urn:microsoft.com/office/officeart/2018/2/layout/IconVerticalSolidList"/>
    <dgm:cxn modelId="{E51350FA-29F3-4FEE-B32C-7051559BF08D}" type="presParOf" srcId="{06615DF8-1979-4E2F-8930-AEAB5E79F2E1}" destId="{3D9A0F1A-A891-46CA-B06B-CE3079A0D336}" srcOrd="1" destOrd="0" presId="urn:microsoft.com/office/officeart/2018/2/layout/IconVerticalSolidList"/>
    <dgm:cxn modelId="{0D20AC0A-9312-49F1-B0C1-280A5349DABD}" type="presParOf" srcId="{06615DF8-1979-4E2F-8930-AEAB5E79F2E1}" destId="{9CAE5713-B821-4BC1-B8F7-0B9B6AE2EBB6}" srcOrd="2" destOrd="0" presId="urn:microsoft.com/office/officeart/2018/2/layout/IconVerticalSolidList"/>
    <dgm:cxn modelId="{4644A860-FAF7-410E-85E8-A4C52615B965}" type="presParOf" srcId="{06615DF8-1979-4E2F-8930-AEAB5E79F2E1}" destId="{6A115F78-09D2-447C-8C94-3E965E429C07}" srcOrd="3" destOrd="0" presId="urn:microsoft.com/office/officeart/2018/2/layout/IconVerticalSolidList"/>
    <dgm:cxn modelId="{BA467DD6-7C2D-491F-A24F-87AFB22F95B6}" type="presParOf" srcId="{DAE5FBF7-5DC7-45E9-99A3-D801E655F1C7}" destId="{9119006A-B61E-4D77-8679-9492F2E08755}" srcOrd="3" destOrd="0" presId="urn:microsoft.com/office/officeart/2018/2/layout/IconVerticalSolidList"/>
    <dgm:cxn modelId="{A0454EFD-D64A-49DB-A6A5-46ACC4C32AEF}" type="presParOf" srcId="{DAE5FBF7-5DC7-45E9-99A3-D801E655F1C7}" destId="{95D51D13-B9A3-4D2F-8597-F8E12E8BA58F}" srcOrd="4" destOrd="0" presId="urn:microsoft.com/office/officeart/2018/2/layout/IconVerticalSolidList"/>
    <dgm:cxn modelId="{830B5D95-F1EE-4F3F-BA35-D09ADA7FD7C7}" type="presParOf" srcId="{95D51D13-B9A3-4D2F-8597-F8E12E8BA58F}" destId="{4FF928E8-4E6D-4943-B8D2-4E723D47AC7A}" srcOrd="0" destOrd="0" presId="urn:microsoft.com/office/officeart/2018/2/layout/IconVerticalSolidList"/>
    <dgm:cxn modelId="{CD9F8673-A06E-482F-BE16-2D05599F9368}" type="presParOf" srcId="{95D51D13-B9A3-4D2F-8597-F8E12E8BA58F}" destId="{4367588E-7B7E-4521-8C96-C3C9679C459C}" srcOrd="1" destOrd="0" presId="urn:microsoft.com/office/officeart/2018/2/layout/IconVerticalSolidList"/>
    <dgm:cxn modelId="{16063D2A-5E81-4A71-BF2E-1D32ED7B4916}" type="presParOf" srcId="{95D51D13-B9A3-4D2F-8597-F8E12E8BA58F}" destId="{9E420B48-B53A-4670-8CE6-6F45ED74DEC1}" srcOrd="2" destOrd="0" presId="urn:microsoft.com/office/officeart/2018/2/layout/IconVerticalSolidList"/>
    <dgm:cxn modelId="{345CA0DA-A271-4912-94E5-05BA0B8470EB}" type="presParOf" srcId="{95D51D13-B9A3-4D2F-8597-F8E12E8BA58F}" destId="{5A931AD4-9886-45A1-9D2F-C561619D58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9B4DF-E770-4CA8-B35D-D2E5B0CF28FC}">
      <dsp:nvSpPr>
        <dsp:cNvPr id="0" name=""/>
        <dsp:cNvSpPr/>
      </dsp:nvSpPr>
      <dsp:spPr>
        <a:xfrm>
          <a:off x="0" y="568"/>
          <a:ext cx="6650991" cy="13305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9EC5D-466B-4419-B14C-6C062BBC41D2}">
      <dsp:nvSpPr>
        <dsp:cNvPr id="0" name=""/>
        <dsp:cNvSpPr/>
      </dsp:nvSpPr>
      <dsp:spPr>
        <a:xfrm>
          <a:off x="402504" y="299952"/>
          <a:ext cx="731826" cy="731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09502-9A79-4DFB-8508-8782809DD5BE}">
      <dsp:nvSpPr>
        <dsp:cNvPr id="0" name=""/>
        <dsp:cNvSpPr/>
      </dsp:nvSpPr>
      <dsp:spPr>
        <a:xfrm>
          <a:off x="1536835" y="568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NLP Models are used in the prototype, in combination with Elastic Search Engine, to </a:t>
          </a:r>
          <a:r>
            <a:rPr lang="en-GB" sz="1800" b="1" kern="1200"/>
            <a:t>understanding meaning </a:t>
          </a:r>
          <a:r>
            <a:rPr lang="en-GB" sz="1800" kern="1200"/>
            <a:t>of words and sentences in </a:t>
          </a:r>
          <a:r>
            <a:rPr lang="en-GB" sz="1800" b="1" kern="1200"/>
            <a:t>documents</a:t>
          </a:r>
          <a:r>
            <a:rPr lang="en-GB" sz="1800" kern="1200"/>
            <a:t> as well as </a:t>
          </a:r>
          <a:r>
            <a:rPr lang="en-GB" sz="1800" b="1" kern="1200"/>
            <a:t>asked questions</a:t>
          </a:r>
          <a:r>
            <a:rPr lang="en-GB" sz="1800" kern="1200"/>
            <a:t>.</a:t>
          </a:r>
          <a:endParaRPr lang="en-US" sz="1800" kern="1200"/>
        </a:p>
      </dsp:txBody>
      <dsp:txXfrm>
        <a:off x="1536835" y="568"/>
        <a:ext cx="5114155" cy="1330593"/>
      </dsp:txXfrm>
    </dsp:sp>
    <dsp:sp modelId="{357153A2-7E01-44CD-A32F-671C2D4B7769}">
      <dsp:nvSpPr>
        <dsp:cNvPr id="0" name=""/>
        <dsp:cNvSpPr/>
      </dsp:nvSpPr>
      <dsp:spPr>
        <a:xfrm>
          <a:off x="0" y="1663811"/>
          <a:ext cx="6650991" cy="13305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A0F1A-A891-46CA-B06B-CE3079A0D336}">
      <dsp:nvSpPr>
        <dsp:cNvPr id="0" name=""/>
        <dsp:cNvSpPr/>
      </dsp:nvSpPr>
      <dsp:spPr>
        <a:xfrm>
          <a:off x="402504" y="1963194"/>
          <a:ext cx="731826" cy="731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15F78-09D2-447C-8C94-3E965E429C07}">
      <dsp:nvSpPr>
        <dsp:cNvPr id="0" name=""/>
        <dsp:cNvSpPr/>
      </dsp:nvSpPr>
      <dsp:spPr>
        <a:xfrm>
          <a:off x="1536835" y="1663811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Search process will be made based on text semantic, i.e. meaning of texts and words.</a:t>
          </a:r>
          <a:endParaRPr lang="en-US" sz="1800" kern="1200" dirty="0"/>
        </a:p>
      </dsp:txBody>
      <dsp:txXfrm>
        <a:off x="1536835" y="1663811"/>
        <a:ext cx="5114155" cy="1330593"/>
      </dsp:txXfrm>
    </dsp:sp>
    <dsp:sp modelId="{4FF928E8-4E6D-4943-B8D2-4E723D47AC7A}">
      <dsp:nvSpPr>
        <dsp:cNvPr id="0" name=""/>
        <dsp:cNvSpPr/>
      </dsp:nvSpPr>
      <dsp:spPr>
        <a:xfrm>
          <a:off x="0" y="3327053"/>
          <a:ext cx="6650991" cy="13305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7588E-7B7E-4521-8C96-C3C9679C459C}">
      <dsp:nvSpPr>
        <dsp:cNvPr id="0" name=""/>
        <dsp:cNvSpPr/>
      </dsp:nvSpPr>
      <dsp:spPr>
        <a:xfrm>
          <a:off x="402504" y="3626437"/>
          <a:ext cx="731826" cy="731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31AD4-9886-45A1-9D2F-C561619D5851}">
      <dsp:nvSpPr>
        <dsp:cNvPr id="0" name=""/>
        <dsp:cNvSpPr/>
      </dsp:nvSpPr>
      <dsp:spPr>
        <a:xfrm>
          <a:off x="1536835" y="3327053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Models can be trained by yourself and they can be fine-tuned for domain-specific purposes.</a:t>
          </a:r>
          <a:endParaRPr lang="en-US" sz="1800" kern="1200" dirty="0"/>
        </a:p>
      </dsp:txBody>
      <dsp:txXfrm>
        <a:off x="1536835" y="3327053"/>
        <a:ext cx="5114155" cy="1330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A9324D-736C-4521-902C-E171322BDD32}" type="datetime1">
              <a:rPr lang="it-IT" smtClean="0"/>
              <a:t>06/03/2022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CDE5A0-E0EA-4E79-8A9D-490C77C3E1D1}" type="datetime1">
              <a:rPr lang="it-IT" smtClean="0"/>
              <a:t>06/03/2022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9CDE5A0-E0EA-4E79-8A9D-490C77C3E1D1}" type="datetime1">
              <a:rPr lang="it-IT" smtClean="0"/>
              <a:t>06/03/2022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7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6A9DFD-D01D-46F2-9F5D-64CD124556CA}" type="datetime1">
              <a:rPr lang="it-IT" smtClean="0"/>
              <a:t>06/03/2022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85F1D-99DE-4FE8-9093-377AC3915E25}" type="datetime1">
              <a:rPr lang="it-IT" smtClean="0"/>
              <a:t>06/03/2022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24D16E-427E-461B-B316-99E3B1E340F1}" type="datetime1">
              <a:rPr lang="it-IT" smtClean="0"/>
              <a:t>06/03/2022</a:t>
            </a:fld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6C3F1-EAB4-40C7-A804-E4164A432ACC}" type="datetime1">
              <a:rPr lang="it-IT" smtClean="0"/>
              <a:t>06/03/2022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AB179-A7B4-4F53-8FBC-DA521D7752CD}" type="datetime1">
              <a:rPr lang="it-IT" smtClean="0"/>
              <a:t>06/03/2022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475E4-8A13-4296-8284-4EFC212D9D0C}" type="datetime1">
              <a:rPr lang="it-IT" smtClean="0"/>
              <a:t>06/03/2022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AC308-8BE6-45DD-8B68-B04D02410B09}" type="datetime1">
              <a:rPr lang="it-IT" smtClean="0"/>
              <a:t>06/03/2022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54269-30BB-4415-A3F6-02D389D24D09}" type="datetime1">
              <a:rPr lang="it-IT" smtClean="0"/>
              <a:t>06/03/2022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ACBBB0-50A8-412C-AC83-6C1A96035CC9}" type="datetime1">
              <a:rPr lang="it-IT" smtClean="0"/>
              <a:t>06/03/2022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4D8AF99-1FFE-484F-999D-5C9E0DFBE297}" type="datetime1">
              <a:rPr lang="it-IT" smtClean="0"/>
              <a:t>06/03/2022</a:t>
            </a:fld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CB91F3-7F1A-4CB0-9F29-9C199284DBA2}" type="datetime1">
              <a:rPr lang="it-IT" smtClean="0"/>
              <a:t>06/03/2022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A6CE81-F21E-4C48-B40D-AB03A3BE863B}" type="datetime1">
              <a:rPr lang="it-IT" smtClean="0"/>
              <a:t>06/03/2022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dustrial-iot.it/en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818025"/>
            <a:ext cx="6453034" cy="608511"/>
          </a:xfrm>
        </p:spPr>
        <p:txBody>
          <a:bodyPr rtlCol="0">
            <a:normAutofit/>
          </a:bodyPr>
          <a:lstStyle/>
          <a:p>
            <a:pPr rtl="0"/>
            <a:r>
              <a:rPr lang="it-IT" sz="2800" dirty="0"/>
              <a:t>EDA#VECELK PROJECT</a:t>
            </a:r>
            <a:endParaRPr lang="it" sz="2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3" y="1369407"/>
            <a:ext cx="4711242" cy="34825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Data Analytics - A.Y. 2021-22</a:t>
            </a:r>
            <a:endParaRPr lang="en-US" sz="1200" dirty="0"/>
          </a:p>
          <a:p>
            <a:pPr rtl="0"/>
            <a:endParaRPr lang="it" sz="12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768437"/>
            <a:ext cx="11260667" cy="2623896"/>
          </a:xfrm>
          <a:prstGeom prst="rect">
            <a:avLst/>
          </a:prstGeom>
        </p:spPr>
      </p:pic>
      <p:pic>
        <p:nvPicPr>
          <p:cNvPr id="9" name="Google Shape;1212;p44" descr="Unicam Formestetica - Home | Facebook">
            <a:extLst>
              <a:ext uri="{FF2B5EF4-FFF2-40B4-BE49-F238E27FC236}">
                <a16:creationId xmlns:a16="http://schemas.microsoft.com/office/drawing/2014/main" id="{43F8AE7D-4CF5-4483-B8AD-96FFE0CA49E4}"/>
              </a:ext>
            </a:extLst>
          </p:cNvPr>
          <p:cNvPicPr preferRelativeResize="0"/>
          <p:nvPr/>
        </p:nvPicPr>
        <p:blipFill rotWithShape="1">
          <a:blip r:embed="rId3"/>
          <a:srcRect l="35913" r="36335" b="6664"/>
          <a:stretch>
            <a:fillRect/>
          </a:stretch>
        </p:blipFill>
        <p:spPr>
          <a:xfrm>
            <a:off x="10531875" y="670386"/>
            <a:ext cx="1177525" cy="15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ottotitolo 2">
            <a:extLst>
              <a:ext uri="{FF2B5EF4-FFF2-40B4-BE49-F238E27FC236}">
                <a16:creationId xmlns:a16="http://schemas.microsoft.com/office/drawing/2014/main" id="{FFD241EB-5AD1-44E5-A571-ED78CED06892}"/>
              </a:ext>
            </a:extLst>
          </p:cNvPr>
          <p:cNvSpPr txBox="1">
            <a:spLocks/>
          </p:cNvSpPr>
          <p:nvPr/>
        </p:nvSpPr>
        <p:spPr>
          <a:xfrm>
            <a:off x="446533" y="2533839"/>
            <a:ext cx="11298933" cy="1072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200" b="1" dirty="0"/>
              <a:t>Students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cap="none" dirty="0">
                <a:solidFill>
                  <a:schemeClr val="tx1"/>
                </a:solidFill>
                <a:latin typeface="Franklin Gothic Book (Body)"/>
              </a:rPr>
              <a:t>Damiano Serpetta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cap="none" dirty="0" err="1">
                <a:solidFill>
                  <a:schemeClr val="tx1"/>
                </a:solidFill>
                <a:latin typeface="Franklin Gothic Book (Body)"/>
              </a:rPr>
              <a:t>Rizoanun</a:t>
            </a:r>
            <a:r>
              <a:rPr lang="en-US" sz="7200" cap="none" dirty="0">
                <a:solidFill>
                  <a:schemeClr val="tx1"/>
                </a:solidFill>
                <a:latin typeface="Franklin Gothic Book (Body)"/>
              </a:rPr>
              <a:t> Nasa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44FAC9-2436-416A-873F-69855BE8D8AC}"/>
              </a:ext>
            </a:extLst>
          </p:cNvPr>
          <p:cNvSpPr txBox="1"/>
          <p:nvPr/>
        </p:nvSpPr>
        <p:spPr>
          <a:xfrm>
            <a:off x="446533" y="1763614"/>
            <a:ext cx="7164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Application and API Service for </a:t>
            </a:r>
            <a:r>
              <a:rPr lang="en-US" sz="1600" i="1" dirty="0"/>
              <a:t>semantic search</a:t>
            </a:r>
            <a:r>
              <a:rPr lang="en-US" sz="1600" dirty="0"/>
              <a:t> over large document collections </a:t>
            </a:r>
          </a:p>
          <a:p>
            <a:r>
              <a:rPr lang="en-US" sz="1600" dirty="0"/>
              <a:t>through </a:t>
            </a:r>
            <a:r>
              <a:rPr lang="en-US" sz="1600" b="1" dirty="0"/>
              <a:t>Haystack</a:t>
            </a:r>
            <a:r>
              <a:rPr lang="en-US" sz="1600" dirty="0"/>
              <a:t> and vector database </a:t>
            </a:r>
            <a:r>
              <a:rPr lang="en-US" sz="1600" b="1" dirty="0"/>
              <a:t>Elasticsearch</a:t>
            </a:r>
            <a:r>
              <a:rPr lang="en-US" sz="1600" dirty="0"/>
              <a:t>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4A09-5661-4D4E-8A30-666B689A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Demi (Headings)"/>
              </a:rPr>
              <a:t>Pre-processing</a:t>
            </a:r>
          </a:p>
        </p:txBody>
      </p:sp>
      <p:pic>
        <p:nvPicPr>
          <p:cNvPr id="8" name="Content Placeholder 7" descr="Logo&#10;&#10;Description automatically generated">
            <a:extLst>
              <a:ext uri="{FF2B5EF4-FFF2-40B4-BE49-F238E27FC236}">
                <a16:creationId xmlns:a16="http://schemas.microsoft.com/office/drawing/2014/main" id="{CC7D13E3-DE6D-4988-9B91-1434BA153B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673" y="5629644"/>
            <a:ext cx="2765136" cy="997395"/>
          </a:xfrm>
        </p:spPr>
      </p:pic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EBD3573B-E5C5-49A3-A0FD-8E001676A160}"/>
              </a:ext>
            </a:extLst>
          </p:cNvPr>
          <p:cNvPicPr preferRelativeResize="0"/>
          <p:nvPr/>
        </p:nvPicPr>
        <p:blipFill rotWithShape="1">
          <a:blip r:embed="rId3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FE6695-E9E8-4541-A692-450F9619EE5D}"/>
              </a:ext>
            </a:extLst>
          </p:cNvPr>
          <p:cNvSpPr txBox="1"/>
          <p:nvPr/>
        </p:nvSpPr>
        <p:spPr>
          <a:xfrm>
            <a:off x="581193" y="2073258"/>
            <a:ext cx="11188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Pre-processing nodes in haystack is responsible to clean texts incoming to application.</a:t>
            </a:r>
          </a:p>
          <a:p>
            <a:r>
              <a:rPr lang="en-GB" dirty="0"/>
              <a:t>Cleaning text process comes with removing white spaces, empty lines, header and footer and splitting sentence.</a:t>
            </a:r>
          </a:p>
          <a:p>
            <a:endParaRPr lang="en-GB" dirty="0"/>
          </a:p>
          <a:p>
            <a:r>
              <a:rPr lang="en-GB" dirty="0"/>
              <a:t>Focus on store document as clean as possible.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93D0F1-88C4-4D59-955D-E536D392AA4F}"/>
              </a:ext>
            </a:extLst>
          </p:cNvPr>
          <p:cNvSpPr txBox="1">
            <a:spLocks/>
          </p:cNvSpPr>
          <p:nvPr/>
        </p:nvSpPr>
        <p:spPr>
          <a:xfrm>
            <a:off x="581193" y="3389617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Franklin Gothic Demi (Headings)"/>
              </a:rPr>
              <a:t>Application apis</a:t>
            </a:r>
            <a:endParaRPr lang="en-US" dirty="0">
              <a:latin typeface="Franklin Gothic Demi (Headings)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95557C-0F17-465A-AB63-5071B32669D4}"/>
              </a:ext>
            </a:extLst>
          </p:cNvPr>
          <p:cNvSpPr txBox="1"/>
          <p:nvPr/>
        </p:nvSpPr>
        <p:spPr>
          <a:xfrm>
            <a:off x="581191" y="4401347"/>
            <a:ext cx="11188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API Service is developed by using </a:t>
            </a:r>
            <a:r>
              <a:rPr lang="en-GB" b="1" dirty="0" err="1"/>
              <a:t>FASTApi</a:t>
            </a:r>
            <a:r>
              <a:rPr lang="en-GB" dirty="0"/>
              <a:t> framework for Python, which works as controller for the application.</a:t>
            </a:r>
          </a:p>
          <a:p>
            <a:r>
              <a:rPr lang="en-GB" dirty="0"/>
              <a:t>API Service starts in localhost and remains listening for requests on port 5000 </a:t>
            </a:r>
            <a:r>
              <a:rPr lang="en-GB" i="1" dirty="0"/>
              <a:t>(configurable</a:t>
            </a:r>
            <a:r>
              <a:rPr lang="en-GB" dirty="0"/>
              <a:t>)</a:t>
            </a:r>
            <a:r>
              <a:rPr lang="en-GB" i="1" dirty="0"/>
              <a:t>.</a:t>
            </a:r>
          </a:p>
          <a:p>
            <a:endParaRPr lang="en-GB" i="1" dirty="0"/>
          </a:p>
          <a:p>
            <a:r>
              <a:rPr lang="en-GB" dirty="0"/>
              <a:t>Requests and responses are made through HTTP and the data </a:t>
            </a:r>
            <a:r>
              <a:rPr lang="en-GB" u="sng" dirty="0"/>
              <a:t>exchanged</a:t>
            </a:r>
            <a:r>
              <a:rPr lang="en-GB" dirty="0"/>
              <a:t> is in </a:t>
            </a:r>
            <a:r>
              <a:rPr lang="en-GB" b="1" dirty="0"/>
              <a:t>JSON format</a:t>
            </a:r>
            <a:r>
              <a:rPr lang="en-GB" dirty="0"/>
              <a:t>, following the schema classes type.</a:t>
            </a:r>
          </a:p>
        </p:txBody>
      </p:sp>
    </p:spTree>
    <p:extLst>
      <p:ext uri="{BB962C8B-B14F-4D97-AF65-F5344CB8AC3E}">
        <p14:creationId xmlns:p14="http://schemas.microsoft.com/office/powerpoint/2010/main" val="256080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7A70F-2AF7-46CA-AEF0-F3BCC1C2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GB" dirty="0"/>
              <a:t>PROTOTYPE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037E7C-2789-42F0-9BFA-E31AA966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669" y="789236"/>
            <a:ext cx="6975087" cy="31821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Prototype system is written in Python from scratch, built on top of discussed components.</a:t>
            </a:r>
          </a:p>
          <a:p>
            <a:pPr marL="0" indent="0">
              <a:buNone/>
            </a:pPr>
            <a:r>
              <a:rPr lang="en-GB" dirty="0"/>
              <a:t>The combination of Elastic Search, Haystack and NLP Models results in a </a:t>
            </a:r>
            <a:r>
              <a:rPr lang="en-GB" b="1" dirty="0"/>
              <a:t>complex</a:t>
            </a:r>
            <a:r>
              <a:rPr lang="en-GB" dirty="0"/>
              <a:t> and </a:t>
            </a:r>
            <a:r>
              <a:rPr lang="en-GB" b="1" dirty="0"/>
              <a:t>powerful</a:t>
            </a:r>
            <a:r>
              <a:rPr lang="en-GB" dirty="0"/>
              <a:t> </a:t>
            </a:r>
            <a:r>
              <a:rPr lang="en-GB" b="1" dirty="0"/>
              <a:t>search engine system</a:t>
            </a:r>
            <a:r>
              <a:rPr lang="en-GB" dirty="0"/>
              <a:t> over unstructured data crawled from external sources.</a:t>
            </a:r>
          </a:p>
          <a:p>
            <a:pPr marL="0" indent="0">
              <a:buNone/>
            </a:pPr>
            <a:r>
              <a:rPr lang="en-GB" dirty="0"/>
              <a:t>In addition, it expose REST API to the Web, for the interaction with the users.</a:t>
            </a:r>
          </a:p>
        </p:txBody>
      </p:sp>
      <p:pic>
        <p:nvPicPr>
          <p:cNvPr id="14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2785955-4E45-4862-8D47-838BAD5B2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76" y="5256712"/>
            <a:ext cx="1472967" cy="753051"/>
          </a:xfrm>
          <a:prstGeom prst="rect">
            <a:avLst/>
          </a:prstGeom>
        </p:spPr>
      </p:pic>
      <p:pic>
        <p:nvPicPr>
          <p:cNvPr id="15" name="Picture 22" descr="Logo&#10;&#10;Description automatically generated">
            <a:extLst>
              <a:ext uri="{FF2B5EF4-FFF2-40B4-BE49-F238E27FC236}">
                <a16:creationId xmlns:a16="http://schemas.microsoft.com/office/drawing/2014/main" id="{6DE9E958-2BFB-43BF-AFE7-A344D8B55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27" y="4465366"/>
            <a:ext cx="2067554" cy="621874"/>
          </a:xfrm>
          <a:prstGeom prst="rect">
            <a:avLst/>
          </a:prstGeom>
        </p:spPr>
      </p:pic>
      <p:pic>
        <p:nvPicPr>
          <p:cNvPr id="16" name="Picture 7" descr="Icon&#10;&#10;Description automatically generated">
            <a:extLst>
              <a:ext uri="{FF2B5EF4-FFF2-40B4-BE49-F238E27FC236}">
                <a16:creationId xmlns:a16="http://schemas.microsoft.com/office/drawing/2014/main" id="{5AB32AB9-872D-46E6-AE9E-0019342C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69" y="4542211"/>
            <a:ext cx="1428331" cy="1429002"/>
          </a:xfrm>
          <a:prstGeom prst="rect">
            <a:avLst/>
          </a:prstGeom>
        </p:spPr>
      </p:pic>
      <p:pic>
        <p:nvPicPr>
          <p:cNvPr id="17" name="Content Placeholder 15" descr="A picture containing dark, mollusk, colorful, decorated&#10;&#10;Description automatically generated">
            <a:extLst>
              <a:ext uri="{FF2B5EF4-FFF2-40B4-BE49-F238E27FC236}">
                <a16:creationId xmlns:a16="http://schemas.microsoft.com/office/drawing/2014/main" id="{3ED34483-862E-410C-86EF-BEDAD114BC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047" y="5325362"/>
            <a:ext cx="621582" cy="615750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6992E83A-3817-4633-84FB-7E3756E0E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76" y="5256712"/>
            <a:ext cx="2182282" cy="805439"/>
          </a:xfrm>
          <a:prstGeom prst="rect">
            <a:avLst/>
          </a:prstGeom>
        </p:spPr>
      </p:pic>
      <p:pic>
        <p:nvPicPr>
          <p:cNvPr id="19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68DE5EC6-3FFA-439C-AD1C-5CD046EB34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775" y="4338819"/>
            <a:ext cx="1610485" cy="8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F1C8-0E9A-440D-9E45-AF2D5C2A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Configuration</a:t>
            </a:r>
          </a:p>
        </p:txBody>
      </p:sp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97F5FD9E-B143-4049-BD66-18FBDA0D438F}"/>
              </a:ext>
            </a:extLst>
          </p:cNvPr>
          <p:cNvPicPr preferRelativeResize="0"/>
          <p:nvPr/>
        </p:nvPicPr>
        <p:blipFill rotWithShape="1">
          <a:blip r:embed="rId2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3D9338-4D61-47DC-BFFB-501705717F2E}"/>
              </a:ext>
            </a:extLst>
          </p:cNvPr>
          <p:cNvSpPr txBox="1"/>
          <p:nvPr/>
        </p:nvSpPr>
        <p:spPr>
          <a:xfrm>
            <a:off x="581193" y="2073258"/>
            <a:ext cx="11188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application follows hardware requirements of Haystack and Elasticsearch, because due to indexing, documents processing, filtering and searching with </a:t>
            </a:r>
            <a:r>
              <a:rPr lang="en-GB" b="1" dirty="0"/>
              <a:t>NLP</a:t>
            </a:r>
            <a:r>
              <a:rPr lang="en-GB" dirty="0"/>
              <a:t> (Natural Language Processing) </a:t>
            </a:r>
            <a:r>
              <a:rPr lang="en-GB" b="1" dirty="0"/>
              <a:t>Models</a:t>
            </a:r>
            <a:r>
              <a:rPr lang="en-GB" dirty="0"/>
              <a:t>, it needs at least </a:t>
            </a:r>
            <a:r>
              <a:rPr lang="en-GB" b="1" dirty="0"/>
              <a:t>8-16GB</a:t>
            </a:r>
            <a:r>
              <a:rPr lang="en-GB" dirty="0"/>
              <a:t> RAM and a powerful CPU like the one described below in Configuration chapter.</a:t>
            </a:r>
          </a:p>
          <a:p>
            <a:endParaRPr lang="en-GB" dirty="0"/>
          </a:p>
          <a:p>
            <a:r>
              <a:rPr lang="en-GB" dirty="0"/>
              <a:t>The application is compatible with </a:t>
            </a:r>
            <a:r>
              <a:rPr lang="en-GB" b="1" dirty="0"/>
              <a:t>Linux</a:t>
            </a:r>
            <a:r>
              <a:rPr lang="en-GB" dirty="0"/>
              <a:t>, </a:t>
            </a:r>
            <a:r>
              <a:rPr lang="en-GB" b="1" dirty="0"/>
              <a:t>Windows</a:t>
            </a:r>
            <a:r>
              <a:rPr lang="en-GB" dirty="0"/>
              <a:t> and </a:t>
            </a:r>
            <a:r>
              <a:rPr lang="en-GB" b="1" dirty="0"/>
              <a:t>MacOS</a:t>
            </a:r>
            <a:r>
              <a:rPr lang="en-GB" dirty="0"/>
              <a:t>. However, each OS requires his own measures to make the system work properly.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6408BD97-BAC7-445B-80E7-4D2B0D3EB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77672"/>
              </p:ext>
            </p:extLst>
          </p:nvPr>
        </p:nvGraphicFramePr>
        <p:xfrm>
          <a:off x="660903" y="4535463"/>
          <a:ext cx="11109182" cy="1828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554591">
                  <a:extLst>
                    <a:ext uri="{9D8B030D-6E8A-4147-A177-3AD203B41FA5}">
                      <a16:colId xmlns:a16="http://schemas.microsoft.com/office/drawing/2014/main" val="2956954820"/>
                    </a:ext>
                  </a:extLst>
                </a:gridCol>
                <a:gridCol w="5554591">
                  <a:extLst>
                    <a:ext uri="{9D8B030D-6E8A-4147-A177-3AD203B41FA5}">
                      <a16:colId xmlns:a16="http://schemas.microsoft.com/office/drawing/2014/main" val="3399220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MACHINE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Azure VM Standard D4s v3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802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CPU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Intel Xeon E5-2673 v4 (4 vCPUs)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1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RAM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16GB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542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GPU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162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STORAGE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128GB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15517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5FC25C-B6DC-4A2D-8E48-530530AB50B5}"/>
              </a:ext>
            </a:extLst>
          </p:cNvPr>
          <p:cNvSpPr txBox="1"/>
          <p:nvPr/>
        </p:nvSpPr>
        <p:spPr>
          <a:xfrm>
            <a:off x="581193" y="3996857"/>
            <a:ext cx="25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USED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2093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30168-9A5A-4533-9D09-45EAC6927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demonstration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4B5CD-F5CE-4EE7-B22B-6D71113E0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starting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5A6770-B596-4F16-B257-69E537F3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6A9DFD-D01D-46F2-9F5D-64CD124556CA}" type="datetime1">
              <a:rPr lang="it-IT" smtClean="0"/>
              <a:t>06/03/2022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5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7A70F-2AF7-46CA-AEF0-F3BCC1C2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US" dirty="0" err="1"/>
              <a:t>elasticsearch</a:t>
            </a:r>
            <a:r>
              <a:rPr lang="en-US" dirty="0"/>
              <a:t> and </a:t>
            </a:r>
            <a:r>
              <a:rPr lang="en-US" dirty="0" err="1"/>
              <a:t>kibana</a:t>
            </a:r>
            <a:endParaRPr lang="en-GB" dirty="0"/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F3FE892F-F2B5-45C9-BF0A-40493CE33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75" y="1351683"/>
            <a:ext cx="5948493" cy="4362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08F11C-851B-400E-9810-9B6238B615B3}"/>
              </a:ext>
            </a:extLst>
          </p:cNvPr>
          <p:cNvSpPr txBox="1"/>
          <p:nvPr/>
        </p:nvSpPr>
        <p:spPr>
          <a:xfrm>
            <a:off x="767857" y="2826327"/>
            <a:ext cx="3031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Start Elasticsearch and Kibana with Docker Compose with pre-configured YAML file.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7A70F-2AF7-46CA-AEF0-F3BCC1C2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US" dirty="0"/>
              <a:t>Kibana visualization</a:t>
            </a:r>
            <a:endParaRPr lang="en-GB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3FE892F-F2B5-45C9-BF0A-40493CE33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4408" y="1235332"/>
            <a:ext cx="6621097" cy="4387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377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F1C8-0E9A-440D-9E45-AF2D5C2A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Starting application</a:t>
            </a:r>
          </a:p>
        </p:txBody>
      </p:sp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97F5FD9E-B143-4049-BD66-18FBDA0D438F}"/>
              </a:ext>
            </a:extLst>
          </p:cNvPr>
          <p:cNvPicPr preferRelativeResize="0"/>
          <p:nvPr/>
        </p:nvPicPr>
        <p:blipFill rotWithShape="1">
          <a:blip r:embed="rId2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4929731-00E5-4D10-9D59-F65D806453D6}"/>
              </a:ext>
            </a:extLst>
          </p:cNvPr>
          <p:cNvSpPr txBox="1"/>
          <p:nvPr/>
        </p:nvSpPr>
        <p:spPr>
          <a:xfrm>
            <a:off x="581193" y="2073258"/>
            <a:ext cx="4141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Application will start loading NLP Models from cache or online repository.</a:t>
            </a:r>
          </a:p>
          <a:p>
            <a:endParaRPr lang="en-GB" dirty="0"/>
          </a:p>
          <a:p>
            <a:r>
              <a:rPr lang="en-GB" dirty="0"/>
              <a:t>After NLP Models loading, web server will start and remain listening on the specified port.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5F455F-CB5C-4C22-A813-BFAF124DA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09" y="1891288"/>
            <a:ext cx="5630730" cy="423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03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7A70F-2AF7-46CA-AEF0-F3BCC1C2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US" dirty="0"/>
              <a:t>Web server </a:t>
            </a:r>
            <a:r>
              <a:rPr lang="en-US" dirty="0" err="1"/>
              <a:t>api</a:t>
            </a:r>
            <a:endParaRPr lang="en-GB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3FE892F-F2B5-45C9-BF0A-40493CE33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6375" y="1529023"/>
            <a:ext cx="5948493" cy="3990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074CB0-64A4-4BF2-B4C2-22108BB0C1A4}"/>
              </a:ext>
            </a:extLst>
          </p:cNvPr>
          <p:cNvSpPr txBox="1"/>
          <p:nvPr/>
        </p:nvSpPr>
        <p:spPr>
          <a:xfrm>
            <a:off x="767857" y="2826327"/>
            <a:ext cx="3031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Application provides a </a:t>
            </a:r>
            <a:r>
              <a:rPr lang="en-GB" b="1" dirty="0">
                <a:solidFill>
                  <a:schemeClr val="bg1"/>
                </a:solidFill>
              </a:rPr>
              <a:t>web service</a:t>
            </a:r>
            <a:r>
              <a:rPr lang="en-GB" dirty="0">
                <a:solidFill>
                  <a:schemeClr val="bg1"/>
                </a:solidFill>
              </a:rPr>
              <a:t> with API Endpoints where user can interact with his functions by making HTTP Requests.</a:t>
            </a:r>
          </a:p>
        </p:txBody>
      </p:sp>
    </p:spTree>
    <p:extLst>
      <p:ext uri="{BB962C8B-B14F-4D97-AF65-F5344CB8AC3E}">
        <p14:creationId xmlns:p14="http://schemas.microsoft.com/office/powerpoint/2010/main" val="1716778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30168-9A5A-4533-9D09-45EAC6927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demonstration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4B5CD-F5CE-4EE7-B22B-6D71113E0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222839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664-1355-4AC3-8D39-8D77CB05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Website</a:t>
            </a:r>
          </a:p>
        </p:txBody>
      </p:sp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BF60881F-D18A-4C31-8E43-AF94C7A9F934}"/>
              </a:ext>
            </a:extLst>
          </p:cNvPr>
          <p:cNvPicPr preferRelativeResize="0"/>
          <p:nvPr/>
        </p:nvPicPr>
        <p:blipFill rotWithShape="1">
          <a:blip r:embed="rId2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CCC0355-28B7-4AE2-B108-6BB60F48C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89" y="1783890"/>
            <a:ext cx="6728324" cy="45131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97B8282-62D6-4B58-84D4-F99B186EF558}"/>
              </a:ext>
            </a:extLst>
          </p:cNvPr>
          <p:cNvSpPr txBox="1"/>
          <p:nvPr/>
        </p:nvSpPr>
        <p:spPr>
          <a:xfrm>
            <a:off x="581193" y="1973834"/>
            <a:ext cx="3529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Crawling website procedure can be made by requesting </a:t>
            </a:r>
            <a:r>
              <a:rPr lang="en-GB" b="1" dirty="0"/>
              <a:t>/</a:t>
            </a:r>
            <a:r>
              <a:rPr lang="en-GB" b="1" i="1" dirty="0"/>
              <a:t>crawl</a:t>
            </a:r>
            <a:r>
              <a:rPr lang="en-GB" b="1" dirty="0"/>
              <a:t> API Endpoint</a:t>
            </a:r>
            <a:r>
              <a:rPr lang="en-GB" dirty="0"/>
              <a:t>, specifying </a:t>
            </a:r>
            <a:r>
              <a:rPr lang="en-GB" dirty="0" err="1"/>
              <a:t>url</a:t>
            </a:r>
            <a:r>
              <a:rPr lang="en-GB" dirty="0"/>
              <a:t> and </a:t>
            </a:r>
            <a:r>
              <a:rPr lang="en-GB" dirty="0" err="1"/>
              <a:t>url</a:t>
            </a:r>
            <a:r>
              <a:rPr lang="en-GB" dirty="0"/>
              <a:t> filter. </a:t>
            </a:r>
          </a:p>
          <a:p>
            <a:endParaRPr lang="en-GB" dirty="0"/>
          </a:p>
          <a:p>
            <a:r>
              <a:rPr lang="en-GB" dirty="0"/>
              <a:t>The result of web crawling will be a series of JSON Documents that will be converted in dictionaries and ingested in Document Store (Elastic Search).</a:t>
            </a:r>
          </a:p>
          <a:p>
            <a:endParaRPr lang="en-GB" dirty="0"/>
          </a:p>
          <a:p>
            <a:r>
              <a:rPr lang="en-GB" dirty="0"/>
              <a:t>After the ingestion, the system will be ready to search above the document.</a:t>
            </a:r>
          </a:p>
        </p:txBody>
      </p:sp>
    </p:spTree>
    <p:extLst>
      <p:ext uri="{BB962C8B-B14F-4D97-AF65-F5344CB8AC3E}">
        <p14:creationId xmlns:p14="http://schemas.microsoft.com/office/powerpoint/2010/main" val="261673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83738-7409-4981-851D-752301F4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  <a:r>
              <a:rPr lang="it-IT" dirty="0"/>
              <a:t> &amp; OBJECTIVES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4D3F0C-471A-4214-A83D-251CD5CF7166}"/>
              </a:ext>
            </a:extLst>
          </p:cNvPr>
          <p:cNvSpPr txBox="1"/>
          <p:nvPr/>
        </p:nvSpPr>
        <p:spPr>
          <a:xfrm>
            <a:off x="4690834" y="1895204"/>
            <a:ext cx="665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Application </a:t>
            </a:r>
            <a:r>
              <a:rPr lang="en-GB" b="1" dirty="0"/>
              <a:t>prototype</a:t>
            </a:r>
            <a:r>
              <a:rPr lang="it-IT" dirty="0"/>
              <a:t> for the </a:t>
            </a:r>
            <a:r>
              <a:rPr lang="en-GB" dirty="0"/>
              <a:t>purpose</a:t>
            </a:r>
            <a:r>
              <a:rPr lang="it-IT" dirty="0"/>
              <a:t> of </a:t>
            </a:r>
            <a:r>
              <a:rPr lang="it-IT" dirty="0" err="1"/>
              <a:t>doing</a:t>
            </a:r>
            <a:r>
              <a:rPr lang="it-IT" dirty="0"/>
              <a:t> </a:t>
            </a:r>
            <a:r>
              <a:rPr lang="it-IT" b="1" dirty="0"/>
              <a:t>semantic</a:t>
            </a:r>
            <a:r>
              <a:rPr lang="it-IT" dirty="0"/>
              <a:t> </a:t>
            </a:r>
            <a:r>
              <a:rPr lang="it-IT" b="1" dirty="0" err="1"/>
              <a:t>search</a:t>
            </a:r>
            <a:r>
              <a:rPr lang="it-IT" dirty="0"/>
              <a:t> over large </a:t>
            </a:r>
            <a:r>
              <a:rPr lang="en-GB" dirty="0"/>
              <a:t>document</a:t>
            </a:r>
            <a:r>
              <a:rPr lang="it-IT" dirty="0"/>
              <a:t> </a:t>
            </a:r>
            <a:r>
              <a:rPr lang="it-IT" dirty="0" err="1"/>
              <a:t>collections</a:t>
            </a:r>
            <a:r>
              <a:rPr lang="it-IT" dirty="0"/>
              <a:t> by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b="1" dirty="0"/>
              <a:t>NLP Models </a:t>
            </a:r>
            <a:r>
              <a:rPr lang="it-IT" dirty="0"/>
              <a:t>and </a:t>
            </a:r>
            <a:r>
              <a:rPr lang="it-IT" b="1" dirty="0" err="1"/>
              <a:t>Search</a:t>
            </a:r>
            <a:r>
              <a:rPr lang="it-IT" b="1" dirty="0"/>
              <a:t> </a:t>
            </a:r>
            <a:r>
              <a:rPr lang="it-IT" b="1" dirty="0" err="1"/>
              <a:t>engine</a:t>
            </a:r>
            <a:r>
              <a:rPr lang="it-IT" b="1" dirty="0"/>
              <a:t> system</a:t>
            </a:r>
            <a:r>
              <a:rPr lang="it-IT" dirty="0"/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019BBE-719A-432D-BA81-EF38C3548914}"/>
              </a:ext>
            </a:extLst>
          </p:cNvPr>
          <p:cNvSpPr txBox="1"/>
          <p:nvPr/>
        </p:nvSpPr>
        <p:spPr>
          <a:xfrm>
            <a:off x="4690834" y="3083446"/>
            <a:ext cx="673330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Objectives</a:t>
            </a:r>
            <a:r>
              <a:rPr lang="en-GB" dirty="0"/>
              <a:t>:</a:t>
            </a:r>
          </a:p>
          <a:p>
            <a:pPr marL="285750" indent="-285750">
              <a:buFont typeface="Franklin Gothic Book" panose="020B0503020102020204" pitchFamily="34" charset="0"/>
              <a:buChar char="―"/>
            </a:pPr>
            <a:r>
              <a:rPr lang="en-GB" b="1" dirty="0"/>
              <a:t>Study</a:t>
            </a:r>
            <a:r>
              <a:rPr lang="en-GB" dirty="0"/>
              <a:t> new way to extract information from data.</a:t>
            </a:r>
          </a:p>
          <a:p>
            <a:pPr marL="285750" indent="-285750">
              <a:buFont typeface="Franklin Gothic Book" panose="020B0503020102020204" pitchFamily="34" charset="0"/>
              <a:buChar char="―"/>
            </a:pPr>
            <a:r>
              <a:rPr lang="en-GB" b="1" dirty="0"/>
              <a:t>Apply</a:t>
            </a:r>
            <a:r>
              <a:rPr lang="en-GB" dirty="0"/>
              <a:t> NLP Models in a Search Engine environment in order to do semantic search over syntactic search.</a:t>
            </a:r>
          </a:p>
          <a:p>
            <a:pPr marL="285750" indent="-285750">
              <a:buFont typeface="Franklin Gothic Book" panose="020B0503020102020204" pitchFamily="34" charset="0"/>
              <a:buChar char="―"/>
            </a:pPr>
            <a:r>
              <a:rPr lang="en-GB" dirty="0"/>
              <a:t>Implement system in a </a:t>
            </a:r>
            <a:r>
              <a:rPr lang="en-GB" b="1" dirty="0"/>
              <a:t>website context</a:t>
            </a:r>
            <a:r>
              <a:rPr lang="en-GB" dirty="0"/>
              <a:t>.</a:t>
            </a:r>
          </a:p>
          <a:p>
            <a:pPr marL="285750" indent="-285750">
              <a:buFont typeface="Franklin Gothic Book" panose="020B0503020102020204" pitchFamily="34" charset="0"/>
              <a:buChar char="―"/>
            </a:pPr>
            <a:r>
              <a:rPr lang="en-GB" dirty="0"/>
              <a:t>Build a </a:t>
            </a:r>
            <a:r>
              <a:rPr lang="en-GB" b="1" dirty="0"/>
              <a:t>prototype</a:t>
            </a:r>
            <a:r>
              <a:rPr lang="en-GB" dirty="0"/>
              <a:t> of all parts working together.</a:t>
            </a:r>
          </a:p>
          <a:p>
            <a:pPr marL="285750" indent="-285750">
              <a:buFont typeface="Franklin Gothic Book" panose="020B0503020102020204" pitchFamily="34" charset="0"/>
              <a:buChar char="―"/>
            </a:pPr>
            <a:r>
              <a:rPr lang="en-GB" b="1" dirty="0"/>
              <a:t>Test</a:t>
            </a:r>
            <a:r>
              <a:rPr lang="en-GB" dirty="0"/>
              <a:t> system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24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7A70F-2AF7-46CA-AEF0-F3BCC1C2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US" dirty="0"/>
              <a:t>crawling</a:t>
            </a:r>
            <a:endParaRPr lang="en-GB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3FE892F-F2B5-45C9-BF0A-40493CE33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8802" y="1490924"/>
            <a:ext cx="7567413" cy="38761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074CB0-64A4-4BF2-B4C2-22108BB0C1A4}"/>
              </a:ext>
            </a:extLst>
          </p:cNvPr>
          <p:cNvSpPr txBox="1"/>
          <p:nvPr/>
        </p:nvSpPr>
        <p:spPr>
          <a:xfrm>
            <a:off x="767857" y="2826327"/>
            <a:ext cx="303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Crawling process logs in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35824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7374-07B2-4525-95DE-093D3EB3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88059"/>
            <a:ext cx="7068985" cy="640628"/>
          </a:xfrm>
        </p:spPr>
        <p:txBody>
          <a:bodyPr>
            <a:normAutofit/>
          </a:bodyPr>
          <a:lstStyle/>
          <a:p>
            <a:r>
              <a:rPr lang="en-US" dirty="0"/>
              <a:t>Crawled data visualization in </a:t>
            </a:r>
            <a:r>
              <a:rPr lang="en-US" dirty="0" err="1"/>
              <a:t>kibana</a:t>
            </a:r>
            <a:endParaRPr lang="en-US" dirty="0"/>
          </a:p>
        </p:txBody>
      </p:sp>
      <p:pic>
        <p:nvPicPr>
          <p:cNvPr id="8" name="Google Shape;1212;p44" descr="Unicam Formestetica - Home | Facebook">
            <a:extLst>
              <a:ext uri="{FF2B5EF4-FFF2-40B4-BE49-F238E27FC236}">
                <a16:creationId xmlns:a16="http://schemas.microsoft.com/office/drawing/2014/main" id="{D73442D2-34C4-4084-8A1A-6B36AE622114}"/>
              </a:ext>
            </a:extLst>
          </p:cNvPr>
          <p:cNvPicPr preferRelativeResize="0"/>
          <p:nvPr/>
        </p:nvPicPr>
        <p:blipFill rotWithShape="1">
          <a:blip r:embed="rId2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0A3F6A-7E83-4BBD-8FAC-32456545D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04" y="1482600"/>
            <a:ext cx="7349192" cy="4929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9009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664-1355-4AC3-8D39-8D77CB05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system</a:t>
            </a:r>
          </a:p>
        </p:txBody>
      </p:sp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BF60881F-D18A-4C31-8E43-AF94C7A9F934}"/>
              </a:ext>
            </a:extLst>
          </p:cNvPr>
          <p:cNvPicPr preferRelativeResize="0"/>
          <p:nvPr/>
        </p:nvPicPr>
        <p:blipFill rotWithShape="1">
          <a:blip r:embed="rId2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CCC0355-28B7-4AE2-B108-6BB60F48C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1790" y="1783890"/>
            <a:ext cx="6728322" cy="45131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97B8282-62D6-4B58-84D4-F99B186EF558}"/>
              </a:ext>
            </a:extLst>
          </p:cNvPr>
          <p:cNvSpPr txBox="1"/>
          <p:nvPr/>
        </p:nvSpPr>
        <p:spPr>
          <a:xfrm>
            <a:off x="581193" y="1973834"/>
            <a:ext cx="3529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Querying system is made with </a:t>
            </a:r>
            <a:r>
              <a:rPr lang="en-GB" b="1" dirty="0"/>
              <a:t>/</a:t>
            </a:r>
            <a:r>
              <a:rPr lang="en-GB" b="1" i="1" dirty="0"/>
              <a:t>query</a:t>
            </a:r>
            <a:r>
              <a:rPr lang="en-GB" b="1" dirty="0"/>
              <a:t> endpoint</a:t>
            </a:r>
            <a:r>
              <a:rPr lang="en-GB" dirty="0"/>
              <a:t>, specifying query to be done.</a:t>
            </a:r>
          </a:p>
          <a:p>
            <a:endParaRPr lang="en-GB" dirty="0"/>
          </a:p>
          <a:p>
            <a:r>
              <a:rPr lang="en-GB" dirty="0"/>
              <a:t>Results of query will be a </a:t>
            </a:r>
            <a:r>
              <a:rPr lang="en-GB" b="1" dirty="0"/>
              <a:t>JSON Object</a:t>
            </a:r>
            <a:r>
              <a:rPr lang="en-GB" dirty="0"/>
              <a:t> with some properties: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Given </a:t>
            </a:r>
            <a:r>
              <a:rPr lang="en-GB" b="1" dirty="0"/>
              <a:t>query</a:t>
            </a:r>
            <a:r>
              <a:rPr lang="en-GB" dirty="0"/>
              <a:t>, </a:t>
            </a:r>
            <a:r>
              <a:rPr lang="en-GB" b="1" dirty="0"/>
              <a:t>answers</a:t>
            </a:r>
            <a:r>
              <a:rPr lang="en-GB" dirty="0"/>
              <a:t>, </a:t>
            </a:r>
            <a:r>
              <a:rPr lang="en-GB" sz="1800" dirty="0">
                <a:solidFill>
                  <a:schemeClr val="tx1"/>
                </a:solidFill>
              </a:rPr>
              <a:t>score of </a:t>
            </a:r>
            <a:r>
              <a:rPr lang="en-GB" sz="1800" b="1" dirty="0">
                <a:solidFill>
                  <a:schemeClr val="tx1"/>
                </a:solidFill>
              </a:rPr>
              <a:t>reliability</a:t>
            </a:r>
            <a:r>
              <a:rPr lang="en-GB" sz="1800" dirty="0">
                <a:solidFill>
                  <a:schemeClr val="tx1"/>
                </a:solidFill>
              </a:rPr>
              <a:t>, </a:t>
            </a:r>
            <a:r>
              <a:rPr lang="en-GB" sz="1800" b="1" dirty="0">
                <a:solidFill>
                  <a:schemeClr val="tx1"/>
                </a:solidFill>
              </a:rPr>
              <a:t>context</a:t>
            </a:r>
            <a:r>
              <a:rPr lang="en-GB" sz="1800" dirty="0">
                <a:solidFill>
                  <a:schemeClr val="tx1"/>
                </a:solidFill>
              </a:rPr>
              <a:t>, </a:t>
            </a:r>
            <a:r>
              <a:rPr lang="en-GB" sz="1800" b="1" dirty="0" err="1">
                <a:solidFill>
                  <a:schemeClr val="tx1"/>
                </a:solidFill>
              </a:rPr>
              <a:t>o</a:t>
            </a:r>
            <a:r>
              <a:rPr lang="en-GB" b="1" dirty="0" err="1">
                <a:solidFill>
                  <a:schemeClr val="tx1"/>
                </a:solidFill>
              </a:rPr>
              <a:t>ffest</a:t>
            </a:r>
            <a:r>
              <a:rPr lang="en-GB" dirty="0">
                <a:solidFill>
                  <a:schemeClr val="tx1"/>
                </a:solidFill>
              </a:rPr>
              <a:t> in document/context, </a:t>
            </a:r>
            <a:r>
              <a:rPr lang="en-GB" b="1" dirty="0">
                <a:solidFill>
                  <a:schemeClr val="tx1"/>
                </a:solidFill>
              </a:rPr>
              <a:t>metadata</a:t>
            </a:r>
            <a:r>
              <a:rPr lang="en-GB" dirty="0">
                <a:solidFill>
                  <a:schemeClr val="tx1"/>
                </a:solidFill>
              </a:rPr>
              <a:t> of the document.</a:t>
            </a:r>
          </a:p>
          <a:p>
            <a:endParaRPr lang="en-GB" dirty="0"/>
          </a:p>
          <a:p>
            <a:r>
              <a:rPr lang="en-GB" dirty="0"/>
              <a:t>Query system works better with questions instead of single keyword.</a:t>
            </a:r>
          </a:p>
        </p:txBody>
      </p:sp>
    </p:spTree>
    <p:extLst>
      <p:ext uri="{BB962C8B-B14F-4D97-AF65-F5344CB8AC3E}">
        <p14:creationId xmlns:p14="http://schemas.microsoft.com/office/powerpoint/2010/main" val="541247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664-1355-4AC3-8D39-8D77CB05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tries</a:t>
            </a:r>
          </a:p>
        </p:txBody>
      </p:sp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BF60881F-D18A-4C31-8E43-AF94C7A9F934}"/>
              </a:ext>
            </a:extLst>
          </p:cNvPr>
          <p:cNvPicPr preferRelativeResize="0"/>
          <p:nvPr/>
        </p:nvPicPr>
        <p:blipFill rotWithShape="1">
          <a:blip r:embed="rId2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CCC0355-28B7-4AE2-B108-6BB60F48C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9659" y="1886690"/>
            <a:ext cx="7801399" cy="4711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97B8282-62D6-4B58-84D4-F99B186EF558}"/>
              </a:ext>
            </a:extLst>
          </p:cNvPr>
          <p:cNvSpPr txBox="1"/>
          <p:nvPr/>
        </p:nvSpPr>
        <p:spPr>
          <a:xfrm>
            <a:off x="581193" y="2073258"/>
            <a:ext cx="2433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Query</a:t>
            </a:r>
            <a:r>
              <a:rPr lang="en-GB" dirty="0"/>
              <a:t>: ‘When </a:t>
            </a:r>
            <a:r>
              <a:rPr lang="en-GB" dirty="0" err="1"/>
              <a:t>Filippetti</a:t>
            </a:r>
            <a:r>
              <a:rPr lang="en-GB" dirty="0"/>
              <a:t> was founded?’</a:t>
            </a:r>
          </a:p>
          <a:p>
            <a:endParaRPr lang="en-GB" dirty="0"/>
          </a:p>
          <a:p>
            <a:r>
              <a:rPr lang="en-GB" b="1" dirty="0"/>
              <a:t>Answer</a:t>
            </a:r>
            <a:r>
              <a:rPr lang="en-GB" dirty="0"/>
              <a:t>: ‘1974’</a:t>
            </a:r>
          </a:p>
        </p:txBody>
      </p:sp>
    </p:spTree>
    <p:extLst>
      <p:ext uri="{BB962C8B-B14F-4D97-AF65-F5344CB8AC3E}">
        <p14:creationId xmlns:p14="http://schemas.microsoft.com/office/powerpoint/2010/main" val="154780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664-1355-4AC3-8D39-8D77CB05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tries</a:t>
            </a:r>
          </a:p>
        </p:txBody>
      </p:sp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BF60881F-D18A-4C31-8E43-AF94C7A9F934}"/>
              </a:ext>
            </a:extLst>
          </p:cNvPr>
          <p:cNvPicPr preferRelativeResize="0"/>
          <p:nvPr/>
        </p:nvPicPr>
        <p:blipFill rotWithShape="1">
          <a:blip r:embed="rId2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CCC0355-28B7-4AE2-B108-6BB60F48C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9659" y="1894050"/>
            <a:ext cx="7801399" cy="4696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97B8282-62D6-4B58-84D4-F99B186EF558}"/>
              </a:ext>
            </a:extLst>
          </p:cNvPr>
          <p:cNvSpPr txBox="1"/>
          <p:nvPr/>
        </p:nvSpPr>
        <p:spPr>
          <a:xfrm>
            <a:off x="581193" y="2073258"/>
            <a:ext cx="2433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Query</a:t>
            </a:r>
            <a:r>
              <a:rPr lang="en-GB" dirty="0"/>
              <a:t>: ‘What the </a:t>
            </a:r>
            <a:r>
              <a:rPr lang="en-GB" dirty="0" err="1"/>
              <a:t>Atex</a:t>
            </a:r>
            <a:r>
              <a:rPr lang="en-GB" dirty="0"/>
              <a:t> PPE does?’</a:t>
            </a:r>
          </a:p>
          <a:p>
            <a:endParaRPr lang="en-GB" dirty="0"/>
          </a:p>
          <a:p>
            <a:r>
              <a:rPr lang="en-GB" b="1" dirty="0"/>
              <a:t>Answer</a:t>
            </a:r>
            <a:r>
              <a:rPr lang="en-GB" dirty="0"/>
              <a:t>: ‘SAVING LIFE TO PEOPLE’</a:t>
            </a:r>
          </a:p>
        </p:txBody>
      </p:sp>
    </p:spTree>
    <p:extLst>
      <p:ext uri="{BB962C8B-B14F-4D97-AF65-F5344CB8AC3E}">
        <p14:creationId xmlns:p14="http://schemas.microsoft.com/office/powerpoint/2010/main" val="1013088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664-1355-4AC3-8D39-8D77CB05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tries</a:t>
            </a:r>
          </a:p>
        </p:txBody>
      </p:sp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BF60881F-D18A-4C31-8E43-AF94C7A9F934}"/>
              </a:ext>
            </a:extLst>
          </p:cNvPr>
          <p:cNvPicPr preferRelativeResize="0"/>
          <p:nvPr/>
        </p:nvPicPr>
        <p:blipFill rotWithShape="1">
          <a:blip r:embed="rId2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CCC0355-28B7-4AE2-B108-6BB60F48C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8316" y="1894050"/>
            <a:ext cx="7744084" cy="4696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97B8282-62D6-4B58-84D4-F99B186EF558}"/>
              </a:ext>
            </a:extLst>
          </p:cNvPr>
          <p:cNvSpPr txBox="1"/>
          <p:nvPr/>
        </p:nvSpPr>
        <p:spPr>
          <a:xfrm>
            <a:off x="581193" y="2073258"/>
            <a:ext cx="2433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Query</a:t>
            </a:r>
            <a:r>
              <a:rPr lang="en-GB" dirty="0"/>
              <a:t>: ‘What is I-Labs?’</a:t>
            </a:r>
          </a:p>
          <a:p>
            <a:endParaRPr lang="en-GB" dirty="0"/>
          </a:p>
          <a:p>
            <a:r>
              <a:rPr lang="en-GB" b="1" dirty="0"/>
              <a:t>Answer</a:t>
            </a:r>
            <a:r>
              <a:rPr lang="en-GB" dirty="0"/>
              <a:t>: ‘aims to create collaborative platforms with a view to Industry 4.0’</a:t>
            </a:r>
          </a:p>
        </p:txBody>
      </p:sp>
    </p:spTree>
    <p:extLst>
      <p:ext uri="{BB962C8B-B14F-4D97-AF65-F5344CB8AC3E}">
        <p14:creationId xmlns:p14="http://schemas.microsoft.com/office/powerpoint/2010/main" val="4033535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704AB1-63DD-4617-8D4D-6F4C991E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266A039-7CBE-496C-A11B-AAF39835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254269-30BB-4415-A3F6-02D389D24D09}" type="datetime1">
              <a:rPr lang="it-IT" smtClean="0"/>
              <a:t>06/03/2022</a:t>
            </a:fld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B96FA9-DF09-4A44-878C-984600B185CC}"/>
              </a:ext>
            </a:extLst>
          </p:cNvPr>
          <p:cNvSpPr txBox="1"/>
          <p:nvPr/>
        </p:nvSpPr>
        <p:spPr>
          <a:xfrm>
            <a:off x="575894" y="1865014"/>
            <a:ext cx="11029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Answers retrieved from Haystack in most cases meets our expectations and level of reliability of them.</a:t>
            </a:r>
          </a:p>
          <a:p>
            <a:r>
              <a:rPr lang="en-GB" dirty="0"/>
              <a:t>Haystack needs </a:t>
            </a:r>
            <a:r>
              <a:rPr lang="en-GB" b="1" dirty="0"/>
              <a:t>large datasets</a:t>
            </a:r>
            <a:r>
              <a:rPr lang="en-GB" dirty="0"/>
              <a:t> to work properly and to retrieve better answers related to questions.</a:t>
            </a:r>
          </a:p>
          <a:p>
            <a:r>
              <a:rPr lang="en-GB" dirty="0"/>
              <a:t>In test environment, we tried with dataset crawled from </a:t>
            </a:r>
            <a:r>
              <a:rPr lang="en-GB" dirty="0">
                <a:hlinkClick r:id="rId2"/>
              </a:rPr>
              <a:t>www.industrial-iot.it/en/</a:t>
            </a:r>
            <a:r>
              <a:rPr lang="en-GB" dirty="0"/>
              <a:t> and ask some questions to the system: also if dataset is not so large, answer retrieval process works fine in that context.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can distinguish answers reliability in some </a:t>
            </a:r>
            <a:r>
              <a:rPr lang="en-GB" b="1" dirty="0"/>
              <a:t>factors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b="1" dirty="0"/>
              <a:t>Right Answer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Right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Wrong Context</a:t>
            </a:r>
          </a:p>
          <a:p>
            <a:r>
              <a:rPr lang="en-GB" b="1" dirty="0"/>
              <a:t>Wrong answer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Right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Wrong Context</a:t>
            </a:r>
          </a:p>
        </p:txBody>
      </p:sp>
    </p:spTree>
    <p:extLst>
      <p:ext uri="{BB962C8B-B14F-4D97-AF65-F5344CB8AC3E}">
        <p14:creationId xmlns:p14="http://schemas.microsoft.com/office/powerpoint/2010/main" val="297089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4C7C-51F0-4E7E-9192-80236F9E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BF9BB-4CD3-4111-990B-14C0D739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C475E4-8A13-4296-8284-4EFC212D9D0C}" type="datetime1">
              <a:rPr lang="it-IT" smtClean="0"/>
              <a:t>06/03/2022</a:t>
            </a:fld>
            <a:endParaRPr lang="en-US" dirty="0"/>
          </a:p>
        </p:txBody>
      </p:sp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A513EDCA-3855-4AC7-9EEF-9B2CEE80F99D}"/>
              </a:ext>
            </a:extLst>
          </p:cNvPr>
          <p:cNvPicPr preferRelativeResize="0"/>
          <p:nvPr/>
        </p:nvPicPr>
        <p:blipFill rotWithShape="1">
          <a:blip r:embed="rId2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5FEFE4-8C63-4C84-A4FB-2009A870013B}"/>
              </a:ext>
            </a:extLst>
          </p:cNvPr>
          <p:cNvSpPr txBox="1"/>
          <p:nvPr/>
        </p:nvSpPr>
        <p:spPr>
          <a:xfrm>
            <a:off x="581193" y="2106992"/>
            <a:ext cx="1118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Fine tuning Machine Learning Models is important to retrieve better results also to </a:t>
            </a:r>
            <a:r>
              <a:rPr lang="en-GB" b="1" dirty="0"/>
              <a:t>specific environment</a:t>
            </a:r>
            <a:r>
              <a:rPr lang="en-GB" dirty="0"/>
              <a:t> and user requirements.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D696DE9-342B-4BA4-8BC5-ED5D81EAB546}"/>
              </a:ext>
            </a:extLst>
          </p:cNvPr>
          <p:cNvSpPr txBox="1"/>
          <p:nvPr/>
        </p:nvSpPr>
        <p:spPr>
          <a:xfrm>
            <a:off x="581192" y="2787057"/>
            <a:ext cx="1118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Crawling websites could be more </a:t>
            </a:r>
            <a:r>
              <a:rPr lang="en-GB" b="1" dirty="0"/>
              <a:t>accurate</a:t>
            </a:r>
            <a:r>
              <a:rPr lang="en-GB" dirty="0"/>
              <a:t>, in particular Crawler component doesn't filter by type of content on website: For example, Privacy and Cookie Policy description can be deleted from the website.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30AB13-6D22-4D2E-BBCA-51FD69EA536D}"/>
              </a:ext>
            </a:extLst>
          </p:cNvPr>
          <p:cNvSpPr txBox="1"/>
          <p:nvPr/>
        </p:nvSpPr>
        <p:spPr>
          <a:xfrm>
            <a:off x="581192" y="3467122"/>
            <a:ext cx="10782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Authentication can be implemented to REST API Service: one idea can be implement </a:t>
            </a:r>
            <a:r>
              <a:rPr lang="en-GB" b="1" dirty="0" err="1"/>
              <a:t>Json</a:t>
            </a:r>
            <a:r>
              <a:rPr lang="en-GB" b="1" dirty="0"/>
              <a:t> Web Token</a:t>
            </a:r>
            <a:r>
              <a:rPr lang="en-GB" dirty="0"/>
              <a:t> (</a:t>
            </a:r>
            <a:r>
              <a:rPr lang="en-GB" i="1" dirty="0"/>
              <a:t>JWT</a:t>
            </a:r>
            <a:r>
              <a:rPr lang="en-GB" dirty="0"/>
              <a:t>) and develop a token-based security mechanism.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BF193-05F0-41B5-B7F8-44CCF5714AA1}"/>
              </a:ext>
            </a:extLst>
          </p:cNvPr>
          <p:cNvSpPr txBox="1"/>
          <p:nvPr/>
        </p:nvSpPr>
        <p:spPr>
          <a:xfrm>
            <a:off x="581192" y="4147187"/>
            <a:ext cx="1078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Lastly, it would be interesting to study and to do a research for usages in </a:t>
            </a:r>
            <a:r>
              <a:rPr lang="en-GB" b="1" dirty="0"/>
              <a:t>real world use cases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1543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AB15-843D-474D-AA1E-40343C90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0AEB-892E-42F9-93D5-110B03CFF4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Do you have any questions?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B2ABD-8A97-42C6-92BC-C8FF90CA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C475E4-8A13-4296-8284-4EFC212D9D0C}" type="datetime1">
              <a:rPr lang="it-IT" smtClean="0"/>
              <a:t>06/03/2022</a:t>
            </a:fld>
            <a:endParaRPr lang="en-US" dirty="0"/>
          </a:p>
        </p:txBody>
      </p:sp>
      <p:pic>
        <p:nvPicPr>
          <p:cNvPr id="6" name="Google Shape;1212;p44" descr="Unicam Formestetica - Home | Facebook">
            <a:extLst>
              <a:ext uri="{FF2B5EF4-FFF2-40B4-BE49-F238E27FC236}">
                <a16:creationId xmlns:a16="http://schemas.microsoft.com/office/drawing/2014/main" id="{6FF00FC6-81F8-4523-8EB0-446A361663F5}"/>
              </a:ext>
            </a:extLst>
          </p:cNvPr>
          <p:cNvPicPr preferRelativeResize="0"/>
          <p:nvPr/>
        </p:nvPicPr>
        <p:blipFill rotWithShape="1">
          <a:blip r:embed="rId3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1485;p53">
            <a:extLst>
              <a:ext uri="{FF2B5EF4-FFF2-40B4-BE49-F238E27FC236}">
                <a16:creationId xmlns:a16="http://schemas.microsoft.com/office/drawing/2014/main" id="{C65750E6-358B-4612-8E25-F44C90DB46CB}"/>
              </a:ext>
            </a:extLst>
          </p:cNvPr>
          <p:cNvGrpSpPr/>
          <p:nvPr/>
        </p:nvGrpSpPr>
        <p:grpSpPr>
          <a:xfrm>
            <a:off x="8710539" y="2228003"/>
            <a:ext cx="3059545" cy="3513319"/>
            <a:chOff x="5882689" y="2014348"/>
            <a:chExt cx="2294716" cy="2635055"/>
          </a:xfrm>
        </p:grpSpPr>
        <p:sp>
          <p:nvSpPr>
            <p:cNvPr id="8" name="Google Shape;1486;p53">
              <a:extLst>
                <a:ext uri="{FF2B5EF4-FFF2-40B4-BE49-F238E27FC236}">
                  <a16:creationId xmlns:a16="http://schemas.microsoft.com/office/drawing/2014/main" id="{F485FC4D-0B33-4BB4-AC63-41650976A63B}"/>
                </a:ext>
              </a:extLst>
            </p:cNvPr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87;p53">
              <a:extLst>
                <a:ext uri="{FF2B5EF4-FFF2-40B4-BE49-F238E27FC236}">
                  <a16:creationId xmlns:a16="http://schemas.microsoft.com/office/drawing/2014/main" id="{3E273443-A730-4B52-A90B-49841AD4233B}"/>
                </a:ext>
              </a:extLst>
            </p:cNvPr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8;p53">
              <a:extLst>
                <a:ext uri="{FF2B5EF4-FFF2-40B4-BE49-F238E27FC236}">
                  <a16:creationId xmlns:a16="http://schemas.microsoft.com/office/drawing/2014/main" id="{EB61F803-2438-4410-83B4-0CD911C99322}"/>
                </a:ext>
              </a:extLst>
            </p:cNvPr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9;p53">
              <a:extLst>
                <a:ext uri="{FF2B5EF4-FFF2-40B4-BE49-F238E27FC236}">
                  <a16:creationId xmlns:a16="http://schemas.microsoft.com/office/drawing/2014/main" id="{CDFAD7FF-2A02-4C19-9500-B2525E891B45}"/>
                </a:ext>
              </a:extLst>
            </p:cNvPr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90;p53">
              <a:extLst>
                <a:ext uri="{FF2B5EF4-FFF2-40B4-BE49-F238E27FC236}">
                  <a16:creationId xmlns:a16="http://schemas.microsoft.com/office/drawing/2014/main" id="{A36D1492-BA4C-463C-9D94-6B1195C9EFC6}"/>
                </a:ext>
              </a:extLst>
            </p:cNvPr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91;p53">
              <a:extLst>
                <a:ext uri="{FF2B5EF4-FFF2-40B4-BE49-F238E27FC236}">
                  <a16:creationId xmlns:a16="http://schemas.microsoft.com/office/drawing/2014/main" id="{5E146D50-DE1E-4CA1-85A1-30A1E0D4A393}"/>
                </a:ext>
              </a:extLst>
            </p:cNvPr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92;p53">
              <a:extLst>
                <a:ext uri="{FF2B5EF4-FFF2-40B4-BE49-F238E27FC236}">
                  <a16:creationId xmlns:a16="http://schemas.microsoft.com/office/drawing/2014/main" id="{1DA10EF5-EB3D-4BDB-9847-9D48B01E5F1E}"/>
                </a:ext>
              </a:extLst>
            </p:cNvPr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3;p53">
              <a:extLst>
                <a:ext uri="{FF2B5EF4-FFF2-40B4-BE49-F238E27FC236}">
                  <a16:creationId xmlns:a16="http://schemas.microsoft.com/office/drawing/2014/main" id="{2A21669E-56E6-4F6D-B8AA-7E804D9DCFA5}"/>
                </a:ext>
              </a:extLst>
            </p:cNvPr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4;p53">
              <a:extLst>
                <a:ext uri="{FF2B5EF4-FFF2-40B4-BE49-F238E27FC236}">
                  <a16:creationId xmlns:a16="http://schemas.microsoft.com/office/drawing/2014/main" id="{E03B5FC9-4A5B-4495-A735-11D1BAA749F1}"/>
                </a:ext>
              </a:extLst>
            </p:cNvPr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5;p53">
              <a:extLst>
                <a:ext uri="{FF2B5EF4-FFF2-40B4-BE49-F238E27FC236}">
                  <a16:creationId xmlns:a16="http://schemas.microsoft.com/office/drawing/2014/main" id="{D3E622CD-833B-42F3-82DB-2C429A34F2B2}"/>
                </a:ext>
              </a:extLst>
            </p:cNvPr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6;p53">
              <a:extLst>
                <a:ext uri="{FF2B5EF4-FFF2-40B4-BE49-F238E27FC236}">
                  <a16:creationId xmlns:a16="http://schemas.microsoft.com/office/drawing/2014/main" id="{61DF0889-36AD-42E9-B751-A4DF2E82FD32}"/>
                </a:ext>
              </a:extLst>
            </p:cNvPr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7;p53">
              <a:extLst>
                <a:ext uri="{FF2B5EF4-FFF2-40B4-BE49-F238E27FC236}">
                  <a16:creationId xmlns:a16="http://schemas.microsoft.com/office/drawing/2014/main" id="{E7488A59-2E3F-4088-8ADE-6D7EB018945A}"/>
                </a:ext>
              </a:extLst>
            </p:cNvPr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8;p53">
              <a:extLst>
                <a:ext uri="{FF2B5EF4-FFF2-40B4-BE49-F238E27FC236}">
                  <a16:creationId xmlns:a16="http://schemas.microsoft.com/office/drawing/2014/main" id="{BC33087E-E9C7-414C-B6E0-D4DB1221393B}"/>
                </a:ext>
              </a:extLst>
            </p:cNvPr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389;p53">
            <a:extLst>
              <a:ext uri="{FF2B5EF4-FFF2-40B4-BE49-F238E27FC236}">
                <a16:creationId xmlns:a16="http://schemas.microsoft.com/office/drawing/2014/main" id="{D01BCFF9-B242-4CE6-9B5C-9E8A0A92038F}"/>
              </a:ext>
            </a:extLst>
          </p:cNvPr>
          <p:cNvGrpSpPr/>
          <p:nvPr/>
        </p:nvGrpSpPr>
        <p:grpSpPr>
          <a:xfrm>
            <a:off x="6798623" y="1955728"/>
            <a:ext cx="2831782" cy="3533574"/>
            <a:chOff x="4087120" y="2021335"/>
            <a:chExt cx="2123889" cy="2650247"/>
          </a:xfrm>
        </p:grpSpPr>
        <p:sp>
          <p:nvSpPr>
            <p:cNvPr id="22" name="Google Shape;1390;p53">
              <a:extLst>
                <a:ext uri="{FF2B5EF4-FFF2-40B4-BE49-F238E27FC236}">
                  <a16:creationId xmlns:a16="http://schemas.microsoft.com/office/drawing/2014/main" id="{3276A002-0ECD-478A-B8E2-5CA75F894215}"/>
                </a:ext>
              </a:extLst>
            </p:cNvPr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1;p53">
              <a:extLst>
                <a:ext uri="{FF2B5EF4-FFF2-40B4-BE49-F238E27FC236}">
                  <a16:creationId xmlns:a16="http://schemas.microsoft.com/office/drawing/2014/main" id="{57D468C1-DA72-4FED-B5D0-16DBB9CF1DB5}"/>
                </a:ext>
              </a:extLst>
            </p:cNvPr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92;p53">
              <a:extLst>
                <a:ext uri="{FF2B5EF4-FFF2-40B4-BE49-F238E27FC236}">
                  <a16:creationId xmlns:a16="http://schemas.microsoft.com/office/drawing/2014/main" id="{5CF917F2-CC07-4CA5-89A4-729605C2EE72}"/>
                </a:ext>
              </a:extLst>
            </p:cNvPr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93;p53">
              <a:extLst>
                <a:ext uri="{FF2B5EF4-FFF2-40B4-BE49-F238E27FC236}">
                  <a16:creationId xmlns:a16="http://schemas.microsoft.com/office/drawing/2014/main" id="{E5FBECA4-C1E7-443C-A8FC-722160114879}"/>
                </a:ext>
              </a:extLst>
            </p:cNvPr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94;p53">
              <a:extLst>
                <a:ext uri="{FF2B5EF4-FFF2-40B4-BE49-F238E27FC236}">
                  <a16:creationId xmlns:a16="http://schemas.microsoft.com/office/drawing/2014/main" id="{44BB727F-787A-417C-8D3B-909D623ABE8C}"/>
                </a:ext>
              </a:extLst>
            </p:cNvPr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95;p53">
              <a:extLst>
                <a:ext uri="{FF2B5EF4-FFF2-40B4-BE49-F238E27FC236}">
                  <a16:creationId xmlns:a16="http://schemas.microsoft.com/office/drawing/2014/main" id="{5D0433D9-739F-4211-B3DC-9BBCB050A080}"/>
                </a:ext>
              </a:extLst>
            </p:cNvPr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96;p53">
              <a:extLst>
                <a:ext uri="{FF2B5EF4-FFF2-40B4-BE49-F238E27FC236}">
                  <a16:creationId xmlns:a16="http://schemas.microsoft.com/office/drawing/2014/main" id="{9C609FD1-783A-4FAD-BE57-A05A71D6114F}"/>
                </a:ext>
              </a:extLst>
            </p:cNvPr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97;p53">
              <a:extLst>
                <a:ext uri="{FF2B5EF4-FFF2-40B4-BE49-F238E27FC236}">
                  <a16:creationId xmlns:a16="http://schemas.microsoft.com/office/drawing/2014/main" id="{BFCA804C-8D15-470B-B1EF-67C2B3A6D490}"/>
                </a:ext>
              </a:extLst>
            </p:cNvPr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98;p53">
              <a:extLst>
                <a:ext uri="{FF2B5EF4-FFF2-40B4-BE49-F238E27FC236}">
                  <a16:creationId xmlns:a16="http://schemas.microsoft.com/office/drawing/2014/main" id="{A7894739-660C-48C1-B27E-C77561745949}"/>
                </a:ext>
              </a:extLst>
            </p:cNvPr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99;p53">
              <a:extLst>
                <a:ext uri="{FF2B5EF4-FFF2-40B4-BE49-F238E27FC236}">
                  <a16:creationId xmlns:a16="http://schemas.microsoft.com/office/drawing/2014/main" id="{0DA52F03-FA20-4B28-B5D3-83F0A0D4E990}"/>
                </a:ext>
              </a:extLst>
            </p:cNvPr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0;p53">
              <a:extLst>
                <a:ext uri="{FF2B5EF4-FFF2-40B4-BE49-F238E27FC236}">
                  <a16:creationId xmlns:a16="http://schemas.microsoft.com/office/drawing/2014/main" id="{8DB75364-D21E-4280-B53A-951B7CCA1372}"/>
                </a:ext>
              </a:extLst>
            </p:cNvPr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01;p53">
              <a:extLst>
                <a:ext uri="{FF2B5EF4-FFF2-40B4-BE49-F238E27FC236}">
                  <a16:creationId xmlns:a16="http://schemas.microsoft.com/office/drawing/2014/main" id="{6C717337-E782-4C43-9FA7-EBDB0D60581A}"/>
                </a:ext>
              </a:extLst>
            </p:cNvPr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02;p53">
              <a:extLst>
                <a:ext uri="{FF2B5EF4-FFF2-40B4-BE49-F238E27FC236}">
                  <a16:creationId xmlns:a16="http://schemas.microsoft.com/office/drawing/2014/main" id="{AE039C85-9B65-4DEC-9614-CD6A191AB75C}"/>
                </a:ext>
              </a:extLst>
            </p:cNvPr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03;p53">
              <a:extLst>
                <a:ext uri="{FF2B5EF4-FFF2-40B4-BE49-F238E27FC236}">
                  <a16:creationId xmlns:a16="http://schemas.microsoft.com/office/drawing/2014/main" id="{A687A657-0953-4FAD-8C78-615016C3E386}"/>
                </a:ext>
              </a:extLst>
            </p:cNvPr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04;p53">
              <a:extLst>
                <a:ext uri="{FF2B5EF4-FFF2-40B4-BE49-F238E27FC236}">
                  <a16:creationId xmlns:a16="http://schemas.microsoft.com/office/drawing/2014/main" id="{0586250C-18C4-4598-A025-F67622131508}"/>
                </a:ext>
              </a:extLst>
            </p:cNvPr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05;p53">
              <a:extLst>
                <a:ext uri="{FF2B5EF4-FFF2-40B4-BE49-F238E27FC236}">
                  <a16:creationId xmlns:a16="http://schemas.microsoft.com/office/drawing/2014/main" id="{196C848C-9D6C-4A62-B5B9-E2920A72E46A}"/>
                </a:ext>
              </a:extLst>
            </p:cNvPr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06;p53">
              <a:extLst>
                <a:ext uri="{FF2B5EF4-FFF2-40B4-BE49-F238E27FC236}">
                  <a16:creationId xmlns:a16="http://schemas.microsoft.com/office/drawing/2014/main" id="{8893D6D3-7E67-45A3-9E69-BF46D9832DA0}"/>
                </a:ext>
              </a:extLst>
            </p:cNvPr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07;p53">
              <a:extLst>
                <a:ext uri="{FF2B5EF4-FFF2-40B4-BE49-F238E27FC236}">
                  <a16:creationId xmlns:a16="http://schemas.microsoft.com/office/drawing/2014/main" id="{474590E8-DB17-45DC-AF53-04126B55CE94}"/>
                </a:ext>
              </a:extLst>
            </p:cNvPr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08;p53">
              <a:extLst>
                <a:ext uri="{FF2B5EF4-FFF2-40B4-BE49-F238E27FC236}">
                  <a16:creationId xmlns:a16="http://schemas.microsoft.com/office/drawing/2014/main" id="{5129FA05-5F02-4983-AEE7-99759EE9DECA}"/>
                </a:ext>
              </a:extLst>
            </p:cNvPr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09;p53">
              <a:extLst>
                <a:ext uri="{FF2B5EF4-FFF2-40B4-BE49-F238E27FC236}">
                  <a16:creationId xmlns:a16="http://schemas.microsoft.com/office/drawing/2014/main" id="{5CE8B936-6B48-43D2-90BA-1C88CFBD71B0}"/>
                </a:ext>
              </a:extLst>
            </p:cNvPr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10;p53">
              <a:extLst>
                <a:ext uri="{FF2B5EF4-FFF2-40B4-BE49-F238E27FC236}">
                  <a16:creationId xmlns:a16="http://schemas.microsoft.com/office/drawing/2014/main" id="{A3374A8C-ED16-49AC-9F1E-3B937B92C6F5}"/>
                </a:ext>
              </a:extLst>
            </p:cNvPr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11;p53">
              <a:extLst>
                <a:ext uri="{FF2B5EF4-FFF2-40B4-BE49-F238E27FC236}">
                  <a16:creationId xmlns:a16="http://schemas.microsoft.com/office/drawing/2014/main" id="{41A0A839-57B0-45F3-B744-727F940D1F57}"/>
                </a:ext>
              </a:extLst>
            </p:cNvPr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12;p53">
              <a:extLst>
                <a:ext uri="{FF2B5EF4-FFF2-40B4-BE49-F238E27FC236}">
                  <a16:creationId xmlns:a16="http://schemas.microsoft.com/office/drawing/2014/main" id="{553D153C-1C7C-4E47-9D38-AA6B40DA671C}"/>
                </a:ext>
              </a:extLst>
            </p:cNvPr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13;p53">
              <a:extLst>
                <a:ext uri="{FF2B5EF4-FFF2-40B4-BE49-F238E27FC236}">
                  <a16:creationId xmlns:a16="http://schemas.microsoft.com/office/drawing/2014/main" id="{EFEECA2B-6ADF-4351-91F5-1B9DE1B7E83F}"/>
                </a:ext>
              </a:extLst>
            </p:cNvPr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14;p53">
              <a:extLst>
                <a:ext uri="{FF2B5EF4-FFF2-40B4-BE49-F238E27FC236}">
                  <a16:creationId xmlns:a16="http://schemas.microsoft.com/office/drawing/2014/main" id="{C863FD17-AE89-43F1-AE8B-7BCF473A1D0A}"/>
                </a:ext>
              </a:extLst>
            </p:cNvPr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15;p53">
              <a:extLst>
                <a:ext uri="{FF2B5EF4-FFF2-40B4-BE49-F238E27FC236}">
                  <a16:creationId xmlns:a16="http://schemas.microsoft.com/office/drawing/2014/main" id="{7A2FAAAC-80C0-4331-B5DE-CDAD4246EA30}"/>
                </a:ext>
              </a:extLst>
            </p:cNvPr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16;p53">
              <a:extLst>
                <a:ext uri="{FF2B5EF4-FFF2-40B4-BE49-F238E27FC236}">
                  <a16:creationId xmlns:a16="http://schemas.microsoft.com/office/drawing/2014/main" id="{46174194-FF01-4E39-BBD5-4FB00F60D78E}"/>
                </a:ext>
              </a:extLst>
            </p:cNvPr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17;p53">
              <a:extLst>
                <a:ext uri="{FF2B5EF4-FFF2-40B4-BE49-F238E27FC236}">
                  <a16:creationId xmlns:a16="http://schemas.microsoft.com/office/drawing/2014/main" id="{F4DDA41D-89AC-461A-B7B6-FB29A593BE24}"/>
                </a:ext>
              </a:extLst>
            </p:cNvPr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18;p53">
              <a:extLst>
                <a:ext uri="{FF2B5EF4-FFF2-40B4-BE49-F238E27FC236}">
                  <a16:creationId xmlns:a16="http://schemas.microsoft.com/office/drawing/2014/main" id="{5BACDB79-AF77-4945-87CE-E71B825BBB21}"/>
                </a:ext>
              </a:extLst>
            </p:cNvPr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19;p53">
              <a:extLst>
                <a:ext uri="{FF2B5EF4-FFF2-40B4-BE49-F238E27FC236}">
                  <a16:creationId xmlns:a16="http://schemas.microsoft.com/office/drawing/2014/main" id="{BF2F6F86-CA4D-4117-8F1F-C24E8AA49974}"/>
                </a:ext>
              </a:extLst>
            </p:cNvPr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20;p53">
              <a:extLst>
                <a:ext uri="{FF2B5EF4-FFF2-40B4-BE49-F238E27FC236}">
                  <a16:creationId xmlns:a16="http://schemas.microsoft.com/office/drawing/2014/main" id="{97D5131D-CF26-443B-94FB-C56F85A46B3A}"/>
                </a:ext>
              </a:extLst>
            </p:cNvPr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21;p53">
              <a:extLst>
                <a:ext uri="{FF2B5EF4-FFF2-40B4-BE49-F238E27FC236}">
                  <a16:creationId xmlns:a16="http://schemas.microsoft.com/office/drawing/2014/main" id="{CA3C703E-376F-447D-82CE-68B14FF7B044}"/>
                </a:ext>
              </a:extLst>
            </p:cNvPr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22;p53">
              <a:extLst>
                <a:ext uri="{FF2B5EF4-FFF2-40B4-BE49-F238E27FC236}">
                  <a16:creationId xmlns:a16="http://schemas.microsoft.com/office/drawing/2014/main" id="{E58A98F4-2DD1-479F-B95D-F7292188C86E}"/>
                </a:ext>
              </a:extLst>
            </p:cNvPr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23;p53">
              <a:extLst>
                <a:ext uri="{FF2B5EF4-FFF2-40B4-BE49-F238E27FC236}">
                  <a16:creationId xmlns:a16="http://schemas.microsoft.com/office/drawing/2014/main" id="{9CC0BD8B-78AC-4B64-9D0A-B6ACC1394290}"/>
                </a:ext>
              </a:extLst>
            </p:cNvPr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24;p53">
              <a:extLst>
                <a:ext uri="{FF2B5EF4-FFF2-40B4-BE49-F238E27FC236}">
                  <a16:creationId xmlns:a16="http://schemas.microsoft.com/office/drawing/2014/main" id="{F2FF3371-C523-4E28-81CD-26D5BE67C9B6}"/>
                </a:ext>
              </a:extLst>
            </p:cNvPr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25;p53">
              <a:extLst>
                <a:ext uri="{FF2B5EF4-FFF2-40B4-BE49-F238E27FC236}">
                  <a16:creationId xmlns:a16="http://schemas.microsoft.com/office/drawing/2014/main" id="{A6FC9713-A12E-49F8-882C-5E1946765374}"/>
                </a:ext>
              </a:extLst>
            </p:cNvPr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26;p53">
              <a:extLst>
                <a:ext uri="{FF2B5EF4-FFF2-40B4-BE49-F238E27FC236}">
                  <a16:creationId xmlns:a16="http://schemas.microsoft.com/office/drawing/2014/main" id="{C474ED69-9810-4D84-BDA4-044557A4C1F2}"/>
                </a:ext>
              </a:extLst>
            </p:cNvPr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27;p53">
              <a:extLst>
                <a:ext uri="{FF2B5EF4-FFF2-40B4-BE49-F238E27FC236}">
                  <a16:creationId xmlns:a16="http://schemas.microsoft.com/office/drawing/2014/main" id="{C1CDCF7D-59B8-4EFA-96F1-04E7BA1A7B82}"/>
                </a:ext>
              </a:extLst>
            </p:cNvPr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28;p53">
              <a:extLst>
                <a:ext uri="{FF2B5EF4-FFF2-40B4-BE49-F238E27FC236}">
                  <a16:creationId xmlns:a16="http://schemas.microsoft.com/office/drawing/2014/main" id="{9607F208-D718-4482-87CD-244C081CFF37}"/>
                </a:ext>
              </a:extLst>
            </p:cNvPr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29;p53">
              <a:extLst>
                <a:ext uri="{FF2B5EF4-FFF2-40B4-BE49-F238E27FC236}">
                  <a16:creationId xmlns:a16="http://schemas.microsoft.com/office/drawing/2014/main" id="{C8AC9D9E-4EB9-4A81-A197-A92CE68B2F43}"/>
                </a:ext>
              </a:extLst>
            </p:cNvPr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30;p53">
              <a:extLst>
                <a:ext uri="{FF2B5EF4-FFF2-40B4-BE49-F238E27FC236}">
                  <a16:creationId xmlns:a16="http://schemas.microsoft.com/office/drawing/2014/main" id="{C9A98D7E-BA8D-4971-81ED-479CE65F4110}"/>
                </a:ext>
              </a:extLst>
            </p:cNvPr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31;p53">
              <a:extLst>
                <a:ext uri="{FF2B5EF4-FFF2-40B4-BE49-F238E27FC236}">
                  <a16:creationId xmlns:a16="http://schemas.microsoft.com/office/drawing/2014/main" id="{CD9D2D36-F6D5-4C77-8D94-7000244AEB3C}"/>
                </a:ext>
              </a:extLst>
            </p:cNvPr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32;p53">
              <a:extLst>
                <a:ext uri="{FF2B5EF4-FFF2-40B4-BE49-F238E27FC236}">
                  <a16:creationId xmlns:a16="http://schemas.microsoft.com/office/drawing/2014/main" id="{BAE6EE88-FE92-4843-B6AE-87AA881AB195}"/>
                </a:ext>
              </a:extLst>
            </p:cNvPr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33;p53">
              <a:extLst>
                <a:ext uri="{FF2B5EF4-FFF2-40B4-BE49-F238E27FC236}">
                  <a16:creationId xmlns:a16="http://schemas.microsoft.com/office/drawing/2014/main" id="{2F8299D2-9A48-4ABE-88FD-3CC07FA80ABB}"/>
                </a:ext>
              </a:extLst>
            </p:cNvPr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34;p53">
              <a:extLst>
                <a:ext uri="{FF2B5EF4-FFF2-40B4-BE49-F238E27FC236}">
                  <a16:creationId xmlns:a16="http://schemas.microsoft.com/office/drawing/2014/main" id="{8D3B5D60-D19B-411C-83F2-0FD34E789687}"/>
                </a:ext>
              </a:extLst>
            </p:cNvPr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35;p53">
              <a:extLst>
                <a:ext uri="{FF2B5EF4-FFF2-40B4-BE49-F238E27FC236}">
                  <a16:creationId xmlns:a16="http://schemas.microsoft.com/office/drawing/2014/main" id="{1F364220-18F0-4CEE-A07F-C1ED83949A41}"/>
                </a:ext>
              </a:extLst>
            </p:cNvPr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36;p53">
              <a:extLst>
                <a:ext uri="{FF2B5EF4-FFF2-40B4-BE49-F238E27FC236}">
                  <a16:creationId xmlns:a16="http://schemas.microsoft.com/office/drawing/2014/main" id="{DA3558CD-3EE4-491D-AA42-4D9C1EA33BA9}"/>
                </a:ext>
              </a:extLst>
            </p:cNvPr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37;p53">
              <a:extLst>
                <a:ext uri="{FF2B5EF4-FFF2-40B4-BE49-F238E27FC236}">
                  <a16:creationId xmlns:a16="http://schemas.microsoft.com/office/drawing/2014/main" id="{E5560FA0-BAC7-489A-AD49-70F8A52BF256}"/>
                </a:ext>
              </a:extLst>
            </p:cNvPr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38;p53">
              <a:extLst>
                <a:ext uri="{FF2B5EF4-FFF2-40B4-BE49-F238E27FC236}">
                  <a16:creationId xmlns:a16="http://schemas.microsoft.com/office/drawing/2014/main" id="{7F14551A-AB61-49AA-9806-BDB2C8F72085}"/>
                </a:ext>
              </a:extLst>
            </p:cNvPr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39;p53">
              <a:extLst>
                <a:ext uri="{FF2B5EF4-FFF2-40B4-BE49-F238E27FC236}">
                  <a16:creationId xmlns:a16="http://schemas.microsoft.com/office/drawing/2014/main" id="{57723671-97B2-49F4-851D-40BE191BB64B}"/>
                </a:ext>
              </a:extLst>
            </p:cNvPr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40;p53">
              <a:extLst>
                <a:ext uri="{FF2B5EF4-FFF2-40B4-BE49-F238E27FC236}">
                  <a16:creationId xmlns:a16="http://schemas.microsoft.com/office/drawing/2014/main" id="{0B713CB4-8C78-4590-B027-EFF235F00821}"/>
                </a:ext>
              </a:extLst>
            </p:cNvPr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41;p53">
              <a:extLst>
                <a:ext uri="{FF2B5EF4-FFF2-40B4-BE49-F238E27FC236}">
                  <a16:creationId xmlns:a16="http://schemas.microsoft.com/office/drawing/2014/main" id="{9751684D-CB3B-4A12-B8BE-9C85D036467B}"/>
                </a:ext>
              </a:extLst>
            </p:cNvPr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42;p53">
              <a:extLst>
                <a:ext uri="{FF2B5EF4-FFF2-40B4-BE49-F238E27FC236}">
                  <a16:creationId xmlns:a16="http://schemas.microsoft.com/office/drawing/2014/main" id="{212C0911-734E-41B7-A1B7-87838A15B494}"/>
                </a:ext>
              </a:extLst>
            </p:cNvPr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43;p53">
              <a:extLst>
                <a:ext uri="{FF2B5EF4-FFF2-40B4-BE49-F238E27FC236}">
                  <a16:creationId xmlns:a16="http://schemas.microsoft.com/office/drawing/2014/main" id="{A4A2C267-9642-4DAB-B1F6-02DA9D9DED52}"/>
                </a:ext>
              </a:extLst>
            </p:cNvPr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44;p53">
              <a:extLst>
                <a:ext uri="{FF2B5EF4-FFF2-40B4-BE49-F238E27FC236}">
                  <a16:creationId xmlns:a16="http://schemas.microsoft.com/office/drawing/2014/main" id="{69AF6184-9439-4B0A-986F-DC8222BFAA2A}"/>
                </a:ext>
              </a:extLst>
            </p:cNvPr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45;p53">
              <a:extLst>
                <a:ext uri="{FF2B5EF4-FFF2-40B4-BE49-F238E27FC236}">
                  <a16:creationId xmlns:a16="http://schemas.microsoft.com/office/drawing/2014/main" id="{5144A6EA-49FD-4C78-92BA-9E123B6F7603}"/>
                </a:ext>
              </a:extLst>
            </p:cNvPr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46;p53">
              <a:extLst>
                <a:ext uri="{FF2B5EF4-FFF2-40B4-BE49-F238E27FC236}">
                  <a16:creationId xmlns:a16="http://schemas.microsoft.com/office/drawing/2014/main" id="{4F534CB2-01F6-483F-8BF4-0093EC3D9170}"/>
                </a:ext>
              </a:extLst>
            </p:cNvPr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47;p53">
              <a:extLst>
                <a:ext uri="{FF2B5EF4-FFF2-40B4-BE49-F238E27FC236}">
                  <a16:creationId xmlns:a16="http://schemas.microsoft.com/office/drawing/2014/main" id="{DB94C08E-AFD0-4AE1-AD30-F21D85C9F49A}"/>
                </a:ext>
              </a:extLst>
            </p:cNvPr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48;p53">
              <a:extLst>
                <a:ext uri="{FF2B5EF4-FFF2-40B4-BE49-F238E27FC236}">
                  <a16:creationId xmlns:a16="http://schemas.microsoft.com/office/drawing/2014/main" id="{60EAF787-86F2-41F9-8A68-71A922ACCD8B}"/>
                </a:ext>
              </a:extLst>
            </p:cNvPr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49;p53">
              <a:extLst>
                <a:ext uri="{FF2B5EF4-FFF2-40B4-BE49-F238E27FC236}">
                  <a16:creationId xmlns:a16="http://schemas.microsoft.com/office/drawing/2014/main" id="{885BD5FC-240E-4835-8CF5-A457AFB0D85C}"/>
                </a:ext>
              </a:extLst>
            </p:cNvPr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50;p53">
              <a:extLst>
                <a:ext uri="{FF2B5EF4-FFF2-40B4-BE49-F238E27FC236}">
                  <a16:creationId xmlns:a16="http://schemas.microsoft.com/office/drawing/2014/main" id="{EBEAB882-DE21-4E18-BCBC-23022B9AC174}"/>
                </a:ext>
              </a:extLst>
            </p:cNvPr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51;p53">
              <a:extLst>
                <a:ext uri="{FF2B5EF4-FFF2-40B4-BE49-F238E27FC236}">
                  <a16:creationId xmlns:a16="http://schemas.microsoft.com/office/drawing/2014/main" id="{D2C505B8-D43E-47AE-969F-FF88A5D107E3}"/>
                </a:ext>
              </a:extLst>
            </p:cNvPr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52;p53">
              <a:extLst>
                <a:ext uri="{FF2B5EF4-FFF2-40B4-BE49-F238E27FC236}">
                  <a16:creationId xmlns:a16="http://schemas.microsoft.com/office/drawing/2014/main" id="{2440ACA5-0511-42D4-8B59-F7483462851F}"/>
                </a:ext>
              </a:extLst>
            </p:cNvPr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53;p53">
              <a:extLst>
                <a:ext uri="{FF2B5EF4-FFF2-40B4-BE49-F238E27FC236}">
                  <a16:creationId xmlns:a16="http://schemas.microsoft.com/office/drawing/2014/main" id="{9B436237-E53A-481A-8BBB-F7B17411D8EC}"/>
                </a:ext>
              </a:extLst>
            </p:cNvPr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54;p53">
              <a:extLst>
                <a:ext uri="{FF2B5EF4-FFF2-40B4-BE49-F238E27FC236}">
                  <a16:creationId xmlns:a16="http://schemas.microsoft.com/office/drawing/2014/main" id="{5C11F79B-3539-438E-A9F8-419D5D0ABFFD}"/>
                </a:ext>
              </a:extLst>
            </p:cNvPr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55;p53">
              <a:extLst>
                <a:ext uri="{FF2B5EF4-FFF2-40B4-BE49-F238E27FC236}">
                  <a16:creationId xmlns:a16="http://schemas.microsoft.com/office/drawing/2014/main" id="{A8717477-E10D-4110-8537-40EACB373D32}"/>
                </a:ext>
              </a:extLst>
            </p:cNvPr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56;p53">
              <a:extLst>
                <a:ext uri="{FF2B5EF4-FFF2-40B4-BE49-F238E27FC236}">
                  <a16:creationId xmlns:a16="http://schemas.microsoft.com/office/drawing/2014/main" id="{123C5061-26F0-4F04-88D7-CF80DB1B9F15}"/>
                </a:ext>
              </a:extLst>
            </p:cNvPr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57;p53">
              <a:extLst>
                <a:ext uri="{FF2B5EF4-FFF2-40B4-BE49-F238E27FC236}">
                  <a16:creationId xmlns:a16="http://schemas.microsoft.com/office/drawing/2014/main" id="{04B709C9-CF83-47F4-8CCD-4C06051C4F9F}"/>
                </a:ext>
              </a:extLst>
            </p:cNvPr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58;p53">
              <a:extLst>
                <a:ext uri="{FF2B5EF4-FFF2-40B4-BE49-F238E27FC236}">
                  <a16:creationId xmlns:a16="http://schemas.microsoft.com/office/drawing/2014/main" id="{497826AA-F93C-4572-A5FA-13031D715F5A}"/>
                </a:ext>
              </a:extLst>
            </p:cNvPr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59;p53">
              <a:extLst>
                <a:ext uri="{FF2B5EF4-FFF2-40B4-BE49-F238E27FC236}">
                  <a16:creationId xmlns:a16="http://schemas.microsoft.com/office/drawing/2014/main" id="{8A5496FC-D268-4FBE-A2AE-E2AB8C603D99}"/>
                </a:ext>
              </a:extLst>
            </p:cNvPr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60;p53">
              <a:extLst>
                <a:ext uri="{FF2B5EF4-FFF2-40B4-BE49-F238E27FC236}">
                  <a16:creationId xmlns:a16="http://schemas.microsoft.com/office/drawing/2014/main" id="{DF4A83FB-AB32-415F-915C-0A73DB71EF49}"/>
                </a:ext>
              </a:extLst>
            </p:cNvPr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61;p53">
              <a:extLst>
                <a:ext uri="{FF2B5EF4-FFF2-40B4-BE49-F238E27FC236}">
                  <a16:creationId xmlns:a16="http://schemas.microsoft.com/office/drawing/2014/main" id="{69889CFE-D42B-417F-8C50-E907DB2F272F}"/>
                </a:ext>
              </a:extLst>
            </p:cNvPr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62;p53">
              <a:extLst>
                <a:ext uri="{FF2B5EF4-FFF2-40B4-BE49-F238E27FC236}">
                  <a16:creationId xmlns:a16="http://schemas.microsoft.com/office/drawing/2014/main" id="{2038941F-D4E6-4A3A-816A-D93EBF83AB48}"/>
                </a:ext>
              </a:extLst>
            </p:cNvPr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63;p53">
              <a:extLst>
                <a:ext uri="{FF2B5EF4-FFF2-40B4-BE49-F238E27FC236}">
                  <a16:creationId xmlns:a16="http://schemas.microsoft.com/office/drawing/2014/main" id="{C4863BE6-4A34-4655-8A5B-D5A5A97A3B1C}"/>
                </a:ext>
              </a:extLst>
            </p:cNvPr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64;p53">
              <a:extLst>
                <a:ext uri="{FF2B5EF4-FFF2-40B4-BE49-F238E27FC236}">
                  <a16:creationId xmlns:a16="http://schemas.microsoft.com/office/drawing/2014/main" id="{684869FB-79C9-4DF3-8922-C237AB25FA84}"/>
                </a:ext>
              </a:extLst>
            </p:cNvPr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65;p53">
              <a:extLst>
                <a:ext uri="{FF2B5EF4-FFF2-40B4-BE49-F238E27FC236}">
                  <a16:creationId xmlns:a16="http://schemas.microsoft.com/office/drawing/2014/main" id="{70054E6D-25E6-479A-931E-EDABD2306242}"/>
                </a:ext>
              </a:extLst>
            </p:cNvPr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66;p53">
              <a:extLst>
                <a:ext uri="{FF2B5EF4-FFF2-40B4-BE49-F238E27FC236}">
                  <a16:creationId xmlns:a16="http://schemas.microsoft.com/office/drawing/2014/main" id="{1B308304-ACC0-4A0E-8CF3-4D7A5F759A44}"/>
                </a:ext>
              </a:extLst>
            </p:cNvPr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67;p53">
              <a:extLst>
                <a:ext uri="{FF2B5EF4-FFF2-40B4-BE49-F238E27FC236}">
                  <a16:creationId xmlns:a16="http://schemas.microsoft.com/office/drawing/2014/main" id="{CE375043-CE4A-460D-B668-C8A334005C13}"/>
                </a:ext>
              </a:extLst>
            </p:cNvPr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68;p53">
              <a:extLst>
                <a:ext uri="{FF2B5EF4-FFF2-40B4-BE49-F238E27FC236}">
                  <a16:creationId xmlns:a16="http://schemas.microsoft.com/office/drawing/2014/main" id="{B17ABFE3-E95B-4BB6-96E0-EA292E1CF954}"/>
                </a:ext>
              </a:extLst>
            </p:cNvPr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69;p53">
              <a:extLst>
                <a:ext uri="{FF2B5EF4-FFF2-40B4-BE49-F238E27FC236}">
                  <a16:creationId xmlns:a16="http://schemas.microsoft.com/office/drawing/2014/main" id="{A008F0C0-8B6F-4C37-9D66-1C91776EDF35}"/>
                </a:ext>
              </a:extLst>
            </p:cNvPr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70;p53">
              <a:extLst>
                <a:ext uri="{FF2B5EF4-FFF2-40B4-BE49-F238E27FC236}">
                  <a16:creationId xmlns:a16="http://schemas.microsoft.com/office/drawing/2014/main" id="{997E559D-8C59-45F0-BE54-F0DFDCB73A3B}"/>
                </a:ext>
              </a:extLst>
            </p:cNvPr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71;p53">
              <a:extLst>
                <a:ext uri="{FF2B5EF4-FFF2-40B4-BE49-F238E27FC236}">
                  <a16:creationId xmlns:a16="http://schemas.microsoft.com/office/drawing/2014/main" id="{F3C23DF8-957B-4156-AF7D-CA5118BD7A17}"/>
                </a:ext>
              </a:extLst>
            </p:cNvPr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72;p53">
              <a:extLst>
                <a:ext uri="{FF2B5EF4-FFF2-40B4-BE49-F238E27FC236}">
                  <a16:creationId xmlns:a16="http://schemas.microsoft.com/office/drawing/2014/main" id="{054E5FFE-63F5-48FE-BAEE-6F90232BBA65}"/>
                </a:ext>
              </a:extLst>
            </p:cNvPr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73;p53">
              <a:extLst>
                <a:ext uri="{FF2B5EF4-FFF2-40B4-BE49-F238E27FC236}">
                  <a16:creationId xmlns:a16="http://schemas.microsoft.com/office/drawing/2014/main" id="{033AA24B-F3F2-430C-9336-032D4790CE87}"/>
                </a:ext>
              </a:extLst>
            </p:cNvPr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74;p53">
              <a:extLst>
                <a:ext uri="{FF2B5EF4-FFF2-40B4-BE49-F238E27FC236}">
                  <a16:creationId xmlns:a16="http://schemas.microsoft.com/office/drawing/2014/main" id="{78F342EB-79A0-4005-9EEB-FC84075AA188}"/>
                </a:ext>
              </a:extLst>
            </p:cNvPr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75;p53">
              <a:extLst>
                <a:ext uri="{FF2B5EF4-FFF2-40B4-BE49-F238E27FC236}">
                  <a16:creationId xmlns:a16="http://schemas.microsoft.com/office/drawing/2014/main" id="{D798A5AB-6B6C-444E-BEAD-5FA3D895BE9C}"/>
                </a:ext>
              </a:extLst>
            </p:cNvPr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76;p53">
              <a:extLst>
                <a:ext uri="{FF2B5EF4-FFF2-40B4-BE49-F238E27FC236}">
                  <a16:creationId xmlns:a16="http://schemas.microsoft.com/office/drawing/2014/main" id="{2F1DD8A4-A793-421B-9071-D9C428DE88CC}"/>
                </a:ext>
              </a:extLst>
            </p:cNvPr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77;p53">
              <a:extLst>
                <a:ext uri="{FF2B5EF4-FFF2-40B4-BE49-F238E27FC236}">
                  <a16:creationId xmlns:a16="http://schemas.microsoft.com/office/drawing/2014/main" id="{7E771A1C-9900-453D-ABC3-EB176BCDE4E1}"/>
                </a:ext>
              </a:extLst>
            </p:cNvPr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8;p53">
              <a:extLst>
                <a:ext uri="{FF2B5EF4-FFF2-40B4-BE49-F238E27FC236}">
                  <a16:creationId xmlns:a16="http://schemas.microsoft.com/office/drawing/2014/main" id="{2B88EDF6-609C-4B6D-8A97-2B0216D7ED3C}"/>
                </a:ext>
              </a:extLst>
            </p:cNvPr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79;p53">
              <a:extLst>
                <a:ext uri="{FF2B5EF4-FFF2-40B4-BE49-F238E27FC236}">
                  <a16:creationId xmlns:a16="http://schemas.microsoft.com/office/drawing/2014/main" id="{FD0DE41B-F472-44DD-8B61-97034CD2A856}"/>
                </a:ext>
              </a:extLst>
            </p:cNvPr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80;p53">
              <a:extLst>
                <a:ext uri="{FF2B5EF4-FFF2-40B4-BE49-F238E27FC236}">
                  <a16:creationId xmlns:a16="http://schemas.microsoft.com/office/drawing/2014/main" id="{8B914F3F-C4C6-40E9-A7E9-7B16C873EBEA}"/>
                </a:ext>
              </a:extLst>
            </p:cNvPr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81;p53">
              <a:extLst>
                <a:ext uri="{FF2B5EF4-FFF2-40B4-BE49-F238E27FC236}">
                  <a16:creationId xmlns:a16="http://schemas.microsoft.com/office/drawing/2014/main" id="{BC1AA5A6-5968-4BB7-8662-826F12B01856}"/>
                </a:ext>
              </a:extLst>
            </p:cNvPr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82;p53">
              <a:extLst>
                <a:ext uri="{FF2B5EF4-FFF2-40B4-BE49-F238E27FC236}">
                  <a16:creationId xmlns:a16="http://schemas.microsoft.com/office/drawing/2014/main" id="{BBD44404-5C8E-4754-BDAE-EA59D07D922E}"/>
                </a:ext>
              </a:extLst>
            </p:cNvPr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483;p53">
              <a:extLst>
                <a:ext uri="{FF2B5EF4-FFF2-40B4-BE49-F238E27FC236}">
                  <a16:creationId xmlns:a16="http://schemas.microsoft.com/office/drawing/2014/main" id="{4028E26B-7FB6-4F93-A951-34A077818506}"/>
                </a:ext>
              </a:extLst>
            </p:cNvPr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484;p53">
              <a:extLst>
                <a:ext uri="{FF2B5EF4-FFF2-40B4-BE49-F238E27FC236}">
                  <a16:creationId xmlns:a16="http://schemas.microsoft.com/office/drawing/2014/main" id="{4F3A91BC-2841-4333-8855-2DF7E0882A7B}"/>
                </a:ext>
              </a:extLst>
            </p:cNvPr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042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7D5EF-5ACA-4193-9107-9DC37374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Natural language processing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7D1AEE-A8BD-4C07-8E21-A73C11CADF2A}"/>
              </a:ext>
            </a:extLst>
          </p:cNvPr>
          <p:cNvSpPr txBox="1"/>
          <p:nvPr/>
        </p:nvSpPr>
        <p:spPr>
          <a:xfrm>
            <a:off x="575894" y="1997839"/>
            <a:ext cx="109671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Natural Language Processing is </a:t>
            </a:r>
            <a:r>
              <a:rPr lang="en-GB" b="1" dirty="0"/>
              <a:t>machine learning technique</a:t>
            </a:r>
            <a:r>
              <a:rPr lang="en-GB" dirty="0"/>
              <a:t> where human language is separated into fragments so that the grammatical structure of sentences and the meaning of words can be </a:t>
            </a:r>
            <a:r>
              <a:rPr lang="en-GB" b="1" dirty="0" err="1"/>
              <a:t>analyzed</a:t>
            </a:r>
            <a:r>
              <a:rPr lang="en-GB" dirty="0"/>
              <a:t> and </a:t>
            </a:r>
            <a:r>
              <a:rPr lang="en-GB" b="1" dirty="0"/>
              <a:t>understood</a:t>
            </a:r>
            <a:r>
              <a:rPr lang="en-GB" dirty="0"/>
              <a:t> in context. This helps computers read and understand spoken or written text in the same way as humans.</a:t>
            </a:r>
          </a:p>
          <a:p>
            <a:endParaRPr lang="en-GB" dirty="0"/>
          </a:p>
          <a:p>
            <a:r>
              <a:rPr lang="en-GB" dirty="0"/>
              <a:t>NLP Model used in the project is </a:t>
            </a:r>
            <a:r>
              <a:rPr lang="en-GB" b="1" dirty="0" err="1"/>
              <a:t>RoBERTa</a:t>
            </a:r>
            <a:r>
              <a:rPr lang="en-GB" dirty="0"/>
              <a:t> (Robustly Optimized BERT Pretraining Approach), pre-trained on </a:t>
            </a:r>
            <a:r>
              <a:rPr lang="en-GB" dirty="0" err="1"/>
              <a:t>SQuAD</a:t>
            </a:r>
            <a:r>
              <a:rPr lang="en-GB" dirty="0"/>
              <a:t> (Stanford Question Answering Dataset). </a:t>
            </a:r>
            <a:r>
              <a:rPr lang="en-GB" dirty="0" err="1"/>
              <a:t>RoBERTa</a:t>
            </a:r>
            <a:r>
              <a:rPr lang="en-GB" dirty="0"/>
              <a:t> is based on Transformers Neural Network.</a:t>
            </a:r>
          </a:p>
          <a:p>
            <a:endParaRPr lang="en-GB" dirty="0"/>
          </a:p>
          <a:p>
            <a:r>
              <a:rPr lang="en-GB" dirty="0"/>
              <a:t>Different models can be used, such as ALBERT, </a:t>
            </a:r>
            <a:r>
              <a:rPr lang="en-GB" dirty="0" err="1"/>
              <a:t>XLNet</a:t>
            </a:r>
            <a:r>
              <a:rPr lang="en-GB" dirty="0"/>
              <a:t>, </a:t>
            </a:r>
            <a:r>
              <a:rPr lang="en-GB" dirty="0" err="1"/>
              <a:t>OpenAI’s</a:t>
            </a:r>
            <a:r>
              <a:rPr lang="en-GB" dirty="0"/>
              <a:t> GPT-3 …</a:t>
            </a:r>
          </a:p>
          <a:p>
            <a:endParaRPr lang="en-GB" dirty="0"/>
          </a:p>
        </p:txBody>
      </p:sp>
      <p:pic>
        <p:nvPicPr>
          <p:cNvPr id="6" name="Content Placeholder 7" descr="Graphical user interface, application, shape, Word, arrow&#10;&#10;Description automatically generated">
            <a:extLst>
              <a:ext uri="{FF2B5EF4-FFF2-40B4-BE49-F238E27FC236}">
                <a16:creationId xmlns:a16="http://schemas.microsoft.com/office/drawing/2014/main" id="{E7E1C75B-4ECF-4977-9A5A-09571CE8F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531" y="4208655"/>
            <a:ext cx="3652979" cy="160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7D5EF-5ACA-4193-9107-9DC37374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Natural language processing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7D1AEE-A8BD-4C07-8E21-A73C11CADF2A}"/>
              </a:ext>
            </a:extLst>
          </p:cNvPr>
          <p:cNvSpPr txBox="1"/>
          <p:nvPr/>
        </p:nvSpPr>
        <p:spPr>
          <a:xfrm>
            <a:off x="767857" y="2836654"/>
            <a:ext cx="3031852" cy="3001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it-IT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USAGE AND OPTIMIZATIONS</a:t>
            </a:r>
          </a:p>
        </p:txBody>
      </p:sp>
      <p:graphicFrame>
        <p:nvGraphicFramePr>
          <p:cNvPr id="8" name="CasellaDiTesto 5">
            <a:extLst>
              <a:ext uri="{FF2B5EF4-FFF2-40B4-BE49-F238E27FC236}">
                <a16:creationId xmlns:a16="http://schemas.microsoft.com/office/drawing/2014/main" id="{F12F8A7A-9697-4878-8491-7206F810E3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107440"/>
              </p:ext>
            </p:extLst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27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E26C-8802-42D5-8139-E1F80BCB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pic>
        <p:nvPicPr>
          <p:cNvPr id="7" name="Content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A2D39B51-4D8D-45A8-A96B-E0501C3C34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631" y="4847029"/>
            <a:ext cx="1933178" cy="988332"/>
          </a:xfrm>
        </p:spPr>
      </p:pic>
      <p:pic>
        <p:nvPicPr>
          <p:cNvPr id="8" name="Google Shape;1212;p44" descr="Unicam Formestetica - Home | Facebook">
            <a:extLst>
              <a:ext uri="{FF2B5EF4-FFF2-40B4-BE49-F238E27FC236}">
                <a16:creationId xmlns:a16="http://schemas.microsoft.com/office/drawing/2014/main" id="{3C2CACCC-C4B8-409E-97C2-20176013CAAB}"/>
              </a:ext>
            </a:extLst>
          </p:cNvPr>
          <p:cNvPicPr preferRelativeResize="0"/>
          <p:nvPr/>
        </p:nvPicPr>
        <p:blipFill rotWithShape="1">
          <a:blip r:embed="rId3"/>
          <a:srcRect l="35913" r="36335" b="6664"/>
          <a:stretch>
            <a:fillRect/>
          </a:stretch>
        </p:blipFill>
        <p:spPr>
          <a:xfrm>
            <a:off x="10592559" y="560958"/>
            <a:ext cx="1177525" cy="15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DF1D10-9F8B-4F44-94B5-2D978E23B4AE}"/>
              </a:ext>
            </a:extLst>
          </p:cNvPr>
          <p:cNvSpPr txBox="1"/>
          <p:nvPr/>
        </p:nvSpPr>
        <p:spPr>
          <a:xfrm>
            <a:off x="581194" y="2009876"/>
            <a:ext cx="11188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Elasticsearch is a </a:t>
            </a:r>
            <a:r>
              <a:rPr lang="en-GB" b="1" dirty="0"/>
              <a:t>distributed search engine</a:t>
            </a:r>
            <a:r>
              <a:rPr lang="en-GB" dirty="0"/>
              <a:t> for all types of data, including textual, numerical, geospatial, structured, and unstructured.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Document Based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De-normalization</a:t>
            </a:r>
            <a:r>
              <a:rPr lang="en-GB" dirty="0"/>
              <a:t> and </a:t>
            </a:r>
            <a:r>
              <a:rPr lang="en-GB" b="1" dirty="0"/>
              <a:t>reverse indexing</a:t>
            </a:r>
            <a:r>
              <a:rPr lang="en-GB" dirty="0"/>
              <a:t>, searching improvements and better execution..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Data Ingestion</a:t>
            </a:r>
            <a:r>
              <a:rPr lang="en-GB" dirty="0"/>
              <a:t>, process by which this raw data is </a:t>
            </a:r>
            <a:r>
              <a:rPr lang="en-GB" b="1" dirty="0"/>
              <a:t>parsed</a:t>
            </a:r>
            <a:r>
              <a:rPr lang="en-GB" dirty="0"/>
              <a:t>, </a:t>
            </a:r>
            <a:r>
              <a:rPr lang="en-GB" b="1" dirty="0"/>
              <a:t>normalized</a:t>
            </a:r>
            <a:r>
              <a:rPr lang="en-GB" dirty="0"/>
              <a:t>, and </a:t>
            </a:r>
            <a:r>
              <a:rPr lang="en-GB" b="1" dirty="0"/>
              <a:t>enriched</a:t>
            </a:r>
            <a:r>
              <a:rPr lang="en-GB" dirty="0"/>
              <a:t> before it is indexed in Elasticsearch.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FC712C8-58C3-4792-BA9A-83719CD9817C}"/>
              </a:ext>
            </a:extLst>
          </p:cNvPr>
          <p:cNvSpPr txBox="1"/>
          <p:nvPr/>
        </p:nvSpPr>
        <p:spPr>
          <a:xfrm>
            <a:off x="581193" y="4333087"/>
            <a:ext cx="714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Elastic Search can be accessed by API or a visualization tool like </a:t>
            </a:r>
            <a:r>
              <a:rPr lang="en-GB" b="1" dirty="0"/>
              <a:t>Kibana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38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186A55-E3EC-419A-8BEF-DBA8DAE9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/>
          <a:lstStyle/>
          <a:p>
            <a:r>
              <a:rPr lang="en-US" dirty="0"/>
              <a:t>ELASTICSEARCH &amp; KIBANA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00629B5-B42C-4699-BB6C-4EF8056CA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787" y="1018773"/>
            <a:ext cx="6650991" cy="3371936"/>
          </a:xfrm>
        </p:spPr>
        <p:txBody>
          <a:bodyPr/>
          <a:lstStyle/>
          <a:p>
            <a:r>
              <a:rPr lang="en-GB" dirty="0"/>
              <a:t>Visualization of data over Elastic Search is provided by </a:t>
            </a:r>
            <a:r>
              <a:rPr lang="en-GB" b="1" dirty="0"/>
              <a:t>Kibana</a:t>
            </a:r>
            <a:r>
              <a:rPr lang="en-GB" dirty="0"/>
              <a:t>, which allows users to create powerful </a:t>
            </a:r>
            <a:r>
              <a:rPr lang="en-GB" b="1" dirty="0"/>
              <a:t>visualizations</a:t>
            </a:r>
            <a:r>
              <a:rPr lang="en-GB" dirty="0"/>
              <a:t> of their data, share dashboards, and manage the </a:t>
            </a:r>
            <a:r>
              <a:rPr lang="en-GB" b="1" dirty="0"/>
              <a:t>Elastic Stack</a:t>
            </a:r>
            <a:r>
              <a:rPr lang="en-GB" dirty="0"/>
              <a:t>.</a:t>
            </a:r>
          </a:p>
          <a:p>
            <a:endParaRPr lang="en-GB" u="sng" dirty="0"/>
          </a:p>
          <a:p>
            <a:r>
              <a:rPr lang="en-GB" dirty="0"/>
              <a:t>Elasticsearch and Kibana execution is containerized and isolated by using </a:t>
            </a:r>
            <a:r>
              <a:rPr lang="en-GB" b="1" dirty="0"/>
              <a:t>Docker Compose</a:t>
            </a:r>
            <a:r>
              <a:rPr lang="en-GB" dirty="0"/>
              <a:t>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B44BC7C-B919-4799-94A6-5B07C2059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51" y="4586839"/>
            <a:ext cx="2340318" cy="164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9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5041D-CD42-452B-BAEB-C4947335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haystack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E1DBE1-421D-4066-8E5D-8998A90B2A56}"/>
              </a:ext>
            </a:extLst>
          </p:cNvPr>
          <p:cNvSpPr txBox="1"/>
          <p:nvPr/>
        </p:nvSpPr>
        <p:spPr>
          <a:xfrm>
            <a:off x="581194" y="2009876"/>
            <a:ext cx="11188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Haystack is an open-source framework for building </a:t>
            </a:r>
            <a:r>
              <a:rPr lang="en-GB" b="1" dirty="0"/>
              <a:t>search systems</a:t>
            </a:r>
            <a:r>
              <a:rPr lang="en-GB" dirty="0"/>
              <a:t> that work through words and sentences' semantic similarities over large document collections.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98F5993-D125-48A3-863D-D41D795B3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32" y="2656207"/>
            <a:ext cx="5279774" cy="254580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5AD27B2-CD2D-4463-A831-6D859A9FC0FB}"/>
              </a:ext>
            </a:extLst>
          </p:cNvPr>
          <p:cNvSpPr txBox="1"/>
          <p:nvPr/>
        </p:nvSpPr>
        <p:spPr>
          <a:xfrm>
            <a:off x="581192" y="2775207"/>
            <a:ext cx="5514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His functionalities are built using </a:t>
            </a:r>
            <a:r>
              <a:rPr lang="en-GB" i="1" dirty="0"/>
              <a:t>NLP </a:t>
            </a:r>
            <a:r>
              <a:rPr lang="en-GB" dirty="0"/>
              <a:t>Models, capable of understanding </a:t>
            </a:r>
            <a:r>
              <a:rPr lang="en-GB" b="1" dirty="0"/>
              <a:t>natural human language</a:t>
            </a:r>
            <a:r>
              <a:rPr lang="en-GB" dirty="0"/>
              <a:t> and perform searches by </a:t>
            </a:r>
            <a:r>
              <a:rPr lang="en-GB" b="1" dirty="0"/>
              <a:t>semantic similarities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Haystack provides a Python library for building an Question &amp; Answer System, on top of Elastic Search (</a:t>
            </a:r>
            <a:r>
              <a:rPr lang="en-GB" i="1" dirty="0"/>
              <a:t>or even other engine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His core are made of </a:t>
            </a:r>
            <a:r>
              <a:rPr lang="en-GB" b="1" dirty="0"/>
              <a:t>nodes</a:t>
            </a:r>
            <a:r>
              <a:rPr lang="en-GB" dirty="0"/>
              <a:t>, to process </a:t>
            </a:r>
            <a:r>
              <a:rPr lang="en-GB" dirty="0" err="1"/>
              <a:t>informations</a:t>
            </a:r>
            <a:r>
              <a:rPr lang="en-GB" dirty="0"/>
              <a:t>, data, queries, answers, and </a:t>
            </a:r>
            <a:r>
              <a:rPr lang="en-GB" b="1" dirty="0"/>
              <a:t>pipelines</a:t>
            </a:r>
            <a:r>
              <a:rPr lang="en-GB" dirty="0"/>
              <a:t>, to envelop nodes in defined processes to obtain an result.</a:t>
            </a:r>
          </a:p>
        </p:txBody>
      </p:sp>
    </p:spTree>
    <p:extLst>
      <p:ext uri="{BB962C8B-B14F-4D97-AF65-F5344CB8AC3E}">
        <p14:creationId xmlns:p14="http://schemas.microsoft.com/office/powerpoint/2010/main" val="16857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1B9C61-8676-4277-946E-E308ED14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Haystack pipelines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C62210-763D-47D8-A12F-03DEE95D759D}"/>
              </a:ext>
            </a:extLst>
          </p:cNvPr>
          <p:cNvSpPr txBox="1"/>
          <p:nvPr/>
        </p:nvSpPr>
        <p:spPr>
          <a:xfrm>
            <a:off x="581194" y="2009876"/>
            <a:ext cx="9015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Haystack pipelines are the </a:t>
            </a:r>
            <a:r>
              <a:rPr lang="en-GB" b="1" dirty="0"/>
              <a:t>keys</a:t>
            </a:r>
            <a:r>
              <a:rPr lang="en-GB" dirty="0"/>
              <a:t> of the framework.</a:t>
            </a:r>
          </a:p>
          <a:p>
            <a:endParaRPr lang="en-GB" dirty="0"/>
          </a:p>
          <a:p>
            <a:r>
              <a:rPr lang="en-GB" dirty="0"/>
              <a:t>The core idea is to build a Directed Acyclic Graph (DAG) where each Node is one building block of Q&amp;A System (Reader, Retriever, Generator).</a:t>
            </a:r>
          </a:p>
        </p:txBody>
      </p:sp>
      <p:pic>
        <p:nvPicPr>
          <p:cNvPr id="9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F9EBB41C-EA9D-40A7-A21C-3408641E6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956" y="2100330"/>
            <a:ext cx="1632674" cy="271165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574EBA3-10DD-42DF-8729-A5435D6A0E51}"/>
              </a:ext>
            </a:extLst>
          </p:cNvPr>
          <p:cNvSpPr txBox="1"/>
          <p:nvPr/>
        </p:nvSpPr>
        <p:spPr>
          <a:xfrm>
            <a:off x="581192" y="3334656"/>
            <a:ext cx="8888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Pipeline used in this prototype is composed by following nodes: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Reader</a:t>
            </a:r>
            <a:r>
              <a:rPr lang="en-GB" dirty="0"/>
              <a:t>, lightweight filter that can quickly go through the full document store and pass on a set of candidate documents that are relevant to the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Retriever</a:t>
            </a:r>
            <a:r>
              <a:rPr lang="en-GB" dirty="0"/>
              <a:t>, also known as Open-Domain QA systems in Machine Learning speak, is the core component that enables Haystack to find the answers.</a:t>
            </a:r>
          </a:p>
        </p:txBody>
      </p:sp>
    </p:spTree>
    <p:extLst>
      <p:ext uri="{BB962C8B-B14F-4D97-AF65-F5344CB8AC3E}">
        <p14:creationId xmlns:p14="http://schemas.microsoft.com/office/powerpoint/2010/main" val="265211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1B9C61-8676-4277-946E-E308ED14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crawler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C62210-763D-47D8-A12F-03DEE95D759D}"/>
              </a:ext>
            </a:extLst>
          </p:cNvPr>
          <p:cNvSpPr txBox="1"/>
          <p:nvPr/>
        </p:nvSpPr>
        <p:spPr>
          <a:xfrm>
            <a:off x="4900928" y="1179829"/>
            <a:ext cx="6650991" cy="465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GB" sz="2000" dirty="0">
                <a:solidFill>
                  <a:schemeClr val="tx2"/>
                </a:solidFill>
              </a:rPr>
              <a:t> Crawler is a haystack module who permits the </a:t>
            </a:r>
            <a:r>
              <a:rPr lang="en-GB" sz="2000" b="1" dirty="0">
                <a:solidFill>
                  <a:schemeClr val="tx2"/>
                </a:solidFill>
              </a:rPr>
              <a:t>extraction</a:t>
            </a:r>
            <a:r>
              <a:rPr lang="en-GB" sz="2000" dirty="0">
                <a:solidFill>
                  <a:schemeClr val="tx2"/>
                </a:solidFill>
              </a:rPr>
              <a:t> of text data from a website and nested pages contained.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GB" sz="2000" dirty="0">
                <a:solidFill>
                  <a:schemeClr val="tx2"/>
                </a:solidFill>
              </a:rPr>
              <a:t> Crawler component crawl URL(s), extract the text from the website, create a Haystack Document object out of it and save it (one JSON file per URL), including text and basic meta data. Filter </a:t>
            </a:r>
            <a:r>
              <a:rPr lang="en-GB" sz="2000" dirty="0" err="1">
                <a:solidFill>
                  <a:schemeClr val="tx2"/>
                </a:solidFill>
              </a:rPr>
              <a:t>Urls</a:t>
            </a:r>
            <a:r>
              <a:rPr lang="en-GB" sz="2000" dirty="0">
                <a:solidFill>
                  <a:schemeClr val="tx2"/>
                </a:solidFill>
              </a:rPr>
              <a:t> can be specified to only crawl URLs that match a certain pattern.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GB" sz="2000" dirty="0">
                <a:solidFill>
                  <a:schemeClr val="tx2"/>
                </a:solidFill>
              </a:rPr>
              <a:t> The module make use of chrome-driver for the process of data extraction from website.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D2CE4FF-21C8-4500-A785-BCE4ABCB9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90723975-0955-4567-9C0C-47FB51B0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44D8AF99-1FFE-484F-999D-5C9E0DFBE297}" type="datetime1">
              <a:rPr lang="it-IT" smtClean="0"/>
              <a:pPr rtl="0">
                <a:spcAft>
                  <a:spcPts val="600"/>
                </a:spcAft>
              </a:pPr>
              <a:t>06/03/2022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771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{68120275-0D8D-4728-AC31-7C249E931A0B}tf33552983_win32</Template>
  <TotalTime>952</TotalTime>
  <Words>1456</Words>
  <Application>Microsoft Office PowerPoint</Application>
  <PresentationFormat>Widescreen</PresentationFormat>
  <Paragraphs>155</Paragraphs>
  <Slides>28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6" baseType="lpstr">
      <vt:lpstr>Arial</vt:lpstr>
      <vt:lpstr>Calibri</vt:lpstr>
      <vt:lpstr>Franklin Gothic Book</vt:lpstr>
      <vt:lpstr>Franklin Gothic Book (Body)</vt:lpstr>
      <vt:lpstr>Franklin Gothic Demi</vt:lpstr>
      <vt:lpstr>Franklin Gothic Demi (Headings)</vt:lpstr>
      <vt:lpstr>Wingdings 2</vt:lpstr>
      <vt:lpstr>DividendVTI</vt:lpstr>
      <vt:lpstr>EDA#VECELK PROJECT</vt:lpstr>
      <vt:lpstr>Introduction &amp; OBJECTIVES</vt:lpstr>
      <vt:lpstr>Natural language processing</vt:lpstr>
      <vt:lpstr>Natural language processing</vt:lpstr>
      <vt:lpstr>Elasticsearch</vt:lpstr>
      <vt:lpstr>ELASTICSEARCH &amp; KIBANA</vt:lpstr>
      <vt:lpstr>haystack</vt:lpstr>
      <vt:lpstr>Haystack pipelines</vt:lpstr>
      <vt:lpstr>crawler</vt:lpstr>
      <vt:lpstr>Pre-processing</vt:lpstr>
      <vt:lpstr>PROTOTYPE SYSTEM</vt:lpstr>
      <vt:lpstr>System Configuration</vt:lpstr>
      <vt:lpstr>System demonstration</vt:lpstr>
      <vt:lpstr>elasticsearch and kibana</vt:lpstr>
      <vt:lpstr>Kibana visualization</vt:lpstr>
      <vt:lpstr>Starting application</vt:lpstr>
      <vt:lpstr>Web server api</vt:lpstr>
      <vt:lpstr>System demonstration</vt:lpstr>
      <vt:lpstr>Crawling Website</vt:lpstr>
      <vt:lpstr>crawling</vt:lpstr>
      <vt:lpstr>Crawled data visualization in kibana</vt:lpstr>
      <vt:lpstr>Querying system</vt:lpstr>
      <vt:lpstr>Other tries</vt:lpstr>
      <vt:lpstr>Other tries</vt:lpstr>
      <vt:lpstr>Other tries</vt:lpstr>
      <vt:lpstr>conclusions</vt:lpstr>
      <vt:lpstr>Future Improvements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SERPETTA DAMIANO</dc:creator>
  <cp:lastModifiedBy>Damiano Serpetta</cp:lastModifiedBy>
  <cp:revision>54</cp:revision>
  <dcterms:created xsi:type="dcterms:W3CDTF">2022-02-27T18:08:15Z</dcterms:created>
  <dcterms:modified xsi:type="dcterms:W3CDTF">2022-03-06T23:36:18Z</dcterms:modified>
</cp:coreProperties>
</file>