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8905D-E201-4FC5-870C-963D00429B12}" v="72" dt="2022-05-24T15:36:40.098"/>
    <p1510:client id="{3DE4FCAF-6808-4B3B-BC00-AA325157232A}" v="616" dt="2022-05-24T15:23:13.998"/>
    <p1510:client id="{518A7504-C4BF-41D0-8858-A9E75ED18AA6}" v="767" dt="2022-05-24T14:14:4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24.05.2022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24.05.2022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3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24.05.2022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54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APPLIKACJA PHP </a:t>
            </a:r>
            <a:r>
              <a:rPr lang="pl-PL" sz="5400" b="1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Symfony</a:t>
            </a:r>
            <a:endParaRPr lang="pl-PL" sz="5400" b="1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rtlCol="0" anchor="ctr">
            <a:normAutofit/>
          </a:bodyPr>
          <a:lstStyle/>
          <a:p>
            <a:pPr algn="l"/>
            <a:r>
              <a:rPr lang="pl-PL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+ CRUD</a:t>
            </a:r>
            <a:endParaRPr lang="pl-PL" b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596A3-7685-3345-5188-6A0BE9BF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08" y="-3717"/>
            <a:ext cx="9905998" cy="1905000"/>
          </a:xfrm>
        </p:spPr>
        <p:txBody>
          <a:bodyPr/>
          <a:lstStyle/>
          <a:p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Create.html.twig</a:t>
            </a:r>
            <a:endParaRPr lang="pl-PL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0012D8-10E4-118A-1248-D7969858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827" y="1012902"/>
            <a:ext cx="4729973" cy="48340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extends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"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base.html.twig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 %}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block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body %}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&lt;div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container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&lt;div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row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&lt;h3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="mt-5 mb-5"&gt;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Create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&lt;div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="col-md-6 offset-md-3"&gt;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{{ </a:t>
            </a:r>
            <a:r>
              <a:rPr lang="pl-PL" sz="1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form_start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(form) }}</a:t>
            </a:r>
            <a:endParaRPr lang="en-US" sz="1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form_label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form.tytul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}}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form_widget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form.tytul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{'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attr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':{'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':'form-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'}}) }}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form_label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form.kontent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}}</a:t>
            </a:r>
            <a:endParaRPr lang="en-US" sz="1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form_widget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form.kontent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{'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attr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':{'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':'form-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'}}) }}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&lt;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button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-info mt-2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text-white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Zatwierdz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button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{{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form_end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(form)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0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endblock</a:t>
            </a:r>
            <a:r>
              <a:rPr lang="pl-PL" sz="1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1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1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50BD3-4B58-1C2D-80DE-15A19D81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51"/>
            <a:ext cx="9905998" cy="1905000"/>
          </a:xfrm>
        </p:spPr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Handle form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39F153-C668-A581-765A-74244E11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1904"/>
            <a:ext cx="7519357" cy="35842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if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($form-&gt;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isSubmitted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 &amp;&amp; $form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isValid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()) {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=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getManager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persist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);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flush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  <a:br>
              <a:rPr lang="en-US" dirty="0"/>
            </a:b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addFlash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', 'Zatwierdzono pomyślnie!');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return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redirectToRoute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app_main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');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}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9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6F4CF-3041-5CA5-6C8E-9B6FF79E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51"/>
            <a:ext cx="9905998" cy="1905000"/>
          </a:xfrm>
        </p:spPr>
        <p:txBody>
          <a:bodyPr/>
          <a:lstStyle/>
          <a:p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Index.html.twig</a:t>
            </a:r>
            <a:endParaRPr lang="pl-PL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B460E-2359-1930-7481-0EA53236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4" y="1919377"/>
            <a:ext cx="8842074" cy="41737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extends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base.html.twig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 %}</a:t>
            </a:r>
            <a:endParaRPr lang="en-US" dirty="0"/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block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body %}</a:t>
            </a:r>
            <a:endParaRPr lang="en-US" dirty="0"/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&lt;div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container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for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in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app.flashes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 %}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&lt;div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="alert alert-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success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{{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}}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&lt;/div&gt;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endfor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&lt;/div&gt;</a:t>
            </a: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endblock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35B44-EF8A-3B9C-521F-F5C0DA8B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902"/>
            <a:ext cx="9905998" cy="1905000"/>
          </a:xfrm>
        </p:spPr>
        <p:txBody>
          <a:bodyPr/>
          <a:lstStyle/>
          <a:p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Bootstrapowa</a:t>
            </a:r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Tabela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707CAC-C37B-DC31-602A-E6222001E312}"/>
              </a:ext>
            </a:extLst>
          </p:cNvPr>
          <p:cNvSpPr txBox="1"/>
          <p:nvPr/>
        </p:nvSpPr>
        <p:spPr>
          <a:xfrm>
            <a:off x="1557874" y="1495631"/>
            <a:ext cx="65624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+mn-lt"/>
                <a:cs typeface="+mn-lt"/>
              </a:rPr>
              <a:t>&lt;</a:t>
            </a:r>
            <a:r>
              <a:rPr lang="pl-PL" dirty="0" err="1">
                <a:ea typeface="+mn-lt"/>
                <a:cs typeface="+mn-lt"/>
              </a:rPr>
              <a:t>table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class</a:t>
            </a:r>
            <a:r>
              <a:rPr lang="pl-PL" dirty="0">
                <a:ea typeface="+mn-lt"/>
                <a:cs typeface="+mn-lt"/>
              </a:rPr>
              <a:t>="</a:t>
            </a:r>
            <a:r>
              <a:rPr lang="pl-PL" dirty="0" err="1">
                <a:ea typeface="+mn-lt"/>
                <a:cs typeface="+mn-lt"/>
              </a:rPr>
              <a:t>table</a:t>
            </a:r>
            <a:r>
              <a:rPr lang="pl-PL" dirty="0">
                <a:ea typeface="+mn-lt"/>
                <a:cs typeface="+mn-lt"/>
              </a:rPr>
              <a:t>"&gt;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&lt;</a:t>
            </a:r>
            <a:r>
              <a:rPr lang="pl-PL" dirty="0" err="1">
                <a:ea typeface="+mn-lt"/>
                <a:cs typeface="+mn-lt"/>
              </a:rPr>
              <a:t>thead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</a:t>
            </a:r>
            <a:r>
              <a:rPr lang="pl-PL" dirty="0" err="1">
                <a:ea typeface="+mn-lt"/>
                <a:cs typeface="+mn-lt"/>
              </a:rPr>
              <a:t>tr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&lt;th </a:t>
            </a:r>
            <a:r>
              <a:rPr lang="pl-PL" dirty="0" err="1">
                <a:ea typeface="+mn-lt"/>
                <a:cs typeface="+mn-lt"/>
              </a:rPr>
              <a:t>scope</a:t>
            </a:r>
            <a:r>
              <a:rPr lang="pl-PL" dirty="0">
                <a:ea typeface="+mn-lt"/>
                <a:cs typeface="+mn-lt"/>
              </a:rPr>
              <a:t>="col"&gt;#&lt;/th&gt;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&lt;th </a:t>
            </a:r>
            <a:r>
              <a:rPr lang="pl-PL" dirty="0" err="1">
                <a:ea typeface="+mn-lt"/>
                <a:cs typeface="+mn-lt"/>
              </a:rPr>
              <a:t>scope</a:t>
            </a:r>
            <a:r>
              <a:rPr lang="pl-PL" dirty="0">
                <a:ea typeface="+mn-lt"/>
                <a:cs typeface="+mn-lt"/>
              </a:rPr>
              <a:t>="col"&gt;Tytuł&lt;/th&gt;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&lt;th </a:t>
            </a:r>
            <a:r>
              <a:rPr lang="pl-PL" dirty="0" err="1">
                <a:ea typeface="+mn-lt"/>
                <a:cs typeface="+mn-lt"/>
              </a:rPr>
              <a:t>scope</a:t>
            </a:r>
            <a:r>
              <a:rPr lang="pl-PL" dirty="0">
                <a:ea typeface="+mn-lt"/>
                <a:cs typeface="+mn-lt"/>
              </a:rPr>
              <a:t>="col"&gt;Kontent&lt;/th&gt;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&lt;th </a:t>
            </a:r>
            <a:r>
              <a:rPr lang="pl-PL" dirty="0" err="1">
                <a:ea typeface="+mn-lt"/>
                <a:cs typeface="+mn-lt"/>
              </a:rPr>
              <a:t>scope</a:t>
            </a:r>
            <a:r>
              <a:rPr lang="pl-PL" dirty="0">
                <a:ea typeface="+mn-lt"/>
                <a:cs typeface="+mn-lt"/>
              </a:rPr>
              <a:t>="col"&gt;</a:t>
            </a:r>
            <a:r>
              <a:rPr lang="pl-PL" dirty="0" err="1">
                <a:ea typeface="+mn-lt"/>
                <a:cs typeface="+mn-lt"/>
              </a:rPr>
              <a:t>Actions</a:t>
            </a:r>
            <a:r>
              <a:rPr lang="pl-PL" dirty="0">
                <a:ea typeface="+mn-lt"/>
                <a:cs typeface="+mn-lt"/>
              </a:rPr>
              <a:t>&lt;/th&gt;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&lt;/</a:t>
            </a:r>
            <a:r>
              <a:rPr lang="pl-PL" dirty="0" err="1">
                <a:ea typeface="+mn-lt"/>
                <a:cs typeface="+mn-lt"/>
              </a:rPr>
              <a:t>tr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&lt;/</a:t>
            </a:r>
            <a:r>
              <a:rPr lang="pl-PL" dirty="0" err="1">
                <a:ea typeface="+mn-lt"/>
                <a:cs typeface="+mn-lt"/>
              </a:rPr>
              <a:t>thead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&lt;</a:t>
            </a:r>
            <a:r>
              <a:rPr lang="pl-PL" dirty="0" err="1">
                <a:ea typeface="+mn-lt"/>
                <a:cs typeface="+mn-lt"/>
              </a:rPr>
              <a:t>tbody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</a:t>
            </a:r>
            <a:r>
              <a:rPr lang="pl-PL" dirty="0" err="1">
                <a:ea typeface="+mn-lt"/>
                <a:cs typeface="+mn-lt"/>
              </a:rPr>
              <a:t>tr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&lt;th </a:t>
            </a:r>
            <a:r>
              <a:rPr lang="pl-PL" dirty="0" err="1">
                <a:ea typeface="+mn-lt"/>
                <a:cs typeface="+mn-lt"/>
              </a:rPr>
              <a:t>scope</a:t>
            </a:r>
            <a:r>
              <a:rPr lang="pl-PL" dirty="0">
                <a:ea typeface="+mn-lt"/>
                <a:cs typeface="+mn-lt"/>
              </a:rPr>
              <a:t>="</a:t>
            </a:r>
            <a:r>
              <a:rPr lang="pl-PL" dirty="0" err="1">
                <a:ea typeface="+mn-lt"/>
                <a:cs typeface="+mn-lt"/>
              </a:rPr>
              <a:t>row</a:t>
            </a:r>
            <a:r>
              <a:rPr lang="pl-PL" dirty="0">
                <a:ea typeface="+mn-lt"/>
                <a:cs typeface="+mn-lt"/>
              </a:rPr>
              <a:t>"&gt;1&lt;/th&gt;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</a:t>
            </a:r>
            <a:r>
              <a:rPr lang="pl-PL" dirty="0" err="1">
                <a:ea typeface="+mn-lt"/>
                <a:cs typeface="+mn-lt"/>
              </a:rPr>
              <a:t>td</a:t>
            </a:r>
            <a:r>
              <a:rPr lang="pl-PL" dirty="0">
                <a:ea typeface="+mn-lt"/>
                <a:cs typeface="+mn-lt"/>
              </a:rPr>
              <a:t>&gt;Mark&lt;/</a:t>
            </a:r>
            <a:r>
              <a:rPr lang="pl-PL" dirty="0" err="1">
                <a:ea typeface="+mn-lt"/>
                <a:cs typeface="+mn-lt"/>
              </a:rPr>
              <a:t>td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</a:t>
            </a:r>
            <a:r>
              <a:rPr lang="pl-PL" dirty="0" err="1">
                <a:ea typeface="+mn-lt"/>
                <a:cs typeface="+mn-lt"/>
              </a:rPr>
              <a:t>td</a:t>
            </a:r>
            <a:r>
              <a:rPr lang="pl-PL" dirty="0">
                <a:ea typeface="+mn-lt"/>
                <a:cs typeface="+mn-lt"/>
              </a:rPr>
              <a:t>&gt;Otto&lt;/</a:t>
            </a:r>
            <a:r>
              <a:rPr lang="pl-PL" dirty="0" err="1">
                <a:ea typeface="+mn-lt"/>
                <a:cs typeface="+mn-lt"/>
              </a:rPr>
              <a:t>td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</a:t>
            </a:r>
            <a:r>
              <a:rPr lang="pl-PL" dirty="0" err="1">
                <a:ea typeface="+mn-lt"/>
                <a:cs typeface="+mn-lt"/>
              </a:rPr>
              <a:t>td</a:t>
            </a:r>
            <a:r>
              <a:rPr lang="pl-PL" dirty="0">
                <a:ea typeface="+mn-lt"/>
                <a:cs typeface="+mn-lt"/>
              </a:rPr>
              <a:t>&gt;@mdo&lt;/td&gt;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    &lt;/</a:t>
            </a:r>
            <a:r>
              <a:rPr lang="pl-PL" dirty="0" err="1">
                <a:ea typeface="+mn-lt"/>
                <a:cs typeface="+mn-lt"/>
              </a:rPr>
              <a:t>tr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            &lt;/</a:t>
            </a:r>
            <a:r>
              <a:rPr lang="pl-PL" dirty="0" err="1">
                <a:ea typeface="+mn-lt"/>
                <a:cs typeface="+mn-lt"/>
              </a:rPr>
              <a:t>tbody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r>
              <a:rPr lang="pl-PL" dirty="0">
                <a:ea typeface="+mn-lt"/>
                <a:cs typeface="+mn-lt"/>
              </a:rPr>
              <a:t>&lt;/</a:t>
            </a:r>
            <a:r>
              <a:rPr lang="pl-PL" dirty="0" err="1">
                <a:ea typeface="+mn-lt"/>
                <a:cs typeface="+mn-lt"/>
              </a:rPr>
              <a:t>table</a:t>
            </a:r>
            <a:r>
              <a:rPr lang="pl-PL" dirty="0">
                <a:ea typeface="+mn-lt"/>
                <a:cs typeface="+mn-lt"/>
              </a:rPr>
              <a:t>&gt;</a:t>
            </a:r>
            <a:endParaRPr lang="pl-PL"/>
          </a:p>
          <a:p>
            <a:pPr algn="l"/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41FEC-5AE9-B700-3ABC-33271052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pl-PL" sz="37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Wyświetlanie rekordów z bazy w tabeli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2B2201-D649-548B-44FC-90AC54D8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9"/>
            <a:ext cx="9905998" cy="33966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#[Route('/', name: 'app_main')]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public function index(PersistenceManagerRegistry $doctrine): Response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{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$data = $doctrine -&gt; getRepository(Crud::class)-&gt;findAll();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return $this-&gt;render('main/index.html.twig', [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'list' =&gt; $data,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]);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None/>
            </a:pP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}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</a:pP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195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ytuł 1">
            <a:extLst>
              <a:ext uri="{FF2B5EF4-FFF2-40B4-BE49-F238E27FC236}">
                <a16:creationId xmlns:a16="http://schemas.microsoft.com/office/drawing/2014/main" id="{81D57316-5387-7E37-5F8D-AA00E94C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pl-PL" sz="16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Renderowanie rekordow w index.html.twig</a:t>
            </a:r>
            <a:endParaRPr lang="pl-PL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9D608-EA41-4B89-D87B-1304F502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400" y="261033"/>
            <a:ext cx="6253751" cy="672621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&lt;div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container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for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in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app.flashes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 %}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&lt;div 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="alert alert-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success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{{ 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}}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&lt;/div&gt;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endfor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  <a:br>
              <a:rPr lang="en-US" sz="1600" b="1" dirty="0"/>
            </a:br>
            <a:endParaRPr lang="en-US" sz="1600" b="1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table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table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thead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&lt;th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scope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="col"&gt;#&lt;/th&gt;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&lt;th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scope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="col"&gt;Tytuł&lt;/th&gt;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&lt;th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scope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="col"&gt;Kontent&lt;/th&gt;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&lt;th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scope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="col"&gt;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Actions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&lt;/th&gt;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&lt;/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thead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tbody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{% for data in list %}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&lt;th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scope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row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"&gt;{{ data.id }}&lt;/th&gt;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&gt;{{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data.tytul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}}&lt;/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&gt;{{ 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data.kontent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}}&lt;/</a:t>
            </a:r>
            <a:r>
              <a:rPr lang="pl-PL" sz="1600" b="1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td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&gt;@mdo&lt;/td&gt;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{% 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endfor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&lt;/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tbody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&lt;/</a:t>
            </a:r>
            <a:r>
              <a:rPr lang="pl-PL" sz="1600" b="1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table</a:t>
            </a: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&lt;/div&gt;</a:t>
            </a: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l-PL" sz="1600" b="1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22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76845-B9B8-94FC-4857-9DE24D14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Przyciski update i </a:t>
            </a:r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delete</a:t>
            </a:r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w tabeli</a:t>
            </a:r>
            <a:endParaRPr lang="pl-PL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85E23256-EBB3-CA1D-6347-51EE543D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79" y="554620"/>
            <a:ext cx="12240223" cy="5226934"/>
          </a:xfrm>
        </p:spPr>
        <p:txBody>
          <a:bodyPr>
            <a:normAutofit/>
          </a:bodyPr>
          <a:lstStyle/>
          <a:p>
            <a:endParaRPr lang="pl-PL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&lt;a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btn-warning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href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="{{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path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('update', {'id': data.id}) }}"&gt;Update&lt;/a&gt;</a:t>
            </a:r>
            <a:endParaRPr lang="pl-PL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&lt;a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btn-danger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href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="{{ 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path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delete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', {'id': data.id}) }}"&gt;</a:t>
            </a:r>
            <a:r>
              <a:rPr lang="pl-PL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Delete</a:t>
            </a: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&lt;/a&gt;</a:t>
            </a:r>
            <a:endParaRPr lang="pl-PL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l-PL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01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08CFAA-690B-03EC-226D-2B61BE9C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pl-PL" sz="40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Update Kontroller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9E8136-783E-0469-FF2D-F967F722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80" y="473236"/>
            <a:ext cx="7797042" cy="57905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#[Route('/update/{id}', 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name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'update')]</a:t>
            </a:r>
            <a:endParaRPr lang="pl-PL" sz="1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public 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update(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Request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request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PersistenceManagerRegistry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$id)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 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=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getRepository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::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)-&gt;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find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($id);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$form =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createForm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CrudType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::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$</a:t>
            </a:r>
            <a:r>
              <a:rPr lang="pl-PL" sz="1400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$form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handleRequest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request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if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($form-&gt;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isSubmitted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 &amp;&amp; $form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isValid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= 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getManager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persist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$em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flush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  <a:endParaRPr lang="en-US" sz="14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addFlash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', 'Zaktualizowano pomyślnie!');</a:t>
            </a:r>
            <a:endParaRPr lang="en-US" sz="14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return 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redirectToRoute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app_main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}</a:t>
            </a:r>
            <a:br>
              <a:rPr lang="en-US" sz="1400" dirty="0"/>
            </a:br>
            <a:endParaRPr lang="en-US" sz="14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return $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-&gt;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render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main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update.html.twig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', [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'form' =&gt; $form -&gt; </a:t>
            </a:r>
            <a:r>
              <a:rPr lang="pl-PL" sz="14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createView</a:t>
            </a: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]);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}</a:t>
            </a:r>
            <a:endParaRPr lang="pl-PL" sz="1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l-PL" sz="1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5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3F7654-8893-5096-7BFE-BE9D4B49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03" y="-3717"/>
            <a:ext cx="9905998" cy="1905000"/>
          </a:xfrm>
        </p:spPr>
        <p:txBody>
          <a:bodyPr/>
          <a:lstStyle/>
          <a:p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Update.html.twig</a:t>
            </a:r>
            <a:endParaRPr lang="pl-PL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63C847-F166-0F4D-1DD9-01C08C2D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79" y="1242160"/>
            <a:ext cx="9992808" cy="568556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extends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"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base.html.twig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 %}</a:t>
            </a:r>
            <a:br>
              <a:rPr lang="en-US" sz="1200" dirty="0"/>
            </a:br>
            <a:endParaRPr lang="en-US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block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body %}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container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row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&lt;h3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="mt-5 mb-5"&gt;Update&lt;/h3&gt;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for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in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app.flashes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 %}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="alert alert-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success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message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{%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endfor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="col-md-6 offset-md-3"&gt;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form_start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(form)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form_label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form.tytul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form_widget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form.tytul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{'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attr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':{'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':'form-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'}})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form_label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form.kontent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form_widget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form.kontent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{'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attr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':{'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':'form-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'}})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&lt;div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="form-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group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    &lt;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button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-info mt-2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text-white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"&gt;Update&lt;/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button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   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    {{ </a:t>
            </a:r>
            <a:r>
              <a:rPr lang="pl-PL" sz="1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form_end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(form) }}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&lt;/div&gt;</a:t>
            </a:r>
            <a:endParaRPr lang="pl-PL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&lt;/div&gt;</a:t>
            </a:r>
            <a:endParaRPr lang="pl-PL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&lt;/div&gt;</a:t>
            </a:r>
            <a:endParaRPr lang="pl-PL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{% </a:t>
            </a:r>
            <a:r>
              <a:rPr lang="pl-PL" sz="1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endblock</a:t>
            </a:r>
            <a:r>
              <a:rPr lang="pl-PL" sz="1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%}</a:t>
            </a:r>
            <a:endParaRPr lang="pl-PL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1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10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F3693-E62C-1B8F-9700-687193D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Delete</a:t>
            </a:r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kontroller</a:t>
            </a:r>
            <a:endParaRPr lang="pl-PL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B303E-BE23-7BFE-D655-0A9A0739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023" y="2202365"/>
            <a:ext cx="9905998" cy="312420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#[Route('/delete/{id}',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name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delete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')]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public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function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delete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($id,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PersistenceManagerRegistry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{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$data =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getRepository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::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find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($id);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$em =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doctrine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getManager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$em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remove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($data);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$em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flush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();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addFlash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', "Usunięto pomyślnie!");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    return $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-&gt;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redirectToRoute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('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app_main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');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 }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5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22075" y="590309"/>
            <a:ext cx="8676222" cy="827591"/>
          </a:xfrm>
        </p:spPr>
        <p:txBody>
          <a:bodyPr rtlCol="0"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Wymagania: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22075" y="1600200"/>
            <a:ext cx="8676222" cy="4268164"/>
          </a:xfrm>
        </p:spPr>
        <p:txBody>
          <a:bodyPr rtlCol="0">
            <a:normAutofit/>
          </a:bodyPr>
          <a:lstStyle/>
          <a:p>
            <a:r>
              <a:rPr lang="pl-PL" sz="3600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1. XAMP (PHPMYADMIN)</a:t>
            </a:r>
            <a:endParaRPr lang="pl-PL" sz="36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pl-PL" sz="2000" b="1" cap="al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https://apachefriends.org/download.html</a:t>
            </a:r>
            <a:endParaRPr lang="pl-PL" sz="2000" b="1" dirty="0">
              <a:solidFill>
                <a:srgbClr val="FFC000"/>
              </a:solidFill>
            </a:endParaRPr>
          </a:p>
          <a:p>
            <a:r>
              <a:rPr lang="pl-PL" sz="3600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2. PHP COMPOSER (INSTALACJA PACZEK)</a:t>
            </a:r>
          </a:p>
          <a:p>
            <a:r>
              <a:rPr lang="pl-PL" sz="2000" b="1" cap="al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https://getcomposer.org/download/</a:t>
            </a:r>
            <a:endParaRPr lang="pl-PL" b="1" dirty="0">
              <a:solidFill>
                <a:srgbClr val="FFC000"/>
              </a:solidFill>
              <a:ea typeface="+mn-lt"/>
              <a:cs typeface="+mn-lt"/>
            </a:endParaRPr>
          </a:p>
          <a:p>
            <a:endParaRPr lang="pl-PL" sz="3600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ABB0C-1453-4A85-E89B-C82CDAC3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Php symfony - crud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A38E66D-7AB3-655B-A3A2-7DC3D45C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650" y="1818790"/>
            <a:ext cx="10284036" cy="1619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407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1493C-6963-F9E3-EA73-6573605E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215" y="643469"/>
            <a:ext cx="8271187" cy="31281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Dziękuję za uwagę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59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BE581-6F17-A187-083B-D4A1C63D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Instalacja </a:t>
            </a:r>
            <a:r>
              <a:rPr lang="pl-PL" sz="4000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symfony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199221-D2DD-5482-8F6A-7A775073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32" y="1979340"/>
            <a:ext cx="9905998" cy="1451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https://symfony.com/download</a:t>
            </a:r>
            <a:endParaRPr lang="pl-PL" sz="2800" b="1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60CB50C-46D9-76D1-3290-A078E201199F}"/>
              </a:ext>
            </a:extLst>
          </p:cNvPr>
          <p:cNvSpPr txBox="1"/>
          <p:nvPr/>
        </p:nvSpPr>
        <p:spPr>
          <a:xfrm>
            <a:off x="1137424" y="3246863"/>
            <a:ext cx="75661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sz="4000" b="1" cap="all" dirty="0"/>
          </a:p>
          <a:p>
            <a:endParaRPr lang="pl-PL" sz="4000" b="1" cap="all" dirty="0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A59AD6E8-5509-A0F3-02B5-2C2151BCF312}"/>
              </a:ext>
            </a:extLst>
          </p:cNvPr>
          <p:cNvSpPr txBox="1">
            <a:spLocks/>
          </p:cNvSpPr>
          <p:nvPr/>
        </p:nvSpPr>
        <p:spPr>
          <a:xfrm>
            <a:off x="1061496" y="270417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0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STWORZENIE APPKI </a:t>
            </a:r>
            <a:r>
              <a:rPr lang="pl-PL" sz="4000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SYmfony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C457CBD-971A-7796-1242-3F1EFF98AC82}"/>
              </a:ext>
            </a:extLst>
          </p:cNvPr>
          <p:cNvSpPr txBox="1"/>
          <p:nvPr/>
        </p:nvSpPr>
        <p:spPr>
          <a:xfrm>
            <a:off x="1276815" y="4436327"/>
            <a:ext cx="64045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dirty="0" err="1">
                <a:latin typeface="Consolas"/>
              </a:rPr>
              <a:t>symfony</a:t>
            </a:r>
            <a:r>
              <a:rPr lang="pl-PL" sz="2800" b="1" dirty="0">
                <a:latin typeface="Consolas"/>
              </a:rPr>
              <a:t> </a:t>
            </a:r>
            <a:r>
              <a:rPr lang="pl-PL" sz="2800" b="1" dirty="0" err="1">
                <a:latin typeface="Consolas"/>
              </a:rPr>
              <a:t>new</a:t>
            </a:r>
            <a:r>
              <a:rPr lang="pl-PL" sz="2800" b="1" dirty="0">
                <a:latin typeface="Consolas"/>
              </a:rPr>
              <a:t> </a:t>
            </a:r>
            <a:r>
              <a:rPr lang="pl-PL" sz="2800" b="1" dirty="0" err="1">
                <a:latin typeface="Consolas"/>
              </a:rPr>
              <a:t>project_name</a:t>
            </a:r>
            <a:endParaRPr lang="pl-PL" sz="2800" b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88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A23CA-CEDA-70B4-5EAA-9623B17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Instalacja paczek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3EFF2B-1537-DE6D-FEF3-FDC701B7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096" y="1719146"/>
            <a:ext cx="9905998" cy="3124201"/>
          </a:xfrm>
        </p:spPr>
        <p:txBody>
          <a:bodyPr/>
          <a:lstStyle/>
          <a:p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composer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orm</a:t>
            </a:r>
            <a:endParaRPr lang="pl-PL" sz="2800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composer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maker</a:t>
            </a:r>
            <a:endParaRPr lang="pl-PL" sz="2800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composer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twig</a:t>
            </a:r>
            <a:endParaRPr lang="pl-PL" sz="2800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composer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req</a:t>
            </a:r>
            <a:r>
              <a:rPr lang="pl-PL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form </a:t>
            </a:r>
            <a:r>
              <a:rPr lang="pl-PL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validator</a:t>
            </a:r>
            <a:endParaRPr lang="pl-PL" sz="2800" b="1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66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D46DA-30DE-0A84-491B-02A9AEAB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Konfiguracja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240558-18BC-42C6-929A-A66E76E8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9950"/>
            <a:ext cx="9905998" cy="3124201"/>
          </a:xfrm>
        </p:spPr>
        <p:txBody>
          <a:bodyPr>
            <a:normAutofit/>
          </a:bodyPr>
          <a:lstStyle/>
          <a:p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 instalacji paczki 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orm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stworzył nam się plik .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env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 którym musimy skonfigurować naszą bazę danych.</a:t>
            </a:r>
          </a:p>
          <a:p>
            <a:pPr>
              <a:buClr>
                <a:srgbClr val="FFFFFF"/>
              </a:buClr>
            </a:pPr>
            <a:endParaRPr lang="pl-PL" sz="32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DATABASE_URL="</a:t>
            </a:r>
            <a:r>
              <a:rPr lang="pl-PL" sz="1800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mysql</a:t>
            </a:r>
            <a:r>
              <a:rPr lang="pl-PL" sz="1800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://root@127.0.0.1:3308/</a:t>
            </a:r>
            <a:r>
              <a:rPr lang="pl-PL" sz="1800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crud?serverVersion</a:t>
            </a:r>
            <a:r>
              <a:rPr lang="pl-PL" sz="1800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=5.7&amp;charset=utf8mb4"</a:t>
            </a:r>
            <a:endParaRPr lang="pl-PL" sz="1800" dirty="0">
              <a:solidFill>
                <a:srgbClr val="FFC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07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024F6-12D8-F3A9-5901-354E3AE5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Tworzenie kontrolera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8C05F-164A-A45E-A8C2-9CB33A77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87" y="1301150"/>
            <a:ext cx="9905998" cy="3124201"/>
          </a:xfrm>
        </p:spPr>
        <p:txBody>
          <a:bodyPr/>
          <a:lstStyle/>
          <a:p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php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bin/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make:controller</a:t>
            </a:r>
            <a:endParaRPr lang="pl-PL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l-PL" sz="3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12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03DB2-125A-8A68-1C8E-118F15AC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Tworzenie 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657A5C-ADAF-B9B2-ADA4-85AB85FA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69" y="1022194"/>
            <a:ext cx="9905998" cy="3124201"/>
          </a:xfrm>
        </p:spPr>
        <p:txBody>
          <a:bodyPr/>
          <a:lstStyle/>
          <a:p>
            <a:r>
              <a:rPr lang="pl-PL" sz="32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php</a:t>
            </a:r>
            <a:r>
              <a:rPr lang="pl-PL" sz="32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bin/</a:t>
            </a:r>
            <a:r>
              <a:rPr lang="pl-PL" sz="32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</a:t>
            </a:r>
            <a:r>
              <a:rPr lang="pl-PL" sz="32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32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make:entity</a:t>
            </a:r>
            <a:endParaRPr lang="pl-PL" sz="3200" b="1" dirty="0" err="1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0FC7A780-14BF-67A4-F18A-3EBD6A590BC3}"/>
              </a:ext>
            </a:extLst>
          </p:cNvPr>
          <p:cNvSpPr txBox="1">
            <a:spLocks/>
          </p:cNvSpPr>
          <p:nvPr/>
        </p:nvSpPr>
        <p:spPr>
          <a:xfrm>
            <a:off x="1145130" y="275992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Migracja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1DF2749-7BE4-BE2D-A01E-5C34A0A7AF9D}"/>
              </a:ext>
            </a:extLst>
          </p:cNvPr>
          <p:cNvSpPr txBox="1"/>
          <p:nvPr/>
        </p:nvSpPr>
        <p:spPr>
          <a:xfrm>
            <a:off x="1137425" y="4204009"/>
            <a:ext cx="79285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sz="2400" dirty="0" err="1">
                <a:solidFill>
                  <a:srgbClr val="FFFFFF"/>
                </a:solidFill>
                <a:latin typeface="Century Gothic"/>
              </a:rPr>
              <a:t>php</a:t>
            </a:r>
            <a:r>
              <a:rPr lang="pl-PL" sz="2400" dirty="0">
                <a:solidFill>
                  <a:srgbClr val="FFFFFF"/>
                </a:solidFill>
                <a:latin typeface="Century Gothic"/>
              </a:rPr>
              <a:t> bin/</a:t>
            </a:r>
            <a:r>
              <a:rPr lang="pl-PL" sz="2400" dirty="0" err="1">
                <a:solidFill>
                  <a:srgbClr val="FFFFFF"/>
                </a:solidFill>
                <a:latin typeface="Century Gothic"/>
              </a:rPr>
              <a:t>console</a:t>
            </a:r>
            <a:r>
              <a:rPr lang="pl-PL" sz="2400" dirty="0">
                <a:solidFill>
                  <a:srgbClr val="FFFFFF"/>
                </a:solidFill>
                <a:latin typeface="Century Gothic"/>
              </a:rPr>
              <a:t> </a:t>
            </a:r>
            <a:r>
              <a:rPr lang="pl-PL" sz="2400" dirty="0" err="1">
                <a:solidFill>
                  <a:srgbClr val="FFFFFF"/>
                </a:solidFill>
                <a:latin typeface="Century Gothic"/>
              </a:rPr>
              <a:t>make:migration</a:t>
            </a:r>
            <a:endParaRPr lang="pl-PL" sz="240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Font typeface="Arial"/>
              <a:buChar char="•"/>
            </a:pPr>
            <a:endParaRPr lang="pl-PL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l-PL" sz="2400" dirty="0" err="1">
                <a:ea typeface="+mn-lt"/>
                <a:cs typeface="+mn-lt"/>
              </a:rPr>
              <a:t>php</a:t>
            </a:r>
            <a:r>
              <a:rPr lang="pl-PL" sz="2400" dirty="0">
                <a:ea typeface="+mn-lt"/>
                <a:cs typeface="+mn-lt"/>
              </a:rPr>
              <a:t> bin/</a:t>
            </a:r>
            <a:r>
              <a:rPr lang="pl-PL" sz="2400" dirty="0" err="1">
                <a:ea typeface="+mn-lt"/>
                <a:cs typeface="+mn-lt"/>
              </a:rPr>
              <a:t>console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doctrine:migrations:migrate</a:t>
            </a:r>
            <a:endParaRPr lang="pl-PL" sz="2400" dirty="0" err="1"/>
          </a:p>
        </p:txBody>
      </p:sp>
    </p:spTree>
    <p:extLst>
      <p:ext uri="{BB962C8B-B14F-4D97-AF65-F5344CB8AC3E}">
        <p14:creationId xmlns:p14="http://schemas.microsoft.com/office/powerpoint/2010/main" val="284892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D96A8-0E78-F518-FB56-8FD8820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Tworzenie Formularzy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A98830-2CD2-1CAF-A15D-4DE409B0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33" y="957145"/>
            <a:ext cx="9905998" cy="3124201"/>
          </a:xfrm>
        </p:spPr>
        <p:txBody>
          <a:bodyPr/>
          <a:lstStyle/>
          <a:p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php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bin/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</a:t>
            </a: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make:form</a:t>
            </a:r>
            <a:endParaRPr lang="pl-PL" sz="3200" dirty="0" err="1"/>
          </a:p>
        </p:txBody>
      </p:sp>
    </p:spTree>
    <p:extLst>
      <p:ext uri="{BB962C8B-B14F-4D97-AF65-F5344CB8AC3E}">
        <p14:creationId xmlns:p14="http://schemas.microsoft.com/office/powerpoint/2010/main" val="83690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3A601-F433-B22A-586E-CD4D1DD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Dodanie </a:t>
            </a:r>
            <a:r>
              <a:rPr lang="pl-PL" b="1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bootstrapa</a:t>
            </a:r>
            <a:endParaRPr lang="pl-PL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E83407-C959-032F-3F54-F55520E2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7" y="1654097"/>
            <a:ext cx="9905998" cy="3124201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templates</a:t>
            </a:r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base.html.twig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&lt;link 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href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://cdn.jsdelivr.net/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npm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/bootstrap@5.2.0-beta1/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dist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css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/bootstrap.min.css" 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stylesheet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 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integrity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="sha384-0evHe/X+R7YkIZDRvuzKMRqM+OrBnVFBL6DOitfPri4tjfHxaWutUpFmBp4vmVor" 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crossorigin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="</a:t>
            </a:r>
            <a:r>
              <a:rPr lang="pl-PL" dirty="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anonymous</a:t>
            </a:r>
            <a:r>
              <a:rPr lang="pl-PL" dirty="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"&gt;</a:t>
            </a:r>
            <a:endParaRPr lang="pl-PL" dirty="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07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Panoramiczny</PresentationFormat>
  <Paragraphs>1</Paragraphs>
  <Slides>21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Siatka</vt:lpstr>
      <vt:lpstr>APPLIKACJA PHP Symfony</vt:lpstr>
      <vt:lpstr>Wymagania:</vt:lpstr>
      <vt:lpstr>Instalacja symfony</vt:lpstr>
      <vt:lpstr>Instalacja paczek</vt:lpstr>
      <vt:lpstr>Konfiguracja bazy danych</vt:lpstr>
      <vt:lpstr>Tworzenie kontrolera</vt:lpstr>
      <vt:lpstr>Tworzenie encji</vt:lpstr>
      <vt:lpstr>Tworzenie Formularzy</vt:lpstr>
      <vt:lpstr>Dodanie bootstrapa</vt:lpstr>
      <vt:lpstr>Create.html.twig</vt:lpstr>
      <vt:lpstr>Handle form</vt:lpstr>
      <vt:lpstr>Index.html.twig</vt:lpstr>
      <vt:lpstr>Bootstrapowa Tabela</vt:lpstr>
      <vt:lpstr>Wyświetlanie rekordów z bazy w tabeli</vt:lpstr>
      <vt:lpstr>Renderowanie rekordow w index.html.twig</vt:lpstr>
      <vt:lpstr>Przyciski update i delete w tabeli</vt:lpstr>
      <vt:lpstr>Update Kontroller</vt:lpstr>
      <vt:lpstr>Update.html.twig</vt:lpstr>
      <vt:lpstr>Delete kontroller</vt:lpstr>
      <vt:lpstr>Php symfony - crud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409</cp:revision>
  <dcterms:created xsi:type="dcterms:W3CDTF">2022-05-24T11:19:24Z</dcterms:created>
  <dcterms:modified xsi:type="dcterms:W3CDTF">2022-05-24T15:47:17Z</dcterms:modified>
</cp:coreProperties>
</file>