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5" r:id="rId2"/>
    <p:sldId id="265" r:id="rId3"/>
    <p:sldId id="264" r:id="rId4"/>
    <p:sldId id="294" r:id="rId5"/>
    <p:sldId id="267" r:id="rId6"/>
    <p:sldId id="268" r:id="rId7"/>
    <p:sldId id="274" r:id="rId8"/>
    <p:sldId id="272" r:id="rId9"/>
    <p:sldId id="296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51EA-A1C6-4D84-8F78-547C06C099A0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222A-BCFF-4DC4-AC2B-01D4F05168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74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94330" y="1935185"/>
            <a:ext cx="3842783" cy="212923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1142867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l-PL" sz="4902" b="0" kern="1200" cap="none" spc="-123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CLOUD IS</a:t>
            </a:r>
            <a:br>
              <a:rPr lang="pl-PL" sz="4902" b="0" kern="1200" cap="none" spc="-123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pl-PL" sz="4902" b="1" kern="1200" cap="none" spc="-123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HERE,</a:t>
            </a:r>
            <a:br>
              <a:rPr lang="pl-PL" sz="4902" b="1" kern="1200" cap="none" spc="-123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pl-PL" sz="4902" b="1" kern="1200" cap="none" spc="-123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NOW.</a:t>
            </a:r>
            <a:endParaRPr lang="en-US" sz="4902" b="1" kern="1200" cap="none" spc="-123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3920" y="4064422"/>
            <a:ext cx="4153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700" dirty="0">
                <a:latin typeface="Segoe UI" panose="020B0502040204020203" pitchFamily="34" charset="0"/>
                <a:cs typeface="Segoe UI" panose="020B0502040204020203" pitchFamily="34" charset="0"/>
              </a:rPr>
              <a:t>AzureDay North Poland</a:t>
            </a:r>
          </a:p>
          <a:p>
            <a:pPr algn="r"/>
            <a:r>
              <a:rPr lang="pl-PL" sz="2700" dirty="0">
                <a:latin typeface="Segoe UI" panose="020B0502040204020203" pitchFamily="34" charset="0"/>
                <a:cs typeface="Segoe UI" panose="020B0502040204020203" pitchFamily="34" charset="0"/>
              </a:rPr>
              <a:t>Gdynia 2016</a:t>
            </a:r>
          </a:p>
        </p:txBody>
      </p:sp>
    </p:spTree>
    <p:extLst>
      <p:ext uri="{BB962C8B-B14F-4D97-AF65-F5344CB8AC3E}">
        <p14:creationId xmlns:p14="http://schemas.microsoft.com/office/powerpoint/2010/main" val="259494778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AzureDay Po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07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91"/>
            <a:ext cx="10515600" cy="6291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83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60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27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115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27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65" y="0"/>
            <a:ext cx="12239065" cy="6885451"/>
            <a:chOff x="882" y="0"/>
            <a:chExt cx="12484484" cy="702252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" y="0"/>
              <a:ext cx="12484484" cy="702252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96" y="6675989"/>
              <a:ext cx="2861760" cy="25338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01" y="6571866"/>
              <a:ext cx="1090298" cy="4506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3" y="6641142"/>
              <a:ext cx="1462991" cy="312105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9385" y="4908936"/>
            <a:ext cx="9967265" cy="860040"/>
          </a:xfrm>
          <a:solidFill>
            <a:srgbClr val="15AEEF"/>
          </a:solidFill>
        </p:spPr>
        <p:txBody>
          <a:bodyPr anchor="ctr" anchorCtr="0">
            <a:normAutofit/>
          </a:bodyPr>
          <a:lstStyle>
            <a:lvl1pPr algn="l">
              <a:defRPr sz="4313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9387" y="2456081"/>
            <a:ext cx="9967264" cy="2452855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t" anchorCtr="0">
            <a:normAutofit/>
          </a:bodyPr>
          <a:lstStyle>
            <a:lvl1pPr marL="0" indent="0">
              <a:lnSpc>
                <a:spcPct val="90000"/>
              </a:lnSpc>
              <a:buNone/>
              <a:defRPr sz="7156">
                <a:solidFill>
                  <a:schemeClr val="bg1"/>
                </a:solidFill>
              </a:defRPr>
            </a:lvl1pPr>
            <a:lvl2pPr marL="609543" indent="0">
              <a:buNone/>
              <a:defRPr sz="2353">
                <a:solidFill>
                  <a:schemeClr val="tx1">
                    <a:tint val="75000"/>
                  </a:schemeClr>
                </a:solidFill>
              </a:defRPr>
            </a:lvl2pPr>
            <a:lvl3pPr marL="1219085" indent="0">
              <a:buNone/>
              <a:defRPr sz="2157">
                <a:solidFill>
                  <a:schemeClr val="tx1">
                    <a:tint val="75000"/>
                  </a:schemeClr>
                </a:solidFill>
              </a:defRPr>
            </a:lvl3pPr>
            <a:lvl4pPr marL="1828628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4pPr>
            <a:lvl5pPr marL="2438171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5pPr>
            <a:lvl6pPr marL="3047713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6pPr>
            <a:lvl7pPr marL="3657256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7pPr>
            <a:lvl8pPr marL="4266799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8pPr>
            <a:lvl9pPr marL="4876342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1658543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89787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43621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89787" y="2084173"/>
            <a:ext cx="9859116" cy="1176761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746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89787" y="2084173"/>
            <a:ext cx="9859116" cy="1176761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6566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2124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6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067"/>
            <a:ext cx="10515600" cy="6079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956"/>
            <a:ext cx="10515600" cy="5229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1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05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1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8AF7-206A-4340-8BAC-1749E18DD599}" type="datetimeFigureOut">
              <a:rPr lang="pl-PL" smtClean="0"/>
              <a:t>03.10.2016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2BED-CF27-4EFA-9B1B-0690DE6DA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30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IoT</a:t>
            </a:r>
            <a:r>
              <a:rPr lang="pl-PL" dirty="0"/>
              <a:t> Workshop – Pomiar drgań 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815496" y="2099579"/>
            <a:ext cx="101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Case </a:t>
            </a:r>
            <a:r>
              <a:rPr lang="pl-PL" b="1" dirty="0" err="1"/>
              <a:t>study</a:t>
            </a:r>
            <a:r>
              <a:rPr lang="pl-PL" b="1" dirty="0"/>
              <a:t>: Jak w kilka godzin zbudować system do kontroli drgań i cyklów pracy maszyny.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224279" y="2869084"/>
            <a:ext cx="2763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Wykorzystywane narzędzia:</a:t>
            </a:r>
          </a:p>
          <a:p>
            <a:pPr marL="285750" indent="-285750">
              <a:buFontTx/>
              <a:buChar char="-"/>
            </a:pPr>
            <a:r>
              <a:rPr lang="pl-PL" dirty="0"/>
              <a:t>Intel </a:t>
            </a:r>
            <a:r>
              <a:rPr lang="pl-PL" dirty="0" err="1"/>
              <a:t>Genuino</a:t>
            </a:r>
            <a:r>
              <a:rPr lang="pl-PL" dirty="0"/>
              <a:t> 101</a:t>
            </a:r>
          </a:p>
          <a:p>
            <a:pPr marL="285750" indent="-285750">
              <a:buFontTx/>
              <a:buChar char="-"/>
            </a:pPr>
            <a:r>
              <a:rPr lang="pl-PL" dirty="0"/>
              <a:t>Intel NUC</a:t>
            </a:r>
          </a:p>
          <a:p>
            <a:pPr marL="285750" indent="-285750">
              <a:buFontTx/>
              <a:buChar char="-"/>
            </a:pPr>
            <a:r>
              <a:rPr lang="pl-PL" dirty="0"/>
              <a:t>MS </a:t>
            </a:r>
            <a:r>
              <a:rPr lang="pl-PL" dirty="0" err="1"/>
              <a:t>Azure</a:t>
            </a:r>
            <a:r>
              <a:rPr lang="pl-PL" dirty="0"/>
              <a:t> 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75" y="4594090"/>
            <a:ext cx="2678610" cy="133930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64" y="4469585"/>
            <a:ext cx="2904005" cy="158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Rejestracja urządzenia w </a:t>
            </a:r>
            <a:r>
              <a:rPr lang="pl-PL" dirty="0" err="1"/>
              <a:t>IoT</a:t>
            </a:r>
            <a:r>
              <a:rPr lang="pl-PL" dirty="0"/>
              <a:t> Hubie.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69843" y="1616765"/>
            <a:ext cx="1143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Otwieramy konsolę i wpisujemy: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iothub</a:t>
            </a:r>
            <a:r>
              <a:rPr lang="en-US" dirty="0"/>
              <a:t>-explorer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Wchodzimy w portal.azure.com i sprawdzamy </a:t>
            </a:r>
            <a:r>
              <a:rPr lang="pl-PL" dirty="0" err="1"/>
              <a:t>connection</a:t>
            </a:r>
            <a:r>
              <a:rPr lang="pl-PL" dirty="0"/>
              <a:t> string naszego </a:t>
            </a:r>
            <a:r>
              <a:rPr lang="pl-PL" dirty="0" err="1"/>
              <a:t>IoTHuba</a:t>
            </a:r>
            <a:r>
              <a:rPr lang="pl-PL" dirty="0"/>
              <a:t> dla roli </a:t>
            </a:r>
            <a:r>
              <a:rPr lang="pl-PL" dirty="0" err="1"/>
              <a:t>owner</a:t>
            </a:r>
            <a:r>
              <a:rPr lang="pl-PL" dirty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Logujemy się na naszego </a:t>
            </a:r>
            <a:r>
              <a:rPr lang="pl-PL" dirty="0" err="1"/>
              <a:t>IoTHuba</a:t>
            </a:r>
            <a:r>
              <a:rPr lang="pl-PL" dirty="0"/>
              <a:t> wpisując w konsoli:  </a:t>
            </a:r>
            <a:r>
              <a:rPr lang="en-US" dirty="0" err="1"/>
              <a:t>iothub</a:t>
            </a:r>
            <a:r>
              <a:rPr lang="en-US" dirty="0"/>
              <a:t>-explorer login "</a:t>
            </a:r>
            <a:r>
              <a:rPr lang="en-US" dirty="0" err="1"/>
              <a:t>iouthub_connection_string</a:t>
            </a:r>
            <a:r>
              <a:rPr lang="en-US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Dodajemy nowe urządzenie poleceniem: </a:t>
            </a:r>
            <a:r>
              <a:rPr lang="en-US" dirty="0" err="1"/>
              <a:t>iothub</a:t>
            </a:r>
            <a:r>
              <a:rPr lang="en-US" dirty="0"/>
              <a:t>-explorer create </a:t>
            </a:r>
            <a:r>
              <a:rPr lang="en-US" dirty="0" err="1"/>
              <a:t>name_of_your_device</a:t>
            </a:r>
            <a:r>
              <a:rPr lang="en-US" dirty="0"/>
              <a:t> --connection-string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Pobieramy </a:t>
            </a:r>
            <a:r>
              <a:rPr lang="pl-PL" dirty="0" err="1"/>
              <a:t>connection</a:t>
            </a:r>
            <a:r>
              <a:rPr lang="pl-PL" dirty="0"/>
              <a:t> string urządzenia wpisując w konsole: </a:t>
            </a:r>
            <a:r>
              <a:rPr lang="en-US" dirty="0" err="1"/>
              <a:t>iothub</a:t>
            </a:r>
            <a:r>
              <a:rPr lang="en-US" dirty="0"/>
              <a:t>-explorer get </a:t>
            </a:r>
            <a:r>
              <a:rPr lang="en-US" dirty="0" err="1"/>
              <a:t>name_of_your_device</a:t>
            </a:r>
            <a:r>
              <a:rPr lang="en-US" dirty="0"/>
              <a:t> --connection-string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Zapisujemy </a:t>
            </a:r>
            <a:r>
              <a:rPr lang="pl-PL" dirty="0" err="1"/>
              <a:t>connection</a:t>
            </a:r>
            <a:r>
              <a:rPr lang="pl-PL" dirty="0"/>
              <a:t> string i </a:t>
            </a:r>
            <a:r>
              <a:rPr lang="pl-PL" dirty="0" err="1"/>
              <a:t>device</a:t>
            </a:r>
            <a:r>
              <a:rPr lang="pl-PL" dirty="0"/>
              <a:t> id do późniejszego ich wykorzystania.</a:t>
            </a:r>
          </a:p>
        </p:txBody>
      </p:sp>
    </p:spTree>
    <p:extLst>
      <p:ext uri="{BB962C8B-B14F-4D97-AF65-F5344CB8AC3E}">
        <p14:creationId xmlns:p14="http://schemas.microsoft.com/office/powerpoint/2010/main" val="299195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83891"/>
            <a:ext cx="11049000" cy="629174"/>
          </a:xfrm>
        </p:spPr>
        <p:txBody>
          <a:bodyPr>
            <a:normAutofit fontScale="90000"/>
          </a:bodyPr>
          <a:lstStyle/>
          <a:p>
            <a:r>
              <a:rPr lang="pl-PL" dirty="0"/>
              <a:t>Oprogramowanie Gateway – połączenie z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732060" y="1225689"/>
            <a:ext cx="65789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module.exports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sendMessageToCloud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azure-iot-device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').Message;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message.timestamp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Date.now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JSON.stringify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iotMessage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Message(data);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console.log("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message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" +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iotMessage.getData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this.client.sendEvent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iotMessage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this.printResultFor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printResultFor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return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printResult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res)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console.log(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' error: ' +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err.toString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(res) console.log(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' status: ' + res.constructor.name);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};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connectCallback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console.log('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Could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' +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}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console.log('Client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connectToIotHub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clientFromConnectionString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azure-iot-device-amqp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').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clientFromConnectionString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this.client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clientFromConnectionString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this.client.open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this.connectCallback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423081" y="1705970"/>
            <a:ext cx="5308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Tworzymy katalog </a:t>
            </a:r>
            <a:r>
              <a:rPr lang="pl-PL" dirty="0" err="1"/>
              <a:t>azureConnector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plik azure.connector.js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moduł do komunikacji z chmurą.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metodę do wysyłania wiadomości w chmurę.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metodę do wyświetlania wyników, oraz </a:t>
            </a:r>
            <a:r>
              <a:rPr lang="pl-PL" dirty="0" err="1"/>
              <a:t>callback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Piszemy funkcję do utworzenia połączenia z </a:t>
            </a:r>
            <a:r>
              <a:rPr lang="pl-PL" dirty="0" err="1"/>
              <a:t>IoT</a:t>
            </a:r>
            <a:r>
              <a:rPr lang="pl-PL" dirty="0"/>
              <a:t> </a:t>
            </a:r>
            <a:r>
              <a:rPr lang="pl-PL" dirty="0" err="1"/>
              <a:t>Hubem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423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Oprogramowanie Gateway – konwerter JSON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732060" y="1225689"/>
            <a:ext cx="5405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module.exports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parseReceivedData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textData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textData.indexOf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('}');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(index == -1)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return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firstJSON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textData.substring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(0, index + 1);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console.log(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firstJSON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dataJson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JSON.parse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firstJSON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jsonArray.push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dataJson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textData.length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index + 1)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this.parseReceivedData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textData.substring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(index + 1),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return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23081" y="1705970"/>
            <a:ext cx="5308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Tworzymy katalog </a:t>
            </a:r>
            <a:r>
              <a:rPr lang="pl-PL" dirty="0" err="1"/>
              <a:t>utils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plik json.utils.js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moduł i metodę pozwalającą na rozpakowanie „sklejonych” </a:t>
            </a:r>
            <a:r>
              <a:rPr lang="pl-PL" dirty="0" err="1"/>
              <a:t>json</a:t>
            </a:r>
            <a:r>
              <a:rPr lang="pl-PL" dirty="0"/>
              <a:t>-ów.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Rekurencyjnie wywołujemy ją aż wszystkie dane zostaną rozpakowane.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636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Oprogramowanie Gateway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32060" y="1225689"/>
            <a:ext cx="501554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strict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';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deviceConnector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('./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deviceCommunication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/device.connector.js');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jsonUtils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('./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/json.utils.js');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azureConnector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('./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azureConnector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/azure.device.connector.js');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'{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}';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deviceConnector.connectToDevice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('COM3');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azureConnector.connectToIotHub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deviceConnector.onDataReceived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(data)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[];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jsonUtils.parseReceivedData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data.toString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for 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= 0; i &lt;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jsonArray.length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i++)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azureConnector.sendMessageToCloud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jsonArray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[i]);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catch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(e) {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console.log(e);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});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12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23081" y="1705970"/>
            <a:ext cx="5308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Wchodzimy w plik index.js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Importujemy utworzone wcześniej moduły.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Dodajemy </a:t>
            </a:r>
            <a:r>
              <a:rPr lang="pl-PL" dirty="0" err="1"/>
              <a:t>connection</a:t>
            </a:r>
            <a:r>
              <a:rPr lang="pl-PL" dirty="0"/>
              <a:t> string naszego urządzenia.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Inicjalizujemy konektor do </a:t>
            </a:r>
            <a:r>
              <a:rPr lang="pl-PL" dirty="0" err="1"/>
              <a:t>IoTHuba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Modyfikujemy metodę </a:t>
            </a:r>
            <a:r>
              <a:rPr lang="pl-PL" dirty="0" err="1"/>
              <a:t>onDataReceived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Całość uruchamiamy wpisując w konsolę </a:t>
            </a:r>
            <a:r>
              <a:rPr lang="pl-PL" dirty="0" err="1"/>
              <a:t>node</a:t>
            </a:r>
            <a:r>
              <a:rPr lang="pl-PL" dirty="0"/>
              <a:t> index.js</a:t>
            </a:r>
          </a:p>
          <a:p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299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strumieniowe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16000" y="1683657"/>
            <a:ext cx="82373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Wchodzimy na portal.azure.com.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Znajdujemy zdefiniowany wcześniej komponent </a:t>
            </a:r>
            <a:r>
              <a:rPr lang="pl-PL" dirty="0" err="1"/>
              <a:t>Stream</a:t>
            </a:r>
            <a:r>
              <a:rPr lang="pl-PL" dirty="0"/>
              <a:t>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Dodajemy </a:t>
            </a:r>
            <a:r>
              <a:rPr lang="pl-PL" dirty="0" err="1"/>
              <a:t>wejśćie</a:t>
            </a:r>
            <a:r>
              <a:rPr lang="pl-PL" dirty="0"/>
              <a:t> z </a:t>
            </a:r>
            <a:r>
              <a:rPr lang="pl-PL" dirty="0" err="1"/>
              <a:t>IoTHuba</a:t>
            </a:r>
            <a:r>
              <a:rPr lang="pl-PL" dirty="0"/>
              <a:t> do SA.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Dodajemy wyjście do bazy </a:t>
            </a:r>
            <a:r>
              <a:rPr lang="pl-PL" dirty="0" err="1"/>
              <a:t>Document</a:t>
            </a:r>
            <a:r>
              <a:rPr lang="pl-PL" dirty="0"/>
              <a:t> DB (</a:t>
            </a:r>
            <a:r>
              <a:rPr lang="pl-PL" dirty="0" err="1"/>
              <a:t>cold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Dodajemy </a:t>
            </a:r>
            <a:r>
              <a:rPr lang="pl-PL" dirty="0" err="1"/>
              <a:t>output</a:t>
            </a:r>
            <a:r>
              <a:rPr lang="pl-PL" dirty="0"/>
              <a:t> do </a:t>
            </a:r>
            <a:r>
              <a:rPr lang="pl-PL" dirty="0" err="1"/>
              <a:t>PowerBI</a:t>
            </a:r>
            <a:r>
              <a:rPr lang="pl-PL" dirty="0"/>
              <a:t> (hot </a:t>
            </a:r>
            <a:r>
              <a:rPr lang="pl-PL" dirty="0" err="1"/>
              <a:t>path</a:t>
            </a:r>
            <a:r>
              <a:rPr lang="pl-PL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Przechodzimy do edycji skryptów i tworzymy kod zapisu do bazy dokumentowej.</a:t>
            </a:r>
          </a:p>
        </p:txBody>
      </p:sp>
    </p:spTree>
    <p:extLst>
      <p:ext uri="{BB962C8B-B14F-4D97-AF65-F5344CB8AC3E}">
        <p14:creationId xmlns:p14="http://schemas.microsoft.com/office/powerpoint/2010/main" val="182614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strumieniowe - skrypty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96723" y="1563757"/>
            <a:ext cx="639527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aquisition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DataStorage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-------------------Hot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i.accx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i.accz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DATEADD (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millisecond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i.timestamp,DATETIMEFROMPARTS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(1970, 1, 1, 0, 0, 0, 0)) as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timestamp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i.IoTHub.ConnectionDeviceId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[PBI]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i</a:t>
            </a:r>
          </a:p>
          <a:p>
            <a:endParaRPr lang="pl-PL" sz="1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1855304"/>
            <a:ext cx="4958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err="1"/>
              <a:t>Cold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 – gromadzimy wszystkie dane w bazie.</a:t>
            </a:r>
          </a:p>
          <a:p>
            <a:pPr marL="342900" indent="-342900">
              <a:buAutoNum type="arabicPeriod"/>
            </a:pPr>
            <a:r>
              <a:rPr lang="pl-PL" dirty="0"/>
              <a:t>Hot </a:t>
            </a:r>
            <a:r>
              <a:rPr lang="pl-PL" dirty="0" err="1"/>
              <a:t>path</a:t>
            </a:r>
            <a:r>
              <a:rPr lang="pl-PL" dirty="0"/>
              <a:t> – przerzucamy dane do Power BI do wcześniej zdefiniowanego konta.</a:t>
            </a:r>
          </a:p>
          <a:p>
            <a:pPr marL="342900" indent="-342900">
              <a:buAutoNum type="arabicPeriod"/>
            </a:pPr>
            <a:r>
              <a:rPr lang="pl-PL" dirty="0"/>
              <a:t>Konwertujemy </a:t>
            </a:r>
            <a:r>
              <a:rPr lang="pl-PL" dirty="0" err="1"/>
              <a:t>timestamp</a:t>
            </a:r>
            <a:r>
              <a:rPr lang="pl-PL" dirty="0"/>
              <a:t> unixowy w datę.</a:t>
            </a:r>
          </a:p>
          <a:p>
            <a:pPr marL="342900" indent="-342900">
              <a:buAutoNum type="arabicPeriod"/>
            </a:pPr>
            <a:r>
              <a:rPr lang="pl-PL" dirty="0"/>
              <a:t>Tworzymy wizualizację dla danych typu Online.</a:t>
            </a:r>
          </a:p>
        </p:txBody>
      </p:sp>
    </p:spTree>
    <p:extLst>
      <p:ext uri="{BB962C8B-B14F-4D97-AF65-F5344CB8AC3E}">
        <p14:creationId xmlns:p14="http://schemas.microsoft.com/office/powerpoint/2010/main" val="290000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strumieniowe - przeciążenia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96723" y="1563757"/>
            <a:ext cx="58311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Alarms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warnings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i.IoTHub.ConnectionDeviceId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DATEADD (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millisecond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i.timestamp,DATETIMEFROMPARTS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(1970, 1, 1, 0, 0, 0, 0)) as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timestamp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CONCAT('Wykryto przeciążenie - aktualne wartości przyśpieszeń x=',TRY_CAST (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i.accx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nvarchar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(max)),' y=',TRY_CAST(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nvarchar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(max)),' z=',TRY_CAST(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i.accz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nvarchar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(max))) as Message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PBIEvents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i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ABS(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i.accx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)&gt;1.5 OR ABS(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)&gt;1.5 OR ABS(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i.accz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&gt;1.5</a:t>
            </a:r>
          </a:p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l-PL" sz="1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38200" y="1828800"/>
            <a:ext cx="495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Definiujemy </a:t>
            </a:r>
            <a:r>
              <a:rPr lang="pl-PL" dirty="0" err="1"/>
              <a:t>output</a:t>
            </a:r>
            <a:r>
              <a:rPr lang="pl-PL" dirty="0"/>
              <a:t> dla zdarzeń w Power BI</a:t>
            </a:r>
          </a:p>
          <a:p>
            <a:pPr marL="342900" indent="-342900">
              <a:buAutoNum type="arabicPeriod"/>
            </a:pPr>
            <a:r>
              <a:rPr lang="pl-PL" dirty="0"/>
              <a:t>Dodajemy rozpoznawanie stanów alarmowych.</a:t>
            </a:r>
          </a:p>
          <a:p>
            <a:pPr marL="342900" indent="-342900">
              <a:buAutoNum type="arabicPeriod"/>
            </a:pPr>
            <a:r>
              <a:rPr lang="pl-PL" dirty="0"/>
              <a:t>Tworzymy wizualizację w </a:t>
            </a:r>
            <a:r>
              <a:rPr lang="pl-PL" dirty="0" err="1"/>
              <a:t>PowerBI</a:t>
            </a:r>
            <a:r>
              <a:rPr lang="pl-PL" dirty="0"/>
              <a:t>.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9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strumieniowe</a:t>
            </a:r>
          </a:p>
        </p:txBody>
      </p:sp>
      <p:sp>
        <p:nvSpPr>
          <p:cNvPr id="3" name="Prostokąt 2"/>
          <p:cNvSpPr/>
          <p:nvPr/>
        </p:nvSpPr>
        <p:spPr>
          <a:xfrm>
            <a:off x="5936974" y="1351076"/>
            <a:ext cx="65863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System.TimeStamp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WindowEnd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i.accx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)&gt;1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i.accx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)&lt;-1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 end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XMovement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)&gt;1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i.accy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)&lt;-1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 end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YMovement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i.accz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)&gt;1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AVG(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i.accz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)&lt;-1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-1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 end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ZMovement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COUNT(*) as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WorkNumber</a:t>
            </a:r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PBIWorkTime</a:t>
            </a:r>
            <a:endParaRPr lang="pl-P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[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IoTHub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i</a:t>
            </a:r>
          </a:p>
          <a:p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TumblingWindow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minute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1), Offset(</a:t>
            </a:r>
            <a:r>
              <a:rPr lang="pl-P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millisecond</a:t>
            </a:r>
            <a:r>
              <a:rPr lang="pl-P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-1))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38199" y="1603513"/>
            <a:ext cx="42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Określamy okno czasowe.</a:t>
            </a:r>
          </a:p>
          <a:p>
            <a:pPr marL="342900" indent="-342900">
              <a:buAutoNum type="arabicPeriod"/>
            </a:pPr>
            <a:r>
              <a:rPr lang="pl-PL" dirty="0"/>
              <a:t>Wyliczamy średnie przyśpieszenie.</a:t>
            </a:r>
          </a:p>
          <a:p>
            <a:pPr marL="342900" indent="-342900">
              <a:buAutoNum type="arabicPeriod"/>
            </a:pPr>
            <a:r>
              <a:rPr lang="pl-PL" dirty="0"/>
              <a:t>Tworzymy wizualizację w Power BI.</a:t>
            </a:r>
          </a:p>
        </p:txBody>
      </p:sp>
    </p:spTree>
    <p:extLst>
      <p:ext uri="{BB962C8B-B14F-4D97-AF65-F5344CB8AC3E}">
        <p14:creationId xmlns:p14="http://schemas.microsoft.com/office/powerpoint/2010/main" val="259349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Aplikacja wizualizacyjna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73426" y="1457739"/>
            <a:ext cx="105197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Tworzymy Web </a:t>
            </a:r>
            <a:r>
              <a:rPr lang="pl-PL" dirty="0" err="1"/>
              <a:t>Apps</a:t>
            </a:r>
            <a:r>
              <a:rPr lang="pl-PL" dirty="0"/>
              <a:t> na </a:t>
            </a:r>
            <a:r>
              <a:rPr lang="pl-PL" dirty="0" err="1"/>
              <a:t>Azure</a:t>
            </a:r>
            <a:r>
              <a:rPr lang="pl-PL" dirty="0"/>
              <a:t>.</a:t>
            </a:r>
          </a:p>
          <a:p>
            <a:pPr marL="342900" indent="-342900">
              <a:buAutoNum type="arabicPeriod"/>
            </a:pPr>
            <a:r>
              <a:rPr lang="pl-PL" dirty="0"/>
              <a:t>Tworzymy Active Directory.</a:t>
            </a:r>
          </a:p>
          <a:p>
            <a:pPr marL="342900" indent="-342900">
              <a:buAutoNum type="arabicPeriod"/>
            </a:pPr>
            <a:r>
              <a:rPr lang="pl-PL" dirty="0"/>
              <a:t>Ściągamy z </a:t>
            </a:r>
            <a:r>
              <a:rPr lang="pl-PL" dirty="0" err="1"/>
              <a:t>githuba</a:t>
            </a:r>
            <a:r>
              <a:rPr lang="pl-PL" dirty="0"/>
              <a:t> szablon aplikacji </a:t>
            </a:r>
            <a:r>
              <a:rPr lang="pl-PL" dirty="0" err="1"/>
              <a:t>angularowej</a:t>
            </a:r>
            <a:r>
              <a:rPr lang="pl-PL" dirty="0"/>
              <a:t> lub tworzymy własnego </a:t>
            </a:r>
            <a:r>
              <a:rPr lang="pl-PL" dirty="0" err="1"/>
              <a:t>html</a:t>
            </a:r>
            <a:r>
              <a:rPr lang="pl-PL" dirty="0"/>
              <a:t>-a.</a:t>
            </a:r>
          </a:p>
          <a:p>
            <a:pPr marL="342900" indent="-342900">
              <a:buAutoNum type="arabicPeriod"/>
            </a:pPr>
            <a:r>
              <a:rPr lang="pl-PL" dirty="0"/>
              <a:t>Umieszczamy nasze hostowane widoki </a:t>
            </a:r>
            <a:r>
              <a:rPr lang="pl-PL" dirty="0" err="1"/>
              <a:t>PowerBI</a:t>
            </a:r>
            <a:r>
              <a:rPr lang="pl-PL" dirty="0"/>
              <a:t>.</a:t>
            </a:r>
          </a:p>
          <a:p>
            <a:pPr marL="342900" indent="-342900">
              <a:buAutoNum type="arabicPeriod"/>
            </a:pPr>
            <a:r>
              <a:rPr lang="pl-PL" dirty="0"/>
              <a:t>Wrzucamy aplikację na Web </a:t>
            </a:r>
            <a:r>
              <a:rPr lang="pl-PL" dirty="0" err="1"/>
              <a:t>Apps</a:t>
            </a:r>
            <a:r>
              <a:rPr lang="pl-PL" dirty="0"/>
              <a:t>-a.</a:t>
            </a:r>
          </a:p>
          <a:p>
            <a:pPr marL="342900" indent="-342900">
              <a:buAutoNum type="arabicPeriod"/>
            </a:pPr>
            <a:r>
              <a:rPr lang="pl-PL" dirty="0"/>
              <a:t>Dodajemy uwierzytelnianie poprzez </a:t>
            </a:r>
            <a:r>
              <a:rPr lang="pl-PL" dirty="0" err="1"/>
              <a:t>Azure</a:t>
            </a:r>
            <a:r>
              <a:rPr lang="pl-PL" dirty="0"/>
              <a:t> AD.</a:t>
            </a:r>
          </a:p>
          <a:p>
            <a:pPr marL="342900" indent="-342900">
              <a:buAutoNum type="arabicPeriod"/>
            </a:pPr>
            <a:r>
              <a:rPr lang="pl-PL" dirty="0"/>
              <a:t>Dodajemy nową aplikację i podajemy URL-a naszego serwisu.</a:t>
            </a:r>
          </a:p>
          <a:p>
            <a:pPr marL="342900" indent="-342900">
              <a:buAutoNum type="arabicPeriod"/>
            </a:pPr>
            <a:r>
              <a:rPr lang="pl-PL" dirty="0"/>
              <a:t>Wchodzimy w </a:t>
            </a:r>
            <a:r>
              <a:rPr lang="pl-PL" dirty="0" err="1"/>
              <a:t>Endpoints</a:t>
            </a:r>
            <a:r>
              <a:rPr lang="pl-PL" dirty="0"/>
              <a:t> dla naszej aplikacji w AD.</a:t>
            </a:r>
          </a:p>
          <a:p>
            <a:pPr marL="342900" indent="-342900">
              <a:buAutoNum type="arabicPeriod"/>
            </a:pPr>
            <a:r>
              <a:rPr lang="pl-PL" dirty="0"/>
              <a:t>Kopiujemy adres: </a:t>
            </a:r>
            <a:r>
              <a:rPr lang="pl-PL" cap="all" dirty="0"/>
              <a:t>FEDERATION METADATA DOCUMENT</a:t>
            </a:r>
          </a:p>
          <a:p>
            <a:pPr marL="342900" indent="-342900">
              <a:buAutoNum type="arabicPeriod"/>
            </a:pPr>
            <a:r>
              <a:rPr lang="pl-PL" dirty="0"/>
              <a:t>Otwieramy w nowej karcie skopiowanego wcześniej URL-a i odczytujemy pozycje </a:t>
            </a:r>
            <a:r>
              <a:rPr lang="pl-PL" dirty="0" err="1"/>
              <a:t>EntityID</a:t>
            </a:r>
            <a:r>
              <a:rPr lang="pl-PL" dirty="0"/>
              <a:t> z elementu </a:t>
            </a:r>
            <a:r>
              <a:rPr lang="pl-PL" dirty="0" err="1"/>
              <a:t>roota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8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 mnie</a:t>
            </a:r>
          </a:p>
        </p:txBody>
      </p:sp>
    </p:spTree>
    <p:extLst>
      <p:ext uri="{BB962C8B-B14F-4D97-AF65-F5344CB8AC3E}">
        <p14:creationId xmlns:p14="http://schemas.microsoft.com/office/powerpoint/2010/main" val="309935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Wstępna architektura systemu.</a:t>
            </a:r>
          </a:p>
        </p:txBody>
      </p:sp>
      <p:sp>
        <p:nvSpPr>
          <p:cNvPr id="3" name="Prostokąt 2"/>
          <p:cNvSpPr/>
          <p:nvPr/>
        </p:nvSpPr>
        <p:spPr>
          <a:xfrm>
            <a:off x="331305" y="1934819"/>
            <a:ext cx="1577008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Czujnik przyśpieszenia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Genuino</a:t>
            </a:r>
            <a:r>
              <a:rPr lang="pl-PL" dirty="0"/>
              <a:t> 101)</a:t>
            </a:r>
          </a:p>
        </p:txBody>
      </p:sp>
      <p:sp>
        <p:nvSpPr>
          <p:cNvPr id="4" name="Prostokąt 3"/>
          <p:cNvSpPr/>
          <p:nvPr/>
        </p:nvSpPr>
        <p:spPr>
          <a:xfrm>
            <a:off x="2531156" y="3419062"/>
            <a:ext cx="1630017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Gateway</a:t>
            </a:r>
          </a:p>
          <a:p>
            <a:pPr algn="ctr"/>
            <a:r>
              <a:rPr lang="pl-PL" dirty="0"/>
              <a:t>(Intel NUC)</a:t>
            </a:r>
          </a:p>
        </p:txBody>
      </p:sp>
      <p:sp>
        <p:nvSpPr>
          <p:cNvPr id="5" name="Prostokąt 4"/>
          <p:cNvSpPr/>
          <p:nvPr/>
        </p:nvSpPr>
        <p:spPr>
          <a:xfrm>
            <a:off x="331305" y="3419062"/>
            <a:ext cx="1577008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Czujnik przyśpieszenia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Genuino</a:t>
            </a:r>
            <a:r>
              <a:rPr lang="pl-PL" dirty="0"/>
              <a:t> 101)</a:t>
            </a:r>
          </a:p>
        </p:txBody>
      </p:sp>
      <p:sp>
        <p:nvSpPr>
          <p:cNvPr id="6" name="Prostokąt 5"/>
          <p:cNvSpPr/>
          <p:nvPr/>
        </p:nvSpPr>
        <p:spPr>
          <a:xfrm>
            <a:off x="331305" y="4903305"/>
            <a:ext cx="1577008" cy="113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Czujnik przyśpieszenia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Genuino</a:t>
            </a:r>
            <a:r>
              <a:rPr lang="pl-PL" dirty="0"/>
              <a:t> 101)</a:t>
            </a:r>
          </a:p>
        </p:txBody>
      </p:sp>
      <p:cxnSp>
        <p:nvCxnSpPr>
          <p:cNvPr id="8" name="Łącznik prosty ze strzałką 7"/>
          <p:cNvCxnSpPr>
            <a:stCxn id="3" idx="3"/>
            <a:endCxn id="4" idx="1"/>
          </p:cNvCxnSpPr>
          <p:nvPr/>
        </p:nvCxnSpPr>
        <p:spPr>
          <a:xfrm>
            <a:off x="1908313" y="2504662"/>
            <a:ext cx="622843" cy="148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: łamany 9"/>
          <p:cNvCxnSpPr>
            <a:stCxn id="5" idx="3"/>
            <a:endCxn id="4" idx="1"/>
          </p:cNvCxnSpPr>
          <p:nvPr/>
        </p:nvCxnSpPr>
        <p:spPr>
          <a:xfrm>
            <a:off x="1908313" y="3988905"/>
            <a:ext cx="622843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6" idx="3"/>
            <a:endCxn id="4" idx="1"/>
          </p:cNvCxnSpPr>
          <p:nvPr/>
        </p:nvCxnSpPr>
        <p:spPr>
          <a:xfrm flipV="1">
            <a:off x="1908313" y="3988905"/>
            <a:ext cx="622843" cy="148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505739" y="1387102"/>
            <a:ext cx="7275444" cy="4655889"/>
          </a:xfrm>
          <a:prstGeom prst="rect">
            <a:avLst/>
          </a:prstGeom>
          <a:solidFill>
            <a:srgbClr val="EB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505739" y="156548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AZURE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4678008" y="2955235"/>
            <a:ext cx="954157" cy="206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IoT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Hub</a:t>
            </a:r>
          </a:p>
        </p:txBody>
      </p:sp>
      <p:cxnSp>
        <p:nvCxnSpPr>
          <p:cNvPr id="20" name="Łącznik prosty ze strzałką 19"/>
          <p:cNvCxnSpPr>
            <a:stCxn id="4" idx="3"/>
            <a:endCxn id="18" idx="1"/>
          </p:cNvCxnSpPr>
          <p:nvPr/>
        </p:nvCxnSpPr>
        <p:spPr>
          <a:xfrm>
            <a:off x="4161173" y="3988905"/>
            <a:ext cx="516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wal 23"/>
          <p:cNvSpPr/>
          <p:nvPr/>
        </p:nvSpPr>
        <p:spPr>
          <a:xfrm>
            <a:off x="6076116" y="3485322"/>
            <a:ext cx="1470992" cy="1007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Stream</a:t>
            </a:r>
            <a:endParaRPr lang="pl-PL" dirty="0"/>
          </a:p>
          <a:p>
            <a:pPr algn="ctr"/>
            <a:r>
              <a:rPr lang="pl-PL" dirty="0"/>
              <a:t>Analytics</a:t>
            </a:r>
          </a:p>
        </p:txBody>
      </p:sp>
      <p:cxnSp>
        <p:nvCxnSpPr>
          <p:cNvPr id="26" name="Łącznik prosty ze strzałką 25"/>
          <p:cNvCxnSpPr>
            <a:stCxn id="18" idx="3"/>
            <a:endCxn id="24" idx="2"/>
          </p:cNvCxnSpPr>
          <p:nvPr/>
        </p:nvCxnSpPr>
        <p:spPr>
          <a:xfrm>
            <a:off x="5632165" y="3988905"/>
            <a:ext cx="44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lec 26"/>
          <p:cNvSpPr/>
          <p:nvPr/>
        </p:nvSpPr>
        <p:spPr>
          <a:xfrm>
            <a:off x="7540486" y="4689446"/>
            <a:ext cx="1205949" cy="1311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Document</a:t>
            </a:r>
            <a:r>
              <a:rPr lang="pl-PL" dirty="0"/>
              <a:t> DB</a:t>
            </a:r>
          </a:p>
        </p:txBody>
      </p:sp>
      <p:cxnSp>
        <p:nvCxnSpPr>
          <p:cNvPr id="29" name="Łącznik: łamany 28"/>
          <p:cNvCxnSpPr>
            <a:stCxn id="24" idx="4"/>
            <a:endCxn id="27" idx="2"/>
          </p:cNvCxnSpPr>
          <p:nvPr/>
        </p:nvCxnSpPr>
        <p:spPr>
          <a:xfrm rot="16200000" flipH="1">
            <a:off x="6749578" y="4554521"/>
            <a:ext cx="852942" cy="728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/>
          <p:cNvSpPr/>
          <p:nvPr/>
        </p:nvSpPr>
        <p:spPr>
          <a:xfrm>
            <a:off x="9269895" y="3156417"/>
            <a:ext cx="1152939" cy="1775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Power BI</a:t>
            </a:r>
          </a:p>
        </p:txBody>
      </p:sp>
      <p:cxnSp>
        <p:nvCxnSpPr>
          <p:cNvPr id="35" name="Łącznik prosty ze strzałką 34"/>
          <p:cNvCxnSpPr>
            <a:stCxn id="24" idx="6"/>
            <a:endCxn id="33" idx="1"/>
          </p:cNvCxnSpPr>
          <p:nvPr/>
        </p:nvCxnSpPr>
        <p:spPr>
          <a:xfrm>
            <a:off x="7547108" y="3988905"/>
            <a:ext cx="1722787" cy="5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: łamany 37"/>
          <p:cNvCxnSpPr>
            <a:stCxn id="27" idx="4"/>
            <a:endCxn id="33" idx="2"/>
          </p:cNvCxnSpPr>
          <p:nvPr/>
        </p:nvCxnSpPr>
        <p:spPr>
          <a:xfrm flipV="1">
            <a:off x="8746435" y="4932209"/>
            <a:ext cx="1099930" cy="413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/>
          <p:cNvSpPr/>
          <p:nvPr/>
        </p:nvSpPr>
        <p:spPr>
          <a:xfrm>
            <a:off x="8963027" y="1507433"/>
            <a:ext cx="1766674" cy="131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</a:t>
            </a:r>
            <a:r>
              <a:rPr lang="pl-PL" dirty="0" err="1"/>
              <a:t>app</a:t>
            </a:r>
            <a:r>
              <a:rPr lang="pl-PL" dirty="0"/>
              <a:t> – wizualizacja</a:t>
            </a:r>
          </a:p>
        </p:txBody>
      </p:sp>
      <p:cxnSp>
        <p:nvCxnSpPr>
          <p:cNvPr id="14" name="Łącznik prosty ze strzałką 13"/>
          <p:cNvCxnSpPr>
            <a:stCxn id="33" idx="0"/>
            <a:endCxn id="7" idx="2"/>
          </p:cNvCxnSpPr>
          <p:nvPr/>
        </p:nvCxnSpPr>
        <p:spPr>
          <a:xfrm flipH="1" flipV="1">
            <a:off x="9846364" y="2819399"/>
            <a:ext cx="1" cy="33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Wykorzystywane technologie i narzędzia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86678" y="1842052"/>
            <a:ext cx="25978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IDE: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Arduino</a:t>
            </a:r>
            <a:r>
              <a:rPr lang="pl-PL" dirty="0"/>
              <a:t> Studio</a:t>
            </a:r>
          </a:p>
          <a:p>
            <a:pPr marL="285750" indent="-285750">
              <a:buFontTx/>
              <a:buChar char="-"/>
            </a:pPr>
            <a:r>
              <a:rPr lang="pl-PL" dirty="0"/>
              <a:t>Visual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r>
              <a:rPr lang="pl-PL" dirty="0"/>
              <a:t>Technologia </a:t>
            </a:r>
            <a:r>
              <a:rPr lang="pl-PL" dirty="0" err="1"/>
              <a:t>backendowa</a:t>
            </a:r>
            <a:r>
              <a:rPr lang="pl-PL" dirty="0"/>
              <a:t>: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NodeJS</a:t>
            </a: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4691357"/>
            <a:ext cx="2676790" cy="133839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64" y="1689022"/>
            <a:ext cx="1257300" cy="12954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3960379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Przygotowanie środowiska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993913" y="1616765"/>
            <a:ext cx="95482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Instalacja </a:t>
            </a:r>
            <a:r>
              <a:rPr lang="pl-PL" dirty="0" err="1"/>
              <a:t>Arduino</a:t>
            </a:r>
            <a:r>
              <a:rPr lang="pl-PL" dirty="0"/>
              <a:t> studio. </a:t>
            </a:r>
          </a:p>
          <a:p>
            <a:pPr marL="342900" indent="-342900">
              <a:buAutoNum type="arabicPeriod"/>
            </a:pPr>
            <a:r>
              <a:rPr lang="pl-PL" dirty="0"/>
              <a:t>Podłączenie płytki </a:t>
            </a:r>
            <a:r>
              <a:rPr lang="pl-PL" dirty="0" err="1"/>
              <a:t>Genuino</a:t>
            </a:r>
            <a:r>
              <a:rPr lang="pl-PL" dirty="0"/>
              <a:t> 101 do laptopa.</a:t>
            </a:r>
          </a:p>
          <a:p>
            <a:pPr marL="342900" indent="-342900">
              <a:buAutoNum type="arabicPeriod"/>
            </a:pPr>
            <a:r>
              <a:rPr lang="pl-PL" dirty="0"/>
              <a:t>Sprawdzenie czy połączenie z płytką jest widoczne z poziomu naszego IDE.</a:t>
            </a:r>
          </a:p>
          <a:p>
            <a:pPr marL="342900" indent="-342900">
              <a:buAutoNum type="arabicPeriod"/>
            </a:pPr>
            <a:r>
              <a:rPr lang="pl-PL" dirty="0"/>
              <a:t>Zmiana typu płytki na </a:t>
            </a:r>
            <a:r>
              <a:rPr lang="pl-PL" dirty="0" err="1"/>
              <a:t>Genuino</a:t>
            </a:r>
            <a:r>
              <a:rPr lang="pl-PL" dirty="0"/>
              <a:t> 101 (Narzędzia -&gt; Płytka).</a:t>
            </a:r>
          </a:p>
          <a:p>
            <a:pPr marL="342900" indent="-342900">
              <a:buAutoNum type="arabicPeriod"/>
            </a:pPr>
            <a:r>
              <a:rPr lang="pl-PL" dirty="0"/>
              <a:t>Pobranie w </a:t>
            </a:r>
            <a:r>
              <a:rPr lang="pl-PL" dirty="0" err="1"/>
              <a:t>Arduino</a:t>
            </a:r>
            <a:r>
              <a:rPr lang="pl-PL" dirty="0"/>
              <a:t> IDE biblioteki </a:t>
            </a:r>
            <a:r>
              <a:rPr lang="pl-PL" dirty="0" err="1"/>
              <a:t>CurieIMU</a:t>
            </a:r>
            <a:r>
              <a:rPr lang="pl-PL" dirty="0"/>
              <a:t> (Szkic -&gt; Dołącz bibliotekę-&gt; Zarządzaj bibliotekami).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Instalacja na laptopie </a:t>
            </a:r>
            <a:r>
              <a:rPr lang="pl-PL" dirty="0" err="1"/>
              <a:t>NodeJS</a:t>
            </a:r>
            <a:r>
              <a:rPr lang="pl-PL" dirty="0"/>
              <a:t> i Visual </a:t>
            </a:r>
            <a:r>
              <a:rPr lang="pl-PL" dirty="0" err="1"/>
              <a:t>Code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Instalacja na urządzeniu Intel NUC </a:t>
            </a:r>
            <a:r>
              <a:rPr lang="pl-PL" dirty="0" err="1"/>
              <a:t>NodeJS’a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Zainstalowanie na Intel NUC pakietu </a:t>
            </a:r>
            <a:r>
              <a:rPr lang="pl-PL" dirty="0" err="1"/>
              <a:t>forever</a:t>
            </a:r>
            <a:r>
              <a:rPr lang="pl-PL" dirty="0"/>
              <a:t> i </a:t>
            </a:r>
            <a:r>
              <a:rPr lang="pl-PL" dirty="0" err="1"/>
              <a:t>forever</a:t>
            </a:r>
            <a:r>
              <a:rPr lang="pl-PL" dirty="0"/>
              <a:t>-win z poziomu </a:t>
            </a:r>
            <a:r>
              <a:rPr lang="pl-PL" dirty="0" err="1"/>
              <a:t>nodejs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Zalogowanie się na vouchera do </a:t>
            </a:r>
            <a:r>
              <a:rPr lang="pl-PL" dirty="0" err="1"/>
              <a:t>Azure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Utworzenie </a:t>
            </a:r>
            <a:r>
              <a:rPr lang="pl-PL" dirty="0" err="1"/>
              <a:t>IoT</a:t>
            </a:r>
            <a:r>
              <a:rPr lang="pl-PL" dirty="0"/>
              <a:t> Hub wersja bezpłatna.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Utworzenie dwóch </a:t>
            </a:r>
            <a:r>
              <a:rPr lang="pl-PL" dirty="0" err="1"/>
              <a:t>Stream</a:t>
            </a:r>
            <a:r>
              <a:rPr lang="pl-PL" dirty="0"/>
              <a:t> Analytics.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Utworzenie </a:t>
            </a:r>
            <a:r>
              <a:rPr lang="pl-PL" dirty="0" err="1"/>
              <a:t>Document</a:t>
            </a:r>
            <a:r>
              <a:rPr lang="pl-PL" dirty="0"/>
              <a:t> DB i założenie w niej bazy i kolekcji do której będziemy zapisywać dane.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Włączenie pakietu wykrywania anomalii z Cortana </a:t>
            </a:r>
            <a:r>
              <a:rPr lang="pl-PL" dirty="0" err="1"/>
              <a:t>Intelligence</a:t>
            </a:r>
            <a:r>
              <a:rPr lang="pl-PL" dirty="0"/>
              <a:t> Marketplace.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Utworzenie konta w Power BI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Założenie </a:t>
            </a:r>
            <a:r>
              <a:rPr lang="pl-PL" dirty="0" err="1"/>
              <a:t>EventHuba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pl-PL" dirty="0"/>
              <a:t>Utworzenie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.</a:t>
            </a:r>
          </a:p>
          <a:p>
            <a:pPr marL="342900" indent="-342900">
              <a:buFontTx/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43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Genuino</a:t>
            </a:r>
            <a:r>
              <a:rPr lang="pl-PL" dirty="0"/>
              <a:t> 101 oprogramowanie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71061" y="1518023"/>
            <a:ext cx="4996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Tworzymy nowy projekt w </a:t>
            </a:r>
            <a:r>
              <a:rPr lang="pl-PL" dirty="0" err="1"/>
              <a:t>Arduino</a:t>
            </a:r>
            <a:r>
              <a:rPr lang="pl-PL" dirty="0"/>
              <a:t> IDE.</a:t>
            </a:r>
          </a:p>
          <a:p>
            <a:pPr marL="342900" indent="-342900">
              <a:buAutoNum type="arabicPeriod"/>
            </a:pPr>
            <a:r>
              <a:rPr lang="pl-PL" dirty="0"/>
              <a:t>Na górze kodu </a:t>
            </a:r>
            <a:r>
              <a:rPr lang="pl-PL" dirty="0" err="1"/>
              <a:t>linkujemy</a:t>
            </a:r>
            <a:r>
              <a:rPr lang="pl-PL" dirty="0"/>
              <a:t> bibliotekę </a:t>
            </a:r>
            <a:r>
              <a:rPr lang="pl-PL" dirty="0" err="1"/>
              <a:t>CurieIMU</a:t>
            </a: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W metodzie setup() inicjalizujemy nasz program.</a:t>
            </a:r>
          </a:p>
          <a:p>
            <a:pPr marL="342900" indent="-342900">
              <a:buAutoNum type="arabicPeriod"/>
            </a:pPr>
            <a:r>
              <a:rPr lang="pl-PL" dirty="0"/>
              <a:t>Otwieramy połączenie na porcie szeregowym </a:t>
            </a:r>
            <a:r>
              <a:rPr lang="pl-PL" dirty="0" err="1"/>
              <a:t>BaudRate</a:t>
            </a:r>
            <a:r>
              <a:rPr lang="pl-PL" dirty="0"/>
              <a:t>: 9600.</a:t>
            </a:r>
          </a:p>
          <a:p>
            <a:pPr marL="342900" indent="-342900">
              <a:buAutoNum type="arabicPeriod"/>
            </a:pPr>
            <a:r>
              <a:rPr lang="pl-PL" dirty="0"/>
              <a:t>Oczekujemy na otwarcie portu.</a:t>
            </a:r>
          </a:p>
          <a:p>
            <a:pPr marL="342900" indent="-342900">
              <a:buAutoNum type="arabicPeriod"/>
            </a:pPr>
            <a:r>
              <a:rPr lang="pl-PL" dirty="0"/>
              <a:t>Inicjalizujemy bibliotekę do pomiarów przyśpieszeń.</a:t>
            </a:r>
          </a:p>
          <a:p>
            <a:pPr marL="342900" indent="-342900">
              <a:buAutoNum type="arabicPeriod"/>
            </a:pPr>
            <a:r>
              <a:rPr lang="pl-PL" dirty="0"/>
              <a:t>Inicjalizujemy mechanizm do wykrywania przerwań związanych z wykryciem wstrząsów.</a:t>
            </a:r>
          </a:p>
          <a:p>
            <a:pPr marL="342900" indent="-342900">
              <a:buAutoNum type="arabicPeriod"/>
            </a:pPr>
            <a:r>
              <a:rPr lang="pl-PL" dirty="0"/>
              <a:t>W pętli głównej sterujemy miganiem diody, aby wiedzieć czy nasze urządzenie działa.</a:t>
            </a:r>
          </a:p>
          <a:p>
            <a:r>
              <a:rPr lang="pl-PL" dirty="0"/>
              <a:t>	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367131" y="1518023"/>
            <a:ext cx="6824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include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CurieIMU.h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boolean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blinkState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;          //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state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of the LED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setup()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Serial.begin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(9600); //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initialize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Serial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communication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(!Serial) ;    //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wait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for serial port to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connect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..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/*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Initialise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the IMU */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CurieIMU.begin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CurieIMU.attachInterrupt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eventCallback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/*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Enable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Shock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Detection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*/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CurieIMU.setDetectionThreshold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(CURIE_IMU_SHOCK, 1500); 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CurieIMU.setDetectionDuration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(CURIE_IMU_SHOCK, 50);   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CurieIMU.interrupts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(CURIE_IMU_SHOCK);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Serial.println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("{\"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message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\": \"IMU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initialisation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complete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waiting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...\", \"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\": \"info\"}");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loop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//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blink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the LED in the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main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loop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digitalWrite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(13,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blinkState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blinkState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!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blinkState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delay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(1000);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Genuino</a:t>
            </a:r>
            <a:r>
              <a:rPr lang="pl-PL" dirty="0"/>
              <a:t> 101 – odczyt pomiarów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45056" y="878047"/>
            <a:ext cx="5816600" cy="2176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pl-PL" sz="24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420139" y="1225689"/>
            <a:ext cx="53419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static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eventCallback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ay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az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;   //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scaled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//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read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measurements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from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device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scaled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to the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configured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range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CurieIMU.readAccelerometer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ay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az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// display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tab-separated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accelerometer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x/y/z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("{ \"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accx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\": 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formatAcceleration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ax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(", \"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accy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\": 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formatAcceleration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ay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(", \"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accz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\":");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formatAcceleration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az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Serial.println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("}");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static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float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formatAcceleration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readings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return 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readings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/32768.0)*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CurieIMU.getAccelerometerRange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61122" y="1373261"/>
            <a:ext cx="4820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Tworzymy </a:t>
            </a:r>
            <a:r>
              <a:rPr lang="pl-PL" dirty="0" err="1"/>
              <a:t>callbacka</a:t>
            </a:r>
            <a:r>
              <a:rPr lang="pl-PL" dirty="0"/>
              <a:t> wywoływanego w momencie wykrycia wstrząsu.</a:t>
            </a:r>
          </a:p>
          <a:p>
            <a:pPr marL="342900" indent="-342900">
              <a:buAutoNum type="arabicPeriod"/>
            </a:pPr>
            <a:r>
              <a:rPr lang="pl-PL" dirty="0"/>
              <a:t>Odczyt wskazań przyśpieszenia na osiach </a:t>
            </a:r>
            <a:r>
              <a:rPr lang="pl-PL" dirty="0" err="1"/>
              <a:t>x,y,z</a:t>
            </a:r>
            <a:r>
              <a:rPr lang="pl-PL" dirty="0"/>
              <a:t>.</a:t>
            </a:r>
          </a:p>
          <a:p>
            <a:pPr marL="342900" indent="-342900">
              <a:buAutoNum type="arabicPeriod"/>
            </a:pPr>
            <a:r>
              <a:rPr lang="pl-PL" dirty="0"/>
              <a:t>Przekazanie w postaci </a:t>
            </a:r>
            <a:r>
              <a:rPr lang="pl-PL" dirty="0" err="1"/>
              <a:t>jsona</a:t>
            </a:r>
            <a:r>
              <a:rPr lang="pl-PL" dirty="0"/>
              <a:t> pomiarów do </a:t>
            </a:r>
            <a:r>
              <a:rPr lang="pl-PL" dirty="0" err="1"/>
              <a:t>Gatewaya</a:t>
            </a:r>
            <a:r>
              <a:rPr lang="pl-PL" dirty="0"/>
              <a:t> za pomocą portu szeregowego.</a:t>
            </a:r>
          </a:p>
          <a:p>
            <a:pPr marL="342900" indent="-342900">
              <a:buAutoNum type="arabicPeriod"/>
            </a:pPr>
            <a:r>
              <a:rPr lang="pl-PL" dirty="0"/>
              <a:t>Utworzenie metody formatującej otrzymane dane z sensora (odczyt dzielimy przez zakres zmiennej i mnożymy przez zakres pomiarowy czujnika przyśpieszenia).</a:t>
            </a:r>
          </a:p>
          <a:p>
            <a:pPr marL="342900" indent="-342900">
              <a:buAutoNum type="arabicPeriod"/>
            </a:pPr>
            <a:r>
              <a:rPr lang="pl-PL" dirty="0"/>
              <a:t>Kompilujemy program i wgrywamy do urządzenia (Klikamy z górnego menu przyciski Weryfikuj i Wgraj)</a:t>
            </a:r>
          </a:p>
          <a:p>
            <a:pPr marL="342900" indent="-342900">
              <a:buAutoNum type="arabicPeriod"/>
            </a:pPr>
            <a:r>
              <a:rPr lang="pl-PL" dirty="0"/>
              <a:t>Testujemy przy pomocy podglądu portów z </a:t>
            </a:r>
            <a:r>
              <a:rPr lang="pl-PL" dirty="0" err="1"/>
              <a:t>Arduino</a:t>
            </a:r>
            <a:r>
              <a:rPr lang="pl-PL" dirty="0"/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150186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Oprogramowanie Gateway - inicjalizacja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046923" y="1577009"/>
            <a:ext cx="1054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Tworzymy katalog </a:t>
            </a:r>
            <a:r>
              <a:rPr lang="pl-PL" dirty="0" err="1"/>
              <a:t>GatewayCloudConnector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Otwieramy ten folder w Visual </a:t>
            </a:r>
            <a:r>
              <a:rPr lang="pl-PL" dirty="0" err="1"/>
              <a:t>Code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Otwieramy okno konsoli </a:t>
            </a:r>
            <a:r>
              <a:rPr lang="pl-PL" dirty="0" err="1"/>
              <a:t>Ctrl</a:t>
            </a:r>
            <a:r>
              <a:rPr lang="pl-PL" dirty="0"/>
              <a:t>+`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Wpisujemy w konsoli: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init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Postępujemy według poleceń na ekranie i podajemy dla naszego projektu nazwę, opis, wersję, autora oraz rodzaj licencji.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plik index.js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Wpisujemy w konsoli polecenie: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serialport</a:t>
            </a:r>
            <a:r>
              <a:rPr lang="pl-PL" dirty="0"/>
              <a:t> –s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Wpisujemy w konsoli polecenie: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azure-iot-device</a:t>
            </a:r>
            <a:r>
              <a:rPr lang="pl-PL" dirty="0"/>
              <a:t> –s</a:t>
            </a:r>
          </a:p>
          <a:p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839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Oprogramowanie Gateway 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75861" y="1325217"/>
            <a:ext cx="4929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Tworzymy katalog </a:t>
            </a:r>
            <a:r>
              <a:rPr lang="pl-PL" dirty="0" err="1"/>
              <a:t>deviceCommunication</a:t>
            </a:r>
            <a:r>
              <a:rPr lang="pl-P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 katalogu tworzymy plik: device.connector.js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Tworzymy moduł pozwalający na odczyt danych z portu szeregowego.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Otworzenie pliku index.js z poziomu katalogu głównego.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Pobranie utworzonego modułu oraz utworzenie połączenia i zalogowanie na konsolę rezultatów.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Wywołujemy z konsoli polecenie: </a:t>
            </a:r>
            <a:r>
              <a:rPr lang="pl-PL" dirty="0" err="1"/>
              <a:t>node</a:t>
            </a:r>
            <a:r>
              <a:rPr lang="pl-PL" dirty="0"/>
              <a:t> index.js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Sprawdzamy czy przychodzą dane z urządzenia.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241774" y="1325217"/>
            <a:ext cx="47231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module.exports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connectToDevice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portName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SerialPort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('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serialport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');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this.port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SerialPort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portName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,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baudRate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: 9600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});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this.port.on('open',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    console.log("Port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connected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");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});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},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onDataReceived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dataReceivedFunction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    this.port.on("data",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(data) {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dataReceivedFunction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(data); });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   }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241774" y="4615025"/>
            <a:ext cx="5015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use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strict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';</a:t>
            </a:r>
          </a:p>
          <a:p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deviceConnector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require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('./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deviceCommunication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/device.connector.js');</a:t>
            </a: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deviceConnector.connectToDevice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('COM3');</a:t>
            </a:r>
          </a:p>
          <a:p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deviceConnector.onDataReceived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(data) {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console.log(data);</a:t>
            </a:r>
          </a:p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});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241774" y="4245693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index.js:</a:t>
            </a:r>
          </a:p>
        </p:txBody>
      </p:sp>
    </p:spTree>
    <p:extLst>
      <p:ext uri="{BB962C8B-B14F-4D97-AF65-F5344CB8AC3E}">
        <p14:creationId xmlns:p14="http://schemas.microsoft.com/office/powerpoint/2010/main" val="218469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1809</Words>
  <Application>Microsoft Office PowerPoint</Application>
  <PresentationFormat>Panoramiczny</PresentationFormat>
  <Paragraphs>321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Segoe UI</vt:lpstr>
      <vt:lpstr>Office Theme</vt:lpstr>
      <vt:lpstr>IoT Workshop – Pomiar drgań </vt:lpstr>
      <vt:lpstr>O mnie</vt:lpstr>
      <vt:lpstr>Wstępna architektura systemu.</vt:lpstr>
      <vt:lpstr>Wykorzystywane technologie i narzędzia</vt:lpstr>
      <vt:lpstr>Przygotowanie środowiska</vt:lpstr>
      <vt:lpstr>Genuino 101 oprogramowanie</vt:lpstr>
      <vt:lpstr>Genuino 101 – odczyt pomiarów</vt:lpstr>
      <vt:lpstr>Oprogramowanie Gateway - inicjalizacja</vt:lpstr>
      <vt:lpstr>Oprogramowanie Gateway </vt:lpstr>
      <vt:lpstr>Rejestracja urządzenia w IoT Hubie.</vt:lpstr>
      <vt:lpstr>Oprogramowanie Gateway – połączenie z Azure</vt:lpstr>
      <vt:lpstr>Oprogramowanie Gateway – konwerter JSON</vt:lpstr>
      <vt:lpstr>Oprogramowanie Gateway</vt:lpstr>
      <vt:lpstr>Przetwarzanie strumieniowe</vt:lpstr>
      <vt:lpstr>Przetwarzanie strumieniowe - skrypty</vt:lpstr>
      <vt:lpstr>Przetwarzanie strumieniowe - przeciążenia</vt:lpstr>
      <vt:lpstr>Przetwarzanie strumieniowe</vt:lpstr>
      <vt:lpstr>Aplikacja wizualizacyjna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Wasilewski</dc:creator>
  <cp:lastModifiedBy>Damian Mazurek</cp:lastModifiedBy>
  <cp:revision>87</cp:revision>
  <dcterms:created xsi:type="dcterms:W3CDTF">2016-03-05T23:38:38Z</dcterms:created>
  <dcterms:modified xsi:type="dcterms:W3CDTF">2016-10-03T15:17:48Z</dcterms:modified>
</cp:coreProperties>
</file>