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7" r:id="rId9"/>
    <p:sldId id="268" r:id="rId10"/>
    <p:sldId id="269" r:id="rId11"/>
    <p:sldId id="262" r:id="rId12"/>
    <p:sldId id="273" r:id="rId13"/>
    <p:sldId id="279" r:id="rId14"/>
    <p:sldId id="281" r:id="rId15"/>
    <p:sldId id="289" r:id="rId16"/>
    <p:sldId id="290" r:id="rId17"/>
    <p:sldId id="291" r:id="rId18"/>
    <p:sldId id="263" r:id="rId19"/>
    <p:sldId id="282" r:id="rId20"/>
    <p:sldId id="283" r:id="rId21"/>
    <p:sldId id="284" r:id="rId22"/>
    <p:sldId id="265" r:id="rId23"/>
    <p:sldId id="276" r:id="rId24"/>
    <p:sldId id="277" r:id="rId25"/>
    <p:sldId id="266" r:id="rId26"/>
    <p:sldId id="274" r:id="rId27"/>
    <p:sldId id="275" r:id="rId28"/>
    <p:sldId id="270" r:id="rId29"/>
    <p:sldId id="278" r:id="rId30"/>
    <p:sldId id="280" r:id="rId31"/>
    <p:sldId id="271" r:id="rId32"/>
    <p:sldId id="285" r:id="rId33"/>
    <p:sldId id="286" r:id="rId34"/>
    <p:sldId id="287" r:id="rId35"/>
    <p:sldId id="272" r:id="rId36"/>
    <p:sldId id="288" r:id="rId3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B3EA6103-6DBA-4398-A0AC-DAC4BF119279}" type="datetimeFigureOut">
              <a:rPr lang="es-AR" smtClean="0"/>
              <a:t>7/3/2021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358903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B3EA6103-6DBA-4398-A0AC-DAC4BF119279}" type="datetimeFigureOut">
              <a:rPr lang="es-AR" smtClean="0"/>
              <a:t>7/3/2021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409967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B3EA6103-6DBA-4398-A0AC-DAC4BF119279}" type="datetimeFigureOut">
              <a:rPr lang="es-AR" smtClean="0"/>
              <a:t>7/3/2021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200151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B3EA6103-6DBA-4398-A0AC-DAC4BF119279}" type="datetimeFigureOut">
              <a:rPr lang="es-AR" smtClean="0"/>
              <a:t>7/3/2021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418744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3EA6103-6DBA-4398-A0AC-DAC4BF119279}" type="datetimeFigureOut">
              <a:rPr lang="es-AR" smtClean="0"/>
              <a:t>7/3/2021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145102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B3EA6103-6DBA-4398-A0AC-DAC4BF119279}" type="datetimeFigureOut">
              <a:rPr lang="es-AR" smtClean="0"/>
              <a:t>7/3/2021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224297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B3EA6103-6DBA-4398-A0AC-DAC4BF119279}" type="datetimeFigureOut">
              <a:rPr lang="es-AR" smtClean="0"/>
              <a:t>7/3/2021</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387520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B3EA6103-6DBA-4398-A0AC-DAC4BF119279}" type="datetimeFigureOut">
              <a:rPr lang="es-AR" smtClean="0"/>
              <a:t>7/3/2021</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274102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3EA6103-6DBA-4398-A0AC-DAC4BF119279}" type="datetimeFigureOut">
              <a:rPr lang="es-AR" smtClean="0"/>
              <a:t>7/3/2021</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192585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3EA6103-6DBA-4398-A0AC-DAC4BF119279}" type="datetimeFigureOut">
              <a:rPr lang="es-AR" smtClean="0"/>
              <a:t>7/3/2021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286065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3EA6103-6DBA-4398-A0AC-DAC4BF119279}" type="datetimeFigureOut">
              <a:rPr lang="es-AR" smtClean="0"/>
              <a:t>7/3/2021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18DAD99-101D-447B-892A-277C337E6253}" type="slidenum">
              <a:rPr lang="es-AR" smtClean="0"/>
              <a:t>‹Nº›</a:t>
            </a:fld>
            <a:endParaRPr lang="es-AR"/>
          </a:p>
        </p:txBody>
      </p:sp>
    </p:spTree>
    <p:extLst>
      <p:ext uri="{BB962C8B-B14F-4D97-AF65-F5344CB8AC3E}">
        <p14:creationId xmlns:p14="http://schemas.microsoft.com/office/powerpoint/2010/main" val="251172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A6103-6DBA-4398-A0AC-DAC4BF119279}" type="datetimeFigureOut">
              <a:rPr lang="es-AR" smtClean="0"/>
              <a:t>7/3/2021</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DAD99-101D-447B-892A-277C337E6253}" type="slidenum">
              <a:rPr lang="es-AR" smtClean="0"/>
              <a:t>‹Nº›</a:t>
            </a:fld>
            <a:endParaRPr lang="es-AR"/>
          </a:p>
        </p:txBody>
      </p:sp>
    </p:spTree>
    <p:extLst>
      <p:ext uri="{BB962C8B-B14F-4D97-AF65-F5344CB8AC3E}">
        <p14:creationId xmlns:p14="http://schemas.microsoft.com/office/powerpoint/2010/main" val="314403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ndex.php?title=Selva_paranaense&amp;action=edit&amp;redlink=1" TargetMode="External"/><Relationship Id="rId7" Type="http://schemas.openxmlformats.org/officeDocument/2006/relationships/image" Target="../media/image3.png"/><Relationship Id="rId2" Type="http://schemas.openxmlformats.org/officeDocument/2006/relationships/hyperlink" Target="https://es.wikipedia.org/wiki/Cataratas_del_Iguaz%C3%BA" TargetMode="External"/><Relationship Id="rId1" Type="http://schemas.openxmlformats.org/officeDocument/2006/relationships/slideLayout" Target="../slideLayouts/slideLayout2.xml"/><Relationship Id="rId6" Type="http://schemas.openxmlformats.org/officeDocument/2006/relationships/hyperlink" Target="https://es.wikipedia.org/wiki/Garganta_del_Diablo" TargetMode="External"/><Relationship Id="rId5" Type="http://schemas.openxmlformats.org/officeDocument/2006/relationships/hyperlink" Target="https://es.wikipedia.org/wiki/Parque_nacional_Iguaz%C3%BA" TargetMode="External"/><Relationship Id="rId4" Type="http://schemas.openxmlformats.org/officeDocument/2006/relationships/hyperlink" Target="https://es.wikipedia.org/wiki/Cascad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interpatagonia.com/ballena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s.wikipedia.org/wiki/Cafayate" TargetMode="External"/><Relationship Id="rId13" Type="http://schemas.openxmlformats.org/officeDocument/2006/relationships/hyperlink" Target="https://es.wikipedia.org/wiki/Parque_nacional_El_Rey" TargetMode="External"/><Relationship Id="rId18" Type="http://schemas.openxmlformats.org/officeDocument/2006/relationships/hyperlink" Target="https://es.wikipedia.org/wiki/Puna" TargetMode="External"/><Relationship Id="rId3" Type="http://schemas.openxmlformats.org/officeDocument/2006/relationships/hyperlink" Target="https://es.wikipedia.org/wiki/Tren_a_las_Nubes" TargetMode="External"/><Relationship Id="rId7" Type="http://schemas.openxmlformats.org/officeDocument/2006/relationships/hyperlink" Target="https://es.wikipedia.org/wiki/Embalse_de_Cabra_Corral" TargetMode="External"/><Relationship Id="rId12" Type="http://schemas.openxmlformats.org/officeDocument/2006/relationships/hyperlink" Target="https://es.wikipedia.org/wiki/Parque_nacional_Los_Cardones" TargetMode="External"/><Relationship Id="rId17" Type="http://schemas.openxmlformats.org/officeDocument/2006/relationships/hyperlink" Target="https://es.wikipedia.org/wiki/Yunga" TargetMode="External"/><Relationship Id="rId2" Type="http://schemas.openxmlformats.org/officeDocument/2006/relationships/hyperlink" Target="https://es.wikipedia.org/wiki/Ciudad_de_Salta" TargetMode="External"/><Relationship Id="rId16" Type="http://schemas.openxmlformats.org/officeDocument/2006/relationships/hyperlink" Target="https://es.wikipedia.org/wiki/Quebrada_de_Humahuaca" TargetMode="External"/><Relationship Id="rId1" Type="http://schemas.openxmlformats.org/officeDocument/2006/relationships/slideLayout" Target="../slideLayouts/slideLayout2.xml"/><Relationship Id="rId6" Type="http://schemas.openxmlformats.org/officeDocument/2006/relationships/hyperlink" Target="https://es.wikipedia.org/wiki/Valles_Calchaqu%C3%ADes" TargetMode="External"/><Relationship Id="rId11" Type="http://schemas.openxmlformats.org/officeDocument/2006/relationships/hyperlink" Target="https://es.wikipedia.org/wiki/Cachi_(localidad)" TargetMode="External"/><Relationship Id="rId5" Type="http://schemas.openxmlformats.org/officeDocument/2006/relationships/hyperlink" Target="https://es.wikipedia.org/wiki/Quebrada_de_San_Lorenzo" TargetMode="External"/><Relationship Id="rId15" Type="http://schemas.openxmlformats.org/officeDocument/2006/relationships/hyperlink" Target="https://es.wikipedia.org/wiki/Rosario_de_la_Frontera" TargetMode="External"/><Relationship Id="rId10" Type="http://schemas.openxmlformats.org/officeDocument/2006/relationships/hyperlink" Target="https://es.wikipedia.org/wiki/Iruya" TargetMode="External"/><Relationship Id="rId19" Type="http://schemas.openxmlformats.org/officeDocument/2006/relationships/image" Target="../media/image5.jpeg"/><Relationship Id="rId4" Type="http://schemas.openxmlformats.org/officeDocument/2006/relationships/hyperlink" Target="https://es.wikipedia.org/wiki/Puna_de_Atacama" TargetMode="External"/><Relationship Id="rId9" Type="http://schemas.openxmlformats.org/officeDocument/2006/relationships/hyperlink" Target="https://es.wikipedia.org/wiki/Salinas_Grandes_(Jujuy_y_Salta)" TargetMode="External"/><Relationship Id="rId14" Type="http://schemas.openxmlformats.org/officeDocument/2006/relationships/hyperlink" Target="https://es.wikipedia.org/wiki/Parque_nacional_Barit%C3%B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s.wikipedia.org/wiki/Paramillos_de_Uspallata" TargetMode="External"/><Relationship Id="rId13" Type="http://schemas.openxmlformats.org/officeDocument/2006/relationships/hyperlink" Target="https://es.wikipedia.org/wiki/Cerro_Aconcagua" TargetMode="External"/><Relationship Id="rId3" Type="http://schemas.openxmlformats.org/officeDocument/2006/relationships/hyperlink" Target="https://es.wikipedia.org/wiki/Cerro_de_la_Gloria" TargetMode="External"/><Relationship Id="rId7" Type="http://schemas.openxmlformats.org/officeDocument/2006/relationships/hyperlink" Target="https://es.wikipedia.org/wiki/R%C3%A1fting" TargetMode="External"/><Relationship Id="rId12" Type="http://schemas.openxmlformats.org/officeDocument/2006/relationships/hyperlink" Target="https://es.wikipedia.org/wiki/Departamento_Malarg%C3%BCe" TargetMode="External"/><Relationship Id="rId2" Type="http://schemas.openxmlformats.org/officeDocument/2006/relationships/hyperlink" Target="https://es.wikipedia.org/wiki/Ej%C3%A9rcito_de_los_Andes" TargetMode="External"/><Relationship Id="rId1" Type="http://schemas.openxmlformats.org/officeDocument/2006/relationships/slideLayout" Target="../slideLayouts/slideLayout2.xml"/><Relationship Id="rId6" Type="http://schemas.openxmlformats.org/officeDocument/2006/relationships/hyperlink" Target="https://es.wikipedia.org/wiki/Andinismo" TargetMode="External"/><Relationship Id="rId11" Type="http://schemas.openxmlformats.org/officeDocument/2006/relationships/hyperlink" Target="https://es.wikipedia.org/wiki/Las_Le%C3%B1as" TargetMode="External"/><Relationship Id="rId5" Type="http://schemas.openxmlformats.org/officeDocument/2006/relationships/hyperlink" Target="https://es.wikipedia.org/wiki/Cordillera_de_los_Andes" TargetMode="External"/><Relationship Id="rId15" Type="http://schemas.openxmlformats.org/officeDocument/2006/relationships/image" Target="../media/image6.png"/><Relationship Id="rId10" Type="http://schemas.openxmlformats.org/officeDocument/2006/relationships/hyperlink" Target="https://es.wikipedia.org/wiki/Departamento_San_Rafael" TargetMode="External"/><Relationship Id="rId4" Type="http://schemas.openxmlformats.org/officeDocument/2006/relationships/hyperlink" Target="https://es.wikipedia.org/wiki/Rutas_sanmartinianas" TargetMode="External"/><Relationship Id="rId9" Type="http://schemas.openxmlformats.org/officeDocument/2006/relationships/hyperlink" Target="https://es.wikipedia.org/wiki/Ca%C3%B1%C3%B3n_del_Atuel" TargetMode="External"/><Relationship Id="rId14" Type="http://schemas.openxmlformats.org/officeDocument/2006/relationships/hyperlink" Target="https://es.wikipedia.org/wiki/Cristo_Redentor_de_los_And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es.wikipedia.org/wiki/Trevel%C3%ADn" TargetMode="External"/><Relationship Id="rId3" Type="http://schemas.openxmlformats.org/officeDocument/2006/relationships/hyperlink" Target="https://es.wikipedia.org/wiki/Villa_La_Angostura" TargetMode="External"/><Relationship Id="rId7" Type="http://schemas.openxmlformats.org/officeDocument/2006/relationships/hyperlink" Target="https://es.wikipedia.org/wiki/Esquel" TargetMode="External"/><Relationship Id="rId12" Type="http://schemas.openxmlformats.org/officeDocument/2006/relationships/image" Target="../media/image7.jpeg"/><Relationship Id="rId2" Type="http://schemas.openxmlformats.org/officeDocument/2006/relationships/hyperlink" Target="https://es.wikipedia.org/wiki/Bariloche" TargetMode="External"/><Relationship Id="rId1" Type="http://schemas.openxmlformats.org/officeDocument/2006/relationships/slideLayout" Target="../slideLayouts/slideLayout2.xml"/><Relationship Id="rId6" Type="http://schemas.openxmlformats.org/officeDocument/2006/relationships/hyperlink" Target="https://es.wikipedia.org/wiki/El_Bols%C3%B3n" TargetMode="External"/><Relationship Id="rId11" Type="http://schemas.openxmlformats.org/officeDocument/2006/relationships/hyperlink" Target="https://es.wikipedia.org/wiki/Caviahue_(localidad)" TargetMode="External"/><Relationship Id="rId5" Type="http://schemas.openxmlformats.org/officeDocument/2006/relationships/hyperlink" Target="https://es.wikipedia.org/wiki/Jun%C3%ADn_de_los_Andes" TargetMode="External"/><Relationship Id="rId10" Type="http://schemas.openxmlformats.org/officeDocument/2006/relationships/hyperlink" Target="https://es.wikipedia.org/wiki/Copahue_(localidad)" TargetMode="External"/><Relationship Id="rId4" Type="http://schemas.openxmlformats.org/officeDocument/2006/relationships/hyperlink" Target="https://es.wikipedia.org/wiki/San_Mart%C3%ADn_de_los_Andes" TargetMode="External"/><Relationship Id="rId9" Type="http://schemas.openxmlformats.org/officeDocument/2006/relationships/hyperlink" Target="https://es.wikipedia.org/wiki/Los_Antigu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s.wikipedia.org/wiki/Otaria_flavescens" TargetMode="External"/><Relationship Id="rId3" Type="http://schemas.openxmlformats.org/officeDocument/2006/relationships/hyperlink" Target="https://es.wikipedia.org/wiki/Provincia_de_Tierra_del_Fuego,_Ant%C3%A1rtida_e_Islas_del_Atl%C3%A1ntico_Sur" TargetMode="External"/><Relationship Id="rId7" Type="http://schemas.openxmlformats.org/officeDocument/2006/relationships/hyperlink" Target="https://es.wikipedia.org/wiki/Canal_Beagle" TargetMode="External"/><Relationship Id="rId12" Type="http://schemas.openxmlformats.org/officeDocument/2006/relationships/hyperlink" Target="https://es.wikipedia.org/wiki/Faro_del_Fin_del_Mundo" TargetMode="External"/><Relationship Id="rId2" Type="http://schemas.openxmlformats.org/officeDocument/2006/relationships/hyperlink" Target="https://es.wikipedia.org/wiki/Ushuaia" TargetMode="External"/><Relationship Id="rId1" Type="http://schemas.openxmlformats.org/officeDocument/2006/relationships/slideLayout" Target="../slideLayouts/slideLayout2.xml"/><Relationship Id="rId6" Type="http://schemas.openxmlformats.org/officeDocument/2006/relationships/hyperlink" Target="https://es.wikipedia.org/wiki/Lapataia" TargetMode="External"/><Relationship Id="rId11" Type="http://schemas.openxmlformats.org/officeDocument/2006/relationships/hyperlink" Target="https://es.wikipedia.org/wiki/Isla_de_los_Estados" TargetMode="External"/><Relationship Id="rId5" Type="http://schemas.openxmlformats.org/officeDocument/2006/relationships/hyperlink" Target="https://es.wikipedia.org/wiki/Parque_nacional_Tierra_del_Fuego" TargetMode="External"/><Relationship Id="rId10" Type="http://schemas.openxmlformats.org/officeDocument/2006/relationships/hyperlink" Target="https://es.wikipedia.org/wiki/Lago_Fagnano" TargetMode="External"/><Relationship Id="rId4" Type="http://schemas.openxmlformats.org/officeDocument/2006/relationships/hyperlink" Target="https://es.wikipedia.org/wiki/R%C3%ADo_Grande_(Tierra_del_Fuego)" TargetMode="External"/><Relationship Id="rId9" Type="http://schemas.openxmlformats.org/officeDocument/2006/relationships/hyperlink" Target="https://es.wikipedia.org/wiki/Faro_Les_%C3%89claireu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s.wikipedia.org/wiki/Carlos_Gardel" TargetMode="External"/><Relationship Id="rId3" Type="http://schemas.openxmlformats.org/officeDocument/2006/relationships/hyperlink" Target="https://es.wikipedia.org/wiki/Buenos_Aires" TargetMode="External"/><Relationship Id="rId7" Type="http://schemas.openxmlformats.org/officeDocument/2006/relationships/hyperlink" Target="https://es.wikipedia.org/wiki/Asado" TargetMode="External"/><Relationship Id="rId12" Type="http://schemas.openxmlformats.org/officeDocument/2006/relationships/hyperlink" Target="https://es.wikipedia.org/wiki/Galer%C3%ADas_Pac%C3%ADfico_(centro_comercia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s.wikipedia.org/wiki/Provincia_de_Buenos_Aires" TargetMode="External"/><Relationship Id="rId11" Type="http://schemas.openxmlformats.org/officeDocument/2006/relationships/hyperlink" Target="https://es.wikipedia.org/wiki/Abasto_de_Buenos_Aires" TargetMode="External"/><Relationship Id="rId5" Type="http://schemas.openxmlformats.org/officeDocument/2006/relationships/hyperlink" Target="https://es.wikipedia.org/wiki/Estancia" TargetMode="External"/><Relationship Id="rId10" Type="http://schemas.openxmlformats.org/officeDocument/2006/relationships/hyperlink" Target="https://es.wikipedia.org/wiki/Jorge_Luis_Borges" TargetMode="External"/><Relationship Id="rId4" Type="http://schemas.openxmlformats.org/officeDocument/2006/relationships/hyperlink" Target="https://es.wikipedia.org/wiki/Tango" TargetMode="External"/><Relationship Id="rId9" Type="http://schemas.openxmlformats.org/officeDocument/2006/relationships/hyperlink" Target="https://es.wikipedia.org/wiki/Eva_Per%C3%B3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Argentina </a:t>
            </a:r>
            <a:r>
              <a:rPr lang="es-AR" dirty="0" err="1" smtClean="0"/>
              <a:t>travel</a:t>
            </a:r>
            <a:r>
              <a:rPr lang="es-AR" dirty="0" smtClean="0"/>
              <a:t> and tour</a:t>
            </a:r>
            <a:endParaRPr lang="es-AR" dirty="0"/>
          </a:p>
        </p:txBody>
      </p:sp>
      <p:sp>
        <p:nvSpPr>
          <p:cNvPr id="3" name="Subtítulo 2"/>
          <p:cNvSpPr>
            <a:spLocks noGrp="1"/>
          </p:cNvSpPr>
          <p:nvPr>
            <p:ph type="subTitle" idx="1"/>
          </p:nvPr>
        </p:nvSpPr>
        <p:spPr/>
        <p:txBody>
          <a:bodyPr/>
          <a:lstStyle/>
          <a:p>
            <a:pPr marL="342900" indent="-342900">
              <a:buFontTx/>
              <a:buChar char="-"/>
            </a:pPr>
            <a:r>
              <a:rPr lang="es-AR" dirty="0" smtClean="0"/>
              <a:t>Residentes</a:t>
            </a:r>
          </a:p>
          <a:p>
            <a:pPr marL="342900" indent="-342900">
              <a:buFontTx/>
              <a:buChar char="-"/>
            </a:pPr>
            <a:r>
              <a:rPr lang="es-AR" dirty="0" smtClean="0"/>
              <a:t>Resto del mundo</a:t>
            </a:r>
            <a:endParaRPr lang="es-AR" dirty="0"/>
          </a:p>
        </p:txBody>
      </p:sp>
    </p:spTree>
    <p:extLst>
      <p:ext uri="{BB962C8B-B14F-4D97-AF65-F5344CB8AC3E}">
        <p14:creationId xmlns:p14="http://schemas.microsoft.com/office/powerpoint/2010/main" val="378332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39403" y="798490"/>
            <a:ext cx="2962141" cy="5909310"/>
          </a:xfrm>
          <a:prstGeom prst="rect">
            <a:avLst/>
          </a:prstGeom>
          <a:noFill/>
        </p:spPr>
        <p:txBody>
          <a:bodyPr wrap="square" rtlCol="0">
            <a:spAutoFit/>
          </a:bodyPr>
          <a:lstStyle/>
          <a:p>
            <a:r>
              <a:rPr lang="es-AR" b="1" dirty="0" smtClean="0"/>
              <a:t>Visita a Colonia:</a:t>
            </a:r>
          </a:p>
          <a:p>
            <a:endParaRPr lang="es-AR" dirty="0"/>
          </a:p>
          <a:p>
            <a:r>
              <a:rPr lang="es-ES" dirty="0" smtClean="0"/>
              <a:t>Abordaremos una embarcación (Colonia </a:t>
            </a:r>
            <a:r>
              <a:rPr lang="es-ES" dirty="0" err="1" smtClean="0"/>
              <a:t>express</a:t>
            </a:r>
            <a:r>
              <a:rPr lang="es-ES" dirty="0" smtClean="0"/>
              <a:t>) </a:t>
            </a:r>
            <a:r>
              <a:rPr lang="es-ES" dirty="0"/>
              <a:t>que nos llevará hasta Colonia del Sacramento, Uruguay, fundada en 1680. Esta ciudad ha sido históricamente una fortaleza y fue preservada en su diseño original. Allí recorreremos el Barrio Histórico, la Puerta de la Ciudadela, el Callejón de los Suspiros, el Faro, Casa del Virrey y playas. Luego del almuerzo y de disponer de tiempo libre, emprenderemos el regreso a Buenos Aires.</a:t>
            </a:r>
            <a:endParaRPr lang="es-AR" dirty="0" smtClean="0"/>
          </a:p>
          <a:p>
            <a:endParaRPr lang="es-AR" dirty="0"/>
          </a:p>
          <a:p>
            <a:endParaRPr lang="es-AR" dirty="0"/>
          </a:p>
        </p:txBody>
      </p:sp>
      <p:sp>
        <p:nvSpPr>
          <p:cNvPr id="3" name="CuadroTexto 2"/>
          <p:cNvSpPr txBox="1"/>
          <p:nvPr/>
        </p:nvSpPr>
        <p:spPr>
          <a:xfrm>
            <a:off x="6272011" y="798490"/>
            <a:ext cx="3837904" cy="3970318"/>
          </a:xfrm>
          <a:prstGeom prst="rect">
            <a:avLst/>
          </a:prstGeom>
          <a:noFill/>
        </p:spPr>
        <p:txBody>
          <a:bodyPr wrap="square" rtlCol="0">
            <a:spAutoFit/>
          </a:bodyPr>
          <a:lstStyle/>
          <a:p>
            <a:r>
              <a:rPr lang="es-AR" b="1" dirty="0" smtClean="0"/>
              <a:t>Visita a Montevideo:</a:t>
            </a:r>
          </a:p>
          <a:p>
            <a:endParaRPr lang="es-AR" dirty="0">
              <a:solidFill>
                <a:srgbClr val="FF0000"/>
              </a:solidFill>
            </a:endParaRPr>
          </a:p>
          <a:p>
            <a:r>
              <a:rPr lang="es-ES" dirty="0">
                <a:solidFill>
                  <a:srgbClr val="FF0000"/>
                </a:solidFill>
              </a:rPr>
              <a:t>Abordaremos una embarcación (</a:t>
            </a:r>
            <a:r>
              <a:rPr lang="es-ES" dirty="0" err="1">
                <a:solidFill>
                  <a:srgbClr val="FF0000"/>
                </a:solidFill>
              </a:rPr>
              <a:t>Buquebus</a:t>
            </a:r>
            <a:r>
              <a:rPr lang="es-ES" dirty="0">
                <a:solidFill>
                  <a:srgbClr val="FF0000"/>
                </a:solidFill>
              </a:rPr>
              <a:t>) que nos llevará hasta la Ciudad de Montevideo, capital de Uruguay. Al arribar almorzaremos sin bebidas, visitaremos la ciudad y tendremos un tiempo libre en shopping de Punta Carretas. Regresaremos al puerto de Montevideo para embarcar. Salida hacia el puerto de Buenos Aires.</a:t>
            </a:r>
            <a:endParaRPr lang="es-AR" dirty="0" smtClean="0">
              <a:solidFill>
                <a:srgbClr val="FF0000"/>
              </a:solidFill>
            </a:endParaRPr>
          </a:p>
          <a:p>
            <a:endParaRPr lang="es-AR" dirty="0"/>
          </a:p>
          <a:p>
            <a:endParaRPr lang="es-AR" dirty="0"/>
          </a:p>
        </p:txBody>
      </p:sp>
    </p:spTree>
    <p:extLst>
      <p:ext uri="{BB962C8B-B14F-4D97-AF65-F5344CB8AC3E}">
        <p14:creationId xmlns:p14="http://schemas.microsoft.com/office/powerpoint/2010/main" val="27261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Cataratas del Iguazú</a:t>
            </a:r>
            <a:endParaRPr lang="es-AR" dirty="0"/>
          </a:p>
        </p:txBody>
      </p:sp>
      <p:sp>
        <p:nvSpPr>
          <p:cNvPr id="3" name="Marcador de contenido 2"/>
          <p:cNvSpPr>
            <a:spLocks noGrp="1"/>
          </p:cNvSpPr>
          <p:nvPr>
            <p:ph idx="1"/>
          </p:nvPr>
        </p:nvSpPr>
        <p:spPr>
          <a:xfrm>
            <a:off x="838200" y="1849581"/>
            <a:ext cx="7142018" cy="4052455"/>
          </a:xfrm>
        </p:spPr>
        <p:txBody>
          <a:bodyPr>
            <a:normAutofit fontScale="92500" lnSpcReduction="20000"/>
          </a:bodyPr>
          <a:lstStyle/>
          <a:p>
            <a:r>
              <a:rPr lang="es-AR" dirty="0"/>
              <a:t>Las </a:t>
            </a:r>
            <a:r>
              <a:rPr lang="es-AR" dirty="0">
                <a:hlinkClick r:id="rId2" tooltip="Cataratas del Iguazú"/>
              </a:rPr>
              <a:t>Cataratas del </a:t>
            </a:r>
            <a:r>
              <a:rPr lang="es-AR" dirty="0" smtClean="0">
                <a:hlinkClick r:id="rId2" tooltip="Cataratas del Iguazú"/>
              </a:rPr>
              <a:t>Iguazú</a:t>
            </a:r>
            <a:r>
              <a:rPr lang="es-AR" dirty="0"/>
              <a:t> </a:t>
            </a:r>
            <a:r>
              <a:rPr lang="es-AR" dirty="0" smtClean="0"/>
              <a:t>son una </a:t>
            </a:r>
            <a:r>
              <a:rPr lang="es-AR" dirty="0"/>
              <a:t>de las Siete Maravillas del Mundo, están conformadas por 275 saltos de agua que caen desde las más diversas alturas. Desde el inferior se llega a la base de los saltos, donde la fuerza del agua se transforma en rocío o vapor que moja a los concurrentes. Están ubicadas al noreste, zona de </a:t>
            </a:r>
            <a:r>
              <a:rPr lang="es-AR" dirty="0">
                <a:hlinkClick r:id="rId3" tooltip="Selva paranaense (aún no redactado)"/>
              </a:rPr>
              <a:t>selva</a:t>
            </a:r>
            <a:r>
              <a:rPr lang="es-AR" dirty="0"/>
              <a:t> subtropical, son las </a:t>
            </a:r>
            <a:r>
              <a:rPr lang="es-AR" dirty="0">
                <a:hlinkClick r:id="rId4" tooltip="Cascada"/>
              </a:rPr>
              <a:t>cataratas</a:t>
            </a:r>
            <a:r>
              <a:rPr lang="es-AR" dirty="0"/>
              <a:t> </a:t>
            </a:r>
            <a:r>
              <a:rPr lang="es-AR" dirty="0" smtClean="0"/>
              <a:t>más </a:t>
            </a:r>
            <a:r>
              <a:rPr lang="es-AR" dirty="0"/>
              <a:t>conocidas de toda la región y su explotación turística cuenta con buen desarrollo de infraestructura y con paseos muy diversos. Es zona del </a:t>
            </a:r>
            <a:r>
              <a:rPr lang="es-AR" dirty="0">
                <a:hlinkClick r:id="rId5" tooltip="Parque nacional Iguazú"/>
              </a:rPr>
              <a:t>parque nacional Iguazú</a:t>
            </a:r>
            <a:r>
              <a:rPr lang="es-AR" dirty="0"/>
              <a:t>, donde se preservan la flora y fauna originales. Su salto más imponente es la llamada </a:t>
            </a:r>
            <a:r>
              <a:rPr lang="es-AR" dirty="0">
                <a:hlinkClick r:id="rId6" tooltip="Garganta del Diablo"/>
              </a:rPr>
              <a:t>Garganta del Diablo</a:t>
            </a:r>
            <a:r>
              <a:rPr lang="es-AR" dirty="0"/>
              <a:t>. </a:t>
            </a:r>
          </a:p>
        </p:txBody>
      </p:sp>
      <p:sp>
        <p:nvSpPr>
          <p:cNvPr id="4" name="AutoShape 2" descr="Departamento Iguazú - Wikipedia, la enciclopedia lib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5" name="AutoShape 4" descr="Departamento Iguazú - Wikipedia, la enciclopedia libre"/>
          <p:cNvSpPr>
            <a:spLocks noChangeAspect="1" noChangeArrowheads="1"/>
          </p:cNvSpPr>
          <p:nvPr/>
        </p:nvSpPr>
        <p:spPr bwMode="auto">
          <a:xfrm>
            <a:off x="307975" y="7937"/>
            <a:ext cx="2061738" cy="20617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054" name="Picture 6" descr="Departamento Iguazú - Wikipedia, la enciclopedia lib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10443" y="1690688"/>
            <a:ext cx="2870516" cy="295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03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60607" y="373487"/>
            <a:ext cx="5756857" cy="6186309"/>
          </a:xfrm>
          <a:prstGeom prst="rect">
            <a:avLst/>
          </a:prstGeom>
          <a:noFill/>
        </p:spPr>
        <p:txBody>
          <a:bodyPr wrap="square" rtlCol="0">
            <a:spAutoFit/>
          </a:bodyPr>
          <a:lstStyle/>
          <a:p>
            <a:r>
              <a:rPr lang="es-AR" dirty="0" smtClean="0"/>
              <a:t>Cataratas de Iguazú, lado argentino:</a:t>
            </a:r>
          </a:p>
          <a:p>
            <a:endParaRPr lang="es-AR" dirty="0"/>
          </a:p>
          <a:p>
            <a:r>
              <a:rPr lang="es-ES" dirty="0"/>
              <a:t>Luego de recorrer un total de 18 km por la pintoresca Ruta Nacional Nº 12, arribaremos al Parque Nacional Iguazú del lado argentino, creado para proteger el marco paisajístico de las Cataratas del Iguazú, un conjunto de 275 saltos o caídas de agua, rodeados de espesa selva subtropical con una muy importante biodiversidad.</a:t>
            </a:r>
          </a:p>
          <a:p>
            <a:r>
              <a:rPr lang="es-ES" dirty="0"/>
              <a:t>Nos dirigiremos al centro de visitantes y de ahí a la Estación Central donde abordaremos el Tren Ecológico -propulsado a gas, y de mínimo impacto ambiental- para dirigirnos a la Estación Garganta.</a:t>
            </a:r>
          </a:p>
          <a:p>
            <a:r>
              <a:rPr lang="es-ES" dirty="0"/>
              <a:t>Recorreremos 1200 metros de pasarelas entre islotes y </a:t>
            </a:r>
            <a:r>
              <a:rPr lang="es-ES" dirty="0" err="1"/>
              <a:t>exhuberante</a:t>
            </a:r>
            <a:r>
              <a:rPr lang="es-ES" dirty="0"/>
              <a:t> vegetación hasta el Balcón de la "Garganta del Diablo" para disfrutar de este imponente salto de </a:t>
            </a:r>
            <a:r>
              <a:rPr lang="es-ES" dirty="0" err="1"/>
              <a:t>de</a:t>
            </a:r>
            <a:r>
              <a:rPr lang="es-ES" dirty="0"/>
              <a:t> 150 metros de longitud y 80 metros de altura, cuya potente caída de agua rodeada de densa bruma lo convierten sin dudas en una de las maravillas naturales del mundo.</a:t>
            </a:r>
          </a:p>
          <a:p>
            <a:r>
              <a:rPr lang="es-ES" dirty="0"/>
              <a:t>Iniciaremos luego un recorrido pedestre por los Circuitos Superior e Inferior, visitando otros saltos importantes como Dos Hermanas, Chico, </a:t>
            </a:r>
            <a:r>
              <a:rPr lang="es-ES" dirty="0" err="1"/>
              <a:t>Bosetti</a:t>
            </a:r>
            <a:r>
              <a:rPr lang="es-ES" dirty="0"/>
              <a:t>, y el imponente salto San Martín. </a:t>
            </a:r>
            <a:endParaRPr lang="es-AR" dirty="0"/>
          </a:p>
        </p:txBody>
      </p:sp>
      <p:sp>
        <p:nvSpPr>
          <p:cNvPr id="6" name="CuadroTexto 5"/>
          <p:cNvSpPr txBox="1"/>
          <p:nvPr/>
        </p:nvSpPr>
        <p:spPr>
          <a:xfrm>
            <a:off x="6851560" y="401816"/>
            <a:ext cx="3567448" cy="2627290"/>
          </a:xfrm>
          <a:prstGeom prst="rect">
            <a:avLst/>
          </a:prstGeom>
          <a:noFill/>
        </p:spPr>
        <p:txBody>
          <a:bodyPr wrap="square" rtlCol="0">
            <a:spAutoFit/>
          </a:bodyPr>
          <a:lstStyle/>
          <a:p>
            <a:endParaRPr lang="es-AR" dirty="0"/>
          </a:p>
        </p:txBody>
      </p:sp>
      <p:sp>
        <p:nvSpPr>
          <p:cNvPr id="2" name="CuadroTexto 1"/>
          <p:cNvSpPr txBox="1"/>
          <p:nvPr/>
        </p:nvSpPr>
        <p:spPr>
          <a:xfrm>
            <a:off x="7289443" y="401816"/>
            <a:ext cx="4288664" cy="5909310"/>
          </a:xfrm>
          <a:prstGeom prst="rect">
            <a:avLst/>
          </a:prstGeom>
          <a:noFill/>
        </p:spPr>
        <p:txBody>
          <a:bodyPr wrap="square" rtlCol="0">
            <a:spAutoFit/>
          </a:bodyPr>
          <a:lstStyle/>
          <a:p>
            <a:r>
              <a:rPr lang="es-AR" dirty="0" smtClean="0"/>
              <a:t>Cataratas del </a:t>
            </a:r>
            <a:r>
              <a:rPr lang="es-AR" dirty="0" err="1" smtClean="0"/>
              <a:t>Iguazu</a:t>
            </a:r>
            <a:r>
              <a:rPr lang="es-AR" dirty="0" smtClean="0"/>
              <a:t>, lado brasilero:</a:t>
            </a:r>
          </a:p>
          <a:p>
            <a:endParaRPr lang="es-AR" dirty="0"/>
          </a:p>
          <a:p>
            <a:r>
              <a:rPr lang="es-ES" dirty="0"/>
              <a:t>Las </a:t>
            </a:r>
            <a:r>
              <a:rPr lang="es-ES" b="1" dirty="0"/>
              <a:t>Cataratas del lado brasilero</a:t>
            </a:r>
            <a:r>
              <a:rPr lang="es-ES" dirty="0"/>
              <a:t> están ubicadas a 28 km. de la ciudad de </a:t>
            </a:r>
            <a:r>
              <a:rPr lang="es-ES" b="1" dirty="0" err="1"/>
              <a:t>Foz</a:t>
            </a:r>
            <a:r>
              <a:rPr lang="es-ES" b="1" dirty="0"/>
              <a:t> do </a:t>
            </a:r>
            <a:r>
              <a:rPr lang="es-ES" b="1" dirty="0" err="1"/>
              <a:t>Iguaçú</a:t>
            </a:r>
            <a:r>
              <a:rPr lang="es-ES" dirty="0"/>
              <a:t>. Desde esta ciudad se puede acceder al </a:t>
            </a:r>
            <a:r>
              <a:rPr lang="es-ES" b="1" dirty="0"/>
              <a:t>Parque</a:t>
            </a:r>
            <a:r>
              <a:rPr lang="es-ES" dirty="0"/>
              <a:t> con transporte propio, excursiones privadas o por el autobús público que tiene varias frecuencias cada </a:t>
            </a:r>
            <a:r>
              <a:rPr lang="es-ES" dirty="0" smtClean="0"/>
              <a:t>hora. Desde </a:t>
            </a:r>
            <a:r>
              <a:rPr lang="es-ES" dirty="0"/>
              <a:t>los miradores y pasarelas del Parque Nacional do </a:t>
            </a:r>
            <a:r>
              <a:rPr lang="es-ES" dirty="0" err="1"/>
              <a:t>Iguaçú</a:t>
            </a:r>
            <a:r>
              <a:rPr lang="es-ES" dirty="0"/>
              <a:t> se puede apreciar una vista de casi la totalidad de los saltos. Además de impresionante un acercamiento a la </a:t>
            </a:r>
            <a:r>
              <a:rPr lang="es-ES" b="1" dirty="0"/>
              <a:t>Garganta del </a:t>
            </a:r>
            <a:r>
              <a:rPr lang="es-ES" b="1" dirty="0" smtClean="0"/>
              <a:t>Diablo.</a:t>
            </a:r>
          </a:p>
          <a:p>
            <a:endParaRPr lang="es-ES" b="1" dirty="0"/>
          </a:p>
          <a:p>
            <a:r>
              <a:rPr lang="es-ES" dirty="0"/>
              <a:t>De lado brasileño hay una sola pasarela, en un solo sentido, que se puede realizar sin dificultad, la misma finaliza en el mirador de la </a:t>
            </a:r>
            <a:r>
              <a:rPr lang="es-ES" b="1" dirty="0"/>
              <a:t>Garganta del Diablo</a:t>
            </a:r>
            <a:r>
              <a:rPr lang="es-ES" dirty="0"/>
              <a:t>, después se accede a las playa de estacionamiento y a la parada de buses por medio de un ascensor panorámico.</a:t>
            </a:r>
            <a:endParaRPr lang="es-AR" dirty="0" smtClean="0"/>
          </a:p>
        </p:txBody>
      </p:sp>
    </p:spTree>
    <p:extLst>
      <p:ext uri="{BB962C8B-B14F-4D97-AF65-F5344CB8AC3E}">
        <p14:creationId xmlns:p14="http://schemas.microsoft.com/office/powerpoint/2010/main" val="2889929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33340" y="231820"/>
            <a:ext cx="4275786" cy="6740307"/>
          </a:xfrm>
          <a:prstGeom prst="rect">
            <a:avLst/>
          </a:prstGeom>
          <a:noFill/>
        </p:spPr>
        <p:txBody>
          <a:bodyPr wrap="square" rtlCol="0">
            <a:spAutoFit/>
          </a:bodyPr>
          <a:lstStyle/>
          <a:p>
            <a:r>
              <a:rPr lang="es-AR" dirty="0" smtClean="0"/>
              <a:t>Gran aventura:</a:t>
            </a:r>
          </a:p>
          <a:p>
            <a:endParaRPr lang="es-AR" dirty="0"/>
          </a:p>
          <a:p>
            <a:r>
              <a:rPr lang="es-ES" dirty="0" smtClean="0"/>
              <a:t>La Gran Aventura comienza dentro del Parque </a:t>
            </a:r>
            <a:r>
              <a:rPr lang="es-ES" dirty="0"/>
              <a:t>Nacional Iguazú (lado argentino) y el punto de partida es el Centro de Visitantes. Una vez ahí, subirás a una camioneta 4x4 que te adentrará en las profundidades de la selva misionera a lo largo de 5 kilómetros, por los senderos </a:t>
            </a:r>
            <a:r>
              <a:rPr lang="es-ES" dirty="0" err="1"/>
              <a:t>Yacaratiá</a:t>
            </a:r>
            <a:r>
              <a:rPr lang="es-ES" dirty="0"/>
              <a:t> y Puerto Macuco.</a:t>
            </a:r>
          </a:p>
          <a:p>
            <a:r>
              <a:rPr lang="es-ES" dirty="0"/>
              <a:t>El tour continuará con un descenso de 100 metros para embarcar en el </a:t>
            </a:r>
            <a:r>
              <a:rPr lang="es-ES" dirty="0" err="1"/>
              <a:t>gomón</a:t>
            </a:r>
            <a:r>
              <a:rPr lang="es-ES" dirty="0"/>
              <a:t> </a:t>
            </a:r>
            <a:r>
              <a:rPr lang="es-ES" dirty="0" err="1"/>
              <a:t>semi-rigido</a:t>
            </a:r>
            <a:r>
              <a:rPr lang="es-ES" dirty="0"/>
              <a:t> que te llevará a recorrer 6 kilómetros del Rio Iguazú; acercándote a los pies de la majestuosa </a:t>
            </a:r>
            <a:r>
              <a:rPr lang="es-ES" b="1" dirty="0"/>
              <a:t>Garganta del Diablo</a:t>
            </a:r>
            <a:r>
              <a:rPr lang="es-ES" dirty="0"/>
              <a:t>. Vas a conocer de manera diferente este impresionante monumento </a:t>
            </a:r>
            <a:r>
              <a:rPr lang="es-ES" dirty="0" smtClean="0"/>
              <a:t>natural. Al </a:t>
            </a:r>
            <a:r>
              <a:rPr lang="es-ES" dirty="0"/>
              <a:t>finalizar la excursión tendrás tiempo de descanso y luego se </a:t>
            </a:r>
            <a:r>
              <a:rPr lang="es-ES" dirty="0" err="1"/>
              <a:t>rotoma</a:t>
            </a:r>
            <a:r>
              <a:rPr lang="es-ES" dirty="0"/>
              <a:t> el recorrido de regreso hasta el punto de encuentro en el aérea de servicios.</a:t>
            </a:r>
          </a:p>
          <a:p>
            <a:endParaRPr lang="es-AR" dirty="0" smtClean="0"/>
          </a:p>
          <a:p>
            <a:endParaRPr lang="es-AR" dirty="0"/>
          </a:p>
          <a:p>
            <a:endParaRPr lang="es-AR" dirty="0"/>
          </a:p>
        </p:txBody>
      </p:sp>
      <p:sp>
        <p:nvSpPr>
          <p:cNvPr id="2" name="CuadroTexto 1"/>
          <p:cNvSpPr txBox="1"/>
          <p:nvPr/>
        </p:nvSpPr>
        <p:spPr>
          <a:xfrm>
            <a:off x="6452314" y="386366"/>
            <a:ext cx="4082603" cy="5632311"/>
          </a:xfrm>
          <a:prstGeom prst="rect">
            <a:avLst/>
          </a:prstGeom>
          <a:noFill/>
        </p:spPr>
        <p:txBody>
          <a:bodyPr wrap="square" rtlCol="0">
            <a:spAutoFit/>
          </a:bodyPr>
          <a:lstStyle/>
          <a:p>
            <a:r>
              <a:rPr lang="es-AR" dirty="0" smtClean="0"/>
              <a:t>Saltos del </a:t>
            </a:r>
            <a:r>
              <a:rPr lang="es-AR" dirty="0" err="1" smtClean="0"/>
              <a:t>mocona</a:t>
            </a:r>
            <a:r>
              <a:rPr lang="es-AR" dirty="0" smtClean="0"/>
              <a:t>:</a:t>
            </a:r>
          </a:p>
          <a:p>
            <a:endParaRPr lang="es-AR" dirty="0"/>
          </a:p>
          <a:p>
            <a:r>
              <a:rPr lang="es-ES" dirty="0"/>
              <a:t>El </a:t>
            </a:r>
            <a:r>
              <a:rPr lang="es-ES" dirty="0" err="1"/>
              <a:t>Moconá</a:t>
            </a:r>
            <a:r>
              <a:rPr lang="es-ES" dirty="0"/>
              <a:t> es uno de los grandes paisajes de la provincia de Misiones. Se trata de una falla geológica, única de su tipo en el mundo, donde se reúnen los ríos </a:t>
            </a:r>
            <a:r>
              <a:rPr lang="es-ES" dirty="0" err="1"/>
              <a:t>Yabotí</a:t>
            </a:r>
            <a:r>
              <a:rPr lang="es-ES" dirty="0"/>
              <a:t>, </a:t>
            </a:r>
            <a:r>
              <a:rPr lang="es-ES" dirty="0" err="1"/>
              <a:t>Pepirí</a:t>
            </a:r>
            <a:r>
              <a:rPr lang="es-ES" dirty="0"/>
              <a:t> Guazú, Uruguay, Serapio y Calixto.</a:t>
            </a:r>
            <a:br>
              <a:rPr lang="es-ES" dirty="0"/>
            </a:br>
            <a:r>
              <a:rPr lang="es-ES" dirty="0" smtClean="0"/>
              <a:t>Los </a:t>
            </a:r>
            <a:r>
              <a:rPr lang="es-ES" dirty="0"/>
              <a:t>Saltos del </a:t>
            </a:r>
            <a:r>
              <a:rPr lang="es-ES" dirty="0" err="1"/>
              <a:t>Moconá</a:t>
            </a:r>
            <a:r>
              <a:rPr lang="es-ES" dirty="0"/>
              <a:t>, que significa “El que todo lo traga” en guaraní, conforman un cañón de 3 km de largo que con caídas transversales de agua paralelas a su cauce, a diferencia de una cascada o una catarata. Estas caídas alcanzan los 25 </a:t>
            </a:r>
            <a:r>
              <a:rPr lang="es-ES" dirty="0" err="1"/>
              <a:t>mtrs</a:t>
            </a:r>
            <a:r>
              <a:rPr lang="es-ES" dirty="0"/>
              <a:t>. de altura y una profundidad de 115 </a:t>
            </a:r>
            <a:r>
              <a:rPr lang="es-ES" dirty="0" err="1"/>
              <a:t>mtrs</a:t>
            </a:r>
            <a:r>
              <a:rPr lang="es-ES" dirty="0"/>
              <a:t>.</a:t>
            </a:r>
            <a:br>
              <a:rPr lang="es-ES" dirty="0"/>
            </a:br>
            <a:r>
              <a:rPr lang="es-ES" dirty="0" smtClean="0"/>
              <a:t>Toda </a:t>
            </a:r>
            <a:r>
              <a:rPr lang="es-ES" dirty="0"/>
              <a:t>el área de los Saltos del </a:t>
            </a:r>
            <a:r>
              <a:rPr lang="es-ES" dirty="0" err="1"/>
              <a:t>Moconá</a:t>
            </a:r>
            <a:r>
              <a:rPr lang="es-ES" dirty="0"/>
              <a:t> está categorizada como Parque Provincial e incluye la denominada Biosfera </a:t>
            </a:r>
            <a:r>
              <a:rPr lang="es-ES" dirty="0" err="1"/>
              <a:t>Yabotí</a:t>
            </a:r>
            <a:r>
              <a:rPr lang="es-ES" dirty="0"/>
              <a:t>.</a:t>
            </a:r>
            <a:br>
              <a:rPr lang="es-ES" dirty="0"/>
            </a:br>
            <a:r>
              <a:rPr lang="es-ES" dirty="0"/>
              <a:t>Los paseos náuticos son organizados por los lancheros del parque.</a:t>
            </a:r>
            <a:endParaRPr lang="es-AR" dirty="0"/>
          </a:p>
        </p:txBody>
      </p:sp>
    </p:spTree>
    <p:extLst>
      <p:ext uri="{BB962C8B-B14F-4D97-AF65-F5344CB8AC3E}">
        <p14:creationId xmlns:p14="http://schemas.microsoft.com/office/powerpoint/2010/main" val="225394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07583" y="798490"/>
            <a:ext cx="4172755" cy="5078313"/>
          </a:xfrm>
          <a:prstGeom prst="rect">
            <a:avLst/>
          </a:prstGeom>
          <a:noFill/>
        </p:spPr>
        <p:txBody>
          <a:bodyPr wrap="square" rtlCol="0">
            <a:spAutoFit/>
          </a:bodyPr>
          <a:lstStyle/>
          <a:p>
            <a:r>
              <a:rPr lang="es-AR" dirty="0" smtClean="0"/>
              <a:t>Parque de las aves:</a:t>
            </a:r>
          </a:p>
          <a:p>
            <a:endParaRPr lang="es-AR" dirty="0"/>
          </a:p>
          <a:p>
            <a:r>
              <a:rPr lang="es-ES" dirty="0"/>
              <a:t>Visitaremos este parque de 16 hectáreas donde se exponen y preservan aves tropicales exóticas y multicolores. Recorreremos el predio en compañía y en proximidad de las distintas especies que alberga, en un marco de abundante vegetación selvática.</a:t>
            </a:r>
          </a:p>
          <a:p>
            <a:r>
              <a:rPr lang="es-ES" dirty="0"/>
              <a:t>Actualmente este parque cuenta con más de 900 aves de aproximadamente 150 especies, originarias de Sudamérica y de otros continentes, muchas de ellas consideradas en peligro de extinción. Además, es posible observar yacarés, serpientes, monos, peces y mariposas de vivos colores.</a:t>
            </a:r>
          </a:p>
          <a:p>
            <a:endParaRPr lang="es-AR" dirty="0"/>
          </a:p>
        </p:txBody>
      </p:sp>
    </p:spTree>
    <p:extLst>
      <p:ext uri="{BB962C8B-B14F-4D97-AF65-F5344CB8AC3E}">
        <p14:creationId xmlns:p14="http://schemas.microsoft.com/office/powerpoint/2010/main" val="97110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Puerto </a:t>
            </a:r>
            <a:r>
              <a:rPr lang="es-AR" dirty="0" err="1" smtClean="0"/>
              <a:t>Madryn</a:t>
            </a:r>
            <a:endParaRPr lang="es-AR" dirty="0"/>
          </a:p>
        </p:txBody>
      </p:sp>
      <p:sp>
        <p:nvSpPr>
          <p:cNvPr id="6" name="CuadroTexto 5"/>
          <p:cNvSpPr txBox="1"/>
          <p:nvPr/>
        </p:nvSpPr>
        <p:spPr>
          <a:xfrm>
            <a:off x="605307" y="1596980"/>
            <a:ext cx="5396248" cy="5078313"/>
          </a:xfrm>
          <a:prstGeom prst="rect">
            <a:avLst/>
          </a:prstGeom>
          <a:noFill/>
        </p:spPr>
        <p:txBody>
          <a:bodyPr wrap="square" rtlCol="0">
            <a:spAutoFit/>
          </a:bodyPr>
          <a:lstStyle/>
          <a:p>
            <a:r>
              <a:rPr lang="es-ES" dirty="0"/>
              <a:t>La ciudad de </a:t>
            </a:r>
            <a:r>
              <a:rPr lang="es-ES" b="1" dirty="0"/>
              <a:t>Puerto </a:t>
            </a:r>
            <a:r>
              <a:rPr lang="es-ES" b="1" dirty="0" err="1"/>
              <a:t>Madryn</a:t>
            </a:r>
            <a:r>
              <a:rPr lang="es-ES" dirty="0"/>
              <a:t> se encuentra a orillas de las azules aguas del Golfo Nuevo, en la costa de la provincia de Chubut, situada sobre las bardas de una pequeña meseta que le permite una perspectiva imponente del océano Atlántico.</a:t>
            </a:r>
            <a:r>
              <a:rPr lang="es-ES" dirty="0"/>
              <a:t/>
            </a:r>
            <a:br>
              <a:rPr lang="es-ES" dirty="0"/>
            </a:br>
            <a:r>
              <a:rPr lang="es-ES" dirty="0"/>
              <a:t/>
            </a:r>
            <a:br>
              <a:rPr lang="es-ES" dirty="0"/>
            </a:br>
            <a:r>
              <a:rPr lang="es-ES" dirty="0"/>
              <a:t>La temporada de ballenas es uno de los atractivos turísticos que hizo conocida en el mundo a la bella ciudad de Puerto </a:t>
            </a:r>
            <a:r>
              <a:rPr lang="es-ES" dirty="0" err="1"/>
              <a:t>Madryn</a:t>
            </a:r>
            <a:r>
              <a:rPr lang="es-ES" dirty="0"/>
              <a:t>. De junio a diciembre arriban a sus costas distintas poblaciones de la especie </a:t>
            </a:r>
            <a:r>
              <a:rPr lang="es-ES" dirty="0">
                <a:hlinkClick r:id="rId2"/>
              </a:rPr>
              <a:t>ballena franca austral</a:t>
            </a:r>
            <a:r>
              <a:rPr lang="es-ES" dirty="0"/>
              <a:t>, que pueden observarse tanto en los </a:t>
            </a:r>
            <a:r>
              <a:rPr lang="es-ES" dirty="0" err="1"/>
              <a:t>avistajes</a:t>
            </a:r>
            <a:r>
              <a:rPr lang="es-ES" dirty="0"/>
              <a:t> embarcados que parten de Puerto Pirámides como desde algunos miradores naturales y casi todas las playas que bordean la ciudad</a:t>
            </a:r>
            <a:r>
              <a:rPr lang="es-ES" dirty="0" smtClean="0"/>
              <a:t>. </a:t>
            </a:r>
            <a:r>
              <a:rPr lang="es-ES" dirty="0"/>
              <a:t>Todos los balnearios de </a:t>
            </a:r>
            <a:r>
              <a:rPr lang="es-ES" dirty="0" err="1"/>
              <a:t>Madryn</a:t>
            </a:r>
            <a:r>
              <a:rPr lang="es-ES" dirty="0"/>
              <a:t> cuentan con la infraestructura necesaria para la práctica de numerosas actividades náuticas, entre las que se destacan el </a:t>
            </a:r>
            <a:r>
              <a:rPr lang="es-ES" i="1" dirty="0"/>
              <a:t>windsurf</a:t>
            </a:r>
            <a:r>
              <a:rPr lang="es-ES" dirty="0"/>
              <a:t> y, por supuesto, el buceo.</a:t>
            </a:r>
            <a:endParaRPr lang="es-AR" dirty="0"/>
          </a:p>
        </p:txBody>
      </p:sp>
      <p:pic>
        <p:nvPicPr>
          <p:cNvPr id="1026" name="Picture 2" descr="Resultado de imagen para puerto madryn mapa | Ballenas, San josé, Puerto  madry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117" y="2253802"/>
            <a:ext cx="4200683" cy="247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93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84856" y="927279"/>
            <a:ext cx="3709116" cy="4801314"/>
          </a:xfrm>
          <a:prstGeom prst="rect">
            <a:avLst/>
          </a:prstGeom>
          <a:noFill/>
        </p:spPr>
        <p:txBody>
          <a:bodyPr wrap="square" rtlCol="0">
            <a:spAutoFit/>
          </a:bodyPr>
          <a:lstStyle/>
          <a:p>
            <a:r>
              <a:rPr lang="es-AR" b="1" dirty="0" err="1" smtClean="0"/>
              <a:t>Avistaje</a:t>
            </a:r>
            <a:r>
              <a:rPr lang="es-AR" b="1" dirty="0" smtClean="0"/>
              <a:t> de ballenas en barco:</a:t>
            </a:r>
          </a:p>
          <a:p>
            <a:endParaRPr lang="es-AR" dirty="0"/>
          </a:p>
          <a:p>
            <a:r>
              <a:rPr lang="es-ES" dirty="0" smtClean="0"/>
              <a:t>Las ballenas llegan a la costa de Puerto </a:t>
            </a:r>
            <a:r>
              <a:rPr lang="es-ES" dirty="0" err="1" smtClean="0"/>
              <a:t>Madryn</a:t>
            </a:r>
            <a:r>
              <a:rPr lang="es-ES" dirty="0" smtClean="0"/>
              <a:t> y Península Valdés durante el </a:t>
            </a:r>
            <a:r>
              <a:rPr lang="es-ES" b="1" dirty="0" smtClean="0"/>
              <a:t>mes de mayo</a:t>
            </a:r>
            <a:r>
              <a:rPr lang="es-ES" dirty="0" smtClean="0"/>
              <a:t> y se quedan para reproducirse y alimentar a los ballenatos hasta el </a:t>
            </a:r>
            <a:r>
              <a:rPr lang="es-ES" b="1" dirty="0" smtClean="0"/>
              <a:t>mes de diciembre</a:t>
            </a:r>
            <a:r>
              <a:rPr lang="es-ES" dirty="0" smtClean="0"/>
              <a:t>. Aunque </a:t>
            </a:r>
            <a:r>
              <a:rPr lang="es-ES" dirty="0"/>
              <a:t>la temporada de ballenas varía sus días cada año y no es posible saber con exactitud el momento que van a llegar y partir. También hay que tener en cuenta que las ballenas no arriban o parten todas juntas por tal motivo al principio y al final de temporada hay menos cantidad y se hace más difícil de observarlas.</a:t>
            </a:r>
            <a:endParaRPr lang="es-AR" dirty="0"/>
          </a:p>
        </p:txBody>
      </p:sp>
      <p:sp>
        <p:nvSpPr>
          <p:cNvPr id="5" name="CuadroTexto 4"/>
          <p:cNvSpPr txBox="1"/>
          <p:nvPr/>
        </p:nvSpPr>
        <p:spPr>
          <a:xfrm>
            <a:off x="6478073" y="1107583"/>
            <a:ext cx="4095482" cy="5355312"/>
          </a:xfrm>
          <a:prstGeom prst="rect">
            <a:avLst/>
          </a:prstGeom>
          <a:noFill/>
        </p:spPr>
        <p:txBody>
          <a:bodyPr wrap="square" rtlCol="0">
            <a:spAutoFit/>
          </a:bodyPr>
          <a:lstStyle/>
          <a:p>
            <a:r>
              <a:rPr lang="es-AR" dirty="0" err="1" smtClean="0"/>
              <a:t>Penninsula</a:t>
            </a:r>
            <a:r>
              <a:rPr lang="es-AR" dirty="0" smtClean="0"/>
              <a:t> </a:t>
            </a:r>
            <a:r>
              <a:rPr lang="es-AR" dirty="0" err="1" smtClean="0"/>
              <a:t>Valdes</a:t>
            </a:r>
            <a:r>
              <a:rPr lang="es-AR" dirty="0" smtClean="0"/>
              <a:t>:</a:t>
            </a:r>
          </a:p>
          <a:p>
            <a:endParaRPr lang="es-AR" dirty="0"/>
          </a:p>
          <a:p>
            <a:r>
              <a:rPr lang="es-ES" dirty="0"/>
              <a:t>Península Valdés es un </a:t>
            </a:r>
            <a:r>
              <a:rPr lang="es-ES" b="1" dirty="0"/>
              <a:t>Área Natural Protegida</a:t>
            </a:r>
            <a:r>
              <a:rPr lang="es-ES" dirty="0"/>
              <a:t> que pertenece al </a:t>
            </a:r>
            <a:r>
              <a:rPr lang="es-ES" b="1" dirty="0"/>
              <a:t>Gobierno de la Provincia de Chubut</a:t>
            </a:r>
            <a:r>
              <a:rPr lang="es-ES" dirty="0"/>
              <a:t>. La Península Valdés tiene al </a:t>
            </a:r>
            <a:r>
              <a:rPr lang="es-ES" b="1" dirty="0"/>
              <a:t>Golfo Nuevo</a:t>
            </a:r>
            <a:r>
              <a:rPr lang="es-ES" dirty="0"/>
              <a:t> al sur y el </a:t>
            </a:r>
            <a:r>
              <a:rPr lang="es-ES" b="1" dirty="0"/>
              <a:t>Golfo San José</a:t>
            </a:r>
            <a:r>
              <a:rPr lang="es-ES" dirty="0"/>
              <a:t> y </a:t>
            </a:r>
            <a:r>
              <a:rPr lang="es-ES" b="1" dirty="0"/>
              <a:t>Golfo San Matías</a:t>
            </a:r>
            <a:r>
              <a:rPr lang="es-ES" dirty="0"/>
              <a:t> al norte.</a:t>
            </a:r>
          </a:p>
          <a:p>
            <a:r>
              <a:rPr lang="es-ES" dirty="0"/>
              <a:t>Las aguas tranquilas de los golfos y la costa recortada convierte esta zona es un verdadero </a:t>
            </a:r>
            <a:r>
              <a:rPr lang="es-ES" b="1" dirty="0"/>
              <a:t>santuario para la vida marina</a:t>
            </a:r>
            <a:r>
              <a:rPr lang="es-ES" dirty="0"/>
              <a:t>.</a:t>
            </a:r>
          </a:p>
          <a:p>
            <a:r>
              <a:rPr lang="es-ES" dirty="0"/>
              <a:t>La Península Valdés fue declarada Patrimonio de la Humanidad por la Unesco en el año 1999. Cada año recibe a miles de turistas argentinos y extranjeros que llegan al lugar para disfrutar del </a:t>
            </a:r>
            <a:r>
              <a:rPr lang="es-ES" dirty="0" err="1"/>
              <a:t>avistaje</a:t>
            </a:r>
            <a:r>
              <a:rPr lang="es-ES" dirty="0"/>
              <a:t> de fauna y los hermosos paisajes costeros.</a:t>
            </a:r>
          </a:p>
          <a:p>
            <a:endParaRPr lang="es-AR" dirty="0"/>
          </a:p>
        </p:txBody>
      </p:sp>
    </p:spTree>
    <p:extLst>
      <p:ext uri="{BB962C8B-B14F-4D97-AF65-F5344CB8AC3E}">
        <p14:creationId xmlns:p14="http://schemas.microsoft.com/office/powerpoint/2010/main" val="436867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8940" y="463640"/>
            <a:ext cx="5344733" cy="5632311"/>
          </a:xfrm>
          <a:prstGeom prst="rect">
            <a:avLst/>
          </a:prstGeom>
          <a:noFill/>
        </p:spPr>
        <p:txBody>
          <a:bodyPr wrap="square" rtlCol="0">
            <a:spAutoFit/>
          </a:bodyPr>
          <a:lstStyle/>
          <a:p>
            <a:r>
              <a:rPr lang="es-AR" dirty="0" smtClean="0"/>
              <a:t>Punta </a:t>
            </a:r>
            <a:r>
              <a:rPr lang="es-AR" dirty="0" err="1" smtClean="0"/>
              <a:t>Tombo</a:t>
            </a:r>
            <a:r>
              <a:rPr lang="es-AR" dirty="0" smtClean="0"/>
              <a:t>:</a:t>
            </a:r>
          </a:p>
          <a:p>
            <a:endParaRPr lang="es-AR" dirty="0"/>
          </a:p>
          <a:p>
            <a:r>
              <a:rPr lang="es-ES" dirty="0"/>
              <a:t>La Reserva Natural de Punta </a:t>
            </a:r>
            <a:r>
              <a:rPr lang="es-ES" dirty="0" err="1"/>
              <a:t>Tombo</a:t>
            </a:r>
            <a:r>
              <a:rPr lang="es-ES" dirty="0"/>
              <a:t> alberga a la mayor colonia de pingüinos de Magallanes que existe en el mundo. Estos pingüinos se caracterizan por medir unos 50 cm de altura (aprox.) , y su plumaje es blanco y negro. Presentan una distribución particular del mismo que lo distingue de otros ejemplares de la especie. </a:t>
            </a:r>
            <a:r>
              <a:rPr lang="es-ES" dirty="0" smtClean="0"/>
              <a:t>Se </a:t>
            </a:r>
            <a:r>
              <a:rPr lang="es-ES" dirty="0"/>
              <a:t>alimentan de diferentes peces, como sardinas, pejerreyes, anchoas y otros que cazan con una técnica muy eficiente basada en la agilidad con la que se desplazan en el agua. La </a:t>
            </a:r>
            <a:r>
              <a:rPr lang="es-ES" dirty="0" err="1"/>
              <a:t>pinguinera</a:t>
            </a:r>
            <a:r>
              <a:rPr lang="es-ES" dirty="0"/>
              <a:t> tiene un </a:t>
            </a:r>
            <a:r>
              <a:rPr lang="es-ES" b="1" dirty="0"/>
              <a:t>centro de visitantes</a:t>
            </a:r>
            <a:r>
              <a:rPr lang="es-ES" dirty="0"/>
              <a:t> donde los </a:t>
            </a:r>
            <a:r>
              <a:rPr lang="es-ES" dirty="0" err="1"/>
              <a:t>guardafauna</a:t>
            </a:r>
            <a:r>
              <a:rPr lang="es-ES" dirty="0"/>
              <a:t> brindas charlas y explicaciones. Desde aquí comienza un </a:t>
            </a:r>
            <a:r>
              <a:rPr lang="es-ES" b="1" dirty="0"/>
              <a:t>sendero largo de 3.500 metros </a:t>
            </a:r>
            <a:r>
              <a:rPr lang="es-ES" dirty="0"/>
              <a:t>a lo largo de la playa que recorre el hábitat de los pingüinos, se destacan los nidos cavados en la tierra y los ejemplares que con marcha firme y graciosa van y vienen del mar procurando su alimento. También hay un sendero corto de 650 metros para las personas que tengan movilidad reducida</a:t>
            </a:r>
            <a:endParaRPr lang="es-AR" dirty="0"/>
          </a:p>
        </p:txBody>
      </p:sp>
      <p:sp>
        <p:nvSpPr>
          <p:cNvPr id="5" name="CuadroTexto 4"/>
          <p:cNvSpPr txBox="1"/>
          <p:nvPr/>
        </p:nvSpPr>
        <p:spPr>
          <a:xfrm>
            <a:off x="6490952" y="643945"/>
            <a:ext cx="4919730" cy="5909310"/>
          </a:xfrm>
          <a:prstGeom prst="rect">
            <a:avLst/>
          </a:prstGeom>
          <a:noFill/>
        </p:spPr>
        <p:txBody>
          <a:bodyPr wrap="square" rtlCol="0">
            <a:spAutoFit/>
          </a:bodyPr>
          <a:lstStyle/>
          <a:p>
            <a:r>
              <a:rPr lang="es-AR" dirty="0" smtClean="0"/>
              <a:t>El doradillo:</a:t>
            </a:r>
          </a:p>
          <a:p>
            <a:endParaRPr lang="es-AR" dirty="0"/>
          </a:p>
          <a:p>
            <a:r>
              <a:rPr lang="es-ES" dirty="0"/>
              <a:t>El </a:t>
            </a:r>
            <a:r>
              <a:rPr lang="es-ES" b="1" dirty="0"/>
              <a:t>Área Natural Protegida El Doradillo</a:t>
            </a:r>
            <a:r>
              <a:rPr lang="es-ES" dirty="0"/>
              <a:t>, </a:t>
            </a:r>
            <a:r>
              <a:rPr lang="es-ES" dirty="0" smtClean="0"/>
              <a:t>es </a:t>
            </a:r>
            <a:r>
              <a:rPr lang="es-ES" dirty="0"/>
              <a:t>una zona costera del norte de la ciudad de </a:t>
            </a:r>
            <a:r>
              <a:rPr lang="es-ES" b="1" dirty="0"/>
              <a:t>Puerto </a:t>
            </a:r>
            <a:r>
              <a:rPr lang="es-ES" b="1" dirty="0" err="1"/>
              <a:t>Madryn</a:t>
            </a:r>
            <a:r>
              <a:rPr lang="es-ES" dirty="0"/>
              <a:t> que se extiende entre Punta Arco hasta Cerro Prismático. </a:t>
            </a:r>
            <a:r>
              <a:rPr lang="es-ES" dirty="0" smtClean="0"/>
              <a:t>El </a:t>
            </a:r>
            <a:r>
              <a:rPr lang="es-ES" dirty="0"/>
              <a:t>Doradillo protege el ecosistema patagónico costero donde habitan diferentes especies de animales como los guanacos, ñandúes, zorros, maras y aves marinas.</a:t>
            </a:r>
          </a:p>
          <a:p>
            <a:r>
              <a:rPr lang="es-ES" dirty="0"/>
              <a:t>Sin lugar a dudas </a:t>
            </a:r>
            <a:r>
              <a:rPr lang="es-ES" b="1" dirty="0"/>
              <a:t>entre junio y octubre</a:t>
            </a:r>
            <a:r>
              <a:rPr lang="es-ES" dirty="0"/>
              <a:t> la playa de El Doradillo adquiere una importancia mayor ya que en esos meses se puede </a:t>
            </a:r>
            <a:r>
              <a:rPr lang="es-ES" b="1" dirty="0"/>
              <a:t>observar a las ballenas</a:t>
            </a:r>
            <a:r>
              <a:rPr lang="es-ES" dirty="0"/>
              <a:t> que se acercan a pocos metros de la costa. El Doradillo es uno de los mejores lugares para el </a:t>
            </a:r>
            <a:r>
              <a:rPr lang="es-ES" b="1" dirty="0" err="1"/>
              <a:t>avistaje</a:t>
            </a:r>
            <a:r>
              <a:rPr lang="es-ES" b="1" dirty="0"/>
              <a:t> desde tierra de la Ballena Franca Austral</a:t>
            </a:r>
            <a:r>
              <a:rPr lang="es-ES" dirty="0"/>
              <a:t>. En el área existe diferentes puntos para el </a:t>
            </a:r>
            <a:r>
              <a:rPr lang="es-ES" dirty="0" err="1"/>
              <a:t>avistaje</a:t>
            </a:r>
            <a:r>
              <a:rPr lang="es-ES" dirty="0"/>
              <a:t> y observatorios.</a:t>
            </a:r>
          </a:p>
          <a:p>
            <a:endParaRPr lang="es-AR" dirty="0" smtClean="0"/>
          </a:p>
          <a:p>
            <a:endParaRPr lang="es-AR" dirty="0" smtClean="0"/>
          </a:p>
          <a:p>
            <a:endParaRPr lang="es-AR" dirty="0"/>
          </a:p>
          <a:p>
            <a:endParaRPr lang="es-AR" dirty="0"/>
          </a:p>
        </p:txBody>
      </p:sp>
    </p:spTree>
    <p:extLst>
      <p:ext uri="{BB962C8B-B14F-4D97-AF65-F5344CB8AC3E}">
        <p14:creationId xmlns:p14="http://schemas.microsoft.com/office/powerpoint/2010/main" val="1018334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Salta y Jujuy</a:t>
            </a:r>
            <a:endParaRPr lang="es-AR" dirty="0"/>
          </a:p>
        </p:txBody>
      </p:sp>
      <p:sp>
        <p:nvSpPr>
          <p:cNvPr id="3" name="Marcador de contenido 2"/>
          <p:cNvSpPr>
            <a:spLocks noGrp="1"/>
          </p:cNvSpPr>
          <p:nvPr>
            <p:ph idx="1"/>
          </p:nvPr>
        </p:nvSpPr>
        <p:spPr>
          <a:xfrm>
            <a:off x="838200" y="1690688"/>
            <a:ext cx="6155028" cy="4499153"/>
          </a:xfrm>
        </p:spPr>
        <p:txBody>
          <a:bodyPr>
            <a:normAutofit fontScale="55000" lnSpcReduction="20000"/>
          </a:bodyPr>
          <a:lstStyle/>
          <a:p>
            <a:r>
              <a:rPr lang="es-AR" dirty="0"/>
              <a:t>Estas provincias argentinas se encuentran al noroeste del país y combinan naturaleza, historia y cultura. Su geografía variada ofrece desde selvas montañosas hasta valles, quebradas y altiplanicies bordeando la Cordillera de los Andes. </a:t>
            </a:r>
          </a:p>
          <a:p>
            <a:r>
              <a:rPr lang="es-AR" dirty="0">
                <a:hlinkClick r:id="rId2" tooltip="Ciudad de Salta"/>
              </a:rPr>
              <a:t>Salta</a:t>
            </a:r>
            <a:r>
              <a:rPr lang="es-AR" dirty="0"/>
              <a:t> es una ciudad de arquitectura colonial con gran oferta turística. Sale desde el centro de la ciudad el </a:t>
            </a:r>
            <a:r>
              <a:rPr lang="es-AR" dirty="0">
                <a:hlinkClick r:id="rId3" tooltip="Tren a las Nubes"/>
              </a:rPr>
              <a:t>Tren a las Nubes</a:t>
            </a:r>
            <a:r>
              <a:rPr lang="es-AR" dirty="0"/>
              <a:t>, este peculiar paseo en </a:t>
            </a:r>
            <a:r>
              <a:rPr lang="es-AR" sz="2700" dirty="0"/>
              <a:t>tren por la zona de la </a:t>
            </a:r>
            <a:r>
              <a:rPr lang="es-AR" sz="2700" dirty="0">
                <a:hlinkClick r:id="rId4" tooltip="Puna de Atacama"/>
              </a:rPr>
              <a:t>Puna</a:t>
            </a:r>
            <a:r>
              <a:rPr lang="es-AR" sz="2700" dirty="0"/>
              <a:t>, una altiplanicie casi desértica, con enormes contrastes en su recorrido, que va subiendo las laderas de los Andes. Se pueden realizar tours a otros puntos turísticos como: </a:t>
            </a:r>
            <a:r>
              <a:rPr lang="es-AR" sz="2700" dirty="0">
                <a:hlinkClick r:id="rId5" tooltip="Quebrada de San Lorenzo"/>
              </a:rPr>
              <a:t>Quebrada de San Lorenzo</a:t>
            </a:r>
            <a:r>
              <a:rPr lang="es-AR" sz="2700" dirty="0"/>
              <a:t>, </a:t>
            </a:r>
            <a:r>
              <a:rPr lang="es-AR" sz="2700" dirty="0">
                <a:hlinkClick r:id="rId6" tooltip="Valles Calchaquíes"/>
              </a:rPr>
              <a:t>Valles Calchaquíes</a:t>
            </a:r>
            <a:r>
              <a:rPr lang="es-AR" sz="2700" dirty="0"/>
              <a:t>, </a:t>
            </a:r>
            <a:r>
              <a:rPr lang="es-AR" sz="2700" dirty="0">
                <a:hlinkClick r:id="rId7" tooltip="Embalse de Cabra Corral"/>
              </a:rPr>
              <a:t>Dique Cabra Corral</a:t>
            </a:r>
            <a:r>
              <a:rPr lang="es-AR" sz="2700" dirty="0"/>
              <a:t> (Embalse General Belgrano), </a:t>
            </a:r>
            <a:r>
              <a:rPr lang="es-AR" sz="2700" dirty="0" err="1">
                <a:hlinkClick r:id="rId8" tooltip="Cafayate"/>
              </a:rPr>
              <a:t>Cafayate</a:t>
            </a:r>
            <a:r>
              <a:rPr lang="es-AR" sz="2700" dirty="0"/>
              <a:t>, </a:t>
            </a:r>
            <a:r>
              <a:rPr lang="es-AR" sz="2700" dirty="0">
                <a:hlinkClick r:id="rId9" tooltip="Salinas Grandes (Jujuy y Salta)"/>
              </a:rPr>
              <a:t>Salinas Grandes</a:t>
            </a:r>
            <a:r>
              <a:rPr lang="es-AR" sz="2700" dirty="0"/>
              <a:t>, </a:t>
            </a:r>
            <a:r>
              <a:rPr lang="es-AR" sz="2700" dirty="0" err="1">
                <a:hlinkClick r:id="rId10" tooltip="Iruya"/>
              </a:rPr>
              <a:t>Iruya</a:t>
            </a:r>
            <a:r>
              <a:rPr lang="es-AR" sz="2700" dirty="0"/>
              <a:t>, </a:t>
            </a:r>
            <a:r>
              <a:rPr lang="es-AR" sz="2700" dirty="0">
                <a:hlinkClick r:id="rId11" tooltip="Cachi (localidad)"/>
              </a:rPr>
              <a:t>Cachi</a:t>
            </a:r>
            <a:r>
              <a:rPr lang="es-AR" sz="2700" dirty="0"/>
              <a:t>, </a:t>
            </a:r>
            <a:r>
              <a:rPr lang="es-AR" sz="2700" dirty="0">
                <a:hlinkClick r:id="rId12" tooltip="Parque nacional Los Cardones"/>
              </a:rPr>
              <a:t>parque nacional Los Cardones</a:t>
            </a:r>
            <a:r>
              <a:rPr lang="es-AR" sz="2700" dirty="0"/>
              <a:t>, </a:t>
            </a:r>
            <a:r>
              <a:rPr lang="es-AR" sz="2700" dirty="0">
                <a:hlinkClick r:id="rId13" tooltip="Parque nacional El Rey"/>
              </a:rPr>
              <a:t>parque nacional El Rey</a:t>
            </a:r>
            <a:r>
              <a:rPr lang="es-AR" sz="2700" dirty="0"/>
              <a:t> o </a:t>
            </a:r>
            <a:r>
              <a:rPr lang="es-AR" sz="2700" dirty="0">
                <a:hlinkClick r:id="rId14" tooltip="Parque nacional Baritú"/>
              </a:rPr>
              <a:t>parque nacional </a:t>
            </a:r>
            <a:r>
              <a:rPr lang="es-AR" sz="2700" dirty="0" err="1">
                <a:hlinkClick r:id="rId14" tooltip="Parque nacional Baritú"/>
              </a:rPr>
              <a:t>Baritú</a:t>
            </a:r>
            <a:r>
              <a:rPr lang="es-AR" sz="2700" dirty="0"/>
              <a:t>, Termas de </a:t>
            </a:r>
            <a:r>
              <a:rPr lang="es-AR" sz="2700" dirty="0">
                <a:hlinkClick r:id="rId15" tooltip="Rosario de la Frontera"/>
              </a:rPr>
              <a:t>Rosario de la Frontera</a:t>
            </a:r>
            <a:r>
              <a:rPr lang="es-AR" sz="2700" dirty="0"/>
              <a:t>. </a:t>
            </a:r>
          </a:p>
          <a:p>
            <a:r>
              <a:rPr lang="es-AR" sz="2700" dirty="0"/>
              <a:t>Entre los atractivos turísticos de la provincia de Jujuy se encuentra la </a:t>
            </a:r>
            <a:r>
              <a:rPr lang="es-AR" sz="2700" dirty="0">
                <a:hlinkClick r:id="rId16" tooltip="Quebrada de Humahuaca"/>
              </a:rPr>
              <a:t>Quebrada de Humahuaca</a:t>
            </a:r>
            <a:r>
              <a:rPr lang="es-AR" sz="2700" dirty="0"/>
              <a:t> (declarada Patrimonio Cultural de la Humanidad por la UNESCO), la que se destaca por su belleza paisajística y su rico patrimonio cultural. Está rodeada por imponentes cadenas montañosas y recorrido por el río Grande, a más de 2.000 metros de altura. También resulta interesante recorrer la zona de </a:t>
            </a:r>
            <a:r>
              <a:rPr lang="es-AR" sz="2700" dirty="0">
                <a:hlinkClick r:id="rId17" tooltip="Yunga"/>
              </a:rPr>
              <a:t>Yunga</a:t>
            </a:r>
            <a:r>
              <a:rPr lang="es-AR" sz="2700" dirty="0"/>
              <a:t> y de la </a:t>
            </a:r>
            <a:r>
              <a:rPr lang="es-AR" sz="2700" dirty="0">
                <a:hlinkClick r:id="rId18" tooltip="Puna"/>
              </a:rPr>
              <a:t>Puna</a:t>
            </a:r>
            <a:r>
              <a:rPr lang="es-AR" sz="2700" dirty="0"/>
              <a:t>, con paisajes totalmente diferentes que van de la selva exuberante a un territorio </a:t>
            </a:r>
            <a:r>
              <a:rPr lang="es-AR" dirty="0"/>
              <a:t>desolado con salinas, volcanes y </a:t>
            </a:r>
            <a:r>
              <a:rPr lang="es-AR" dirty="0" err="1"/>
              <a:t>geíseres</a:t>
            </a:r>
            <a:r>
              <a:rPr lang="es-AR" dirty="0"/>
              <a:t>. </a:t>
            </a:r>
          </a:p>
          <a:p>
            <a:endParaRPr lang="es-AR" dirty="0"/>
          </a:p>
        </p:txBody>
      </p:sp>
      <p:sp>
        <p:nvSpPr>
          <p:cNvPr id="5" name="AutoShape 4" descr="Argentina - Los Caudillos Argentinos - Salta y Jujuy - El Arcón de Cl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6" name="AutoShape 6" descr="Argentina - Los Caudillos Argentinos - Salta y Jujuy - El Arcón de Cli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3082" name="Picture 10" descr="Argentina - Los Caudillos Argentinos - Salta y Jujuy"/>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39036" y="2009103"/>
            <a:ext cx="3114764" cy="311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99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21217" y="117693"/>
            <a:ext cx="5370490" cy="6186309"/>
          </a:xfrm>
          <a:prstGeom prst="rect">
            <a:avLst/>
          </a:prstGeom>
          <a:noFill/>
        </p:spPr>
        <p:txBody>
          <a:bodyPr wrap="square" rtlCol="0">
            <a:spAutoFit/>
          </a:bodyPr>
          <a:lstStyle/>
          <a:p>
            <a:r>
              <a:rPr lang="es-AR" dirty="0" smtClean="0"/>
              <a:t>Quebrada de Humahuaca:</a:t>
            </a:r>
          </a:p>
          <a:p>
            <a:endParaRPr lang="es-AR" dirty="0"/>
          </a:p>
          <a:p>
            <a:r>
              <a:rPr lang="es-ES" dirty="0"/>
              <a:t>La Quebrada de Humahuaca en la </a:t>
            </a:r>
            <a:r>
              <a:rPr lang="es-ES" dirty="0" smtClean="0"/>
              <a:t>provincia de</a:t>
            </a:r>
            <a:r>
              <a:rPr lang="es-ES" dirty="0"/>
              <a:t> Jujuy, Argentina fue declarada en el año 2003 Sitio Patrimonio Cultural de la Humanidad de la UNESCO debido a su enorme valor cultural</a:t>
            </a:r>
            <a:r>
              <a:rPr lang="es-ES" dirty="0" smtClean="0"/>
              <a:t>.</a:t>
            </a:r>
          </a:p>
          <a:p>
            <a:r>
              <a:rPr lang="es-ES" dirty="0"/>
              <a:t>De sur a norte, la Quebrada de Humahuaca nace en Volcán, donde abruptamente las montañas abandonan el verde y dan paso a serranías ocres y marrones. </a:t>
            </a:r>
            <a:r>
              <a:rPr lang="es-ES" dirty="0" smtClean="0"/>
              <a:t>A </a:t>
            </a:r>
            <a:r>
              <a:rPr lang="es-ES" dirty="0"/>
              <a:t>continuación, seguimos a </a:t>
            </a:r>
            <a:r>
              <a:rPr lang="es-ES" dirty="0" err="1"/>
              <a:t>Purmamarca</a:t>
            </a:r>
            <a:r>
              <a:rPr lang="es-ES" dirty="0"/>
              <a:t> que ha sido construida al pie del Cerro de Siete Colores, disfrutar del encanto de sus calles y ferias artesanales.  El recorrido sigue por Tilcara en donde se visita el Pucará (antigua fortaleza indígena), hoy reconstruido. Es una muestra de sus antiguos pobladores, los </a:t>
            </a:r>
            <a:r>
              <a:rPr lang="es-ES" dirty="0" err="1"/>
              <a:t>Tilcaras</a:t>
            </a:r>
            <a:r>
              <a:rPr lang="es-ES" dirty="0" smtClean="0"/>
              <a:t>.</a:t>
            </a:r>
            <a:r>
              <a:rPr lang="es-ES" dirty="0"/>
              <a:t/>
            </a:r>
            <a:br>
              <a:rPr lang="es-ES" dirty="0"/>
            </a:br>
            <a:r>
              <a:rPr lang="es-ES" dirty="0" smtClean="0"/>
              <a:t>El </a:t>
            </a:r>
            <a:r>
              <a:rPr lang="es-ES" dirty="0"/>
              <a:t>pueblo de Humahuaca, corazón mismo de la quebrada, está lleno de atractivos naturales, históricos y culturales. Entre estos últimos se destacan el Monumento a los Héroes de la Independencia y la imagen articulada de San Francisco Solano, que cada mediodía hace su aparición en la plaza central para bendecir al pueblo. El recorrido finaliza en Salta.</a:t>
            </a:r>
            <a:endParaRPr lang="es-AR" dirty="0"/>
          </a:p>
        </p:txBody>
      </p:sp>
      <p:sp>
        <p:nvSpPr>
          <p:cNvPr id="5" name="CuadroTexto 4"/>
          <p:cNvSpPr txBox="1"/>
          <p:nvPr/>
        </p:nvSpPr>
        <p:spPr>
          <a:xfrm>
            <a:off x="7134896" y="256192"/>
            <a:ext cx="3863663" cy="6740307"/>
          </a:xfrm>
          <a:prstGeom prst="rect">
            <a:avLst/>
          </a:prstGeom>
          <a:noFill/>
        </p:spPr>
        <p:txBody>
          <a:bodyPr wrap="square" rtlCol="0">
            <a:spAutoFit/>
          </a:bodyPr>
          <a:lstStyle/>
          <a:p>
            <a:r>
              <a:rPr lang="es-AR" dirty="0" smtClean="0"/>
              <a:t>Tren de las nubes:</a:t>
            </a:r>
          </a:p>
          <a:p>
            <a:endParaRPr lang="es-AR" dirty="0"/>
          </a:p>
          <a:p>
            <a:r>
              <a:rPr lang="es-ES" dirty="0"/>
              <a:t>Nacido en 1971 como tren turístico por el Ferrocarril General Belgrano, cuando se inauguró con Empresarios del rubro y periodistas que cubrieron el momento. Un año más tarde, en 1972, comenzó su actividad real como tren turístico</a:t>
            </a:r>
            <a:r>
              <a:rPr lang="es-ES" dirty="0" smtClean="0"/>
              <a:t>. </a:t>
            </a:r>
            <a:r>
              <a:rPr lang="es-ES" dirty="0"/>
              <a:t>La línea de ferrocarril es una de las obras de ingeniería ferroviaria más importantes del mundo, ya que </a:t>
            </a:r>
            <a:r>
              <a:rPr lang="es-ES" dirty="0" smtClean="0"/>
              <a:t>recorre </a:t>
            </a:r>
            <a:r>
              <a:rPr lang="es-ES" dirty="0"/>
              <a:t>curvas </a:t>
            </a:r>
            <a:r>
              <a:rPr lang="es-ES" dirty="0" smtClean="0"/>
              <a:t>pronunciadas </a:t>
            </a:r>
            <a:r>
              <a:rPr lang="es-ES" dirty="0"/>
              <a:t>y pasa por gran cantidad de túneles. Ascenderemos desde 1200 metros sobre el nivel del mar a más de 4100 metros.</a:t>
            </a:r>
            <a:r>
              <a:rPr lang="es-ES" dirty="0" smtClean="0"/>
              <a:t> </a:t>
            </a:r>
            <a:r>
              <a:rPr lang="es-ES" dirty="0"/>
              <a:t>Se trata de uno de los paseos más esperados por los turistas, las salidas ahora están organizadas semanalmente saliendo a las 7.30 de la estación terminal Salta para arribar a las 16hs a la estación de San Antonio de los Cobres.</a:t>
            </a:r>
            <a:endParaRPr lang="es-AR" dirty="0" smtClean="0"/>
          </a:p>
          <a:p>
            <a:endParaRPr lang="es-AR" dirty="0"/>
          </a:p>
          <a:p>
            <a:endParaRPr lang="es-AR" dirty="0"/>
          </a:p>
        </p:txBody>
      </p:sp>
    </p:spTree>
    <p:extLst>
      <p:ext uri="{BB962C8B-B14F-4D97-AF65-F5344CB8AC3E}">
        <p14:creationId xmlns:p14="http://schemas.microsoft.com/office/powerpoint/2010/main" val="339528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pic>
        <p:nvPicPr>
          <p:cNvPr id="7" name="Imagen 6"/>
          <p:cNvPicPr>
            <a:picLocks noChangeAspect="1"/>
          </p:cNvPicPr>
          <p:nvPr/>
        </p:nvPicPr>
        <p:blipFill>
          <a:blip r:embed="rId2"/>
          <a:stretch>
            <a:fillRect/>
          </a:stretch>
        </p:blipFill>
        <p:spPr>
          <a:xfrm>
            <a:off x="605546" y="365125"/>
            <a:ext cx="10980907" cy="6173746"/>
          </a:xfrm>
          <a:prstGeom prst="rect">
            <a:avLst/>
          </a:prstGeom>
        </p:spPr>
      </p:pic>
    </p:spTree>
    <p:extLst>
      <p:ext uri="{BB962C8B-B14F-4D97-AF65-F5344CB8AC3E}">
        <p14:creationId xmlns:p14="http://schemas.microsoft.com/office/powerpoint/2010/main" val="807855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59099" y="824248"/>
            <a:ext cx="3232597" cy="1107583"/>
          </a:xfrm>
          <a:prstGeom prst="rect">
            <a:avLst/>
          </a:prstGeom>
          <a:noFill/>
        </p:spPr>
        <p:txBody>
          <a:bodyPr wrap="square" rtlCol="0">
            <a:spAutoFit/>
          </a:bodyPr>
          <a:lstStyle/>
          <a:p>
            <a:endParaRPr lang="es-AR" dirty="0"/>
          </a:p>
        </p:txBody>
      </p:sp>
      <p:sp>
        <p:nvSpPr>
          <p:cNvPr id="5" name="CuadroTexto 4"/>
          <p:cNvSpPr txBox="1"/>
          <p:nvPr/>
        </p:nvSpPr>
        <p:spPr>
          <a:xfrm>
            <a:off x="811368" y="708338"/>
            <a:ext cx="3078051" cy="5355312"/>
          </a:xfrm>
          <a:prstGeom prst="rect">
            <a:avLst/>
          </a:prstGeom>
          <a:noFill/>
        </p:spPr>
        <p:txBody>
          <a:bodyPr wrap="square" rtlCol="0">
            <a:spAutoFit/>
          </a:bodyPr>
          <a:lstStyle/>
          <a:p>
            <a:r>
              <a:rPr lang="es-AR" dirty="0" err="1" smtClean="0"/>
              <a:t>Cafayate</a:t>
            </a:r>
            <a:r>
              <a:rPr lang="es-AR" dirty="0" smtClean="0"/>
              <a:t>:</a:t>
            </a:r>
          </a:p>
          <a:p>
            <a:endParaRPr lang="es-AR" dirty="0"/>
          </a:p>
          <a:p>
            <a:r>
              <a:rPr lang="es-ES" dirty="0"/>
              <a:t>E</a:t>
            </a:r>
            <a:r>
              <a:rPr lang="es-ES" dirty="0" smtClean="0"/>
              <a:t>s </a:t>
            </a:r>
            <a:r>
              <a:rPr lang="es-ES" dirty="0"/>
              <a:t>una localidad de la provincia de Salta, en el noroeste de Argentina. Se ubica en los valles Calchaquíes, un área conocida por sus formaciones rocosas rojizas. Hay varios viñedos en la zona y, en la localidad, el Museo de la Vid y el Vino explica el proceso de producción de este producto. Cerca de la plaza del pueblo está el Museo Regional y Arqueológico Rodolfo Bravo, con objetos de excavaciones locales, y la catedral de Nuestra Señora del Rosario</a:t>
            </a:r>
            <a:r>
              <a:rPr lang="es-ES" dirty="0" smtClean="0"/>
              <a:t>, </a:t>
            </a:r>
            <a:r>
              <a:rPr lang="es-AR" dirty="0"/>
              <a:t>del siglo XIX. </a:t>
            </a:r>
          </a:p>
        </p:txBody>
      </p:sp>
      <p:sp>
        <p:nvSpPr>
          <p:cNvPr id="6" name="CuadroTexto 5"/>
          <p:cNvSpPr txBox="1"/>
          <p:nvPr/>
        </p:nvSpPr>
        <p:spPr>
          <a:xfrm>
            <a:off x="5795493" y="695459"/>
            <a:ext cx="5228822" cy="6463308"/>
          </a:xfrm>
          <a:prstGeom prst="rect">
            <a:avLst/>
          </a:prstGeom>
          <a:noFill/>
        </p:spPr>
        <p:txBody>
          <a:bodyPr wrap="square" rtlCol="0">
            <a:spAutoFit/>
          </a:bodyPr>
          <a:lstStyle/>
          <a:p>
            <a:r>
              <a:rPr lang="es-AR" dirty="0" smtClean="0"/>
              <a:t>City tour en Salta:</a:t>
            </a:r>
          </a:p>
          <a:p>
            <a:endParaRPr lang="es-AR" dirty="0"/>
          </a:p>
          <a:p>
            <a:r>
              <a:rPr lang="es-ES" dirty="0"/>
              <a:t>Conocida como ''Salta la linda'', es una de las ciudades argentinas que más ha conservado el acervo arquitectónico colonial. En su aspecto edilicio se mezclan las construcciones coloniales de paredes blancas, techos de tejados rojos, aljibes, y aspecto señorial; con modernas edificaciones, dentro de una trama urbana que contiene varios espacios verdes entre los que se destaca el Parque San Martín, enlazado por el teleférico con el cerro San Bernardo de 1466 m.s.n.m.</a:t>
            </a:r>
          </a:p>
          <a:p>
            <a:r>
              <a:rPr lang="es-ES" dirty="0"/>
              <a:t>El recorrido a través  de la ciudad de Salta visitando, el centro histórico, sus monumentos,  edificios y templos más importantes, sus diferentes estilos arquitectónicos y sus estratos sociales, como así también los pulmones de la ciudad, como  el Cerro San Bernardo, el parque San Martín,  la villa veraniega San Lorenzo, </a:t>
            </a:r>
            <a:r>
              <a:rPr lang="es-ES" dirty="0" err="1"/>
              <a:t>Lesser</a:t>
            </a:r>
            <a:r>
              <a:rPr lang="es-ES" dirty="0"/>
              <a:t>, para culminar en la imponente casona de siglo 18 donde funciona  el Mercado Artesanal, como así también ruinas que revelan la presencia del indígena.</a:t>
            </a:r>
          </a:p>
          <a:p>
            <a:endParaRPr lang="es-AR" dirty="0"/>
          </a:p>
        </p:txBody>
      </p:sp>
    </p:spTree>
    <p:extLst>
      <p:ext uri="{BB962C8B-B14F-4D97-AF65-F5344CB8AC3E}">
        <p14:creationId xmlns:p14="http://schemas.microsoft.com/office/powerpoint/2010/main" val="123648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88642" y="875763"/>
            <a:ext cx="3039414" cy="5909310"/>
          </a:xfrm>
          <a:prstGeom prst="rect">
            <a:avLst/>
          </a:prstGeom>
          <a:noFill/>
        </p:spPr>
        <p:txBody>
          <a:bodyPr wrap="square" rtlCol="0">
            <a:spAutoFit/>
          </a:bodyPr>
          <a:lstStyle/>
          <a:p>
            <a:r>
              <a:rPr lang="es-AR" dirty="0" smtClean="0"/>
              <a:t>Vuelta a los valles Calchaquíes en bicicleta:</a:t>
            </a:r>
          </a:p>
          <a:p>
            <a:endParaRPr lang="es-AR" dirty="0"/>
          </a:p>
          <a:p>
            <a:r>
              <a:rPr lang="es-ES" dirty="0"/>
              <a:t>Los Valles Calchaquíes atraviesan los territorios del Noroeste Argentino (Salta, Tucumán y Catamarca.) Este programa de 7 días en bicicletas de montañas se desarrolla en la provincia de Salta, transita por la ruta 40 y atraviesa pequeños pueblos y caseríos (Cachi, </a:t>
            </a:r>
            <a:r>
              <a:rPr lang="es-ES" dirty="0" err="1"/>
              <a:t>Seclantás</a:t>
            </a:r>
            <a:r>
              <a:rPr lang="es-ES" dirty="0"/>
              <a:t>, Molinos, </a:t>
            </a:r>
            <a:r>
              <a:rPr lang="es-ES" dirty="0" err="1"/>
              <a:t>Angastaco</a:t>
            </a:r>
            <a:r>
              <a:rPr lang="es-ES" dirty="0"/>
              <a:t>, San Carlos y </a:t>
            </a:r>
            <a:r>
              <a:rPr lang="es-ES" dirty="0" err="1"/>
              <a:t>Cafayate</a:t>
            </a:r>
            <a:r>
              <a:rPr lang="es-ES" dirty="0"/>
              <a:t>) donde los antepasados dejaron sus huellas. El paisaje es sublime y ofrece panoramas sorprendentes de, sinuosos caminos y coloridos cerro</a:t>
            </a:r>
            <a:endParaRPr lang="es-AR" dirty="0" smtClean="0"/>
          </a:p>
          <a:p>
            <a:endParaRPr lang="es-AR" dirty="0"/>
          </a:p>
        </p:txBody>
      </p:sp>
      <p:sp>
        <p:nvSpPr>
          <p:cNvPr id="5" name="CuadroTexto 4"/>
          <p:cNvSpPr txBox="1"/>
          <p:nvPr/>
        </p:nvSpPr>
        <p:spPr>
          <a:xfrm>
            <a:off x="6362164" y="746975"/>
            <a:ext cx="3580326" cy="5909310"/>
          </a:xfrm>
          <a:prstGeom prst="rect">
            <a:avLst/>
          </a:prstGeom>
          <a:noFill/>
        </p:spPr>
        <p:txBody>
          <a:bodyPr wrap="square" rtlCol="0">
            <a:spAutoFit/>
          </a:bodyPr>
          <a:lstStyle/>
          <a:p>
            <a:r>
              <a:rPr lang="es-ES" dirty="0" err="1" smtClean="0"/>
              <a:t>Tafí</a:t>
            </a:r>
            <a:r>
              <a:rPr lang="es-ES" dirty="0" smtClean="0"/>
              <a:t> </a:t>
            </a:r>
            <a:r>
              <a:rPr lang="es-ES" dirty="0"/>
              <a:t>del Valle y a las ruinas de Quilmes.</a:t>
            </a:r>
            <a:endParaRPr lang="es-AR" dirty="0" smtClean="0"/>
          </a:p>
          <a:p>
            <a:endParaRPr lang="es-ES" dirty="0" smtClean="0"/>
          </a:p>
          <a:p>
            <a:r>
              <a:rPr lang="es-ES" dirty="0" err="1" smtClean="0"/>
              <a:t>Tafi</a:t>
            </a:r>
            <a:r>
              <a:rPr lang="es-ES" dirty="0" smtClean="0"/>
              <a:t> del </a:t>
            </a:r>
            <a:r>
              <a:rPr lang="es-ES" dirty="0"/>
              <a:t>Valle, un pequeño municipio enclavado en el Valle de </a:t>
            </a:r>
            <a:r>
              <a:rPr lang="es-ES" dirty="0" err="1"/>
              <a:t>Tafí</a:t>
            </a:r>
            <a:r>
              <a:rPr lang="es-ES" dirty="0"/>
              <a:t>. Alrededor del pueblo se elevan grandes montañas que crean una panorámica perfecta. </a:t>
            </a:r>
            <a:r>
              <a:rPr lang="es-ES" dirty="0" smtClean="0"/>
              <a:t>Visitaremos </a:t>
            </a:r>
            <a:r>
              <a:rPr lang="es-ES" dirty="0"/>
              <a:t>al Museo Jesuítico La Banda. A continuación, seguiremos la carretera durante una hora y media observando las impactantes Cumbres Calchaquíes</a:t>
            </a:r>
            <a:r>
              <a:rPr lang="es-ES" dirty="0" smtClean="0"/>
              <a:t>. La </a:t>
            </a:r>
            <a:r>
              <a:rPr lang="es-ES" dirty="0" err="1" smtClean="0"/>
              <a:t>proxima</a:t>
            </a:r>
            <a:r>
              <a:rPr lang="es-ES" dirty="0" smtClean="0"/>
              <a:t> </a:t>
            </a:r>
            <a:r>
              <a:rPr lang="es-ES" dirty="0"/>
              <a:t>parada será en el asentamiento precolombino más grande de toda Argentina: las ruinas de Quilmes. Veremos metros y metros de murallas de piedra, lo que demuestra que era una población extensa de indios Calchaquíes. </a:t>
            </a:r>
            <a:endParaRPr lang="es-AR" dirty="0"/>
          </a:p>
        </p:txBody>
      </p:sp>
    </p:spTree>
    <p:extLst>
      <p:ext uri="{BB962C8B-B14F-4D97-AF65-F5344CB8AC3E}">
        <p14:creationId xmlns:p14="http://schemas.microsoft.com/office/powerpoint/2010/main" val="262970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Mendoza</a:t>
            </a:r>
            <a:endParaRPr lang="es-AR" dirty="0"/>
          </a:p>
        </p:txBody>
      </p:sp>
      <p:sp>
        <p:nvSpPr>
          <p:cNvPr id="3" name="Marcador de contenido 2"/>
          <p:cNvSpPr>
            <a:spLocks noGrp="1"/>
          </p:cNvSpPr>
          <p:nvPr>
            <p:ph idx="1"/>
          </p:nvPr>
        </p:nvSpPr>
        <p:spPr>
          <a:xfrm>
            <a:off x="580623" y="1505776"/>
            <a:ext cx="7867918" cy="4351338"/>
          </a:xfrm>
        </p:spPr>
        <p:txBody>
          <a:bodyPr>
            <a:normAutofit fontScale="70000" lnSpcReduction="20000"/>
          </a:bodyPr>
          <a:lstStyle/>
          <a:p>
            <a:r>
              <a:rPr lang="es-AR" dirty="0"/>
              <a:t>La provincia de Mendoza es una de las principales capitales vitivinícolas del mundo y uno de los principales centros turísticos de Argentina. Atrae numerosos turistas que recorren los circuitos de viñedos y bodegas. Hay sitios de interés histórico, en su mayoría relacionados con </a:t>
            </a:r>
            <a:r>
              <a:rPr lang="es-AR" dirty="0" smtClean="0"/>
              <a:t>José de San Martin y </a:t>
            </a:r>
            <a:r>
              <a:rPr lang="es-AR" dirty="0"/>
              <a:t>el </a:t>
            </a:r>
            <a:r>
              <a:rPr lang="es-AR" dirty="0">
                <a:hlinkClick r:id="rId2" tooltip="Ejército de los Andes"/>
              </a:rPr>
              <a:t>Ejército de los Andes</a:t>
            </a:r>
            <a:r>
              <a:rPr lang="es-AR" dirty="0"/>
              <a:t>, destacándose el </a:t>
            </a:r>
            <a:r>
              <a:rPr lang="es-AR" dirty="0">
                <a:hlinkClick r:id="rId3" tooltip="Cerro de la Gloria"/>
              </a:rPr>
              <a:t>Cerro de la Gloria</a:t>
            </a:r>
            <a:r>
              <a:rPr lang="es-AR" dirty="0"/>
              <a:t>, las </a:t>
            </a:r>
            <a:r>
              <a:rPr lang="es-AR" dirty="0">
                <a:hlinkClick r:id="rId4" tooltip="Rutas sanmartinianas"/>
              </a:rPr>
              <a:t>rutas sanmartinianas</a:t>
            </a:r>
            <a:r>
              <a:rPr lang="es-AR" dirty="0"/>
              <a:t> y los caminos del </a:t>
            </a:r>
            <a:r>
              <a:rPr lang="es-AR" dirty="0" smtClean="0"/>
              <a:t>vino. La</a:t>
            </a:r>
            <a:r>
              <a:rPr lang="es-AR" dirty="0"/>
              <a:t> </a:t>
            </a:r>
            <a:r>
              <a:rPr lang="es-AR" dirty="0">
                <a:hlinkClick r:id="rId5" tooltip="Cordillera de los Andes"/>
              </a:rPr>
              <a:t>Cordillera de los Andes</a:t>
            </a:r>
            <a:r>
              <a:rPr lang="es-AR" dirty="0"/>
              <a:t> atrae a numerosos turistas, argentinos y extranjeros, interesados en ver los paisajes montañosos, las actividades deportivas como el </a:t>
            </a:r>
            <a:r>
              <a:rPr lang="es-AR" dirty="0">
                <a:hlinkClick r:id="rId6" tooltip="Andinismo"/>
              </a:rPr>
              <a:t>andinismo</a:t>
            </a:r>
            <a:r>
              <a:rPr lang="es-AR" dirty="0"/>
              <a:t>, el </a:t>
            </a:r>
            <a:r>
              <a:rPr lang="es-AR" dirty="0" err="1">
                <a:hlinkClick r:id="rId7" tooltip="Ráfting"/>
              </a:rPr>
              <a:t>ráfting</a:t>
            </a:r>
            <a:r>
              <a:rPr lang="es-AR" dirty="0"/>
              <a:t> o el esquí, </a:t>
            </a:r>
            <a:r>
              <a:rPr lang="es-AR" dirty="0" smtClean="0"/>
              <a:t>o los </a:t>
            </a:r>
            <a:r>
              <a:rPr lang="es-AR" dirty="0"/>
              <a:t>que desean tomar contacto con la nieve. Uno de los parajes turísticos más visitados es el circuito de </a:t>
            </a:r>
            <a:r>
              <a:rPr lang="es-AR" dirty="0">
                <a:hlinkClick r:id="rId8" tooltip="Paramillos de Uspallata"/>
              </a:rPr>
              <a:t>Paramillos de </a:t>
            </a:r>
            <a:r>
              <a:rPr lang="es-AR" dirty="0" err="1">
                <a:hlinkClick r:id="rId8" tooltip="Paramillos de Uspallata"/>
              </a:rPr>
              <a:t>Uspallata</a:t>
            </a:r>
            <a:r>
              <a:rPr lang="es-AR" dirty="0"/>
              <a:t>, </a:t>
            </a:r>
            <a:r>
              <a:rPr lang="es-AR" dirty="0" smtClean="0"/>
              <a:t>similar </a:t>
            </a:r>
            <a:r>
              <a:rPr lang="es-AR" dirty="0"/>
              <a:t>interés despierta el </a:t>
            </a:r>
            <a:r>
              <a:rPr lang="es-AR" dirty="0">
                <a:hlinkClick r:id="rId9" tooltip="Cañón del Atuel"/>
              </a:rPr>
              <a:t>Cañón del </a:t>
            </a:r>
            <a:r>
              <a:rPr lang="es-AR" dirty="0" err="1">
                <a:hlinkClick r:id="rId9" tooltip="Cañón del Atuel"/>
              </a:rPr>
              <a:t>Atuel</a:t>
            </a:r>
            <a:r>
              <a:rPr lang="es-AR" dirty="0"/>
              <a:t> </a:t>
            </a:r>
            <a:r>
              <a:rPr lang="es-AR" dirty="0" smtClean="0"/>
              <a:t>que </a:t>
            </a:r>
            <a:r>
              <a:rPr lang="es-AR" dirty="0"/>
              <a:t>recorre la margen del río de igual </a:t>
            </a:r>
            <a:r>
              <a:rPr lang="es-AR" dirty="0" smtClean="0"/>
              <a:t>nombre, </a:t>
            </a:r>
            <a:r>
              <a:rPr lang="es-AR" dirty="0"/>
              <a:t>ubicado en el </a:t>
            </a:r>
            <a:r>
              <a:rPr lang="es-AR" dirty="0">
                <a:hlinkClick r:id="rId10" tooltip="Departamento San Rafael"/>
              </a:rPr>
              <a:t>departamento San Rafael</a:t>
            </a:r>
            <a:r>
              <a:rPr lang="es-AR" dirty="0"/>
              <a:t>. Otro paraje turístico muy atractivo </a:t>
            </a:r>
            <a:r>
              <a:rPr lang="es-AR" dirty="0" smtClean="0"/>
              <a:t>es </a:t>
            </a:r>
            <a:r>
              <a:rPr lang="es-AR" dirty="0"/>
              <a:t>el Valle de </a:t>
            </a:r>
            <a:r>
              <a:rPr lang="es-AR" dirty="0">
                <a:hlinkClick r:id="rId11" tooltip="Las Leñas"/>
              </a:rPr>
              <a:t>Las Leñas</a:t>
            </a:r>
            <a:r>
              <a:rPr lang="es-AR" dirty="0"/>
              <a:t>, situado a 400 km de la ciudad de Mendoza, en el </a:t>
            </a:r>
            <a:r>
              <a:rPr lang="es-AR" dirty="0">
                <a:hlinkClick r:id="rId12" tooltip="Departamento Malargüe"/>
              </a:rPr>
              <a:t>departamento </a:t>
            </a:r>
            <a:r>
              <a:rPr lang="es-AR" dirty="0" err="1">
                <a:hlinkClick r:id="rId12" tooltip="Departamento Malargüe"/>
              </a:rPr>
              <a:t>Malargüe</a:t>
            </a:r>
            <a:r>
              <a:rPr lang="es-AR" dirty="0"/>
              <a:t>. Cuenta con 33 pistas de esquí, hoteles de cuatro y cinco estrellas, casino y numerosos servicios. Se realizan trayectos para conocer el </a:t>
            </a:r>
            <a:r>
              <a:rPr lang="es-AR" dirty="0">
                <a:hlinkClick r:id="rId13" tooltip="Cerro Aconcagua"/>
              </a:rPr>
              <a:t>cerro Aconcagua</a:t>
            </a:r>
            <a:r>
              <a:rPr lang="es-AR" dirty="0"/>
              <a:t> y el </a:t>
            </a:r>
            <a:r>
              <a:rPr lang="es-AR" dirty="0">
                <a:hlinkClick r:id="rId14" tooltip="Cristo Redentor de los Andes"/>
              </a:rPr>
              <a:t>Cristo Redentor de los Andes</a:t>
            </a:r>
            <a:r>
              <a:rPr lang="es-AR" dirty="0"/>
              <a:t>.</a:t>
            </a:r>
          </a:p>
          <a:p>
            <a:endParaRPr lang="es-AR" dirty="0"/>
          </a:p>
        </p:txBody>
      </p:sp>
      <p:pic>
        <p:nvPicPr>
          <p:cNvPr id="2052" name="Picture 4" descr="Archivo:Mendoza in Argentina (+Falkland hatched).sv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82637" y="1505776"/>
            <a:ext cx="2152917" cy="366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954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78794" y="643944"/>
            <a:ext cx="4211392" cy="3693319"/>
          </a:xfrm>
          <a:prstGeom prst="rect">
            <a:avLst/>
          </a:prstGeom>
          <a:noFill/>
        </p:spPr>
        <p:txBody>
          <a:bodyPr wrap="square" rtlCol="0">
            <a:spAutoFit/>
          </a:bodyPr>
          <a:lstStyle/>
          <a:p>
            <a:r>
              <a:rPr lang="es-AR" b="1" dirty="0" smtClean="0"/>
              <a:t>City tour:</a:t>
            </a:r>
          </a:p>
          <a:p>
            <a:endParaRPr lang="es-AR" dirty="0"/>
          </a:p>
          <a:p>
            <a:r>
              <a:rPr lang="es-ES" dirty="0"/>
              <a:t>Esta excursión nos permitirá conocer la Ciudad de Mendoza, una de las más bellas del país. Comenzaremos por la ciudad antigua, sitio donde fuera fundada; pasaremos por la alameda, el microcentro, el Barrio Cívico para dirigirnos luego al Parque General San Martín con el Cerro de la Gloria, estadio mundialista y el anfiteatro griego Frank Romero Day, escenario del acto central de la Fiesta Nacional de la Vendimia.</a:t>
            </a:r>
            <a:endParaRPr lang="es-AR" dirty="0"/>
          </a:p>
        </p:txBody>
      </p:sp>
      <p:sp>
        <p:nvSpPr>
          <p:cNvPr id="5" name="CuadroTexto 4"/>
          <p:cNvSpPr txBox="1"/>
          <p:nvPr/>
        </p:nvSpPr>
        <p:spPr>
          <a:xfrm>
            <a:off x="6619741" y="875763"/>
            <a:ext cx="3915177" cy="3693319"/>
          </a:xfrm>
          <a:prstGeom prst="rect">
            <a:avLst/>
          </a:prstGeom>
          <a:noFill/>
        </p:spPr>
        <p:txBody>
          <a:bodyPr wrap="square" rtlCol="0">
            <a:spAutoFit/>
          </a:bodyPr>
          <a:lstStyle/>
          <a:p>
            <a:r>
              <a:rPr lang="es-AR" b="1" dirty="0" smtClean="0"/>
              <a:t>Visita a las bodegas:</a:t>
            </a:r>
          </a:p>
          <a:p>
            <a:endParaRPr lang="es-AR" dirty="0"/>
          </a:p>
          <a:p>
            <a:r>
              <a:rPr lang="es-ES" dirty="0"/>
              <a:t>Mendoza es una de las regiones vitivinícolas más grandes del mundo. Con más de 1.500 bodegas distribuidas en tres terruños - Luján de Cuyo, Valle de </a:t>
            </a:r>
            <a:r>
              <a:rPr lang="es-ES" dirty="0" err="1"/>
              <a:t>Uco</a:t>
            </a:r>
            <a:r>
              <a:rPr lang="es-ES" dirty="0"/>
              <a:t> y </a:t>
            </a:r>
            <a:r>
              <a:rPr lang="es-ES" dirty="0" smtClean="0"/>
              <a:t>Maipú. Visitaremos </a:t>
            </a:r>
            <a:r>
              <a:rPr lang="es-ES" dirty="0"/>
              <a:t>importantes y tradicionales establecimientos vitivinícolas donde tendremos oportunidad de degustar sus exquisitos productos</a:t>
            </a:r>
            <a:r>
              <a:rPr lang="es-ES" dirty="0" smtClean="0"/>
              <a:t>. Para </a:t>
            </a:r>
            <a:r>
              <a:rPr lang="es-ES" dirty="0"/>
              <a:t>los mas aventureros, otra alternativa es hacer las visitas en ciclismo.</a:t>
            </a:r>
            <a:endParaRPr lang="es-AR" dirty="0"/>
          </a:p>
        </p:txBody>
      </p:sp>
    </p:spTree>
    <p:extLst>
      <p:ext uri="{BB962C8B-B14F-4D97-AF65-F5344CB8AC3E}">
        <p14:creationId xmlns:p14="http://schemas.microsoft.com/office/powerpoint/2010/main" val="3022596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20462" y="708338"/>
            <a:ext cx="3052293" cy="5078313"/>
          </a:xfrm>
          <a:prstGeom prst="rect">
            <a:avLst/>
          </a:prstGeom>
          <a:noFill/>
        </p:spPr>
        <p:txBody>
          <a:bodyPr wrap="square" rtlCol="0">
            <a:spAutoFit/>
          </a:bodyPr>
          <a:lstStyle/>
          <a:p>
            <a:r>
              <a:rPr lang="es-ES" b="1" dirty="0"/>
              <a:t>Alta Montaña y Puente del Inca: </a:t>
            </a:r>
            <a:endParaRPr lang="es-ES" b="1" dirty="0" smtClean="0"/>
          </a:p>
          <a:p>
            <a:endParaRPr lang="es-ES" dirty="0" smtClean="0"/>
          </a:p>
          <a:p>
            <a:r>
              <a:rPr lang="es-ES" dirty="0" smtClean="0"/>
              <a:t>Esta </a:t>
            </a:r>
            <a:r>
              <a:rPr lang="es-ES" dirty="0"/>
              <a:t>es una experiencia paisajística que recorre distintos puntos como el dique Potrerillos, </a:t>
            </a:r>
            <a:r>
              <a:rPr lang="es-ES" dirty="0" err="1"/>
              <a:t>Uspallata</a:t>
            </a:r>
            <a:r>
              <a:rPr lang="es-ES" dirty="0"/>
              <a:t>, villa Los Penitentes donde según la época del año se puede acceder a través de aerosillas para tener una vista panorámica de la zona. Siguiendo con el recorrido, también se visita el Puente del Inca con el Rio Las Cuevas, la entrada al Parque Provincial Aconcagua y el monumento al Cristo Redentor.</a:t>
            </a:r>
            <a:endParaRPr lang="es-AR" dirty="0"/>
          </a:p>
        </p:txBody>
      </p:sp>
      <p:sp>
        <p:nvSpPr>
          <p:cNvPr id="5" name="CuadroTexto 4"/>
          <p:cNvSpPr txBox="1"/>
          <p:nvPr/>
        </p:nvSpPr>
        <p:spPr>
          <a:xfrm>
            <a:off x="6272012" y="616004"/>
            <a:ext cx="5563673" cy="6186309"/>
          </a:xfrm>
          <a:prstGeom prst="rect">
            <a:avLst/>
          </a:prstGeom>
          <a:noFill/>
        </p:spPr>
        <p:txBody>
          <a:bodyPr wrap="square" rtlCol="0">
            <a:spAutoFit/>
          </a:bodyPr>
          <a:lstStyle/>
          <a:p>
            <a:r>
              <a:rPr lang="es-AR" b="1" dirty="0" err="1" smtClean="0"/>
              <a:t>Cañon</a:t>
            </a:r>
            <a:r>
              <a:rPr lang="es-AR" b="1" dirty="0" smtClean="0"/>
              <a:t> del </a:t>
            </a:r>
            <a:r>
              <a:rPr lang="es-AR" b="1" dirty="0" err="1" smtClean="0"/>
              <a:t>atuel</a:t>
            </a:r>
            <a:r>
              <a:rPr lang="es-AR" b="1" dirty="0" smtClean="0"/>
              <a:t>:</a:t>
            </a:r>
          </a:p>
          <a:p>
            <a:endParaRPr lang="es-AR" dirty="0"/>
          </a:p>
          <a:p>
            <a:r>
              <a:rPr lang="es-ES" dirty="0"/>
              <a:t>La visita del Cañón del </a:t>
            </a:r>
            <a:r>
              <a:rPr lang="es-ES" dirty="0" err="1" smtClean="0"/>
              <a:t>Atuel</a:t>
            </a:r>
            <a:r>
              <a:rPr lang="es-ES" dirty="0" smtClean="0"/>
              <a:t>, </a:t>
            </a:r>
            <a:r>
              <a:rPr lang="es-ES" dirty="0"/>
              <a:t>es uno de los circuitos más solicitados por los turistas en San Rafael y en Mendoza, es sin dudas la conjunción perfecta de paisajes imponentes, actividades náuticas y la aventura.</a:t>
            </a:r>
          </a:p>
          <a:p>
            <a:r>
              <a:rPr lang="es-ES" dirty="0" smtClean="0"/>
              <a:t>El </a:t>
            </a:r>
            <a:r>
              <a:rPr lang="es-ES" dirty="0"/>
              <a:t>Río </a:t>
            </a:r>
            <a:r>
              <a:rPr lang="es-ES" dirty="0" err="1"/>
              <a:t>Atuel</a:t>
            </a:r>
            <a:r>
              <a:rPr lang="es-ES" dirty="0"/>
              <a:t>, con sus centrales hidroeléctricas; el Embalse del Valle Grande y el Dique de El </a:t>
            </a:r>
            <a:r>
              <a:rPr lang="es-ES" dirty="0" err="1"/>
              <a:t>Nihuil</a:t>
            </a:r>
            <a:r>
              <a:rPr lang="es-ES" dirty="0"/>
              <a:t>, con la famosa Garganta del Diablo y las mundialmente conocidas Dunas de El </a:t>
            </a:r>
            <a:r>
              <a:rPr lang="es-ES" dirty="0" err="1"/>
              <a:t>Nihuil</a:t>
            </a:r>
            <a:r>
              <a:rPr lang="es-ES" dirty="0"/>
              <a:t>, de origen volcánico, son el alma y escenarios perfectos para realizar actividades recreativas-deportivas como el rafting, kayak, </a:t>
            </a:r>
            <a:r>
              <a:rPr lang="es-ES" dirty="0" err="1"/>
              <a:t>canopy</a:t>
            </a:r>
            <a:r>
              <a:rPr lang="es-ES" dirty="0"/>
              <a:t>, </a:t>
            </a:r>
            <a:r>
              <a:rPr lang="es-ES" dirty="0" err="1"/>
              <a:t>cool-river</a:t>
            </a:r>
            <a:r>
              <a:rPr lang="es-ES" dirty="0"/>
              <a:t>, motonáutica, paseos en catamarán, windsurf, pesca, cabalgatas, </a:t>
            </a:r>
            <a:r>
              <a:rPr lang="es-ES" dirty="0" err="1"/>
              <a:t>mountain</a:t>
            </a:r>
            <a:r>
              <a:rPr lang="es-ES" dirty="0"/>
              <a:t> </a:t>
            </a:r>
            <a:r>
              <a:rPr lang="es-ES" dirty="0" err="1"/>
              <a:t>bike</a:t>
            </a:r>
            <a:r>
              <a:rPr lang="es-ES" dirty="0"/>
              <a:t>, travesías en moto o 4×4, </a:t>
            </a:r>
            <a:r>
              <a:rPr lang="es-ES" dirty="0" err="1"/>
              <a:t>trekking</a:t>
            </a:r>
            <a:r>
              <a:rPr lang="es-ES" dirty="0"/>
              <a:t>, escalada, rappel, tirolesa entre otros o el avistamiento de aves y flora autóctona.</a:t>
            </a:r>
          </a:p>
          <a:p>
            <a:r>
              <a:rPr lang="es-ES" dirty="0"/>
              <a:t>Tanto a la vera del río, en el cañón, como en Villa San José de El </a:t>
            </a:r>
            <a:r>
              <a:rPr lang="es-ES" dirty="0" err="1"/>
              <a:t>Nihuil</a:t>
            </a:r>
            <a:r>
              <a:rPr lang="es-ES" dirty="0"/>
              <a:t>, se brindan todo tipo de servicios turísticos: como campings, cabañas, hoteles, restaurantes, proveedurías, clubes deportivos y numerosas bases de empresas de turismo aventura.</a:t>
            </a:r>
          </a:p>
          <a:p>
            <a:endParaRPr lang="es-AR" dirty="0"/>
          </a:p>
        </p:txBody>
      </p:sp>
    </p:spTree>
    <p:extLst>
      <p:ext uri="{BB962C8B-B14F-4D97-AF65-F5344CB8AC3E}">
        <p14:creationId xmlns:p14="http://schemas.microsoft.com/office/powerpoint/2010/main" val="179152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Bariloche</a:t>
            </a:r>
            <a:endParaRPr lang="es-AR" dirty="0"/>
          </a:p>
        </p:txBody>
      </p:sp>
      <p:sp>
        <p:nvSpPr>
          <p:cNvPr id="3" name="Marcador de contenido 2"/>
          <p:cNvSpPr>
            <a:spLocks noGrp="1"/>
          </p:cNvSpPr>
          <p:nvPr>
            <p:ph idx="1"/>
          </p:nvPr>
        </p:nvSpPr>
        <p:spPr>
          <a:xfrm>
            <a:off x="838200" y="1690688"/>
            <a:ext cx="6850487" cy="4486275"/>
          </a:xfrm>
        </p:spPr>
        <p:txBody>
          <a:bodyPr>
            <a:normAutofit fontScale="70000" lnSpcReduction="20000"/>
          </a:bodyPr>
          <a:lstStyle/>
          <a:p>
            <a:r>
              <a:rPr lang="es-ES" dirty="0" smtClean="0">
                <a:hlinkClick r:id="rId2" tooltip="Bariloche"/>
              </a:rPr>
              <a:t>Bariloche</a:t>
            </a:r>
            <a:r>
              <a:rPr lang="es-ES" dirty="0" smtClean="0"/>
              <a:t> es la capital de los lagos del sur y forma parte del importante circuito turístico de los Siete Lagos junto a </a:t>
            </a:r>
            <a:r>
              <a:rPr lang="es-ES" dirty="0" smtClean="0">
                <a:hlinkClick r:id="rId3" tooltip="Villa La Angostura"/>
              </a:rPr>
              <a:t>Villa La Angostura</a:t>
            </a:r>
            <a:r>
              <a:rPr lang="es-ES" dirty="0" smtClean="0"/>
              <a:t>. La ciudad cuenta con un importante flujo turístico todo el año. Se encuentra sobre </a:t>
            </a:r>
            <a:r>
              <a:rPr lang="es-ES" dirty="0"/>
              <a:t>la orilla del lago Nahuel </a:t>
            </a:r>
            <a:r>
              <a:rPr lang="es-ES" dirty="0" err="1"/>
              <a:t>Huapi</a:t>
            </a:r>
            <a:r>
              <a:rPr lang="es-ES" dirty="0"/>
              <a:t> y en el Parque </a:t>
            </a:r>
            <a:r>
              <a:rPr lang="es-ES" dirty="0" smtClean="0"/>
              <a:t>Nacional </a:t>
            </a:r>
            <a:r>
              <a:rPr lang="es-ES" dirty="0"/>
              <a:t>del mismo nombre, tiene muchas ofertas gastronómicas y es famosa por sus chocolates. </a:t>
            </a:r>
            <a:r>
              <a:rPr lang="es-ES" dirty="0" smtClean="0"/>
              <a:t>Las principales actividades son los deportes invernales, la pesca, windsurf y senderismo, campamentos en pleno bosque andino, paracaidismo, excursiones en barco y lanchas particulares, cabalgatas, entre otras. Bariloche es el segundo destino turístico más elegido por los visitantes. </a:t>
            </a:r>
            <a:r>
              <a:rPr lang="es-ES" dirty="0"/>
              <a:t>Un imperdible de la zona es el Parque Nacional Los Arrayanes, en el norte del lago Nahuel </a:t>
            </a:r>
            <a:r>
              <a:rPr lang="es-ES" dirty="0" err="1"/>
              <a:t>Huapi</a:t>
            </a:r>
            <a:r>
              <a:rPr lang="es-ES" dirty="0"/>
              <a:t>, que protege uno de los pocos bosques de arrayanes que quedan en el mundo.</a:t>
            </a:r>
            <a:r>
              <a:rPr lang="es-ES" dirty="0" smtClean="0"/>
              <a:t> También se pueden visitar </a:t>
            </a:r>
            <a:r>
              <a:rPr lang="es-ES" dirty="0" smtClean="0">
                <a:hlinkClick r:id="rId4" tooltip="San Martín de los Andes"/>
              </a:rPr>
              <a:t>San Martín de los Andes</a:t>
            </a:r>
            <a:r>
              <a:rPr lang="es-ES" dirty="0" smtClean="0"/>
              <a:t>, </a:t>
            </a:r>
            <a:r>
              <a:rPr lang="es-ES" dirty="0" smtClean="0">
                <a:hlinkClick r:id="rId5" tooltip="Junín de los Andes"/>
              </a:rPr>
              <a:t>Junín de los Andes</a:t>
            </a:r>
            <a:r>
              <a:rPr lang="es-ES" dirty="0" smtClean="0"/>
              <a:t>, </a:t>
            </a:r>
            <a:r>
              <a:rPr lang="es-ES" dirty="0" smtClean="0">
                <a:hlinkClick r:id="rId6" tooltip="El Bolsón"/>
              </a:rPr>
              <a:t>El Bolsón</a:t>
            </a:r>
            <a:r>
              <a:rPr lang="es-ES" dirty="0" smtClean="0"/>
              <a:t>, </a:t>
            </a:r>
            <a:r>
              <a:rPr lang="es-ES" dirty="0" err="1" smtClean="0">
                <a:hlinkClick r:id="rId7" tooltip="Esquel"/>
              </a:rPr>
              <a:t>Esquel</a:t>
            </a:r>
            <a:r>
              <a:rPr lang="es-ES" dirty="0" smtClean="0"/>
              <a:t>, </a:t>
            </a:r>
            <a:r>
              <a:rPr lang="es-ES" dirty="0" err="1" smtClean="0">
                <a:hlinkClick r:id="rId8" tooltip="Trevelín"/>
              </a:rPr>
              <a:t>Trevelín</a:t>
            </a:r>
            <a:r>
              <a:rPr lang="es-ES" dirty="0" smtClean="0"/>
              <a:t>, </a:t>
            </a:r>
            <a:r>
              <a:rPr lang="es-ES" dirty="0" smtClean="0">
                <a:hlinkClick r:id="rId9" tooltip="Los Antiguos"/>
              </a:rPr>
              <a:t>Los Antiguos</a:t>
            </a:r>
            <a:r>
              <a:rPr lang="es-ES" dirty="0" smtClean="0"/>
              <a:t>, </a:t>
            </a:r>
            <a:r>
              <a:rPr lang="es-ES" dirty="0" err="1" smtClean="0">
                <a:hlinkClick r:id="rId10" tooltip="Copahue (localidad)"/>
              </a:rPr>
              <a:t>Copahue</a:t>
            </a:r>
            <a:r>
              <a:rPr lang="es-ES" dirty="0" smtClean="0"/>
              <a:t> y </a:t>
            </a:r>
            <a:r>
              <a:rPr lang="es-ES" dirty="0" err="1" smtClean="0">
                <a:hlinkClick r:id="rId11" tooltip="Caviahue (localidad)"/>
              </a:rPr>
              <a:t>Caviahue</a:t>
            </a:r>
            <a:r>
              <a:rPr lang="es-ES" dirty="0" smtClean="0"/>
              <a:t>.</a:t>
            </a:r>
          </a:p>
          <a:p>
            <a:endParaRPr lang="es-ES" dirty="0"/>
          </a:p>
          <a:p>
            <a:endParaRPr lang="es-AR" dirty="0"/>
          </a:p>
        </p:txBody>
      </p:sp>
      <p:pic>
        <p:nvPicPr>
          <p:cNvPr id="1026" name="Picture 2" descr="Pin en Mapas de Argentin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8687" y="1262130"/>
            <a:ext cx="4014508" cy="438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851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37127" y="540913"/>
            <a:ext cx="4108360" cy="5078313"/>
          </a:xfrm>
          <a:prstGeom prst="rect">
            <a:avLst/>
          </a:prstGeom>
          <a:noFill/>
        </p:spPr>
        <p:txBody>
          <a:bodyPr wrap="square" rtlCol="0">
            <a:spAutoFit/>
          </a:bodyPr>
          <a:lstStyle/>
          <a:p>
            <a:r>
              <a:rPr lang="es-ES" u="sng" dirty="0"/>
              <a:t>Isla victoria y Bosque de arrayanes:</a:t>
            </a:r>
            <a:r>
              <a:rPr lang="es-ES" dirty="0"/>
              <a:t/>
            </a:r>
            <a:br>
              <a:rPr lang="es-ES" dirty="0"/>
            </a:br>
            <a:r>
              <a:rPr lang="es-ES" dirty="0"/>
              <a:t>Partiendo desde Puerto Pañuelo, tras una hora de navegación, se arriba a la península de </a:t>
            </a:r>
            <a:r>
              <a:rPr lang="es-ES" dirty="0" err="1"/>
              <a:t>Quetrihue</a:t>
            </a:r>
            <a:r>
              <a:rPr lang="es-ES" dirty="0"/>
              <a:t>, en donde se encuentra el legendario bosque de arrayanes. Ubicado dentro del Parque Nacional Los Arrayanes, los esperan 12 kilómetros de sendero con paisajes únicos.</a:t>
            </a:r>
            <a:br>
              <a:rPr lang="es-ES" dirty="0"/>
            </a:br>
            <a:r>
              <a:rPr lang="es-ES" dirty="0"/>
              <a:t>Luego de recorrer este escenario incomparable, se navega hacia Puerto Anchorena, en la Isla Victoria, donde encontrarás una flora de gran atractivo visual. Recorriendo los senderos de esta hermosa isla se llega hasta Playa del Toro, en donde se pueden observar las pinturas rupestres hechas por los pueblos originarios que habitaban en esta zona.</a:t>
            </a:r>
            <a:endParaRPr lang="es-AR" dirty="0"/>
          </a:p>
        </p:txBody>
      </p:sp>
      <p:sp>
        <p:nvSpPr>
          <p:cNvPr id="5" name="CuadroTexto 4"/>
          <p:cNvSpPr txBox="1"/>
          <p:nvPr/>
        </p:nvSpPr>
        <p:spPr>
          <a:xfrm>
            <a:off x="6156101" y="540913"/>
            <a:ext cx="4803820" cy="6186309"/>
          </a:xfrm>
          <a:prstGeom prst="rect">
            <a:avLst/>
          </a:prstGeom>
          <a:noFill/>
        </p:spPr>
        <p:txBody>
          <a:bodyPr wrap="square" rtlCol="0">
            <a:spAutoFit/>
          </a:bodyPr>
          <a:lstStyle/>
          <a:p>
            <a:r>
              <a:rPr lang="es-ES" u="sng" dirty="0"/>
              <a:t>Puerto </a:t>
            </a:r>
            <a:r>
              <a:rPr lang="es-ES" u="sng" dirty="0" err="1"/>
              <a:t>Blest</a:t>
            </a:r>
            <a:r>
              <a:rPr lang="es-ES" u="sng" dirty="0"/>
              <a:t> y Cascada de los Cántaros:</a:t>
            </a:r>
            <a:r>
              <a:rPr lang="es-ES" dirty="0"/>
              <a:t/>
            </a:r>
            <a:br>
              <a:rPr lang="es-ES" dirty="0"/>
            </a:br>
            <a:r>
              <a:rPr lang="es-ES" dirty="0"/>
              <a:t>Partiendo desde Puerto Pañuelo, tras una hora de navegación, se pasa junto a la Isla Centinela, lugar donde descansan los restos del Perito Francisco Pascasio Moreno, padre de los parques nacionales argentinos.</a:t>
            </a:r>
            <a:br>
              <a:rPr lang="es-ES" dirty="0"/>
            </a:br>
            <a:r>
              <a:rPr lang="es-ES" dirty="0"/>
              <a:t>De allí la navegación continúa hasta arribar a la Cascada de los Cántaros.</a:t>
            </a:r>
            <a:br>
              <a:rPr lang="es-ES" dirty="0"/>
            </a:br>
            <a:r>
              <a:rPr lang="es-ES" dirty="0"/>
              <a:t>Luego, camino arriba, podrá internarse en la frondosa vegetación de la selva Valdiviana, llegar al Lago Cantaros, lugar de nacimiento de la cascada, para allí disfrutar de la presencia contundente de un alerce con más de 1.500 años. Navegará apenas cinco minutos más para llegar finalmente a Puerto </a:t>
            </a:r>
            <a:r>
              <a:rPr lang="es-ES" dirty="0" err="1"/>
              <a:t>Blest</a:t>
            </a:r>
            <a:r>
              <a:rPr lang="es-ES" dirty="0"/>
              <a:t>, el lugar que ha maravillado durante años a los turistas que lo visitan desde los más diversos países del mundo. Podrá visitar desde allí la bahía y conocer las márgenes del Lago </a:t>
            </a:r>
            <a:r>
              <a:rPr lang="es-ES" dirty="0" err="1"/>
              <a:t>Frias</a:t>
            </a:r>
            <a:r>
              <a:rPr lang="es-ES" dirty="0"/>
              <a:t>, cuyas peculiares aguas verdes, provienen de uno de los glaciares del Cerro Tronador, límite natural entre Argentina y Chile.</a:t>
            </a:r>
            <a:endParaRPr lang="es-AR" dirty="0"/>
          </a:p>
        </p:txBody>
      </p:sp>
    </p:spTree>
    <p:extLst>
      <p:ext uri="{BB962C8B-B14F-4D97-AF65-F5344CB8AC3E}">
        <p14:creationId xmlns:p14="http://schemas.microsoft.com/office/powerpoint/2010/main" val="153662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66671" y="302359"/>
            <a:ext cx="6246254" cy="5355312"/>
          </a:xfrm>
          <a:prstGeom prst="rect">
            <a:avLst/>
          </a:prstGeom>
          <a:noFill/>
        </p:spPr>
        <p:txBody>
          <a:bodyPr wrap="square" rtlCol="0">
            <a:spAutoFit/>
          </a:bodyPr>
          <a:lstStyle/>
          <a:p>
            <a:r>
              <a:rPr lang="es-ES" u="sng" dirty="0"/>
              <a:t>Circuito chico:</a:t>
            </a:r>
            <a:r>
              <a:rPr lang="es-ES" dirty="0"/>
              <a:t/>
            </a:r>
            <a:br>
              <a:rPr lang="es-ES" dirty="0"/>
            </a:br>
            <a:r>
              <a:rPr lang="es-ES" dirty="0"/>
              <a:t>El circuito chico es un recorrido </a:t>
            </a:r>
            <a:r>
              <a:rPr lang="es-ES" dirty="0" smtClean="0"/>
              <a:t>de </a:t>
            </a:r>
            <a:r>
              <a:rPr lang="es-ES" dirty="0"/>
              <a:t>medio día permite conocer la ciudad y sus </a:t>
            </a:r>
            <a:r>
              <a:rPr lang="es-ES" dirty="0" smtClean="0"/>
              <a:t>alrededores; consiste </a:t>
            </a:r>
            <a:r>
              <a:rPr lang="es-ES" dirty="0"/>
              <a:t>en visitar distintos puntos de la ciudad de Bariloche, entre ellos, la península de San Pedro y el Puerto Bueno, donde podrás disfrutar de un mirador y una gruta.</a:t>
            </a:r>
            <a:br>
              <a:rPr lang="es-ES" dirty="0"/>
            </a:br>
            <a:r>
              <a:rPr lang="es-ES" dirty="0"/>
              <a:t>Luego de recorrer la península, se arriba a la Villa </a:t>
            </a:r>
            <a:r>
              <a:rPr lang="es-ES" dirty="0" err="1"/>
              <a:t>Llao</a:t>
            </a:r>
            <a:r>
              <a:rPr lang="es-ES" dirty="0"/>
              <a:t> </a:t>
            </a:r>
            <a:r>
              <a:rPr lang="es-ES" dirty="0" err="1"/>
              <a:t>Llao</a:t>
            </a:r>
            <a:r>
              <a:rPr lang="es-ES" dirty="0"/>
              <a:t>, en el km 23. Allí encontrarás un mirador excepcional y otros grandes atractivos de la zona: el Hotel </a:t>
            </a:r>
            <a:r>
              <a:rPr lang="es-ES" dirty="0" err="1"/>
              <a:t>Llao</a:t>
            </a:r>
            <a:r>
              <a:rPr lang="es-ES" dirty="0"/>
              <a:t> </a:t>
            </a:r>
            <a:r>
              <a:rPr lang="es-ES" dirty="0" err="1"/>
              <a:t>Llao</a:t>
            </a:r>
            <a:r>
              <a:rPr lang="es-ES" dirty="0"/>
              <a:t>, con su imponente marco natural, el parque municipal </a:t>
            </a:r>
            <a:r>
              <a:rPr lang="es-ES" dirty="0" err="1"/>
              <a:t>Llao</a:t>
            </a:r>
            <a:r>
              <a:rPr lang="es-ES" dirty="0"/>
              <a:t> </a:t>
            </a:r>
            <a:r>
              <a:rPr lang="es-ES" dirty="0" err="1"/>
              <a:t>Llao</a:t>
            </a:r>
            <a:r>
              <a:rPr lang="es-ES" dirty="0"/>
              <a:t>, donde podrás realizar tranquilas caminatas por el bosque y la capilla San Eduardo. Muy cerca de ese lugar se encuentra Puerto Pañuelo, punto de partida de las excursiones lacustres</a:t>
            </a:r>
            <a:r>
              <a:rPr lang="es-ES" dirty="0" smtClean="0"/>
              <a:t>. </a:t>
            </a:r>
            <a:r>
              <a:rPr lang="es-ES" dirty="0"/>
              <a:t>Nos detendremos en Cerro Campanario para subir con aerosillas hasta la cumbre y disfrutar de la mejor vista panorámica de la región, de 360 grados.</a:t>
            </a:r>
            <a:br>
              <a:rPr lang="es-ES" dirty="0"/>
            </a:br>
            <a:r>
              <a:rPr lang="es-ES" dirty="0" smtClean="0"/>
              <a:t>Ya </a:t>
            </a:r>
            <a:r>
              <a:rPr lang="es-ES" dirty="0"/>
              <a:t>dejando atrás la península, en el km 33, el camino cruza el puente del arroyo Angostura. Desde este lugar parte un desvío que permite continuar hacia la zona de Bahía López, donde se imponen los paredones rocosos de los cerros López y Capilla.</a:t>
            </a:r>
            <a:br>
              <a:rPr lang="es-ES" dirty="0"/>
            </a:br>
            <a:endParaRPr lang="es-AR" dirty="0"/>
          </a:p>
        </p:txBody>
      </p:sp>
      <p:sp>
        <p:nvSpPr>
          <p:cNvPr id="5" name="CuadroTexto 4"/>
          <p:cNvSpPr txBox="1"/>
          <p:nvPr/>
        </p:nvSpPr>
        <p:spPr>
          <a:xfrm>
            <a:off x="7868992" y="302359"/>
            <a:ext cx="4323007" cy="5909310"/>
          </a:xfrm>
          <a:prstGeom prst="rect">
            <a:avLst/>
          </a:prstGeom>
          <a:noFill/>
        </p:spPr>
        <p:txBody>
          <a:bodyPr wrap="square" rtlCol="0">
            <a:spAutoFit/>
          </a:bodyPr>
          <a:lstStyle/>
          <a:p>
            <a:r>
              <a:rPr lang="es-ES" u="sng" dirty="0"/>
              <a:t>Ruta de los siete lagos:</a:t>
            </a:r>
            <a:r>
              <a:rPr lang="es-ES" dirty="0"/>
              <a:t/>
            </a:r>
            <a:br>
              <a:rPr lang="es-ES" dirty="0"/>
            </a:br>
            <a:r>
              <a:rPr lang="es-ES" dirty="0"/>
              <a:t>La Ruta de los 7 lagos es un tramo de 195 kilómetros, totalmente asfaltado por la ruta 40, rodeado de lagos, hermosos bosques, imponentes montañas, que unen las ciudades de Bariloche, Villa la Angostura y San Martin de los andes.</a:t>
            </a:r>
          </a:p>
          <a:p>
            <a:r>
              <a:rPr lang="es-ES" dirty="0"/>
              <a:t>Atraviesa 2 parques nacionales, el parque nacional </a:t>
            </a:r>
            <a:r>
              <a:rPr lang="es-ES" dirty="0" err="1"/>
              <a:t>Lanin</a:t>
            </a:r>
            <a:r>
              <a:rPr lang="es-ES" dirty="0"/>
              <a:t> y el parque nacional Nahuel </a:t>
            </a:r>
            <a:r>
              <a:rPr lang="es-ES" dirty="0" err="1"/>
              <a:t>Huapi</a:t>
            </a:r>
            <a:r>
              <a:rPr lang="es-ES" dirty="0"/>
              <a:t>. </a:t>
            </a:r>
            <a:br>
              <a:rPr lang="es-ES" dirty="0"/>
            </a:br>
            <a:r>
              <a:rPr lang="es-ES" dirty="0" smtClean="0"/>
              <a:t>Se </a:t>
            </a:r>
            <a:r>
              <a:rPr lang="es-ES" dirty="0"/>
              <a:t>puede hacer en auto, en bici o contratando la excusión desde alguna ciudad de partida (Bariloche, Villa La Angostura o San Martín de los Andes).</a:t>
            </a:r>
            <a:br>
              <a:rPr lang="es-ES" dirty="0"/>
            </a:br>
            <a:r>
              <a:rPr lang="es-ES" dirty="0"/>
              <a:t>Se puede realizar todo el año, pero según condiciones meteorológicas pueden existir restricciones en el camino. En temporada invernal se surgiere llevar cadenas en las ruedas de los vehículos ya que puede haber trayectos con nieve.</a:t>
            </a:r>
          </a:p>
          <a:p>
            <a:endParaRPr lang="es-AR" dirty="0"/>
          </a:p>
        </p:txBody>
      </p:sp>
    </p:spTree>
    <p:extLst>
      <p:ext uri="{BB962C8B-B14F-4D97-AF65-F5344CB8AC3E}">
        <p14:creationId xmlns:p14="http://schemas.microsoft.com/office/powerpoint/2010/main" val="2870655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Ushuaia</a:t>
            </a:r>
            <a:endParaRPr lang="es-AR" dirty="0"/>
          </a:p>
        </p:txBody>
      </p:sp>
      <p:sp>
        <p:nvSpPr>
          <p:cNvPr id="3" name="Marcador de contenido 2"/>
          <p:cNvSpPr>
            <a:spLocks noGrp="1"/>
          </p:cNvSpPr>
          <p:nvPr>
            <p:ph idx="1"/>
          </p:nvPr>
        </p:nvSpPr>
        <p:spPr/>
        <p:txBody>
          <a:bodyPr>
            <a:normAutofit fontScale="92500" lnSpcReduction="20000"/>
          </a:bodyPr>
          <a:lstStyle/>
          <a:p>
            <a:r>
              <a:rPr lang="es-ES" dirty="0">
                <a:hlinkClick r:id="rId2" tooltip="Ushuaia"/>
              </a:rPr>
              <a:t>Ushuaia</a:t>
            </a:r>
            <a:r>
              <a:rPr lang="es-ES" dirty="0"/>
              <a:t> es la ciudad más austral del mundo. Ubicada en la </a:t>
            </a:r>
            <a:r>
              <a:rPr lang="es-ES" dirty="0">
                <a:hlinkClick r:id="rId3" tooltip="Provincia de Tierra del Fuego, Antártida e Islas del Atlántico Sur"/>
              </a:rPr>
              <a:t>provincia de Tierra del Fuego Antártida e Islas del Atlántico Sur</a:t>
            </a:r>
            <a:r>
              <a:rPr lang="es-ES" dirty="0"/>
              <a:t>, es un destino que atrae a los visitantes con una importante oferta turística con excursiones, gastronomía y la sensación de estar, literalmente, en el fin del mundo. Al norte de la isla, la ciudad de </a:t>
            </a:r>
            <a:r>
              <a:rPr lang="es-ES" dirty="0">
                <a:hlinkClick r:id="rId4" tooltip="Río Grande (Tierra del Fuego)"/>
              </a:rPr>
              <a:t>Río Grande</a:t>
            </a:r>
            <a:r>
              <a:rPr lang="es-ES" dirty="0"/>
              <a:t> resulta atractiva por su antiguo barrio de casas de madera pintadas y por la actividad de la pesca de truchas. Más al sur, es famoso el ferrocarril que parte de </a:t>
            </a:r>
            <a:r>
              <a:rPr lang="es-ES" dirty="0">
                <a:hlinkClick r:id="rId2" tooltip="Ushuaia"/>
              </a:rPr>
              <a:t>Ushuaia</a:t>
            </a:r>
            <a:r>
              <a:rPr lang="es-ES" dirty="0"/>
              <a:t> y llega hasta el </a:t>
            </a:r>
            <a:r>
              <a:rPr lang="es-ES" dirty="0">
                <a:hlinkClick r:id="rId5" tooltip="Parque nacional Tierra del Fuego"/>
              </a:rPr>
              <a:t>parque nacional Tierra del Fuego</a:t>
            </a:r>
            <a:r>
              <a:rPr lang="es-ES" dirty="0"/>
              <a:t>, junto a la bahía de </a:t>
            </a:r>
            <a:r>
              <a:rPr lang="es-ES" dirty="0" err="1">
                <a:hlinkClick r:id="rId6" tooltip="Lapataia"/>
              </a:rPr>
              <a:t>Lapataia</a:t>
            </a:r>
            <a:r>
              <a:rPr lang="es-ES" dirty="0"/>
              <a:t>. Se ofrecen además cruceros por el </a:t>
            </a:r>
            <a:r>
              <a:rPr lang="es-ES" dirty="0">
                <a:hlinkClick r:id="rId7" tooltip="Canal Beagle"/>
              </a:rPr>
              <a:t>canal Beagle</a:t>
            </a:r>
            <a:r>
              <a:rPr lang="es-ES" dirty="0"/>
              <a:t>, observando colonias de </a:t>
            </a:r>
            <a:r>
              <a:rPr lang="es-ES" dirty="0">
                <a:hlinkClick r:id="rId8" tooltip="Otaria flavescens"/>
              </a:rPr>
              <a:t>lobos marinos</a:t>
            </a:r>
            <a:r>
              <a:rPr lang="es-ES" dirty="0"/>
              <a:t> y una visita al </a:t>
            </a:r>
            <a:r>
              <a:rPr lang="es-ES" dirty="0">
                <a:hlinkClick r:id="rId9" tooltip="Faro Les Éclaireurs"/>
              </a:rPr>
              <a:t>Faro Les </a:t>
            </a:r>
            <a:r>
              <a:rPr lang="es-ES" dirty="0" err="1">
                <a:hlinkClick r:id="rId9" tooltip="Faro Les Éclaireurs"/>
              </a:rPr>
              <a:t>Éclaireurs</a:t>
            </a:r>
            <a:r>
              <a:rPr lang="es-ES" dirty="0"/>
              <a:t>, al </a:t>
            </a:r>
            <a:r>
              <a:rPr lang="es-ES" dirty="0">
                <a:hlinkClick r:id="rId10" tooltip="Lago Fagnano"/>
              </a:rPr>
              <a:t>Lago </a:t>
            </a:r>
            <a:r>
              <a:rPr lang="es-ES" dirty="0" err="1">
                <a:hlinkClick r:id="rId10" tooltip="Lago Fagnano"/>
              </a:rPr>
              <a:t>Fagnano</a:t>
            </a:r>
            <a:r>
              <a:rPr lang="es-ES" dirty="0"/>
              <a:t> o a la casi inaccesible </a:t>
            </a:r>
            <a:r>
              <a:rPr lang="es-ES" dirty="0">
                <a:hlinkClick r:id="rId11" tooltip="Isla de los Estados"/>
              </a:rPr>
              <a:t>Isla de los Estados</a:t>
            </a:r>
            <a:r>
              <a:rPr lang="es-ES" dirty="0"/>
              <a:t> en donde se encuentra el </a:t>
            </a:r>
            <a:r>
              <a:rPr lang="es-ES" dirty="0">
                <a:hlinkClick r:id="rId12" tooltip="Faro del Fin del Mundo"/>
              </a:rPr>
              <a:t>Faro del Fin del Mundo</a:t>
            </a:r>
            <a:r>
              <a:rPr lang="es-ES" dirty="0"/>
              <a:t>, el paisaje de los bosques fueguinos toma un aspecto casi mágico durante los otoños australes al cubrirse de colores rojizos los follajes de los densos bosques.</a:t>
            </a:r>
            <a:endParaRPr lang="es-AR" dirty="0"/>
          </a:p>
        </p:txBody>
      </p:sp>
    </p:spTree>
    <p:extLst>
      <p:ext uri="{BB962C8B-B14F-4D97-AF65-F5344CB8AC3E}">
        <p14:creationId xmlns:p14="http://schemas.microsoft.com/office/powerpoint/2010/main" val="336582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520" y="785611"/>
            <a:ext cx="3065172" cy="5078313"/>
          </a:xfrm>
          <a:prstGeom prst="rect">
            <a:avLst/>
          </a:prstGeom>
          <a:noFill/>
        </p:spPr>
        <p:txBody>
          <a:bodyPr wrap="square" rtlCol="0">
            <a:spAutoFit/>
          </a:bodyPr>
          <a:lstStyle/>
          <a:p>
            <a:r>
              <a:rPr lang="es-ES" b="1" dirty="0"/>
              <a:t>Navegación Canal del Beagle: </a:t>
            </a:r>
            <a:endParaRPr lang="es-ES" b="1" dirty="0" smtClean="0"/>
          </a:p>
          <a:p>
            <a:endParaRPr lang="es-ES" b="1" dirty="0"/>
          </a:p>
          <a:p>
            <a:r>
              <a:rPr lang="es-ES" dirty="0" smtClean="0"/>
              <a:t>Al </a:t>
            </a:r>
            <a:r>
              <a:rPr lang="es-ES" dirty="0"/>
              <a:t>embarcarse en este catamarán, se obtendrá una panorámica impagable de la ciudad y su puerto. Sus recorridos pueden abarcar: la isla de los pájaros y la lobería, hábitat de los lobos marinos; la </a:t>
            </a:r>
            <a:r>
              <a:rPr lang="es-ES" dirty="0" err="1"/>
              <a:t>pingüinera</a:t>
            </a:r>
            <a:r>
              <a:rPr lang="es-ES" dirty="0"/>
              <a:t>, donde se observará varios tipos de pingüinos y también nos acercamos al faro LES ECLAIREURS, mas conocido como el Faro del fin del mundo, típica postal de Ushuaia, incluyendo las islas Bridge e Isla </a:t>
            </a:r>
            <a:r>
              <a:rPr lang="es-ES" dirty="0" err="1"/>
              <a:t>Karelo</a:t>
            </a:r>
            <a:r>
              <a:rPr lang="es-ES" dirty="0"/>
              <a:t>.</a:t>
            </a:r>
            <a:endParaRPr lang="es-AR" dirty="0"/>
          </a:p>
        </p:txBody>
      </p:sp>
      <p:sp>
        <p:nvSpPr>
          <p:cNvPr id="5" name="CuadroTexto 4"/>
          <p:cNvSpPr txBox="1"/>
          <p:nvPr/>
        </p:nvSpPr>
        <p:spPr>
          <a:xfrm>
            <a:off x="6027313" y="746975"/>
            <a:ext cx="5640946" cy="5078313"/>
          </a:xfrm>
          <a:prstGeom prst="rect">
            <a:avLst/>
          </a:prstGeom>
          <a:noFill/>
        </p:spPr>
        <p:txBody>
          <a:bodyPr wrap="square" rtlCol="0">
            <a:spAutoFit/>
          </a:bodyPr>
          <a:lstStyle/>
          <a:p>
            <a:r>
              <a:rPr lang="es-AR" b="1" dirty="0" smtClean="0"/>
              <a:t>Parque nacional Tierra del Fuego:</a:t>
            </a:r>
          </a:p>
          <a:p>
            <a:endParaRPr lang="es-AR" dirty="0"/>
          </a:p>
          <a:p>
            <a:r>
              <a:rPr lang="es-ES" dirty="0"/>
              <a:t>Casi 70.000 hectáreas de bosques patagónicos conforman el Parque Nacional Tierra del Fuego, creado en septiembre de 1960. Ubicado a 11 kilómetros al oeste de la ciudad de Ushuaia, es el único parque nacional de Argentina que bordea el mar, ya que uno de sus extremos abarca la franja costera suroeste del Canal Beagle. La Bahía </a:t>
            </a:r>
            <a:r>
              <a:rPr lang="es-ES" dirty="0" err="1"/>
              <a:t>Lapataia</a:t>
            </a:r>
            <a:r>
              <a:rPr lang="es-ES" dirty="0"/>
              <a:t>, donde culmina la Ruta Nacional Nº 3, es el único fiordo situado en el sector argentino de la isla</a:t>
            </a:r>
            <a:r>
              <a:rPr lang="es-ES" dirty="0" smtClean="0"/>
              <a:t>. </a:t>
            </a:r>
            <a:r>
              <a:rPr lang="es-ES" dirty="0"/>
              <a:t>Se podrán recorrer los diferentes circuitos dentro del parque, el más conocido, por ser el que tiene las mejores vistas al canal del Beagle es Bahía </a:t>
            </a:r>
            <a:r>
              <a:rPr lang="es-ES" dirty="0" err="1"/>
              <a:t>Lapataia</a:t>
            </a:r>
            <a:r>
              <a:rPr lang="es-ES" dirty="0"/>
              <a:t>. Se puede combinar esta excursión con el tren del fin del mundo, un recorrido de 45 minutos aproximadamente, donde nos mostrarán y contarán las diferentes actividades a las que eran sometidos los presos. </a:t>
            </a:r>
          </a:p>
          <a:p>
            <a:endParaRPr lang="es-AR" dirty="0"/>
          </a:p>
        </p:txBody>
      </p:sp>
    </p:spTree>
    <p:extLst>
      <p:ext uri="{BB962C8B-B14F-4D97-AF65-F5344CB8AC3E}">
        <p14:creationId xmlns:p14="http://schemas.microsoft.com/office/powerpoint/2010/main" val="300644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969394" cy="930454"/>
          </a:xfrm>
        </p:spPr>
        <p:txBody>
          <a:bodyPr/>
          <a:lstStyle/>
          <a:p>
            <a:r>
              <a:rPr lang="es-AR" dirty="0" smtClean="0"/>
              <a:t>Destinos</a:t>
            </a:r>
            <a:endParaRPr lang="es-AR" dirty="0"/>
          </a:p>
        </p:txBody>
      </p:sp>
      <p:sp>
        <p:nvSpPr>
          <p:cNvPr id="4" name="Marcador de contenido 2"/>
          <p:cNvSpPr txBox="1">
            <a:spLocks/>
          </p:cNvSpPr>
          <p:nvPr/>
        </p:nvSpPr>
        <p:spPr>
          <a:xfrm>
            <a:off x="4519411" y="1825625"/>
            <a:ext cx="1969394" cy="930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smtClean="0"/>
              <a:t>Paquetes</a:t>
            </a:r>
            <a:endParaRPr lang="es-AR" dirty="0"/>
          </a:p>
        </p:txBody>
      </p:sp>
      <p:sp>
        <p:nvSpPr>
          <p:cNvPr id="5" name="Marcador de contenido 2"/>
          <p:cNvSpPr txBox="1">
            <a:spLocks/>
          </p:cNvSpPr>
          <p:nvPr/>
        </p:nvSpPr>
        <p:spPr>
          <a:xfrm>
            <a:off x="8550499" y="1825625"/>
            <a:ext cx="1969394" cy="93045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smtClean="0"/>
              <a:t>Arma tu experiencia o viajes a medida</a:t>
            </a:r>
            <a:endParaRPr lang="es-AR" dirty="0"/>
          </a:p>
        </p:txBody>
      </p:sp>
      <p:sp>
        <p:nvSpPr>
          <p:cNvPr id="6" name="Marcador de contenido 2"/>
          <p:cNvSpPr txBox="1">
            <a:spLocks/>
          </p:cNvSpPr>
          <p:nvPr/>
        </p:nvSpPr>
        <p:spPr>
          <a:xfrm>
            <a:off x="838200" y="3394701"/>
            <a:ext cx="1969394" cy="930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AR" dirty="0"/>
          </a:p>
        </p:txBody>
      </p:sp>
      <p:sp>
        <p:nvSpPr>
          <p:cNvPr id="10" name="Marcador de contenido 2"/>
          <p:cNvSpPr txBox="1">
            <a:spLocks/>
          </p:cNvSpPr>
          <p:nvPr/>
        </p:nvSpPr>
        <p:spPr>
          <a:xfrm>
            <a:off x="683653" y="3150003"/>
            <a:ext cx="1969394" cy="930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smtClean="0"/>
              <a:t>Nosotros</a:t>
            </a:r>
            <a:endParaRPr lang="es-AR" dirty="0"/>
          </a:p>
        </p:txBody>
      </p:sp>
      <p:sp>
        <p:nvSpPr>
          <p:cNvPr id="11" name="Marcador de contenido 2"/>
          <p:cNvSpPr txBox="1">
            <a:spLocks/>
          </p:cNvSpPr>
          <p:nvPr/>
        </p:nvSpPr>
        <p:spPr>
          <a:xfrm>
            <a:off x="4653566" y="3250887"/>
            <a:ext cx="1969394" cy="930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smtClean="0"/>
              <a:t>Blog</a:t>
            </a:r>
            <a:endParaRPr lang="es-AR" dirty="0"/>
          </a:p>
        </p:txBody>
      </p:sp>
    </p:spTree>
    <p:extLst>
      <p:ext uri="{BB962C8B-B14F-4D97-AF65-F5344CB8AC3E}">
        <p14:creationId xmlns:p14="http://schemas.microsoft.com/office/powerpoint/2010/main" val="2560264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46975" y="631064"/>
            <a:ext cx="5731098" cy="4524315"/>
          </a:xfrm>
          <a:prstGeom prst="rect">
            <a:avLst/>
          </a:prstGeom>
          <a:noFill/>
        </p:spPr>
        <p:txBody>
          <a:bodyPr wrap="square" rtlCol="0">
            <a:spAutoFit/>
          </a:bodyPr>
          <a:lstStyle/>
          <a:p>
            <a:r>
              <a:rPr lang="es-AR" dirty="0" smtClean="0"/>
              <a:t>Lago Escondido y </a:t>
            </a:r>
            <a:r>
              <a:rPr lang="es-AR" dirty="0" err="1" smtClean="0"/>
              <a:t>Fagnano</a:t>
            </a:r>
            <a:r>
              <a:rPr lang="es-AR" dirty="0" smtClean="0"/>
              <a:t>:</a:t>
            </a:r>
          </a:p>
          <a:p>
            <a:endParaRPr lang="es-AR" dirty="0"/>
          </a:p>
          <a:p>
            <a:r>
              <a:rPr lang="es-ES" dirty="0"/>
              <a:t>En la excursión a Lago Escondido y </a:t>
            </a:r>
            <a:r>
              <a:rPr lang="es-ES" dirty="0" err="1"/>
              <a:t>Fagnano</a:t>
            </a:r>
            <a:r>
              <a:rPr lang="es-ES" dirty="0"/>
              <a:t> descubrirás la magnífica naturaleza fuera de la ciudad, extensos turbales, lagos de origen glaciar rodeados por montañas cubiertas de nieve y por el bosque sub antártico</a:t>
            </a:r>
            <a:r>
              <a:rPr lang="es-ES" dirty="0" smtClean="0"/>
              <a:t>. El </a:t>
            </a:r>
            <a:r>
              <a:rPr lang="es-ES" dirty="0"/>
              <a:t>próximo punto del recorrido será el Paso Garibaldi (450 </a:t>
            </a:r>
            <a:r>
              <a:rPr lang="es-ES" dirty="0" err="1"/>
              <a:t>mts</a:t>
            </a:r>
            <a:r>
              <a:rPr lang="es-ES" dirty="0"/>
              <a:t> sobre el nivel del mar), donde cruzaremos la Cordillera de los Andes, con la hermosa vista de los Lagos Escondido y </a:t>
            </a:r>
            <a:r>
              <a:rPr lang="es-ES" dirty="0" err="1"/>
              <a:t>Fagnano</a:t>
            </a:r>
            <a:r>
              <a:rPr lang="es-ES" dirty="0"/>
              <a:t>.</a:t>
            </a:r>
            <a:br>
              <a:rPr lang="es-ES" dirty="0"/>
            </a:br>
            <a:r>
              <a:rPr lang="es-ES" dirty="0"/>
              <a:t>Desde allí comenzaremos el descenso y luego de visitar la hostería Petrel en la costa del Lago Escondido continuaremos hasta llegar a la zona de los aserraderos, en particular al aserradero Martínez, hoy desactivado, en la costa del Lago </a:t>
            </a:r>
            <a:r>
              <a:rPr lang="es-ES" dirty="0" err="1"/>
              <a:t>Fagnano</a:t>
            </a:r>
            <a:r>
              <a:rPr lang="es-ES" dirty="0"/>
              <a:t> desde allí iniciaremos el regreso a la </a:t>
            </a:r>
            <a:r>
              <a:rPr lang="es-ES" dirty="0" smtClean="0"/>
              <a:t>ciudad.</a:t>
            </a:r>
            <a:endParaRPr lang="es-ES" dirty="0"/>
          </a:p>
          <a:p>
            <a:endParaRPr lang="es-AR" dirty="0"/>
          </a:p>
        </p:txBody>
      </p:sp>
      <p:sp>
        <p:nvSpPr>
          <p:cNvPr id="2" name="CuadroTexto 1"/>
          <p:cNvSpPr txBox="1"/>
          <p:nvPr/>
        </p:nvSpPr>
        <p:spPr>
          <a:xfrm>
            <a:off x="7237928" y="811369"/>
            <a:ext cx="4134118" cy="5355312"/>
          </a:xfrm>
          <a:prstGeom prst="rect">
            <a:avLst/>
          </a:prstGeom>
          <a:noFill/>
        </p:spPr>
        <p:txBody>
          <a:bodyPr wrap="square" rtlCol="0">
            <a:spAutoFit/>
          </a:bodyPr>
          <a:lstStyle/>
          <a:p>
            <a:r>
              <a:rPr lang="es-AR" dirty="0" smtClean="0"/>
              <a:t>Estancia </a:t>
            </a:r>
            <a:r>
              <a:rPr lang="es-AR" dirty="0" err="1" smtClean="0"/>
              <a:t>Haberton</a:t>
            </a:r>
            <a:r>
              <a:rPr lang="es-AR" dirty="0" smtClean="0"/>
              <a:t>:</a:t>
            </a:r>
          </a:p>
          <a:p>
            <a:endParaRPr lang="es-AR" dirty="0"/>
          </a:p>
          <a:p>
            <a:r>
              <a:rPr lang="es-ES" dirty="0"/>
              <a:t>Un viaje al pasado te llevara a conocer la historia detrás de la primer Estancia de Tierra del Fuego, reviviendo los momentos y anécdotas mas importantes.</a:t>
            </a:r>
          </a:p>
          <a:p>
            <a:r>
              <a:rPr lang="es-ES" dirty="0"/>
              <a:t>Fundada en 1886 por el misionero anglicano Thomas Bridges, quien fue el primer hombre blanco en vivir permanentemente en Tierra del Fuego, cumplió un rol muy importante para establecer la soberanía Argentina en esta zona.</a:t>
            </a:r>
          </a:p>
          <a:p>
            <a:r>
              <a:rPr lang="es-ES" dirty="0"/>
              <a:t>Actualmente es administrada por miembros de la quinta y sexta generación de la familia, ofreciendo una gran variedad de actividades diarias y programas con alojamiento incluido.</a:t>
            </a:r>
          </a:p>
          <a:p>
            <a:endParaRPr lang="es-AR" dirty="0"/>
          </a:p>
        </p:txBody>
      </p:sp>
    </p:spTree>
    <p:extLst>
      <p:ext uri="{BB962C8B-B14F-4D97-AF65-F5344CB8AC3E}">
        <p14:creationId xmlns:p14="http://schemas.microsoft.com/office/powerpoint/2010/main" val="4285535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Calafate</a:t>
            </a:r>
            <a:endParaRPr lang="es-AR" dirty="0"/>
          </a:p>
        </p:txBody>
      </p:sp>
      <p:sp>
        <p:nvSpPr>
          <p:cNvPr id="3" name="Marcador de contenido 2"/>
          <p:cNvSpPr>
            <a:spLocks noGrp="1"/>
          </p:cNvSpPr>
          <p:nvPr>
            <p:ph idx="1"/>
          </p:nvPr>
        </p:nvSpPr>
        <p:spPr/>
        <p:txBody>
          <a:bodyPr>
            <a:normAutofit fontScale="70000" lnSpcReduction="20000"/>
          </a:bodyPr>
          <a:lstStyle/>
          <a:p>
            <a:r>
              <a:rPr lang="es-ES" dirty="0"/>
              <a:t>El calafate, declarada patrimonio natural mundial de la humanidad por la Unesco en el año 1981, es una pequeña y acogedora ciudad ubicada al pie del Lago Argentino, en la provincia de Santa Cruz </a:t>
            </a:r>
            <a:r>
              <a:rPr lang="es-ES" dirty="0" smtClean="0"/>
              <a:t>. Conocida </a:t>
            </a:r>
            <a:r>
              <a:rPr lang="es-ES" dirty="0"/>
              <a:t>mundialmente por albergar uno de los atractivos turísticos más importantes de Argentina, el glaciar perito moreno. Sin embargo </a:t>
            </a:r>
            <a:r>
              <a:rPr lang="es-ES" dirty="0" smtClean="0"/>
              <a:t>ofrece otras alternativas, </a:t>
            </a:r>
            <a:r>
              <a:rPr lang="es-ES" dirty="0"/>
              <a:t>s</a:t>
            </a:r>
            <a:r>
              <a:rPr lang="es-ES" dirty="0" smtClean="0"/>
              <a:t>i </a:t>
            </a:r>
            <a:r>
              <a:rPr lang="es-ES" dirty="0"/>
              <a:t>bien Calafate es conocido por ser el punto de inicio para conocer el gracias perito moreno también debemos saber que hay muchas otras actividades para disfrutar, entre ellas podemos mencionar:</a:t>
            </a:r>
          </a:p>
          <a:p>
            <a:r>
              <a:rPr lang="es-ES" dirty="0"/>
              <a:t>La tradicional visita al glaciar perito moreno, dónde recorreremos sus diferentes pasarelas y  puntos panorámicos.</a:t>
            </a:r>
          </a:p>
          <a:p>
            <a:r>
              <a:rPr lang="es-ES" dirty="0" err="1"/>
              <a:t>Mimitrekking</a:t>
            </a:r>
            <a:r>
              <a:rPr lang="es-ES" dirty="0"/>
              <a:t>, una aventura que nos lleva a caminar sobre la superficie del glaciar, dónde podremos observar sumideros, grietas y otras formaciones y características que lo hacen único ya que el perito moreno es uno de los pocos glaciares que no está en retroceso. En esta visita también se podrán recorrer las pasarelas dónde podremos disfrutar de distintos puntos panorámicos</a:t>
            </a:r>
            <a:r>
              <a:rPr lang="es-ES" dirty="0" smtClean="0"/>
              <a:t>.</a:t>
            </a:r>
          </a:p>
          <a:p>
            <a:r>
              <a:rPr lang="es-ES" dirty="0" err="1"/>
              <a:t>Rios</a:t>
            </a:r>
            <a:r>
              <a:rPr lang="es-ES" dirty="0"/>
              <a:t> de hielo </a:t>
            </a:r>
            <a:r>
              <a:rPr lang="es-ES" dirty="0" err="1"/>
              <a:t>express</a:t>
            </a:r>
            <a:r>
              <a:rPr lang="es-ES" dirty="0"/>
              <a:t>, una excursión netamente lacustre dónde podremos conocer el glaciar </a:t>
            </a:r>
            <a:r>
              <a:rPr lang="es-ES" dirty="0" err="1"/>
              <a:t>Spegazzini</a:t>
            </a:r>
            <a:r>
              <a:rPr lang="es-ES" dirty="0"/>
              <a:t>, entre otros… navegaremos el canal de los </a:t>
            </a:r>
            <a:r>
              <a:rPr lang="es-ES" dirty="0" err="1"/>
              <a:t>tempanos</a:t>
            </a:r>
            <a:r>
              <a:rPr lang="es-ES" dirty="0"/>
              <a:t> hasta llegar a ver el glaciar </a:t>
            </a:r>
            <a:r>
              <a:rPr lang="es-ES" dirty="0" err="1"/>
              <a:t>upsala</a:t>
            </a:r>
            <a:r>
              <a:rPr lang="es-ES" dirty="0"/>
              <a:t> que por razones de seguridad no es posible una total aproximación.</a:t>
            </a:r>
            <a:endParaRPr lang="es-AR" dirty="0"/>
          </a:p>
        </p:txBody>
      </p:sp>
    </p:spTree>
    <p:extLst>
      <p:ext uri="{BB962C8B-B14F-4D97-AF65-F5344CB8AC3E}">
        <p14:creationId xmlns:p14="http://schemas.microsoft.com/office/powerpoint/2010/main" val="3533250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07584" y="334851"/>
            <a:ext cx="6748529" cy="6740307"/>
          </a:xfrm>
          <a:prstGeom prst="rect">
            <a:avLst/>
          </a:prstGeom>
          <a:noFill/>
        </p:spPr>
        <p:txBody>
          <a:bodyPr wrap="square" rtlCol="0">
            <a:spAutoFit/>
          </a:bodyPr>
          <a:lstStyle/>
          <a:p>
            <a:r>
              <a:rPr lang="es-AR" dirty="0" smtClean="0"/>
              <a:t>Big Ice:</a:t>
            </a:r>
          </a:p>
          <a:p>
            <a:endParaRPr lang="es-AR" dirty="0"/>
          </a:p>
          <a:p>
            <a:r>
              <a:rPr lang="es-ES" dirty="0"/>
              <a:t>Esta imperdible experiencia, se inicia en el Puerto “Bajo de las sombras” temprano en la mañana. Allí se toma una embarcación para cruzar el Brazo Rico, y desembarcar 20 minutos después en la costa oeste.</a:t>
            </a:r>
            <a:br>
              <a:rPr lang="es-ES" dirty="0"/>
            </a:br>
            <a:r>
              <a:rPr lang="es-ES" dirty="0"/>
              <a:t>La caminata inicia por la morena sur del glaciar Perito Moreno, y en poco más de una hora llegarán a un espectacular mirador, por donde accederán al hielo, allí los guías colocaran los crampones y arneses para comenzar la travesía.</a:t>
            </a:r>
            <a:br>
              <a:rPr lang="es-ES" dirty="0"/>
            </a:br>
            <a:r>
              <a:rPr lang="es-ES" dirty="0"/>
              <a:t>Una vez en el glaciar y con los crampones puestos, el mundo toma una nueva perspectiva: lagunas azules, profundas grietas, enormes sumideros, mágicas cuevas, y la sensación única de sentirse en el centro del glaciar.</a:t>
            </a:r>
            <a:br>
              <a:rPr lang="es-ES" dirty="0"/>
            </a:br>
            <a:r>
              <a:rPr lang="es-ES" dirty="0"/>
              <a:t>Siempre acompañados e instruidos por guías expertos, que junto a ustedes explorarán durante tres horas y media (aprox.) los rincones del glaciar más especial del mundo. Durante el recorrido los guías los ayudarán a conocer mejor el hielo y su entorno. Además, contarán con media hora para almorzar sobre el manto blanco y sorprenderse en un lugar de inigualable belleza.</a:t>
            </a:r>
            <a:br>
              <a:rPr lang="es-ES" dirty="0"/>
            </a:br>
            <a:r>
              <a:rPr lang="es-ES" dirty="0"/>
              <a:t>Una vez en la morena, caminarán otra hora para tomar la embarcación de regreso se navega muy cerca de pared sur del </a:t>
            </a:r>
            <a:r>
              <a:rPr lang="es-ES" dirty="0" err="1"/>
              <a:t>Gl</a:t>
            </a:r>
            <a:r>
              <a:rPr lang="es-ES" dirty="0"/>
              <a:t>. Perito Moreno para luego volver a la “civilización”, después de haber disfrutado uno de los </a:t>
            </a:r>
            <a:r>
              <a:rPr lang="es-ES" dirty="0" err="1"/>
              <a:t>treks</a:t>
            </a:r>
            <a:r>
              <a:rPr lang="es-ES" dirty="0"/>
              <a:t> sobre hielo más espectaculares del mundo.</a:t>
            </a:r>
            <a:endParaRPr lang="es-AR" dirty="0"/>
          </a:p>
        </p:txBody>
      </p:sp>
      <p:sp>
        <p:nvSpPr>
          <p:cNvPr id="5" name="CuadroTexto 4"/>
          <p:cNvSpPr txBox="1"/>
          <p:nvPr/>
        </p:nvSpPr>
        <p:spPr>
          <a:xfrm>
            <a:off x="8139448" y="824248"/>
            <a:ext cx="3593206" cy="6463308"/>
          </a:xfrm>
          <a:prstGeom prst="rect">
            <a:avLst/>
          </a:prstGeom>
          <a:noFill/>
        </p:spPr>
        <p:txBody>
          <a:bodyPr wrap="square" rtlCol="0">
            <a:spAutoFit/>
          </a:bodyPr>
          <a:lstStyle/>
          <a:p>
            <a:r>
              <a:rPr lang="es-AR" dirty="0" smtClean="0"/>
              <a:t>Glaciar Perito Moreno:</a:t>
            </a:r>
          </a:p>
          <a:p>
            <a:endParaRPr lang="es-AR" dirty="0"/>
          </a:p>
          <a:p>
            <a:r>
              <a:rPr lang="es-ES" dirty="0"/>
              <a:t>Partiremos de El Calafate y luego de 85 km por tierra arribaremos al Glaciar Perito Moreno, formado hace unos 30.000 años. La altura de la pared frontal es en su parte más alta de 80 metros, y su frente cubre una distancia de 3 kilómetros. Es el único glaciar en el mundo que crece sobre el agua, separando el Brazo Sur del Brazo Rico (ambos del Lago Argentino).</a:t>
            </a:r>
          </a:p>
          <a:p>
            <a:r>
              <a:rPr lang="es-ES" dirty="0"/>
              <a:t>La excursión consiste en contemplar desde tierra a través de diversos ángulos, y de cada vez más cercanos miradores, el extraordinario espectáculo del glaciar, carcomido por el Lago Argentino y observar eventualmente la caída de las moles de hielo. Regreso a Calafate.</a:t>
            </a:r>
          </a:p>
          <a:p>
            <a:r>
              <a:rPr lang="es-ES" cap="all" dirty="0"/>
              <a:t/>
            </a:r>
            <a:br>
              <a:rPr lang="es-ES" cap="all" dirty="0"/>
            </a:br>
            <a:endParaRPr lang="es-AR" dirty="0"/>
          </a:p>
        </p:txBody>
      </p:sp>
    </p:spTree>
    <p:extLst>
      <p:ext uri="{BB962C8B-B14F-4D97-AF65-F5344CB8AC3E}">
        <p14:creationId xmlns:p14="http://schemas.microsoft.com/office/powerpoint/2010/main" val="2892495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236372" y="901521"/>
            <a:ext cx="3271234" cy="1313645"/>
          </a:xfrm>
          <a:prstGeom prst="rect">
            <a:avLst/>
          </a:prstGeom>
          <a:noFill/>
        </p:spPr>
        <p:txBody>
          <a:bodyPr wrap="square" rtlCol="0">
            <a:spAutoFit/>
          </a:bodyPr>
          <a:lstStyle/>
          <a:p>
            <a:endParaRPr lang="es-AR" dirty="0"/>
          </a:p>
        </p:txBody>
      </p:sp>
      <p:sp>
        <p:nvSpPr>
          <p:cNvPr id="5" name="CuadroTexto 4"/>
          <p:cNvSpPr txBox="1"/>
          <p:nvPr/>
        </p:nvSpPr>
        <p:spPr>
          <a:xfrm>
            <a:off x="1094705" y="759854"/>
            <a:ext cx="3116688" cy="4524315"/>
          </a:xfrm>
          <a:prstGeom prst="rect">
            <a:avLst/>
          </a:prstGeom>
          <a:noFill/>
        </p:spPr>
        <p:txBody>
          <a:bodyPr wrap="square" rtlCol="0">
            <a:spAutoFit/>
          </a:bodyPr>
          <a:lstStyle/>
          <a:p>
            <a:r>
              <a:rPr lang="es-AR" b="1" dirty="0" smtClean="0"/>
              <a:t>Safari </a:t>
            </a:r>
            <a:r>
              <a:rPr lang="es-AR" b="1" dirty="0" err="1" smtClean="0"/>
              <a:t>Nautico</a:t>
            </a:r>
            <a:r>
              <a:rPr lang="es-AR" b="1" dirty="0" smtClean="0"/>
              <a:t>:</a:t>
            </a:r>
          </a:p>
          <a:p>
            <a:endParaRPr lang="es-AR" dirty="0"/>
          </a:p>
          <a:p>
            <a:r>
              <a:rPr lang="es-ES" dirty="0"/>
              <a:t>Navegación que se realiza desde el Puerto “Bajo de las Sombras”, a 7 km del Mirador del Glaciar. Desde ahí la embarcación navega por el Brazo Rico del Lago Argentino que permite apreciar los témpanos y desprendimientos que se producen en la cara sur del Glaciar Perito Moreno. Varias frecuencias diarias.</a:t>
            </a:r>
          </a:p>
          <a:p>
            <a:r>
              <a:rPr lang="es-ES" dirty="0"/>
              <a:t>Duración total: 1 hora.</a:t>
            </a:r>
          </a:p>
          <a:p>
            <a:endParaRPr lang="es-AR" dirty="0" smtClean="0"/>
          </a:p>
          <a:p>
            <a:endParaRPr lang="es-AR" dirty="0"/>
          </a:p>
        </p:txBody>
      </p:sp>
      <p:sp>
        <p:nvSpPr>
          <p:cNvPr id="6" name="CuadroTexto 5"/>
          <p:cNvSpPr txBox="1"/>
          <p:nvPr/>
        </p:nvSpPr>
        <p:spPr>
          <a:xfrm>
            <a:off x="5138670" y="334851"/>
            <a:ext cx="6349285" cy="8402300"/>
          </a:xfrm>
          <a:prstGeom prst="rect">
            <a:avLst/>
          </a:prstGeom>
          <a:noFill/>
        </p:spPr>
        <p:txBody>
          <a:bodyPr wrap="square" rtlCol="0">
            <a:spAutoFit/>
          </a:bodyPr>
          <a:lstStyle/>
          <a:p>
            <a:r>
              <a:rPr lang="es-AR" b="1" dirty="0" err="1" smtClean="0"/>
              <a:t>Minitrekking</a:t>
            </a:r>
            <a:r>
              <a:rPr lang="es-AR" b="1" dirty="0" smtClean="0"/>
              <a:t>:</a:t>
            </a:r>
          </a:p>
          <a:p>
            <a:endParaRPr lang="es-AR" dirty="0"/>
          </a:p>
          <a:p>
            <a:r>
              <a:rPr lang="es-ES" dirty="0"/>
              <a:t>La excursión se inicia en el puerto “Bajo de las Sombras” 7 km antes de las pasarelas del glaciar.</a:t>
            </a:r>
            <a:br>
              <a:rPr lang="es-ES" dirty="0"/>
            </a:br>
            <a:r>
              <a:rPr lang="es-ES" dirty="0"/>
              <a:t>En primer lugar se embarca para cruzar el Lago Rico, llegando a la costa sudoeste luego de aproximadamente 20 minutos de navegación frente a la pared sur del glaciar Perito Moreno.</a:t>
            </a:r>
          </a:p>
          <a:p>
            <a:r>
              <a:rPr lang="es-ES" dirty="0"/>
              <a:t>Con posterioridad se accede al refugio donde los guías organizan los grupos que se componen cada uno hasta de 20 personas.</a:t>
            </a:r>
          </a:p>
          <a:p>
            <a:r>
              <a:rPr lang="es-ES" dirty="0"/>
              <a:t>Se inicia entonces una caminata por la orilla del lago de aproximadamente 35 minutos hasta el glaciar.</a:t>
            </a:r>
            <a:br>
              <a:rPr lang="es-ES" dirty="0"/>
            </a:br>
            <a:r>
              <a:rPr lang="es-ES" dirty="0"/>
              <a:t>Al llegar al borde del hielo los guías colocan los crampones a los participantes, quienes reciben instrucciones sobre la forma en que deben desplazarse sobre el hielo.</a:t>
            </a:r>
          </a:p>
          <a:p>
            <a:r>
              <a:rPr lang="es-ES" b="1" dirty="0"/>
              <a:t>Sobre el Glaciar !!</a:t>
            </a:r>
            <a:endParaRPr lang="es-ES" dirty="0"/>
          </a:p>
          <a:p>
            <a:r>
              <a:rPr lang="es-ES" dirty="0"/>
              <a:t>El recorrido sobre el glaciar se realiza en aproximadamente 01:30 horas, y durante el transcurso del mismo se podrá apreciar una variedad de formaciones de hielo como: grietas, </a:t>
            </a:r>
            <a:r>
              <a:rPr lang="es-ES" dirty="0" err="1"/>
              <a:t>seracs</a:t>
            </a:r>
            <a:r>
              <a:rPr lang="es-ES" dirty="0"/>
              <a:t>, sumideros, pequeñas lagunas, etc. .</a:t>
            </a:r>
            <a:br>
              <a:rPr lang="es-ES" dirty="0"/>
            </a:br>
            <a:r>
              <a:rPr lang="es-ES" dirty="0"/>
              <a:t>La caminata es moderada. La superficie de hielo sobre la que se camina es irregular, pero firme y segura.</a:t>
            </a:r>
            <a:br>
              <a:rPr lang="es-ES" dirty="0"/>
            </a:br>
            <a:r>
              <a:rPr lang="es-ES" dirty="0"/>
              <a:t>Se recibirán explicaciones acerca de la flora, fauna y glaciología general de la región como así también del fenómeno particular que ocurre en el glaciar Perito Moreno y eventualmente produce su ruptura.</a:t>
            </a:r>
          </a:p>
          <a:p>
            <a:r>
              <a:rPr lang="es-ES" dirty="0"/>
              <a:t>Al finalizar el paseo, se regresa al refugio atravesando el exuberante bosque magallánico, para luego tomar el catamarán de regreso al Puerto Bajo de Las Sombras.</a:t>
            </a:r>
          </a:p>
          <a:p>
            <a:endParaRPr lang="es-AR" dirty="0" smtClean="0"/>
          </a:p>
          <a:p>
            <a:endParaRPr lang="es-AR" dirty="0"/>
          </a:p>
        </p:txBody>
      </p:sp>
    </p:spTree>
    <p:extLst>
      <p:ext uri="{BB962C8B-B14F-4D97-AF65-F5344CB8AC3E}">
        <p14:creationId xmlns:p14="http://schemas.microsoft.com/office/powerpoint/2010/main" val="4186761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37127" y="360608"/>
            <a:ext cx="4121240" cy="6740307"/>
          </a:xfrm>
          <a:prstGeom prst="rect">
            <a:avLst/>
          </a:prstGeom>
          <a:noFill/>
        </p:spPr>
        <p:txBody>
          <a:bodyPr wrap="square" rtlCol="0">
            <a:spAutoFit/>
          </a:bodyPr>
          <a:lstStyle/>
          <a:p>
            <a:r>
              <a:rPr lang="es-AR" b="1" dirty="0" err="1" smtClean="0"/>
              <a:t>Marpatag</a:t>
            </a:r>
            <a:r>
              <a:rPr lang="es-AR" b="1" dirty="0" smtClean="0"/>
              <a:t> (Glaciares Gourmet):</a:t>
            </a:r>
          </a:p>
          <a:p>
            <a:endParaRPr lang="es-AR" dirty="0"/>
          </a:p>
          <a:p>
            <a:r>
              <a:rPr lang="es-ES" i="1" dirty="0"/>
              <a:t>Glaciares Gourmet</a:t>
            </a:r>
            <a:r>
              <a:rPr lang="es-ES" dirty="0"/>
              <a:t> es una experiencia </a:t>
            </a:r>
            <a:r>
              <a:rPr lang="es-ES" i="1" dirty="0"/>
              <a:t>full </a:t>
            </a:r>
            <a:r>
              <a:rPr lang="es-ES" i="1" dirty="0" err="1"/>
              <a:t>day</a:t>
            </a:r>
            <a:r>
              <a:rPr lang="es-ES" dirty="0"/>
              <a:t> </a:t>
            </a:r>
            <a:r>
              <a:rPr lang="es-ES" dirty="0" smtClean="0"/>
              <a:t>a bordo de un Crucero </a:t>
            </a:r>
            <a:r>
              <a:rPr lang="es-ES" dirty="0"/>
              <a:t>que recorre algunos lugares de este paraje patagónico, navegándolo con el más alto confort y con una gastronomía gourmet diseñada especialmente para una experiencia memorable</a:t>
            </a:r>
            <a:r>
              <a:rPr lang="es-ES" dirty="0" smtClean="0"/>
              <a:t>.</a:t>
            </a:r>
          </a:p>
          <a:p>
            <a:r>
              <a:rPr lang="es-ES" dirty="0"/>
              <a:t>El PN Los Glaciares es un magnífico escenario de bosques, lagos, montañas, hielo y estepa, con más de 200 glaciares. Destacan el Glaciar </a:t>
            </a:r>
            <a:r>
              <a:rPr lang="es-ES" dirty="0" err="1"/>
              <a:t>Spegazzini</a:t>
            </a:r>
            <a:r>
              <a:rPr lang="es-ES" dirty="0"/>
              <a:t> con la gran altura de su frente que alcanza los 135 msnm, el Glaciar Upsala que cubre todo un valle con una extensión aproximada de 765 Km2 y una longitud de 53 km, y el Glaciar Perito Moreno, en constante avance, y cuyas rupturas son un espectáculo natural incomparable.</a:t>
            </a:r>
            <a:endParaRPr lang="es-ES" dirty="0" smtClean="0"/>
          </a:p>
          <a:p>
            <a:endParaRPr lang="es-ES" dirty="0"/>
          </a:p>
          <a:p>
            <a:endParaRPr lang="es-AR" dirty="0" smtClean="0"/>
          </a:p>
          <a:p>
            <a:endParaRPr lang="es-AR" dirty="0"/>
          </a:p>
          <a:p>
            <a:endParaRPr lang="es-AR" dirty="0"/>
          </a:p>
        </p:txBody>
      </p:sp>
      <p:sp>
        <p:nvSpPr>
          <p:cNvPr id="5" name="CuadroTexto 4"/>
          <p:cNvSpPr txBox="1"/>
          <p:nvPr/>
        </p:nvSpPr>
        <p:spPr>
          <a:xfrm>
            <a:off x="6812923" y="463639"/>
            <a:ext cx="3142445" cy="5078313"/>
          </a:xfrm>
          <a:prstGeom prst="rect">
            <a:avLst/>
          </a:prstGeom>
          <a:noFill/>
        </p:spPr>
        <p:txBody>
          <a:bodyPr wrap="square" rtlCol="0">
            <a:spAutoFit/>
          </a:bodyPr>
          <a:lstStyle/>
          <a:p>
            <a:r>
              <a:rPr lang="es-AR" b="1" dirty="0" smtClean="0"/>
              <a:t>Estancia </a:t>
            </a:r>
            <a:r>
              <a:rPr lang="es-AR" b="1" dirty="0" err="1" smtClean="0"/>
              <a:t>Nibepo</a:t>
            </a:r>
            <a:r>
              <a:rPr lang="es-AR" b="1" dirty="0" smtClean="0"/>
              <a:t> </a:t>
            </a:r>
            <a:r>
              <a:rPr lang="es-AR" b="1" dirty="0" err="1" smtClean="0"/>
              <a:t>Aike</a:t>
            </a:r>
            <a:r>
              <a:rPr lang="es-AR" b="1" dirty="0" smtClean="0"/>
              <a:t>:</a:t>
            </a:r>
          </a:p>
          <a:p>
            <a:endParaRPr lang="es-AR" dirty="0"/>
          </a:p>
          <a:p>
            <a:r>
              <a:rPr lang="es-ES" dirty="0"/>
              <a:t>Este programa es perfecto para participar de la vida rural patagónica y complementa la visita a los glaciares. Son dos salidas diarias, am y pm. Comprende: desayuno o te, prueba de riendas, demostración de esquila y culmina con un exquisito asado de cordero (almuerzo o cena). En el programa de la mañana, se le puede sumar por la tarde 3 horas de cabalgata, luego del almuerzo.</a:t>
            </a:r>
            <a:endParaRPr lang="es-AR" dirty="0" smtClean="0"/>
          </a:p>
          <a:p>
            <a:endParaRPr lang="es-AR" dirty="0"/>
          </a:p>
          <a:p>
            <a:endParaRPr lang="es-AR" dirty="0"/>
          </a:p>
        </p:txBody>
      </p:sp>
    </p:spTree>
    <p:extLst>
      <p:ext uri="{BB962C8B-B14F-4D97-AF65-F5344CB8AC3E}">
        <p14:creationId xmlns:p14="http://schemas.microsoft.com/office/powerpoint/2010/main" val="1029059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El </a:t>
            </a:r>
            <a:r>
              <a:rPr lang="es-AR" dirty="0" err="1" smtClean="0"/>
              <a:t>chalten</a:t>
            </a:r>
            <a:endParaRPr lang="es-AR" dirty="0"/>
          </a:p>
        </p:txBody>
      </p:sp>
      <p:sp>
        <p:nvSpPr>
          <p:cNvPr id="3" name="Marcador de contenido 2"/>
          <p:cNvSpPr>
            <a:spLocks noGrp="1"/>
          </p:cNvSpPr>
          <p:nvPr>
            <p:ph idx="1"/>
          </p:nvPr>
        </p:nvSpPr>
        <p:spPr/>
        <p:txBody>
          <a:bodyPr>
            <a:normAutofit/>
          </a:bodyPr>
          <a:lstStyle/>
          <a:p>
            <a:r>
              <a:rPr lang="es-ES" dirty="0"/>
              <a:t>El </a:t>
            </a:r>
            <a:r>
              <a:rPr lang="es-ES" dirty="0" err="1"/>
              <a:t>Chalten</a:t>
            </a:r>
            <a:r>
              <a:rPr lang="es-ES" dirty="0" smtClean="0"/>
              <a:t>, </a:t>
            </a:r>
            <a:r>
              <a:rPr lang="es-ES" dirty="0"/>
              <a:t>Se encuentra ubicada en un lugar privilegiado al borde de la zona Norte del Parque Nacional Los Glaciares, por ello la naturaleza es su entorno. Con el paso de los años se convirtió en una villa turística de montaña, con gran afluencia de visitantes de diferentes partes del mundo interesados en conocer al majestuoso Cerro </a:t>
            </a:r>
            <a:r>
              <a:rPr lang="es-ES" dirty="0" err="1"/>
              <a:t>Fitz</a:t>
            </a:r>
            <a:r>
              <a:rPr lang="es-ES" dirty="0"/>
              <a:t> Roy, el Cerro Torre y las numerosas agujas de granito que rodean a </a:t>
            </a:r>
            <a:r>
              <a:rPr lang="es-ES" dirty="0" smtClean="0"/>
              <a:t>ambos. Desde </a:t>
            </a:r>
            <a:r>
              <a:rPr lang="es-ES" dirty="0"/>
              <a:t>el </a:t>
            </a:r>
            <a:r>
              <a:rPr lang="es-ES" dirty="0" err="1"/>
              <a:t>chalten</a:t>
            </a:r>
            <a:r>
              <a:rPr lang="es-ES" dirty="0"/>
              <a:t> también podremos conocer el glaciar Viedma, el más grande en extensión de nuestro </a:t>
            </a:r>
            <a:r>
              <a:rPr lang="es-ES" dirty="0" smtClean="0"/>
              <a:t>país. También </a:t>
            </a:r>
            <a:r>
              <a:rPr lang="es-ES" dirty="0"/>
              <a:t>podemos hacer torres del </a:t>
            </a:r>
            <a:r>
              <a:rPr lang="es-ES" dirty="0" err="1"/>
              <a:t>Paine</a:t>
            </a:r>
            <a:r>
              <a:rPr lang="es-ES" dirty="0"/>
              <a:t>, estancias patagónicas, y alguna excursión de medio día como balcones del Calafate, cerro frías, el museo del hielo patagónico o el bar de hielo.</a:t>
            </a:r>
          </a:p>
          <a:p>
            <a:endParaRPr lang="es-AR" dirty="0"/>
          </a:p>
        </p:txBody>
      </p:sp>
    </p:spTree>
    <p:extLst>
      <p:ext uri="{BB962C8B-B14F-4D97-AF65-F5344CB8AC3E}">
        <p14:creationId xmlns:p14="http://schemas.microsoft.com/office/powerpoint/2010/main" val="2283301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39403" y="734096"/>
            <a:ext cx="1867436" cy="5909310"/>
          </a:xfrm>
          <a:prstGeom prst="rect">
            <a:avLst/>
          </a:prstGeom>
          <a:noFill/>
        </p:spPr>
        <p:txBody>
          <a:bodyPr wrap="square" rtlCol="0">
            <a:spAutoFit/>
          </a:bodyPr>
          <a:lstStyle/>
          <a:p>
            <a:r>
              <a:rPr lang="es-AR" dirty="0" err="1" smtClean="0"/>
              <a:t>Trekking</a:t>
            </a:r>
            <a:r>
              <a:rPr lang="es-AR" dirty="0" smtClean="0"/>
              <a:t> </a:t>
            </a:r>
            <a:r>
              <a:rPr lang="es-AR" dirty="0" err="1" smtClean="0"/>
              <a:t>Fitz</a:t>
            </a:r>
            <a:r>
              <a:rPr lang="es-AR" dirty="0" smtClean="0"/>
              <a:t> Roy Laguna de los tres:</a:t>
            </a:r>
          </a:p>
          <a:p>
            <a:endParaRPr lang="es-AR" dirty="0"/>
          </a:p>
          <a:p>
            <a:r>
              <a:rPr lang="es-ES" dirty="0"/>
              <a:t>La caminata más buscada y con las vistas más espectaculares del macizo del </a:t>
            </a:r>
            <a:r>
              <a:rPr lang="es-ES" dirty="0" err="1"/>
              <a:t>Fitz</a:t>
            </a:r>
            <a:r>
              <a:rPr lang="es-ES" dirty="0"/>
              <a:t> Roy. Este mirador natural es el sitio más próximo a las imponentes paredes del </a:t>
            </a:r>
            <a:r>
              <a:rPr lang="es-ES" dirty="0" err="1"/>
              <a:t>Fitz</a:t>
            </a:r>
            <a:r>
              <a:rPr lang="es-ES" dirty="0"/>
              <a:t> Roy y sus agujas graníticas periféricas y sin duda la más famosa de todas las caminatas.</a:t>
            </a:r>
            <a:endParaRPr lang="es-AR" dirty="0"/>
          </a:p>
        </p:txBody>
      </p:sp>
      <p:sp>
        <p:nvSpPr>
          <p:cNvPr id="5" name="CuadroTexto 4"/>
          <p:cNvSpPr txBox="1"/>
          <p:nvPr/>
        </p:nvSpPr>
        <p:spPr>
          <a:xfrm>
            <a:off x="4713668" y="734096"/>
            <a:ext cx="1622738" cy="4247317"/>
          </a:xfrm>
          <a:prstGeom prst="rect">
            <a:avLst/>
          </a:prstGeom>
          <a:noFill/>
        </p:spPr>
        <p:txBody>
          <a:bodyPr wrap="square" rtlCol="0">
            <a:spAutoFit/>
          </a:bodyPr>
          <a:lstStyle/>
          <a:p>
            <a:r>
              <a:rPr lang="es-AR" dirty="0" smtClean="0"/>
              <a:t>Mirador del Torre:</a:t>
            </a:r>
          </a:p>
          <a:p>
            <a:endParaRPr lang="es-AR" dirty="0"/>
          </a:p>
          <a:p>
            <a:r>
              <a:rPr lang="es-ES" dirty="0"/>
              <a:t>Una caminata corta y de baja dificultad por el valle del río </a:t>
            </a:r>
            <a:r>
              <a:rPr lang="es-ES" dirty="0" err="1"/>
              <a:t>Fitz</a:t>
            </a:r>
            <a:r>
              <a:rPr lang="es-ES" dirty="0"/>
              <a:t> Roy hasta el famoso mirador panorámico de los cerros Solo, cordón Adela y macizo del Cerro Torre.</a:t>
            </a:r>
            <a:endParaRPr lang="es-AR" dirty="0"/>
          </a:p>
        </p:txBody>
      </p:sp>
      <p:sp>
        <p:nvSpPr>
          <p:cNvPr id="6" name="CuadroTexto 5"/>
          <p:cNvSpPr txBox="1"/>
          <p:nvPr/>
        </p:nvSpPr>
        <p:spPr>
          <a:xfrm>
            <a:off x="8075054" y="824248"/>
            <a:ext cx="2434107" cy="3416320"/>
          </a:xfrm>
          <a:prstGeom prst="rect">
            <a:avLst/>
          </a:prstGeom>
          <a:noFill/>
        </p:spPr>
        <p:txBody>
          <a:bodyPr wrap="square" rtlCol="0">
            <a:spAutoFit/>
          </a:bodyPr>
          <a:lstStyle/>
          <a:p>
            <a:r>
              <a:rPr lang="es-AR" dirty="0" smtClean="0"/>
              <a:t>Laguna del diablo y puesto </a:t>
            </a:r>
            <a:r>
              <a:rPr lang="es-AR" dirty="0" err="1" smtClean="0"/>
              <a:t>Cagliero</a:t>
            </a:r>
            <a:r>
              <a:rPr lang="es-AR" dirty="0" smtClean="0"/>
              <a:t>:</a:t>
            </a:r>
          </a:p>
          <a:p>
            <a:endParaRPr lang="es-AR" dirty="0"/>
          </a:p>
          <a:p>
            <a:r>
              <a:rPr lang="es-ES" dirty="0"/>
              <a:t>Una laguna ubicada en un ambiente prístino, hábitat del huemul. Aquí se encuentra el Puesto </a:t>
            </a:r>
            <a:r>
              <a:rPr lang="es-ES" dirty="0" err="1"/>
              <a:t>Cagliero</a:t>
            </a:r>
            <a:r>
              <a:rPr lang="es-ES" dirty="0"/>
              <a:t>, un refugio de montaña que toma su nombre del glaciar que alimenta esta laguna.</a:t>
            </a:r>
            <a:endParaRPr lang="es-AR" dirty="0"/>
          </a:p>
        </p:txBody>
      </p:sp>
    </p:spTree>
    <p:extLst>
      <p:ext uri="{BB962C8B-B14F-4D97-AF65-F5344CB8AC3E}">
        <p14:creationId xmlns:p14="http://schemas.microsoft.com/office/powerpoint/2010/main" val="21051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contenido 2"/>
          <p:cNvSpPr txBox="1">
            <a:spLocks noGrp="1"/>
          </p:cNvSpPr>
          <p:nvPr>
            <p:ph idx="1"/>
          </p:nvPr>
        </p:nvSpPr>
        <p:spPr>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smtClean="0"/>
              <a:t>Paginas:</a:t>
            </a:r>
          </a:p>
          <a:p>
            <a:r>
              <a:rPr lang="es-AR" dirty="0" err="1" smtClean="0"/>
              <a:t>Melytour</a:t>
            </a:r>
            <a:endParaRPr lang="es-AR" dirty="0" smtClean="0"/>
          </a:p>
          <a:p>
            <a:r>
              <a:rPr lang="es-AR" dirty="0" err="1" smtClean="0"/>
              <a:t>Eurotur</a:t>
            </a:r>
            <a:endParaRPr lang="es-AR" dirty="0" smtClean="0"/>
          </a:p>
          <a:p>
            <a:r>
              <a:rPr lang="es-AR" dirty="0" smtClean="0"/>
              <a:t>Turar</a:t>
            </a:r>
          </a:p>
          <a:p>
            <a:r>
              <a:rPr lang="es-AR" dirty="0" err="1" smtClean="0"/>
              <a:t>Furlong</a:t>
            </a:r>
            <a:r>
              <a:rPr lang="es-AR" dirty="0" smtClean="0"/>
              <a:t> </a:t>
            </a:r>
            <a:r>
              <a:rPr lang="es-AR" dirty="0" err="1" smtClean="0"/>
              <a:t>incoming</a:t>
            </a:r>
            <a:endParaRPr lang="es-AR" dirty="0" smtClean="0"/>
          </a:p>
          <a:p>
            <a:r>
              <a:rPr lang="es-AR" dirty="0" smtClean="0"/>
              <a:t>Turismo sur</a:t>
            </a:r>
          </a:p>
          <a:p>
            <a:r>
              <a:rPr lang="es-AR" dirty="0" err="1" smtClean="0"/>
              <a:t>Civitatis</a:t>
            </a:r>
            <a:endParaRPr lang="es-AR" dirty="0" smtClean="0"/>
          </a:p>
          <a:p>
            <a:r>
              <a:rPr lang="es-AR" dirty="0" err="1" smtClean="0"/>
              <a:t>Rg</a:t>
            </a:r>
            <a:r>
              <a:rPr lang="es-AR" dirty="0" smtClean="0"/>
              <a:t> turismo</a:t>
            </a:r>
          </a:p>
          <a:p>
            <a:r>
              <a:rPr lang="es-AR" dirty="0" err="1" smtClean="0"/>
              <a:t>Defrantur</a:t>
            </a:r>
            <a:r>
              <a:rPr lang="es-AR" dirty="0" smtClean="0"/>
              <a:t> (para itinerarios)</a:t>
            </a:r>
          </a:p>
          <a:p>
            <a:r>
              <a:rPr lang="es-AR" dirty="0" smtClean="0"/>
              <a:t>Piamonte (para itinerarios)</a:t>
            </a:r>
          </a:p>
          <a:p>
            <a:r>
              <a:rPr lang="es-AR" dirty="0" err="1" smtClean="0"/>
              <a:t>Civitatis</a:t>
            </a:r>
            <a:endParaRPr lang="es-AR" dirty="0" smtClean="0"/>
          </a:p>
          <a:p>
            <a:endParaRPr lang="es-AR" dirty="0"/>
          </a:p>
        </p:txBody>
      </p:sp>
    </p:spTree>
    <p:extLst>
      <p:ext uri="{BB962C8B-B14F-4D97-AF65-F5344CB8AC3E}">
        <p14:creationId xmlns:p14="http://schemas.microsoft.com/office/powerpoint/2010/main" val="87118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Destinos</a:t>
            </a:r>
            <a:endParaRPr lang="es-AR" dirty="0"/>
          </a:p>
        </p:txBody>
      </p:sp>
      <p:sp>
        <p:nvSpPr>
          <p:cNvPr id="3" name="Marcador de contenido 2"/>
          <p:cNvSpPr>
            <a:spLocks noGrp="1"/>
          </p:cNvSpPr>
          <p:nvPr>
            <p:ph idx="1"/>
          </p:nvPr>
        </p:nvSpPr>
        <p:spPr/>
        <p:txBody>
          <a:bodyPr>
            <a:normAutofit lnSpcReduction="10000"/>
          </a:bodyPr>
          <a:lstStyle/>
          <a:p>
            <a:r>
              <a:rPr lang="es-AR" dirty="0" smtClean="0"/>
              <a:t>Buenos Aires</a:t>
            </a:r>
          </a:p>
          <a:p>
            <a:r>
              <a:rPr lang="es-AR" dirty="0" smtClean="0"/>
              <a:t>Cataratas del </a:t>
            </a:r>
            <a:r>
              <a:rPr lang="es-AR" dirty="0" err="1" smtClean="0"/>
              <a:t>Iguazu</a:t>
            </a:r>
            <a:endParaRPr lang="es-AR" dirty="0" smtClean="0"/>
          </a:p>
          <a:p>
            <a:r>
              <a:rPr lang="es-AR" dirty="0" smtClean="0"/>
              <a:t>Salta y Jujuy</a:t>
            </a:r>
          </a:p>
          <a:p>
            <a:r>
              <a:rPr lang="es-AR" dirty="0" smtClean="0"/>
              <a:t>Mendoza</a:t>
            </a:r>
          </a:p>
          <a:p>
            <a:r>
              <a:rPr lang="es-AR" dirty="0" smtClean="0"/>
              <a:t>Puerto </a:t>
            </a:r>
            <a:r>
              <a:rPr lang="es-AR" dirty="0" err="1" smtClean="0"/>
              <a:t>Madryn</a:t>
            </a:r>
            <a:r>
              <a:rPr lang="es-AR" dirty="0" smtClean="0"/>
              <a:t> (</a:t>
            </a:r>
            <a:r>
              <a:rPr lang="es-AR" dirty="0" err="1" smtClean="0"/>
              <a:t>Pinguinos</a:t>
            </a:r>
            <a:r>
              <a:rPr lang="es-AR" dirty="0" smtClean="0"/>
              <a:t> y Ballenas)</a:t>
            </a:r>
          </a:p>
          <a:p>
            <a:r>
              <a:rPr lang="es-AR" dirty="0" smtClean="0"/>
              <a:t>Bariloche y Lagos</a:t>
            </a:r>
          </a:p>
          <a:p>
            <a:r>
              <a:rPr lang="es-AR" dirty="0" smtClean="0"/>
              <a:t>El Calafate (Glaciares)</a:t>
            </a:r>
          </a:p>
          <a:p>
            <a:r>
              <a:rPr lang="es-AR" dirty="0" smtClean="0"/>
              <a:t>El </a:t>
            </a:r>
            <a:r>
              <a:rPr lang="es-AR" dirty="0" err="1" smtClean="0"/>
              <a:t>Chalten</a:t>
            </a:r>
            <a:endParaRPr lang="es-AR" dirty="0" smtClean="0"/>
          </a:p>
          <a:p>
            <a:r>
              <a:rPr lang="es-AR" dirty="0" smtClean="0"/>
              <a:t>Ushuaia</a:t>
            </a:r>
          </a:p>
          <a:p>
            <a:endParaRPr lang="es-AR" dirty="0" smtClean="0"/>
          </a:p>
          <a:p>
            <a:endParaRPr lang="es-AR" dirty="0"/>
          </a:p>
        </p:txBody>
      </p:sp>
    </p:spTree>
    <p:extLst>
      <p:ext uri="{BB962C8B-B14F-4D97-AF65-F5344CB8AC3E}">
        <p14:creationId xmlns:p14="http://schemas.microsoft.com/office/powerpoint/2010/main" val="224344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44864"/>
          </a:xfrm>
        </p:spPr>
        <p:txBody>
          <a:bodyPr/>
          <a:lstStyle/>
          <a:p>
            <a:r>
              <a:rPr lang="es-AR" dirty="0" smtClean="0"/>
              <a:t>Buenos Aires</a:t>
            </a:r>
            <a:endParaRPr lang="es-AR" dirty="0"/>
          </a:p>
        </p:txBody>
      </p:sp>
      <p:pic>
        <p:nvPicPr>
          <p:cNvPr id="1026" name="Picture 2" descr="Provincia de Buenos Aires - Wikipedia, la enciclopedia lib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4744" y="1329835"/>
            <a:ext cx="255961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838200" y="1539240"/>
            <a:ext cx="7751618" cy="4524315"/>
          </a:xfrm>
          <a:prstGeom prst="rect">
            <a:avLst/>
          </a:prstGeom>
        </p:spPr>
        <p:txBody>
          <a:bodyPr wrap="square">
            <a:spAutoFit/>
          </a:bodyPr>
          <a:lstStyle/>
          <a:p>
            <a:r>
              <a:rPr lang="es-ES" dirty="0" smtClean="0">
                <a:solidFill>
                  <a:srgbClr val="0645AD"/>
                </a:solidFill>
                <a:latin typeface="Arial" panose="020B0604020202020204" pitchFamily="34" charset="0"/>
                <a:hlinkClick r:id="rId3" tooltip="Buenos Aires"/>
              </a:rPr>
              <a:t>La ciudad de Buenos </a:t>
            </a:r>
            <a:r>
              <a:rPr lang="es-ES" dirty="0">
                <a:solidFill>
                  <a:srgbClr val="0645AD"/>
                </a:solidFill>
                <a:latin typeface="Arial" panose="020B0604020202020204" pitchFamily="34" charset="0"/>
                <a:hlinkClick r:id="rId3" tooltip="Buenos Aires"/>
              </a:rPr>
              <a:t>Aires</a:t>
            </a:r>
            <a:r>
              <a:rPr lang="es-ES" dirty="0">
                <a:solidFill>
                  <a:srgbClr val="202122"/>
                </a:solidFill>
                <a:latin typeface="Arial" panose="020B0604020202020204" pitchFamily="34" charset="0"/>
              </a:rPr>
              <a:t> se </a:t>
            </a:r>
            <a:r>
              <a:rPr lang="es-ES" dirty="0" smtClean="0">
                <a:solidFill>
                  <a:srgbClr val="202122"/>
                </a:solidFill>
                <a:latin typeface="Arial" panose="020B0604020202020204" pitchFamily="34" charset="0"/>
              </a:rPr>
              <a:t>encuentra a orillas del Rio de la Plata, se destaca </a:t>
            </a:r>
            <a:r>
              <a:rPr lang="es-ES" dirty="0">
                <a:solidFill>
                  <a:srgbClr val="202122"/>
                </a:solidFill>
                <a:latin typeface="Arial" panose="020B0604020202020204" pitchFamily="34" charset="0"/>
              </a:rPr>
              <a:t>como el centro favorito de los turistas extranjeros y </a:t>
            </a:r>
            <a:r>
              <a:rPr lang="es-ES" dirty="0" smtClean="0">
                <a:solidFill>
                  <a:srgbClr val="202122"/>
                </a:solidFill>
                <a:latin typeface="Arial" panose="020B0604020202020204" pitchFamily="34" charset="0"/>
              </a:rPr>
              <a:t>nacionales.​ </a:t>
            </a:r>
            <a:r>
              <a:rPr lang="es-ES" dirty="0">
                <a:solidFill>
                  <a:srgbClr val="202122"/>
                </a:solidFill>
                <a:latin typeface="Arial" panose="020B0604020202020204" pitchFamily="34" charset="0"/>
              </a:rPr>
              <a:t>Son atraídos por una ciudad </a:t>
            </a:r>
            <a:r>
              <a:rPr lang="es-ES" dirty="0" smtClean="0">
                <a:solidFill>
                  <a:srgbClr val="202122"/>
                </a:solidFill>
                <a:latin typeface="Arial" panose="020B0604020202020204" pitchFamily="34" charset="0"/>
              </a:rPr>
              <a:t>cosmopolita, de varios contrastes </a:t>
            </a:r>
            <a:r>
              <a:rPr lang="es-ES" dirty="0">
                <a:solidFill>
                  <a:srgbClr val="202122"/>
                </a:solidFill>
                <a:latin typeface="Arial" panose="020B0604020202020204" pitchFamily="34" charset="0"/>
              </a:rPr>
              <a:t>y con amplia infraestructura. Entre otros muchos factores, el </a:t>
            </a:r>
            <a:r>
              <a:rPr lang="es-ES" dirty="0">
                <a:solidFill>
                  <a:srgbClr val="0645AD"/>
                </a:solidFill>
                <a:latin typeface="Arial" panose="020B0604020202020204" pitchFamily="34" charset="0"/>
                <a:hlinkClick r:id="rId4" tooltip="Tango"/>
              </a:rPr>
              <a:t>tango</a:t>
            </a:r>
            <a:r>
              <a:rPr lang="es-ES" dirty="0">
                <a:solidFill>
                  <a:srgbClr val="202122"/>
                </a:solidFill>
                <a:latin typeface="Arial" panose="020B0604020202020204" pitchFamily="34" charset="0"/>
              </a:rPr>
              <a:t> es uno de los motivos para la visita a la capital </a:t>
            </a:r>
            <a:r>
              <a:rPr lang="es-ES" dirty="0" smtClean="0">
                <a:solidFill>
                  <a:srgbClr val="202122"/>
                </a:solidFill>
                <a:latin typeface="Arial" panose="020B0604020202020204" pitchFamily="34" charset="0"/>
              </a:rPr>
              <a:t>argentina.​ </a:t>
            </a:r>
            <a:r>
              <a:rPr lang="es-ES" dirty="0">
                <a:solidFill>
                  <a:srgbClr val="202122"/>
                </a:solidFill>
                <a:latin typeface="Arial" panose="020B0604020202020204" pitchFamily="34" charset="0"/>
              </a:rPr>
              <a:t>La característica </a:t>
            </a:r>
            <a:r>
              <a:rPr lang="es-ES" i="1" dirty="0">
                <a:solidFill>
                  <a:srgbClr val="202122"/>
                </a:solidFill>
                <a:latin typeface="Arial" panose="020B0604020202020204" pitchFamily="34" charset="0"/>
              </a:rPr>
              <a:t>noche porteña</a:t>
            </a:r>
            <a:r>
              <a:rPr lang="es-ES" dirty="0">
                <a:solidFill>
                  <a:srgbClr val="202122"/>
                </a:solidFill>
                <a:latin typeface="Arial" panose="020B0604020202020204" pitchFamily="34" charset="0"/>
              </a:rPr>
              <a:t> es uno de los grandes atrayentes por su variada oferta cultural, gastronómica y de entretenimiento.</a:t>
            </a:r>
          </a:p>
          <a:p>
            <a:r>
              <a:rPr lang="es-ES" dirty="0">
                <a:solidFill>
                  <a:srgbClr val="202122"/>
                </a:solidFill>
                <a:latin typeface="Arial" panose="020B0604020202020204" pitchFamily="34" charset="0"/>
              </a:rPr>
              <a:t>Buenos Aires ofrece una amplia actividad cultural. Los viajeros eligen generalmente una visita nocturna a los locales donde se baila </a:t>
            </a:r>
            <a:r>
              <a:rPr lang="es-ES" dirty="0">
                <a:solidFill>
                  <a:srgbClr val="0645AD"/>
                </a:solidFill>
                <a:latin typeface="Arial" panose="020B0604020202020204" pitchFamily="34" charset="0"/>
                <a:hlinkClick r:id="rId4" tooltip="Tango"/>
              </a:rPr>
              <a:t>tango</a:t>
            </a:r>
            <a:r>
              <a:rPr lang="es-ES" dirty="0">
                <a:solidFill>
                  <a:srgbClr val="202122"/>
                </a:solidFill>
                <a:latin typeface="Arial" panose="020B0604020202020204" pitchFamily="34" charset="0"/>
              </a:rPr>
              <a:t> y un paseo a una típica </a:t>
            </a:r>
            <a:r>
              <a:rPr lang="es-ES" dirty="0">
                <a:solidFill>
                  <a:srgbClr val="0645AD"/>
                </a:solidFill>
                <a:latin typeface="Arial" panose="020B0604020202020204" pitchFamily="34" charset="0"/>
                <a:hlinkClick r:id="rId5" tooltip="Estancia"/>
              </a:rPr>
              <a:t>estancia</a:t>
            </a:r>
            <a:r>
              <a:rPr lang="es-ES" dirty="0">
                <a:solidFill>
                  <a:srgbClr val="202122"/>
                </a:solidFill>
                <a:latin typeface="Arial" panose="020B0604020202020204" pitchFamily="34" charset="0"/>
              </a:rPr>
              <a:t> en la </a:t>
            </a:r>
            <a:r>
              <a:rPr lang="es-ES" dirty="0">
                <a:solidFill>
                  <a:srgbClr val="0645AD"/>
                </a:solidFill>
                <a:latin typeface="Arial" panose="020B0604020202020204" pitchFamily="34" charset="0"/>
                <a:hlinkClick r:id="rId6" tooltip="Provincia de Buenos Aires"/>
              </a:rPr>
              <a:t>provincia de Buenos Aires</a:t>
            </a:r>
            <a:r>
              <a:rPr lang="es-ES" dirty="0">
                <a:solidFill>
                  <a:srgbClr val="202122"/>
                </a:solidFill>
                <a:latin typeface="Arial" panose="020B0604020202020204" pitchFamily="34" charset="0"/>
              </a:rPr>
              <a:t>, para degustar el tradicional </a:t>
            </a:r>
            <a:r>
              <a:rPr lang="es-ES" dirty="0">
                <a:solidFill>
                  <a:srgbClr val="0645AD"/>
                </a:solidFill>
                <a:latin typeface="Arial" panose="020B0604020202020204" pitchFamily="34" charset="0"/>
                <a:hlinkClick r:id="rId7" tooltip="Asado"/>
              </a:rPr>
              <a:t>asado</a:t>
            </a:r>
            <a:r>
              <a:rPr lang="es-ES" dirty="0">
                <a:solidFill>
                  <a:srgbClr val="202122"/>
                </a:solidFill>
                <a:latin typeface="Arial" panose="020B0604020202020204" pitchFamily="34" charset="0"/>
              </a:rPr>
              <a:t>. En los últimos años, surgieron nuevos circuitos temáticos, entre ellos muchos dedicados a personalidades importantes como </a:t>
            </a:r>
            <a:r>
              <a:rPr lang="es-ES" dirty="0">
                <a:solidFill>
                  <a:srgbClr val="0645AD"/>
                </a:solidFill>
                <a:latin typeface="Arial" panose="020B0604020202020204" pitchFamily="34" charset="0"/>
                <a:hlinkClick r:id="rId8" tooltip="Carlos Gardel"/>
              </a:rPr>
              <a:t>Carlos Gardel</a:t>
            </a:r>
            <a:r>
              <a:rPr lang="es-ES" dirty="0">
                <a:solidFill>
                  <a:srgbClr val="202122"/>
                </a:solidFill>
                <a:latin typeface="Arial" panose="020B0604020202020204" pitchFamily="34" charset="0"/>
              </a:rPr>
              <a:t>, </a:t>
            </a:r>
            <a:r>
              <a:rPr lang="es-ES" dirty="0">
                <a:solidFill>
                  <a:srgbClr val="0645AD"/>
                </a:solidFill>
                <a:latin typeface="Arial" panose="020B0604020202020204" pitchFamily="34" charset="0"/>
                <a:hlinkClick r:id="rId9" tooltip="Eva Perón"/>
              </a:rPr>
              <a:t>Eva Perón</a:t>
            </a:r>
            <a:r>
              <a:rPr lang="es-ES" dirty="0">
                <a:solidFill>
                  <a:srgbClr val="202122"/>
                </a:solidFill>
                <a:latin typeface="Arial" panose="020B0604020202020204" pitchFamily="34" charset="0"/>
              </a:rPr>
              <a:t> o </a:t>
            </a:r>
            <a:r>
              <a:rPr lang="es-ES" dirty="0">
                <a:solidFill>
                  <a:srgbClr val="0645AD"/>
                </a:solidFill>
                <a:latin typeface="Arial" panose="020B0604020202020204" pitchFamily="34" charset="0"/>
                <a:hlinkClick r:id="rId10" tooltip="Jorge Luis Borges"/>
              </a:rPr>
              <a:t>Jorge Luis Borges</a:t>
            </a:r>
            <a:r>
              <a:rPr lang="es-ES" dirty="0">
                <a:solidFill>
                  <a:srgbClr val="202122"/>
                </a:solidFill>
                <a:latin typeface="Arial" panose="020B0604020202020204" pitchFamily="34" charset="0"/>
              </a:rPr>
              <a:t>. También dispone de numerosos paseos de compras (shoppings), entre los cuales se destacan el Alto Palermo, Paseo Alcorta, Patio </a:t>
            </a:r>
            <a:r>
              <a:rPr lang="es-ES" dirty="0" err="1">
                <a:solidFill>
                  <a:srgbClr val="202122"/>
                </a:solidFill>
                <a:latin typeface="Arial" panose="020B0604020202020204" pitchFamily="34" charset="0"/>
              </a:rPr>
              <a:t>Bullrich</a:t>
            </a:r>
            <a:r>
              <a:rPr lang="es-ES" dirty="0">
                <a:solidFill>
                  <a:srgbClr val="202122"/>
                </a:solidFill>
                <a:latin typeface="Arial" panose="020B0604020202020204" pitchFamily="34" charset="0"/>
              </a:rPr>
              <a:t>, </a:t>
            </a:r>
            <a:r>
              <a:rPr lang="es-ES" dirty="0">
                <a:solidFill>
                  <a:srgbClr val="0645AD"/>
                </a:solidFill>
                <a:latin typeface="Arial" panose="020B0604020202020204" pitchFamily="34" charset="0"/>
                <a:hlinkClick r:id="rId11" tooltip="Abasto de Buenos Aires"/>
              </a:rPr>
              <a:t>Abasto de Buenos Aires</a:t>
            </a:r>
            <a:r>
              <a:rPr lang="es-ES" dirty="0">
                <a:solidFill>
                  <a:srgbClr val="202122"/>
                </a:solidFill>
                <a:latin typeface="Arial" panose="020B0604020202020204" pitchFamily="34" charset="0"/>
              </a:rPr>
              <a:t> y </a:t>
            </a:r>
            <a:r>
              <a:rPr lang="es-ES" dirty="0">
                <a:solidFill>
                  <a:srgbClr val="0645AD"/>
                </a:solidFill>
                <a:latin typeface="Arial" panose="020B0604020202020204" pitchFamily="34" charset="0"/>
                <a:hlinkClick r:id="rId12" tooltip="Galerías Pacífico (centro comercial)"/>
              </a:rPr>
              <a:t>Galerías Pacífico</a:t>
            </a:r>
            <a:r>
              <a:rPr lang="es-ES" dirty="0">
                <a:solidFill>
                  <a:srgbClr val="202122"/>
                </a:solidFill>
                <a:latin typeface="Arial" panose="020B0604020202020204" pitchFamily="34" charset="0"/>
              </a:rPr>
              <a:t>.</a:t>
            </a:r>
            <a:endParaRPr lang="es-ES" b="0" i="0" dirty="0">
              <a:solidFill>
                <a:srgbClr val="202122"/>
              </a:solidFill>
              <a:effectLst/>
              <a:latin typeface="Arial" panose="020B0604020202020204" pitchFamily="34" charset="0"/>
            </a:endParaRPr>
          </a:p>
        </p:txBody>
      </p:sp>
      <p:sp>
        <p:nvSpPr>
          <p:cNvPr id="5" name="CuadroTexto 4"/>
          <p:cNvSpPr txBox="1"/>
          <p:nvPr/>
        </p:nvSpPr>
        <p:spPr>
          <a:xfrm>
            <a:off x="838200" y="1329835"/>
            <a:ext cx="4426527" cy="418811"/>
          </a:xfrm>
          <a:prstGeom prst="rect">
            <a:avLst/>
          </a:prstGeom>
          <a:noFill/>
        </p:spPr>
        <p:txBody>
          <a:bodyPr wrap="square" rtlCol="0">
            <a:spAutoFit/>
          </a:bodyPr>
          <a:lstStyle/>
          <a:p>
            <a:endParaRPr lang="es-AR" dirty="0"/>
          </a:p>
        </p:txBody>
      </p:sp>
    </p:spTree>
    <p:extLst>
      <p:ext uri="{BB962C8B-B14F-4D97-AF65-F5344CB8AC3E}">
        <p14:creationId xmlns:p14="http://schemas.microsoft.com/office/powerpoint/2010/main" val="111446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06064" y="283336"/>
            <a:ext cx="4726546" cy="5909310"/>
          </a:xfrm>
          <a:prstGeom prst="rect">
            <a:avLst/>
          </a:prstGeom>
          <a:noFill/>
        </p:spPr>
        <p:txBody>
          <a:bodyPr wrap="square" rtlCol="0">
            <a:spAutoFit/>
          </a:bodyPr>
          <a:lstStyle/>
          <a:p>
            <a:r>
              <a:rPr lang="es-AR" b="1" dirty="0" smtClean="0"/>
              <a:t>City Tour clásico:</a:t>
            </a:r>
          </a:p>
          <a:p>
            <a:endParaRPr lang="es-AR" b="1" dirty="0" smtClean="0"/>
          </a:p>
          <a:p>
            <a:r>
              <a:rPr lang="es-ES" dirty="0"/>
              <a:t>Empezaremos nuestro tour por el centro de la ciudad donde están los atractivos más destacados, Av. 9 de Julio, el Teatro Colón, el </a:t>
            </a:r>
            <a:r>
              <a:rPr lang="es-ES" dirty="0" err="1"/>
              <a:t>Obelisco,"el</a:t>
            </a:r>
            <a:r>
              <a:rPr lang="es-ES" dirty="0"/>
              <a:t> símbolo de Buenos Aires"; Continuaremos hacia zona de Plaza de Mayo, para luego seguir hacia el sur de la ciudad, pasando por San Telmo, con sus </a:t>
            </a:r>
            <a:r>
              <a:rPr lang="es-ES" dirty="0" err="1"/>
              <a:t>tanguerías</a:t>
            </a:r>
            <a:r>
              <a:rPr lang="es-ES" dirty="0"/>
              <a:t>, el barrio de La Boca y Caminito.</a:t>
            </a:r>
            <a:br>
              <a:rPr lang="es-ES" dirty="0"/>
            </a:br>
            <a:r>
              <a:rPr lang="es-ES" dirty="0"/>
              <a:t>Continuaremos por Puerto Madero, renovado puerto de la ciudad e importante zona gastronómica.</a:t>
            </a:r>
            <a:br>
              <a:rPr lang="es-ES" dirty="0"/>
            </a:br>
            <a:r>
              <a:rPr lang="es-ES" dirty="0"/>
              <a:t>También visitaremos el principal pulmón verde de la ciudad, Palermo, con sus parques y edificios y por último Recoleta, un barrio donde conviven la cultura y la elegancia.</a:t>
            </a:r>
            <a:br>
              <a:rPr lang="es-ES" dirty="0"/>
            </a:br>
            <a:r>
              <a:rPr lang="es-ES" dirty="0"/>
              <a:t>Los domingos finaliza en San Telmo para recorrer la feria de </a:t>
            </a:r>
            <a:r>
              <a:rPr lang="es-ES" dirty="0" smtClean="0"/>
              <a:t>Antigüedades.</a:t>
            </a:r>
          </a:p>
          <a:p>
            <a:endParaRPr lang="es-ES" dirty="0"/>
          </a:p>
          <a:p>
            <a:endParaRPr lang="es-AR" dirty="0" smtClean="0"/>
          </a:p>
        </p:txBody>
      </p:sp>
      <p:sp>
        <p:nvSpPr>
          <p:cNvPr id="5" name="CuadroTexto 4"/>
          <p:cNvSpPr txBox="1"/>
          <p:nvPr/>
        </p:nvSpPr>
        <p:spPr>
          <a:xfrm>
            <a:off x="5428446" y="394692"/>
            <a:ext cx="2331076" cy="2862322"/>
          </a:xfrm>
          <a:prstGeom prst="rect">
            <a:avLst/>
          </a:prstGeom>
          <a:noFill/>
        </p:spPr>
        <p:txBody>
          <a:bodyPr wrap="square" rtlCol="0">
            <a:spAutoFit/>
          </a:bodyPr>
          <a:lstStyle/>
          <a:p>
            <a:r>
              <a:rPr lang="es-AR" b="1" dirty="0" smtClean="0"/>
              <a:t>Cena y show de Tango: </a:t>
            </a:r>
          </a:p>
          <a:p>
            <a:endParaRPr lang="es-AR" dirty="0"/>
          </a:p>
          <a:p>
            <a:r>
              <a:rPr lang="es-ES" dirty="0" smtClean="0"/>
              <a:t>Espectáculo </a:t>
            </a:r>
            <a:r>
              <a:rPr lang="es-ES" dirty="0"/>
              <a:t>de tango con música en vivo, acompañados de una exquisita cena con platos típicos e internacionales.</a:t>
            </a:r>
            <a:endParaRPr lang="es-AR" dirty="0" smtClean="0"/>
          </a:p>
          <a:p>
            <a:endParaRPr lang="es-AR" dirty="0"/>
          </a:p>
        </p:txBody>
      </p:sp>
      <p:sp>
        <p:nvSpPr>
          <p:cNvPr id="6" name="CuadroTexto 5"/>
          <p:cNvSpPr txBox="1"/>
          <p:nvPr/>
        </p:nvSpPr>
        <p:spPr>
          <a:xfrm>
            <a:off x="8255358" y="394692"/>
            <a:ext cx="3670479" cy="6186309"/>
          </a:xfrm>
          <a:prstGeom prst="rect">
            <a:avLst/>
          </a:prstGeom>
          <a:noFill/>
        </p:spPr>
        <p:txBody>
          <a:bodyPr wrap="square" rtlCol="0">
            <a:spAutoFit/>
          </a:bodyPr>
          <a:lstStyle/>
          <a:p>
            <a:r>
              <a:rPr lang="es-AR" b="1" dirty="0" smtClean="0"/>
              <a:t>Tigre y delta Premium:</a:t>
            </a:r>
          </a:p>
          <a:p>
            <a:endParaRPr lang="es-AR" dirty="0"/>
          </a:p>
          <a:p>
            <a:r>
              <a:rPr lang="es-ES" dirty="0"/>
              <a:t>Pasarán a buscarte por el hall de tu hotel para comenzar a recorrer el hermoso paisaje que ofrece el Delta, navegando desde o hacia la Costanera Metropolitana. Salimos desde Buenos Aires, visitamos San Isidro (descenso), y al llegar al Delta nos embarcamos para descubrir nuevos horizontes. En el recorrido veremos los accesos a los clubes náuticos a la vera del río Luján; las sorprendentes casas y mansiones ubicadas en las barrancas y sus magníficas vistas del estuario del plata. Entre las principales referencias ubicadas en la costa destacamos la Catedral de San Isidro; el Puerto de Olivos; el estadio Monumental de </a:t>
            </a:r>
            <a:r>
              <a:rPr lang="es-ES" dirty="0" err="1"/>
              <a:t>River</a:t>
            </a:r>
            <a:r>
              <a:rPr lang="es-ES" dirty="0"/>
              <a:t>; la Ciudad Universitaria de Buenos Aires.  </a:t>
            </a:r>
            <a:endParaRPr lang="es-AR" dirty="0"/>
          </a:p>
        </p:txBody>
      </p:sp>
    </p:spTree>
    <p:extLst>
      <p:ext uri="{BB962C8B-B14F-4D97-AF65-F5344CB8AC3E}">
        <p14:creationId xmlns:p14="http://schemas.microsoft.com/office/powerpoint/2010/main" val="111373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218941"/>
            <a:ext cx="5885645" cy="5909310"/>
          </a:xfrm>
          <a:prstGeom prst="rect">
            <a:avLst/>
          </a:prstGeom>
          <a:noFill/>
        </p:spPr>
        <p:txBody>
          <a:bodyPr wrap="square" rtlCol="0">
            <a:spAutoFit/>
          </a:bodyPr>
          <a:lstStyle/>
          <a:p>
            <a:r>
              <a:rPr lang="es-AR" b="1" dirty="0" smtClean="0"/>
              <a:t>City tour con teatro colon:</a:t>
            </a:r>
          </a:p>
          <a:p>
            <a:endParaRPr lang="es-AR" dirty="0"/>
          </a:p>
          <a:p>
            <a:r>
              <a:rPr lang="es-ES" dirty="0"/>
              <a:t>Comenzaremos </a:t>
            </a:r>
            <a:r>
              <a:rPr lang="es-ES" dirty="0" smtClean="0"/>
              <a:t>el recorrido por el barrio de Palermo</a:t>
            </a:r>
            <a:r>
              <a:rPr lang="es-ES" dirty="0"/>
              <a:t>, </a:t>
            </a:r>
            <a:r>
              <a:rPr lang="es-ES" dirty="0" smtClean="0"/>
              <a:t>donde podremos apreciar </a:t>
            </a:r>
            <a:r>
              <a:rPr lang="es-ES" dirty="0"/>
              <a:t>sus parques y edificios.</a:t>
            </a:r>
            <a:br>
              <a:rPr lang="es-ES" dirty="0"/>
            </a:br>
            <a:r>
              <a:rPr lang="es-ES" dirty="0"/>
              <a:t>Seguiremos por Recoleta, un barrio donde conviven la cultura y la elegancia, donde visitaremos el monumento de Evita; luego nos dirigiremos al centro de la ciudad donde están los atractivos más destacados, Av. 9 de Julio, el Teatro Colon, el Obelisco “símbolo de Buenos Aires”.</a:t>
            </a:r>
            <a:br>
              <a:rPr lang="es-ES" dirty="0"/>
            </a:br>
            <a:r>
              <a:rPr lang="es-ES" dirty="0"/>
              <a:t>Continuaremos hacia la zona de Plaza de Mayo, para luego seguir hacia el sur de la ciudad.</a:t>
            </a:r>
            <a:br>
              <a:rPr lang="es-ES" dirty="0"/>
            </a:br>
            <a:r>
              <a:rPr lang="es-ES" dirty="0"/>
              <a:t>Visitaremos San Telmo, con sus </a:t>
            </a:r>
            <a:r>
              <a:rPr lang="es-ES" dirty="0" err="1"/>
              <a:t>tanguerías</a:t>
            </a:r>
            <a:r>
              <a:rPr lang="es-ES" dirty="0"/>
              <a:t>, el barrio de La Boca y Caminito.</a:t>
            </a:r>
            <a:br>
              <a:rPr lang="es-ES" dirty="0"/>
            </a:br>
            <a:r>
              <a:rPr lang="es-ES" dirty="0"/>
              <a:t>Finalmente llegaremos a Puerto Madero, renovado puerto de la ciudad e importante zona gastronómica.</a:t>
            </a:r>
            <a:br>
              <a:rPr lang="es-ES" dirty="0"/>
            </a:br>
            <a:r>
              <a:rPr lang="es-ES" dirty="0"/>
              <a:t>V</a:t>
            </a:r>
            <a:r>
              <a:rPr lang="es-ES" dirty="0" smtClean="0"/>
              <a:t>isitaremos</a:t>
            </a:r>
            <a:r>
              <a:rPr lang="es-ES" dirty="0"/>
              <a:t>: El Teatro Colón, principal sala lírica del mundo, por su acústica, sus artistas, su capacidad y por sus </a:t>
            </a:r>
            <a:r>
              <a:rPr lang="es-ES" dirty="0" smtClean="0"/>
              <a:t>talleres. </a:t>
            </a:r>
            <a:r>
              <a:rPr lang="es-ES" dirty="0"/>
              <a:t>E</a:t>
            </a:r>
            <a:r>
              <a:rPr lang="es-ES" dirty="0" smtClean="0"/>
              <a:t>l </a:t>
            </a:r>
            <a:r>
              <a:rPr lang="es-ES" dirty="0"/>
              <a:t>Cementerio de Recoleta: un paseo por nuestra historia, con bóvedas y sepulcros de los próceres y seres más destacados. Una expedición por la historia Argentina, junto a realizaciones de importantes escultores.</a:t>
            </a:r>
            <a:endParaRPr lang="es-AR" dirty="0"/>
          </a:p>
        </p:txBody>
      </p:sp>
      <p:sp>
        <p:nvSpPr>
          <p:cNvPr id="5" name="CuadroTexto 4"/>
          <p:cNvSpPr txBox="1"/>
          <p:nvPr/>
        </p:nvSpPr>
        <p:spPr>
          <a:xfrm>
            <a:off x="6065950" y="218941"/>
            <a:ext cx="6126050" cy="6463308"/>
          </a:xfrm>
          <a:prstGeom prst="rect">
            <a:avLst/>
          </a:prstGeom>
          <a:noFill/>
        </p:spPr>
        <p:txBody>
          <a:bodyPr wrap="square" rtlCol="0">
            <a:spAutoFit/>
          </a:bodyPr>
          <a:lstStyle/>
          <a:p>
            <a:r>
              <a:rPr lang="es-AR" b="1" dirty="0" smtClean="0"/>
              <a:t>Tour por los estadios:</a:t>
            </a:r>
          </a:p>
          <a:p>
            <a:endParaRPr lang="es-AR" dirty="0" smtClean="0"/>
          </a:p>
          <a:p>
            <a:r>
              <a:rPr lang="es-ES" dirty="0"/>
              <a:t>En este tour nos adentraremos en la historia del fútbol argentino recorriendo los dos estadios de fútbol más famosos del país, el del Boca Juniors, La Bombonera, y el del </a:t>
            </a:r>
            <a:r>
              <a:rPr lang="es-ES" dirty="0" err="1"/>
              <a:t>River</a:t>
            </a:r>
            <a:r>
              <a:rPr lang="es-ES" dirty="0"/>
              <a:t> </a:t>
            </a:r>
            <a:r>
              <a:rPr lang="es-ES" dirty="0" err="1"/>
              <a:t>Plate</a:t>
            </a:r>
            <a:r>
              <a:rPr lang="es-ES" dirty="0"/>
              <a:t>, el Monumental</a:t>
            </a:r>
            <a:r>
              <a:rPr lang="es-ES" dirty="0" smtClean="0"/>
              <a:t>.</a:t>
            </a:r>
          </a:p>
          <a:p>
            <a:r>
              <a:rPr lang="es-ES" dirty="0"/>
              <a:t>En primer lugar nos dirigiremos hacia el sur de Buenos Aires para visitar La Bombonera, el estadio del Boca Juniors, ubicado en el barrio de La Boca. Según vayamos llegando al estadio la pasión del fútbol se irá incrementando en cada esquina.</a:t>
            </a:r>
          </a:p>
          <a:p>
            <a:r>
              <a:rPr lang="es-ES" dirty="0"/>
              <a:t>Dentro del estadio visitaremos las localidades preferentes, el sector popular donde se ubica la famosa "12", los vestuarios locales (del año 1978) y la tribuna, donde veremos el palco privado de Maradona.</a:t>
            </a:r>
          </a:p>
          <a:p>
            <a:r>
              <a:rPr lang="es-ES" dirty="0"/>
              <a:t>En el mismo estadio se encuentra el Museo de la Pasión </a:t>
            </a:r>
            <a:r>
              <a:rPr lang="es-ES" dirty="0" smtClean="0"/>
              <a:t>Boquense. Por </a:t>
            </a:r>
            <a:r>
              <a:rPr lang="es-ES" dirty="0"/>
              <a:t>la tarde nos dirigiremos al norte de Buenos Aires para visitar el nuevo estadio del </a:t>
            </a:r>
            <a:r>
              <a:rPr lang="es-ES" dirty="0" err="1"/>
              <a:t>River</a:t>
            </a:r>
            <a:r>
              <a:rPr lang="es-ES" dirty="0"/>
              <a:t> </a:t>
            </a:r>
            <a:r>
              <a:rPr lang="es-ES" dirty="0" err="1" smtClean="0"/>
              <a:t>Plate</a:t>
            </a:r>
            <a:r>
              <a:rPr lang="es-ES" dirty="0" smtClean="0"/>
              <a:t>, en </a:t>
            </a:r>
            <a:r>
              <a:rPr lang="es-ES" dirty="0"/>
              <a:t>el barrio de Belgrano daremos una vuelta al estadio, veremos el club Tiro Federal y la puerta de acceso al Museo </a:t>
            </a:r>
            <a:r>
              <a:rPr lang="es-ES" dirty="0" err="1"/>
              <a:t>River</a:t>
            </a:r>
            <a:r>
              <a:rPr lang="es-ES" dirty="0"/>
              <a:t> </a:t>
            </a:r>
            <a:r>
              <a:rPr lang="es-ES" dirty="0" err="1"/>
              <a:t>Plate</a:t>
            </a:r>
            <a:r>
              <a:rPr lang="es-ES" dirty="0"/>
              <a:t>, el más moderno de Argentina.</a:t>
            </a:r>
          </a:p>
          <a:p>
            <a:endParaRPr lang="es-ES" dirty="0"/>
          </a:p>
          <a:p>
            <a:endParaRPr lang="es-AR" dirty="0"/>
          </a:p>
          <a:p>
            <a:endParaRPr lang="es-AR" dirty="0"/>
          </a:p>
        </p:txBody>
      </p:sp>
    </p:spTree>
    <p:extLst>
      <p:ext uri="{BB962C8B-B14F-4D97-AF65-F5344CB8AC3E}">
        <p14:creationId xmlns:p14="http://schemas.microsoft.com/office/powerpoint/2010/main" val="139961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284891" y="360608"/>
            <a:ext cx="5486400" cy="10618291"/>
          </a:xfrm>
          <a:prstGeom prst="rect">
            <a:avLst/>
          </a:prstGeom>
          <a:noFill/>
        </p:spPr>
        <p:txBody>
          <a:bodyPr wrap="square" rtlCol="0">
            <a:spAutoFit/>
          </a:bodyPr>
          <a:lstStyle/>
          <a:p>
            <a:r>
              <a:rPr lang="es-AR" b="1" dirty="0" smtClean="0"/>
              <a:t>Tour en bicicleta por la ciudad:</a:t>
            </a:r>
          </a:p>
          <a:p>
            <a:endParaRPr lang="es-AR" dirty="0" smtClean="0"/>
          </a:p>
          <a:p>
            <a:r>
              <a:rPr lang="es-AR" dirty="0" smtClean="0"/>
              <a:t>Sur: </a:t>
            </a:r>
            <a:r>
              <a:rPr lang="es-ES" dirty="0" smtClean="0"/>
              <a:t>Un </a:t>
            </a:r>
            <a:r>
              <a:rPr lang="es-ES" dirty="0"/>
              <a:t>asombroso paseo alrededor del área más antigua de la ciudad. Exploramos las zonas </a:t>
            </a:r>
            <a:r>
              <a:rPr lang="es-ES" dirty="0" smtClean="0"/>
              <a:t>donde años </a:t>
            </a:r>
            <a:r>
              <a:rPr lang="es-ES" dirty="0"/>
              <a:t>atrás nació Buenos Aires. Un paseo repleto de sitios de interés histórico, que incluye los barrios de clase obrera y el lugar donde nació el Tango: Caminito.</a:t>
            </a:r>
          </a:p>
          <a:p>
            <a:r>
              <a:rPr lang="es-ES" dirty="0"/>
              <a:t> Haremos paradas en lugares específicos, para descansar y tomar fotografías, mientras los guías explican la historia detrás cada uno de puntos más importantes de la parte sur de la ciudad. Al adentrarnos en el casco histórico exploraremos las zonas donde nació Buenos Aires y visitaremos una gran cantidad de lugares y edificios de alto valor histórico. Algunos lugares incluyen Plaza de Mayo, el barrio oculto de Catalinas, el estadio de Boca Juniors, San Telmo y Costanera Sur. Además haremos una parada especial en el colorido Caminito, famoso por ser el lugar donde nació el </a:t>
            </a:r>
            <a:r>
              <a:rPr lang="es-ES" dirty="0" smtClean="0"/>
              <a:t>Tango.</a:t>
            </a:r>
          </a:p>
          <a:p>
            <a:endParaRPr lang="es-ES" dirty="0"/>
          </a:p>
          <a:p>
            <a:r>
              <a:rPr lang="es-ES" dirty="0" smtClean="0"/>
              <a:t>Norte: </a:t>
            </a:r>
            <a:r>
              <a:rPr lang="es-ES" dirty="0"/>
              <a:t>Un magnífico paseo alrededor de las </a:t>
            </a:r>
            <a:r>
              <a:rPr lang="es-ES" dirty="0" err="1"/>
              <a:t>areas</a:t>
            </a:r>
            <a:r>
              <a:rPr lang="es-ES" dirty="0"/>
              <a:t> más ricas de Buenos Aires y sus hermosos parques, incluyendo una visita al Cementerio de Recoleta, reconocido mundialmente por su belleza</a:t>
            </a:r>
            <a:r>
              <a:rPr lang="es-ES" dirty="0" smtClean="0"/>
              <a:t>. Haremos </a:t>
            </a:r>
            <a:r>
              <a:rPr lang="es-ES" dirty="0"/>
              <a:t>paradas en lugares específicos, para descansar y tomar fotografías, mientras los guías explican la historia de </a:t>
            </a:r>
            <a:r>
              <a:rPr lang="es-ES" dirty="0" smtClean="0"/>
              <a:t>los </a:t>
            </a:r>
            <a:r>
              <a:rPr lang="es-ES" dirty="0"/>
              <a:t>puntos más importantes de la parte norte de la ciudad. Exploraremos las zonas donde se estableció la aristocracia y construyó sus imponentes edificios y palacios. Algunos lugares incluyen Avenida de Mayo, que conecta edificios políticos más importantes en el país, Plaza San Martín con sus encantadores edificios de estilo francés, la </a:t>
            </a:r>
            <a:r>
              <a:rPr lang="es-ES" dirty="0" err="1"/>
              <a:t>Floralis</a:t>
            </a:r>
            <a:r>
              <a:rPr lang="es-ES" dirty="0"/>
              <a:t> Genérica y Palermo chico. Además visitaremos el Cementerio de La Recoleta, reconocido mundialmente por sus cúpulas y bóvedas donde descansan los restos de los personajes más influyente y poderosos de la historia de Argentina.</a:t>
            </a:r>
          </a:p>
          <a:p>
            <a:endParaRPr lang="es-AR" dirty="0"/>
          </a:p>
        </p:txBody>
      </p:sp>
      <p:sp>
        <p:nvSpPr>
          <p:cNvPr id="6" name="CuadroTexto 5"/>
          <p:cNvSpPr txBox="1"/>
          <p:nvPr/>
        </p:nvSpPr>
        <p:spPr>
          <a:xfrm>
            <a:off x="875763" y="914400"/>
            <a:ext cx="3889420" cy="3693319"/>
          </a:xfrm>
          <a:prstGeom prst="rect">
            <a:avLst/>
          </a:prstGeom>
          <a:noFill/>
        </p:spPr>
        <p:txBody>
          <a:bodyPr wrap="square" rtlCol="0">
            <a:spAutoFit/>
          </a:bodyPr>
          <a:lstStyle/>
          <a:p>
            <a:r>
              <a:rPr lang="es-AR" b="1" dirty="0" smtClean="0"/>
              <a:t>Fiesta Gaucha en Estancia:</a:t>
            </a:r>
          </a:p>
          <a:p>
            <a:endParaRPr lang="es-AR" dirty="0" smtClean="0"/>
          </a:p>
          <a:p>
            <a:r>
              <a:rPr lang="es-ES" dirty="0"/>
              <a:t>Esta excursión nos permitirá conocer una típica estancia de las pampas argentinas. Disfrutaremos de un típico asado y vinos argentinos. Durante el almuerzo podremos apreciar un show de folklore y destreza con boleadoras. Podremos presenciar también una demostración de destreza gauchesca de carreras de sortija. Tendremos tiempo libre para realizar actividades como paseos a caballo o en carruaje (</a:t>
            </a:r>
            <a:r>
              <a:rPr lang="es-ES" dirty="0" err="1"/>
              <a:t>sulky</a:t>
            </a:r>
            <a:r>
              <a:rPr lang="es-ES" dirty="0"/>
              <a:t>). </a:t>
            </a:r>
            <a:endParaRPr lang="es-AR" dirty="0"/>
          </a:p>
        </p:txBody>
      </p:sp>
    </p:spTree>
    <p:extLst>
      <p:ext uri="{BB962C8B-B14F-4D97-AF65-F5344CB8AC3E}">
        <p14:creationId xmlns:p14="http://schemas.microsoft.com/office/powerpoint/2010/main" val="15714057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TotalTime>
  <Words>3241</Words>
  <Application>Microsoft Office PowerPoint</Application>
  <PresentationFormat>Panorámica</PresentationFormat>
  <Paragraphs>218</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Calibri</vt:lpstr>
      <vt:lpstr>Calibri Light</vt:lpstr>
      <vt:lpstr>Tema de Office</vt:lpstr>
      <vt:lpstr>Argentina travel and tour</vt:lpstr>
      <vt:lpstr>Presentación de PowerPoint</vt:lpstr>
      <vt:lpstr>Presentación de PowerPoint</vt:lpstr>
      <vt:lpstr>Presentación de PowerPoint</vt:lpstr>
      <vt:lpstr>Destinos</vt:lpstr>
      <vt:lpstr>Buenos Aires</vt:lpstr>
      <vt:lpstr>Presentación de PowerPoint</vt:lpstr>
      <vt:lpstr>Presentación de PowerPoint</vt:lpstr>
      <vt:lpstr>Presentación de PowerPoint</vt:lpstr>
      <vt:lpstr>Presentación de PowerPoint</vt:lpstr>
      <vt:lpstr>Cataratas del Iguazú</vt:lpstr>
      <vt:lpstr>Presentación de PowerPoint</vt:lpstr>
      <vt:lpstr>Presentación de PowerPoint</vt:lpstr>
      <vt:lpstr>Presentación de PowerPoint</vt:lpstr>
      <vt:lpstr>Puerto Madryn</vt:lpstr>
      <vt:lpstr>Presentación de PowerPoint</vt:lpstr>
      <vt:lpstr>Presentación de PowerPoint</vt:lpstr>
      <vt:lpstr>Salta y Jujuy</vt:lpstr>
      <vt:lpstr>Presentación de PowerPoint</vt:lpstr>
      <vt:lpstr>Presentación de PowerPoint</vt:lpstr>
      <vt:lpstr>Presentación de PowerPoint</vt:lpstr>
      <vt:lpstr>Mendoza</vt:lpstr>
      <vt:lpstr>Presentación de PowerPoint</vt:lpstr>
      <vt:lpstr>Presentación de PowerPoint</vt:lpstr>
      <vt:lpstr>Bariloche</vt:lpstr>
      <vt:lpstr>Presentación de PowerPoint</vt:lpstr>
      <vt:lpstr>Presentación de PowerPoint</vt:lpstr>
      <vt:lpstr>Ushuaia</vt:lpstr>
      <vt:lpstr>Presentación de PowerPoint</vt:lpstr>
      <vt:lpstr>Presentación de PowerPoint</vt:lpstr>
      <vt:lpstr>Calafate</vt:lpstr>
      <vt:lpstr>Presentación de PowerPoint</vt:lpstr>
      <vt:lpstr>Presentación de PowerPoint</vt:lpstr>
      <vt:lpstr>Presentación de PowerPoint</vt:lpstr>
      <vt:lpstr>El chalten</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Argentina travel and tour</dc:title>
  <dc:creator>Usuario de Windows</dc:creator>
  <cp:lastModifiedBy>Usuario de Windows</cp:lastModifiedBy>
  <cp:revision>68</cp:revision>
  <dcterms:created xsi:type="dcterms:W3CDTF">2021-02-09T16:04:39Z</dcterms:created>
  <dcterms:modified xsi:type="dcterms:W3CDTF">2021-03-08T01:38:26Z</dcterms:modified>
</cp:coreProperties>
</file>