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Playfair Displ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layfairDisplay-italic.fntdata"/><Relationship Id="rId50" Type="http://schemas.openxmlformats.org/officeDocument/2006/relationships/font" Target="fonts/PlayfairDisplay-bold.fntdata"/><Relationship Id="rId53" Type="http://schemas.openxmlformats.org/officeDocument/2006/relationships/font" Target="fonts/Lato-regular.fntdata"/><Relationship Id="rId52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55" Type="http://schemas.openxmlformats.org/officeDocument/2006/relationships/font" Target="fonts/Lato-italic.fntdata"/><Relationship Id="rId10" Type="http://schemas.openxmlformats.org/officeDocument/2006/relationships/slide" Target="slides/slide6.xml"/><Relationship Id="rId54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10" Type="http://schemas.openxmlformats.org/officeDocument/2006/relationships/image" Target="../media/image26.png"/><Relationship Id="rId9" Type="http://schemas.openxmlformats.org/officeDocument/2006/relationships/image" Target="../media/image00.png"/><Relationship Id="rId5" Type="http://schemas.openxmlformats.org/officeDocument/2006/relationships/image" Target="../media/image02.jpg"/><Relationship Id="rId6" Type="http://schemas.openxmlformats.org/officeDocument/2006/relationships/image" Target="../media/image04.jp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pache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ysql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ampserver.com/en/" TargetMode="External"/><Relationship Id="rId4" Type="http://schemas.openxmlformats.org/officeDocument/2006/relationships/hyperlink" Target="https://www.vagrantup.com/" TargetMode="External"/><Relationship Id="rId5" Type="http://schemas.openxmlformats.org/officeDocument/2006/relationships/hyperlink" Target="https://laravel.com/docs/5.4/homestea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crSUWtRYw-M" TargetMode="External"/><Relationship Id="rId4" Type="http://schemas.openxmlformats.org/officeDocument/2006/relationships/hyperlink" Target="https://adamwathan.me/refactoring-to-collection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hyperlink" Target="https://www.laravel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laracasts.com/" TargetMode="External"/><Relationship Id="rId4" Type="http://schemas.openxmlformats.org/officeDocument/2006/relationships/hyperlink" Target="https://course.testdrivenlaravel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damiantw/fake-customer-gatewa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Basics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Damian Crisafulli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damian@troyweb.com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 3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5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Open-source PHP software </a:t>
            </a:r>
          </a:p>
        </p:txBody>
      </p:sp>
      <p:pic>
        <p:nvPicPr>
          <p:cNvPr descr="wordpress-logo-stacked-rgb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25" y="465725"/>
            <a:ext cx="2652299" cy="16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upal_logo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199" y="3673374"/>
            <a:ext cx="2929101" cy="1108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omla-org-og.jpg"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900" y="2113450"/>
            <a:ext cx="2652300" cy="1392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nto-Logo.jpg"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350" y="3448775"/>
            <a:ext cx="3666799" cy="15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sticket-supsys-sm.png"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425" y="2324825"/>
            <a:ext cx="3126321" cy="127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s_logo_share.png"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7099" y="3804150"/>
            <a:ext cx="2476099" cy="103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aWiki-smaller-logo.png"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90059" y="2071187"/>
            <a:ext cx="1563882" cy="147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og.png" id="126" name="Shape 1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95975" y="277799"/>
            <a:ext cx="2652300" cy="187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does PHP stand in 2017?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 7.0 brought big performance improvements and modernized many aspects of the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great features like JIT compiling planned for future releases.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Mature ecosystem of frameworks and open source software.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by many tech giants including Facebook, Slack, Cloudflare and Wikipedia.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PHP is a safe bet.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World Basics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90250" y="526350"/>
            <a:ext cx="8416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600"/>
              <a:t>The Development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[Apache](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https://www.apache.org/</a:t>
            </a:r>
            <a:r>
              <a:rPr lang="en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[</a:t>
            </a:r>
            <a:r>
              <a:rPr lang="en"/>
              <a:t>NGINX](https://nginx.org/)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http://php.net/manual/en/install.php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the latest version! (7.1)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4-17 22:09:01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2601162"/>
            <a:ext cx="86010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</a:t>
            </a:r>
            <a:r>
              <a:rPr lang="en"/>
              <a:t>MySQL](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https://www.mysql.com/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[PostgreSQL](https://www.postgresql.org/)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Preconfigured Setup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[XAMPP](https://www.apachefriends.org/index.html)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[WAMP](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http://www.wampserver.com/en/</a:t>
            </a:r>
            <a:r>
              <a:rPr lang="en"/>
              <a:t>) (Windows only)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Vagrant (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https://www.vagrantup.com/</a:t>
            </a:r>
            <a:r>
              <a:rPr lang="en" sz="3000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[Homestead](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https://laravel.com/docs/5.4/homestead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[Scotch Box](https://box.scotch.io/)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Editors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 [Sublime Text](https://www.sublimetext.com/) (Shareware $70)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[PHP Storm](https://www.jetbrains.com/phpstorm/) (Subscription)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2)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1762125"/>
            <a:ext cx="60674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724100" y="3152775"/>
            <a:ext cx="56958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https://www.troyweb.com/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[Composer](https://getcomposer.org/)</a:t>
            </a:r>
          </a:p>
        </p:txBody>
      </p:sp>
      <p:pic>
        <p:nvPicPr>
          <p:cNvPr descr="Screenshot from 2017-04-17 22:22:26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600" y="143975"/>
            <a:ext cx="5086801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Package?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[</a:t>
            </a:r>
            <a:r>
              <a:rPr lang="en"/>
              <a:t>Packagist](https://packagist.org/)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Importance Of Dependency Management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11700" y="1574200"/>
            <a:ext cx="81822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https://getcomposer.org/doc/00-intro.md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composer init</a:t>
            </a:r>
          </a:p>
        </p:txBody>
      </p:sp>
      <p:pic>
        <p:nvPicPr>
          <p:cNvPr descr="Screenshot from 2017-04-17 22:32:36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475" y="51375"/>
            <a:ext cx="6604108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composer.json</a:t>
            </a:r>
          </a:p>
        </p:txBody>
      </p:sp>
      <p:pic>
        <p:nvPicPr>
          <p:cNvPr descr="Screenshot from 2017-04-17 22:37:31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519" y="0"/>
            <a:ext cx="60914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omposer require damiantw/fake-customer-gateway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composer update</a:t>
            </a:r>
          </a:p>
        </p:txBody>
      </p:sp>
      <p:pic>
        <p:nvPicPr>
          <p:cNvPr descr="logo-composer-transparent5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00" y="3117749"/>
            <a:ext cx="1394299" cy="1711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17 22:45:33.png"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862" y="933725"/>
            <a:ext cx="6810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Namespacing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PSR4 Autoloading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Include Functions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include_once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require_once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4-17 22:52:58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5" y="1433700"/>
            <a:ext cx="42195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17 22:53:54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25" y="904062"/>
            <a:ext cx="4403149" cy="321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Potential for namespace collision if you are the file being required declares variables in the global scope.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Can be difficult to manage all of the needed include calls in large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5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Introduction to The Language Of The Web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Responsibilities of client side vs. server side code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PHP usage statistics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PHP history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Why learn PHP?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Where does PHP stand in 2017?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Real World Basics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 Development Environment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Composer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Namespacing + PSR4 Autoloading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Pro Tips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Next Steps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Challenge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Namespacing</a:t>
            </a:r>
          </a:p>
        </p:txBody>
      </p:sp>
      <p:pic>
        <p:nvPicPr>
          <p:cNvPr descr="Screenshot from 2017-04-17 23:16:41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2" y="925312"/>
            <a:ext cx="29813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17 23:17:53.png"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750" y="668150"/>
            <a:ext cx="5682600" cy="38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Namespacing (</a:t>
            </a:r>
            <a:r>
              <a:rPr lang="en"/>
              <a:t>continued</a:t>
            </a:r>
            <a:r>
              <a:rPr lang="en"/>
              <a:t>)</a:t>
            </a:r>
          </a:p>
        </p:txBody>
      </p:sp>
      <p:pic>
        <p:nvPicPr>
          <p:cNvPr descr="Screenshot from 2017-04-17 23:18:42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600"/>
            <a:ext cx="9143999" cy="363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Autoloaders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PSR4 ELI5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Declare Root Namespace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composer.json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Declaring top level namespace as DamianTW\MyPackage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src/ is project root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Screenshot from 2017-04-17 23:25:48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83" y="2324650"/>
            <a:ext cx="5694874" cy="26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files in the projects should declare a namespace that corresponds to the file's path relative to the project root, prefixed with the top level namespace.</a:t>
            </a:r>
          </a:p>
        </p:txBody>
      </p:sp>
      <p:pic>
        <p:nvPicPr>
          <p:cNvPr descr="Screenshot from 2017-04-17 23:29:12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37" y="1910757"/>
            <a:ext cx="5586124" cy="35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autoloader loads the file by looking at namespace.</a:t>
            </a:r>
          </a:p>
        </p:txBody>
      </p:sp>
      <p:pic>
        <p:nvPicPr>
          <p:cNvPr descr="Screenshot from 2017-04-17 23:35:28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0" y="1982325"/>
            <a:ext cx="9064149" cy="21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 Tips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About Security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65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Prevent SQL injection with </a:t>
            </a:r>
            <a:r>
              <a:rPr lang="en"/>
              <a:t>prepared</a:t>
            </a:r>
            <a:r>
              <a:rPr lang="en"/>
              <a:t> statements.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 for XSS at the output level.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CSRF tokens to protect your forms.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Hash passwords with bcrypt.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as much logic as possible out of the view layer.</a:t>
            </a:r>
          </a:p>
        </p:txBody>
      </p:sp>
      <p:pic>
        <p:nvPicPr>
          <p:cNvPr descr="Screenshot from 2017-04-17 23:54:04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0"/>
            <a:ext cx="81643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19500" y="2024375"/>
            <a:ext cx="36702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Separate logic from your view layer.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Side AKA The Front End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that runs on a user’s device!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browsers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Smartphones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Desktops/Laptops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Pretty much anything due to IoT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Higher Order Functions/Collection Pipeline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Wathan - Curing the common loop - Laracon EU 2016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https://www.youtube.com/watch?v=crSUWtRYw-M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https://adamwathan.me/refactoring-to-collections/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https://github.com/tightenco/collect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Frameworks!</a:t>
            </a:r>
          </a:p>
        </p:txBody>
      </p:sp>
      <p:pic>
        <p:nvPicPr>
          <p:cNvPr descr="ZendFramework-logo.pn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274"/>
            <a:ext cx="3803098" cy="10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622300" y="2011675"/>
            <a:ext cx="6375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[Zend Framework](https://framework.zend.com/)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Maintained by the creators of PHP.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Popular in enterprise applications.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Dedicated Zend Studio IDE for Zend Framework development.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mfony_logo_vertical.png"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00" y="3370675"/>
            <a:ext cx="1536800" cy="1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1955800" y="3218225"/>
            <a:ext cx="64263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[Symfony](https://symfony.com/)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Composed of several standalone components.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Can be used as a complete framework or individual components can be included separately in almost any PHP project.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Symfony components are used in lots of popular open source PHP software including Drupal and Laravel.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ravel.png"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700" y="0"/>
            <a:ext cx="1841600" cy="18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5067300" y="106675"/>
            <a:ext cx="39750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[Laravel](</a:t>
            </a:r>
            <a:r>
              <a:rPr b="1" lang="en" sz="1800" u="sng">
                <a:solidFill>
                  <a:schemeClr val="hlink"/>
                </a:solidFill>
                <a:hlinkClick r:id="rId6"/>
              </a:rPr>
              <a:t>https://www.laravel.com</a:t>
            </a:r>
            <a:r>
              <a:rPr b="1" lang="en" sz="1800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popular PHP framework for new projects.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Vast community and first party eco-systems.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Ruby On Rails of the PHP world.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For Learning More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[Laracasts](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https://laracasts.com/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[KnpUniversity[(https://knpuniversity.com/tracks/symfony)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[Test Driven Laravel](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https://course.testdrivenlaravel.com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[Servers For Hackers](https://serversforhackers.com/)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Problem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000000"/>
                </a:solidFill>
              </a:rPr>
              <a:t>https://github.com/damiantw/fake-customer-gateway/blob/master/challenge-problem.md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Package Instructions: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https://github.com/damiantw/fake-customer-gateway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Sample Solution: https://damian.lol/albany-can-code/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Side AKA The Back End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that runs on controlled infrastructure.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Primary Responsibilities (among other things):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Receive some sort of input from a client.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Take some sort of action based on that input.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Deliver feedback back to the client.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Side Web Languages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C#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Groovy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Cold Fusion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Usage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11700" y="4305300"/>
            <a:ext cx="8232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https://w3techs.com/technologies/overview/programming_language/all</a:t>
            </a:r>
          </a:p>
        </p:txBody>
      </p:sp>
      <p:pic>
        <p:nvPicPr>
          <p:cNvPr descr="Screenshot from 2017-04-16 20:11:58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25" y="391350"/>
            <a:ext cx="5133974" cy="38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 1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5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was created for a specific purpose and has withstood the test of time serving that purpose.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4-16 20:29:28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49" y="219825"/>
            <a:ext cx="3381374" cy="4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317225" y="2257425"/>
            <a:ext cx="3224400" cy="2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 2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736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runtime environments are highly available and easy to setup.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PHP language is very flexible and has a low barrier to entry. 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70250" y="15895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Reason 2.5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