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4.jpg" ContentType="image/png"/>
  <Override PartName="/ppt/media/image5.jpg" ContentType="image/png"/>
  <Override PartName="/ppt/media/image6.jpg" ContentType="image/png"/>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312" r:id="rId3"/>
    <p:sldId id="260" r:id="rId4"/>
    <p:sldId id="311" r:id="rId5"/>
    <p:sldId id="257" r:id="rId6"/>
    <p:sldId id="258" r:id="rId7"/>
    <p:sldId id="259"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0" r:id="rId26"/>
    <p:sldId id="281" r:id="rId27"/>
    <p:sldId id="282" r:id="rId28"/>
    <p:sldId id="283" r:id="rId29"/>
    <p:sldId id="284" r:id="rId30"/>
    <p:sldId id="279" r:id="rId31"/>
    <p:sldId id="285" r:id="rId32"/>
    <p:sldId id="286" r:id="rId33"/>
    <p:sldId id="288" r:id="rId34"/>
    <p:sldId id="290" r:id="rId35"/>
    <p:sldId id="291" r:id="rId36"/>
    <p:sldId id="289" r:id="rId37"/>
    <p:sldId id="292" r:id="rId38"/>
    <p:sldId id="293" r:id="rId39"/>
    <p:sldId id="294" r:id="rId40"/>
    <p:sldId id="296" r:id="rId41"/>
    <p:sldId id="297" r:id="rId42"/>
    <p:sldId id="295" r:id="rId43"/>
    <p:sldId id="298" r:id="rId44"/>
    <p:sldId id="299" r:id="rId45"/>
    <p:sldId id="304" r:id="rId46"/>
    <p:sldId id="305" r:id="rId47"/>
    <p:sldId id="306" r:id="rId48"/>
    <p:sldId id="307" r:id="rId49"/>
    <p:sldId id="308" r:id="rId50"/>
    <p:sldId id="309" r:id="rId51"/>
    <p:sldId id="310" r:id="rId52"/>
    <p:sldId id="300" r:id="rId53"/>
    <p:sldId id="301" r:id="rId54"/>
    <p:sldId id="302" r:id="rId55"/>
    <p:sldId id="30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09"/>
    <p:restoredTop sz="94580"/>
  </p:normalViewPr>
  <p:slideViewPr>
    <p:cSldViewPr snapToGrid="0" snapToObjects="1">
      <p:cViewPr varScale="1">
        <p:scale>
          <a:sx n="118" d="100"/>
          <a:sy n="118" d="100"/>
        </p:scale>
        <p:origin x="232" y="2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48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_rels/data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image" Target="../media/image7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08D5FA-8E2C-C140-A4BC-E96E2EDB6F01}"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E2D31035-9548-304F-989A-2E6B194B35BC}">
      <dgm:prSet phldrT="[Text]"/>
      <dgm:spPr/>
      <dgm:t>
        <a:bodyPr/>
        <a:lstStyle/>
        <a:p>
          <a:r>
            <a:rPr lang="en-US" dirty="0"/>
            <a:t>Monthly Average Purchase &amp; Monthly Average Cash Advance Amount</a:t>
          </a:r>
        </a:p>
      </dgm:t>
    </dgm:pt>
    <dgm:pt modelId="{40137590-4820-C84A-BCD2-BB149DDC862A}" type="parTrans" cxnId="{EBDB0C23-7CD2-9D43-8E57-AD7CB7411FE3}">
      <dgm:prSet/>
      <dgm:spPr/>
      <dgm:t>
        <a:bodyPr/>
        <a:lstStyle/>
        <a:p>
          <a:endParaRPr lang="en-US"/>
        </a:p>
      </dgm:t>
    </dgm:pt>
    <dgm:pt modelId="{A2C89823-E5EC-0144-AB08-043C137520A1}" type="sibTrans" cxnId="{EBDB0C23-7CD2-9D43-8E57-AD7CB7411FE3}">
      <dgm:prSet/>
      <dgm:spPr/>
      <dgm:t>
        <a:bodyPr/>
        <a:lstStyle/>
        <a:p>
          <a:endParaRPr lang="en-US"/>
        </a:p>
      </dgm:t>
    </dgm:pt>
    <dgm:pt modelId="{8F7E76DA-8573-DA43-B728-8DAECF627AFE}">
      <dgm:prSet phldrT="[Text]"/>
      <dgm:spPr/>
      <dgm:t>
        <a:bodyPr/>
        <a:lstStyle/>
        <a:p>
          <a:r>
            <a:rPr lang="en-US" dirty="0"/>
            <a:t>1. Monthly Average Purchase = Purchases/Tenure</a:t>
          </a:r>
        </a:p>
      </dgm:t>
    </dgm:pt>
    <dgm:pt modelId="{2B6881D3-081D-EB4F-9CBB-E2AB23933B0B}" type="parTrans" cxnId="{FB985CD9-AD36-514A-B3AC-E343F2DC6F99}">
      <dgm:prSet/>
      <dgm:spPr/>
      <dgm:t>
        <a:bodyPr/>
        <a:lstStyle/>
        <a:p>
          <a:endParaRPr lang="en-US"/>
        </a:p>
      </dgm:t>
    </dgm:pt>
    <dgm:pt modelId="{0C460621-FAB0-894E-9541-2D0B7FFF8C24}" type="sibTrans" cxnId="{FB985CD9-AD36-514A-B3AC-E343F2DC6F99}">
      <dgm:prSet/>
      <dgm:spPr/>
      <dgm:t>
        <a:bodyPr/>
        <a:lstStyle/>
        <a:p>
          <a:endParaRPr lang="en-US"/>
        </a:p>
      </dgm:t>
    </dgm:pt>
    <dgm:pt modelId="{2470531B-1D72-8E47-ADDB-01AD235C4754}">
      <dgm:prSet phldrT="[Text]"/>
      <dgm:spPr/>
      <dgm:t>
        <a:bodyPr/>
        <a:lstStyle/>
        <a:p>
          <a:r>
            <a:rPr lang="en-US" dirty="0"/>
            <a:t>Average Amount Per Purchase &amp; Average Amount Per Cash Advance Transaction</a:t>
          </a:r>
        </a:p>
      </dgm:t>
    </dgm:pt>
    <dgm:pt modelId="{6B032281-210C-1543-BC34-B6614E492B45}" type="parTrans" cxnId="{1B209989-54A0-9E4B-8B7D-D88E46D713B3}">
      <dgm:prSet/>
      <dgm:spPr/>
      <dgm:t>
        <a:bodyPr/>
        <a:lstStyle/>
        <a:p>
          <a:endParaRPr lang="en-US"/>
        </a:p>
      </dgm:t>
    </dgm:pt>
    <dgm:pt modelId="{8211F686-7C93-334F-B534-87F03A231186}" type="sibTrans" cxnId="{1B209989-54A0-9E4B-8B7D-D88E46D713B3}">
      <dgm:prSet/>
      <dgm:spPr/>
      <dgm:t>
        <a:bodyPr/>
        <a:lstStyle/>
        <a:p>
          <a:endParaRPr lang="en-US"/>
        </a:p>
      </dgm:t>
    </dgm:pt>
    <dgm:pt modelId="{A3772A44-2449-FE46-8899-727B5F99762B}">
      <dgm:prSet phldrT="[Text]"/>
      <dgm:spPr/>
      <dgm:t>
        <a:bodyPr/>
        <a:lstStyle/>
        <a:p>
          <a:r>
            <a:rPr lang="en-US" dirty="0"/>
            <a:t>3. Average Amount per Purchase = Purchases/No. of Transactions</a:t>
          </a:r>
        </a:p>
      </dgm:t>
    </dgm:pt>
    <dgm:pt modelId="{B0362E36-FFA7-1C40-A54F-4226CC019A53}" type="parTrans" cxnId="{D81C1826-6FFA-1541-9A59-AEA432CF15E2}">
      <dgm:prSet/>
      <dgm:spPr/>
      <dgm:t>
        <a:bodyPr/>
        <a:lstStyle/>
        <a:p>
          <a:endParaRPr lang="en-US"/>
        </a:p>
      </dgm:t>
    </dgm:pt>
    <dgm:pt modelId="{ED55D918-5B54-6E4F-ADE7-FE437320A91D}" type="sibTrans" cxnId="{D81C1826-6FFA-1541-9A59-AEA432CF15E2}">
      <dgm:prSet/>
      <dgm:spPr/>
      <dgm:t>
        <a:bodyPr/>
        <a:lstStyle/>
        <a:p>
          <a:endParaRPr lang="en-US"/>
        </a:p>
      </dgm:t>
    </dgm:pt>
    <dgm:pt modelId="{CD3510DD-547F-634C-A3A2-406BFFE16890}">
      <dgm:prSet phldrT="[Text]"/>
      <dgm:spPr/>
      <dgm:t>
        <a:bodyPr/>
        <a:lstStyle/>
        <a:p>
          <a:r>
            <a:rPr lang="en-US" dirty="0"/>
            <a:t>4. Average Amount per Cash Advance = Cash Advance/No. of Transactions</a:t>
          </a:r>
        </a:p>
      </dgm:t>
    </dgm:pt>
    <dgm:pt modelId="{54C1CBE9-4EB2-D649-B444-5CBF5CD837DC}" type="parTrans" cxnId="{0046386D-B552-4A49-8B2F-845D9AD26FAB}">
      <dgm:prSet/>
      <dgm:spPr/>
      <dgm:t>
        <a:bodyPr/>
        <a:lstStyle/>
        <a:p>
          <a:endParaRPr lang="en-US"/>
        </a:p>
      </dgm:t>
    </dgm:pt>
    <dgm:pt modelId="{134CAA78-0795-034F-BDB0-E6AF92944C1E}" type="sibTrans" cxnId="{0046386D-B552-4A49-8B2F-845D9AD26FAB}">
      <dgm:prSet/>
      <dgm:spPr/>
      <dgm:t>
        <a:bodyPr/>
        <a:lstStyle/>
        <a:p>
          <a:endParaRPr lang="en-US"/>
        </a:p>
      </dgm:t>
    </dgm:pt>
    <dgm:pt modelId="{C73C924C-D8FA-4642-9FF4-06E2559B1C39}">
      <dgm:prSet phldrT="[Text]"/>
      <dgm:spPr/>
      <dgm:t>
        <a:bodyPr/>
        <a:lstStyle/>
        <a:p>
          <a:r>
            <a:rPr lang="en-US" dirty="0"/>
            <a:t>2. Monthly Average Cash Advance = Cash Advance/Tenure</a:t>
          </a:r>
        </a:p>
      </dgm:t>
    </dgm:pt>
    <dgm:pt modelId="{2261271A-E783-5244-9011-FCE1F47AF943}" type="parTrans" cxnId="{7FA762AE-0E56-9141-A792-C44E00BB7697}">
      <dgm:prSet/>
      <dgm:spPr/>
    </dgm:pt>
    <dgm:pt modelId="{C7B58B70-65C1-A841-BB3A-73F3E33D2F4E}" type="sibTrans" cxnId="{7FA762AE-0E56-9141-A792-C44E00BB7697}">
      <dgm:prSet/>
      <dgm:spPr/>
    </dgm:pt>
    <dgm:pt modelId="{C8562D71-738E-E340-9EB8-73045F2D3B63}" type="pres">
      <dgm:prSet presAssocID="{2B08D5FA-8E2C-C140-A4BC-E96E2EDB6F01}" presName="Name0" presStyleCnt="0">
        <dgm:presLayoutVars>
          <dgm:dir/>
          <dgm:animLvl val="lvl"/>
          <dgm:resizeHandles val="exact"/>
        </dgm:presLayoutVars>
      </dgm:prSet>
      <dgm:spPr/>
    </dgm:pt>
    <dgm:pt modelId="{4B952B45-4FEF-2246-BDA2-302F59AA50BB}" type="pres">
      <dgm:prSet presAssocID="{E2D31035-9548-304F-989A-2E6B194B35BC}" presName="linNode" presStyleCnt="0"/>
      <dgm:spPr/>
    </dgm:pt>
    <dgm:pt modelId="{64CE42A6-A5CF-CB43-A540-F4CF8EB83253}" type="pres">
      <dgm:prSet presAssocID="{E2D31035-9548-304F-989A-2E6B194B35BC}" presName="parentText" presStyleLbl="node1" presStyleIdx="0" presStyleCnt="2">
        <dgm:presLayoutVars>
          <dgm:chMax val="1"/>
          <dgm:bulletEnabled val="1"/>
        </dgm:presLayoutVars>
      </dgm:prSet>
      <dgm:spPr/>
    </dgm:pt>
    <dgm:pt modelId="{02D510F0-57A0-C444-96B7-F53D4318AEE3}" type="pres">
      <dgm:prSet presAssocID="{E2D31035-9548-304F-989A-2E6B194B35BC}" presName="descendantText" presStyleLbl="alignAccFollowNode1" presStyleIdx="0" presStyleCnt="2">
        <dgm:presLayoutVars>
          <dgm:bulletEnabled val="1"/>
        </dgm:presLayoutVars>
      </dgm:prSet>
      <dgm:spPr/>
    </dgm:pt>
    <dgm:pt modelId="{7D58CE2F-8EEE-D445-BDF0-C41959E470B8}" type="pres">
      <dgm:prSet presAssocID="{A2C89823-E5EC-0144-AB08-043C137520A1}" presName="sp" presStyleCnt="0"/>
      <dgm:spPr/>
    </dgm:pt>
    <dgm:pt modelId="{3DCC11E7-F3DA-5942-90E0-84E99DC5CCBE}" type="pres">
      <dgm:prSet presAssocID="{2470531B-1D72-8E47-ADDB-01AD235C4754}" presName="linNode" presStyleCnt="0"/>
      <dgm:spPr/>
    </dgm:pt>
    <dgm:pt modelId="{328734AA-B8C8-AB44-B79C-C1D55514CEED}" type="pres">
      <dgm:prSet presAssocID="{2470531B-1D72-8E47-ADDB-01AD235C4754}" presName="parentText" presStyleLbl="node1" presStyleIdx="1" presStyleCnt="2">
        <dgm:presLayoutVars>
          <dgm:chMax val="1"/>
          <dgm:bulletEnabled val="1"/>
        </dgm:presLayoutVars>
      </dgm:prSet>
      <dgm:spPr/>
    </dgm:pt>
    <dgm:pt modelId="{622A91EE-531E-C045-873A-A0CF1E918550}" type="pres">
      <dgm:prSet presAssocID="{2470531B-1D72-8E47-ADDB-01AD235C4754}" presName="descendantText" presStyleLbl="alignAccFollowNode1" presStyleIdx="1" presStyleCnt="2">
        <dgm:presLayoutVars>
          <dgm:bulletEnabled val="1"/>
        </dgm:presLayoutVars>
      </dgm:prSet>
      <dgm:spPr/>
    </dgm:pt>
  </dgm:ptLst>
  <dgm:cxnLst>
    <dgm:cxn modelId="{1851AE10-B1AB-714E-A0B6-89A7729262CB}" type="presOf" srcId="{2B08D5FA-8E2C-C140-A4BC-E96E2EDB6F01}" destId="{C8562D71-738E-E340-9EB8-73045F2D3B63}" srcOrd="0" destOrd="0" presId="urn:microsoft.com/office/officeart/2005/8/layout/vList5"/>
    <dgm:cxn modelId="{EBDB0C23-7CD2-9D43-8E57-AD7CB7411FE3}" srcId="{2B08D5FA-8E2C-C140-A4BC-E96E2EDB6F01}" destId="{E2D31035-9548-304F-989A-2E6B194B35BC}" srcOrd="0" destOrd="0" parTransId="{40137590-4820-C84A-BCD2-BB149DDC862A}" sibTransId="{A2C89823-E5EC-0144-AB08-043C137520A1}"/>
    <dgm:cxn modelId="{D81C1826-6FFA-1541-9A59-AEA432CF15E2}" srcId="{2470531B-1D72-8E47-ADDB-01AD235C4754}" destId="{A3772A44-2449-FE46-8899-727B5F99762B}" srcOrd="0" destOrd="0" parTransId="{B0362E36-FFA7-1C40-A54F-4226CC019A53}" sibTransId="{ED55D918-5B54-6E4F-ADE7-FE437320A91D}"/>
    <dgm:cxn modelId="{6038146C-FFDD-9A42-AF56-310B64637A86}" type="presOf" srcId="{C73C924C-D8FA-4642-9FF4-06E2559B1C39}" destId="{02D510F0-57A0-C444-96B7-F53D4318AEE3}" srcOrd="0" destOrd="1" presId="urn:microsoft.com/office/officeart/2005/8/layout/vList5"/>
    <dgm:cxn modelId="{0046386D-B552-4A49-8B2F-845D9AD26FAB}" srcId="{2470531B-1D72-8E47-ADDB-01AD235C4754}" destId="{CD3510DD-547F-634C-A3A2-406BFFE16890}" srcOrd="1" destOrd="0" parTransId="{54C1CBE9-4EB2-D649-B444-5CBF5CD837DC}" sibTransId="{134CAA78-0795-034F-BDB0-E6AF92944C1E}"/>
    <dgm:cxn modelId="{1B209989-54A0-9E4B-8B7D-D88E46D713B3}" srcId="{2B08D5FA-8E2C-C140-A4BC-E96E2EDB6F01}" destId="{2470531B-1D72-8E47-ADDB-01AD235C4754}" srcOrd="1" destOrd="0" parTransId="{6B032281-210C-1543-BC34-B6614E492B45}" sibTransId="{8211F686-7C93-334F-B534-87F03A231186}"/>
    <dgm:cxn modelId="{7FA762AE-0E56-9141-A792-C44E00BB7697}" srcId="{E2D31035-9548-304F-989A-2E6B194B35BC}" destId="{C73C924C-D8FA-4642-9FF4-06E2559B1C39}" srcOrd="1" destOrd="0" parTransId="{2261271A-E783-5244-9011-FCE1F47AF943}" sibTransId="{C7B58B70-65C1-A841-BB3A-73F3E33D2F4E}"/>
    <dgm:cxn modelId="{1509C0BE-5288-5C48-BA5C-371FE64AD875}" type="presOf" srcId="{8F7E76DA-8573-DA43-B728-8DAECF627AFE}" destId="{02D510F0-57A0-C444-96B7-F53D4318AEE3}" srcOrd="0" destOrd="0" presId="urn:microsoft.com/office/officeart/2005/8/layout/vList5"/>
    <dgm:cxn modelId="{4DF86DC1-A5C9-0A40-8263-D90ADF624A19}" type="presOf" srcId="{A3772A44-2449-FE46-8899-727B5F99762B}" destId="{622A91EE-531E-C045-873A-A0CF1E918550}" srcOrd="0" destOrd="0" presId="urn:microsoft.com/office/officeart/2005/8/layout/vList5"/>
    <dgm:cxn modelId="{973BCBC6-CFAA-8F40-B34E-F75A3F86E382}" type="presOf" srcId="{E2D31035-9548-304F-989A-2E6B194B35BC}" destId="{64CE42A6-A5CF-CB43-A540-F4CF8EB83253}" srcOrd="0" destOrd="0" presId="urn:microsoft.com/office/officeart/2005/8/layout/vList5"/>
    <dgm:cxn modelId="{10EEB0CC-4C75-D44F-A6AA-34D95EE7D7CF}" type="presOf" srcId="{CD3510DD-547F-634C-A3A2-406BFFE16890}" destId="{622A91EE-531E-C045-873A-A0CF1E918550}" srcOrd="0" destOrd="1" presId="urn:microsoft.com/office/officeart/2005/8/layout/vList5"/>
    <dgm:cxn modelId="{FB985CD9-AD36-514A-B3AC-E343F2DC6F99}" srcId="{E2D31035-9548-304F-989A-2E6B194B35BC}" destId="{8F7E76DA-8573-DA43-B728-8DAECF627AFE}" srcOrd="0" destOrd="0" parTransId="{2B6881D3-081D-EB4F-9CBB-E2AB23933B0B}" sibTransId="{0C460621-FAB0-894E-9541-2D0B7FFF8C24}"/>
    <dgm:cxn modelId="{BB885EF7-7CE0-9B4B-B37E-2F2C065FDDA5}" type="presOf" srcId="{2470531B-1D72-8E47-ADDB-01AD235C4754}" destId="{328734AA-B8C8-AB44-B79C-C1D55514CEED}" srcOrd="0" destOrd="0" presId="urn:microsoft.com/office/officeart/2005/8/layout/vList5"/>
    <dgm:cxn modelId="{E24349F6-B929-464F-A679-448A80673D5F}" type="presParOf" srcId="{C8562D71-738E-E340-9EB8-73045F2D3B63}" destId="{4B952B45-4FEF-2246-BDA2-302F59AA50BB}" srcOrd="0" destOrd="0" presId="urn:microsoft.com/office/officeart/2005/8/layout/vList5"/>
    <dgm:cxn modelId="{646407B7-EE01-7741-8852-BCE89BBF5348}" type="presParOf" srcId="{4B952B45-4FEF-2246-BDA2-302F59AA50BB}" destId="{64CE42A6-A5CF-CB43-A540-F4CF8EB83253}" srcOrd="0" destOrd="0" presId="urn:microsoft.com/office/officeart/2005/8/layout/vList5"/>
    <dgm:cxn modelId="{7C6784E2-8062-8C49-B6D9-A61D27D8316D}" type="presParOf" srcId="{4B952B45-4FEF-2246-BDA2-302F59AA50BB}" destId="{02D510F0-57A0-C444-96B7-F53D4318AEE3}" srcOrd="1" destOrd="0" presId="urn:microsoft.com/office/officeart/2005/8/layout/vList5"/>
    <dgm:cxn modelId="{1321EA5C-C683-F54C-9EDA-CBFA5DB88745}" type="presParOf" srcId="{C8562D71-738E-E340-9EB8-73045F2D3B63}" destId="{7D58CE2F-8EEE-D445-BDF0-C41959E470B8}" srcOrd="1" destOrd="0" presId="urn:microsoft.com/office/officeart/2005/8/layout/vList5"/>
    <dgm:cxn modelId="{E6725194-034B-714C-BC94-D9EEDC7BA526}" type="presParOf" srcId="{C8562D71-738E-E340-9EB8-73045F2D3B63}" destId="{3DCC11E7-F3DA-5942-90E0-84E99DC5CCBE}" srcOrd="2" destOrd="0" presId="urn:microsoft.com/office/officeart/2005/8/layout/vList5"/>
    <dgm:cxn modelId="{CAE0E559-B1F5-6C41-9159-7FD902DEA106}" type="presParOf" srcId="{3DCC11E7-F3DA-5942-90E0-84E99DC5CCBE}" destId="{328734AA-B8C8-AB44-B79C-C1D55514CEED}" srcOrd="0" destOrd="0" presId="urn:microsoft.com/office/officeart/2005/8/layout/vList5"/>
    <dgm:cxn modelId="{565B49E3-0BB2-CC49-A95A-7F3A500B5DFD}" type="presParOf" srcId="{3DCC11E7-F3DA-5942-90E0-84E99DC5CCBE}" destId="{622A91EE-531E-C045-873A-A0CF1E9185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D19C7-0C4A-C14A-915B-DF49A0E0FC5A}"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US"/>
        </a:p>
      </dgm:t>
    </dgm:pt>
    <dgm:pt modelId="{690D7814-7E05-7C45-920D-1FC2CFC85906}">
      <dgm:prSet phldrT="[Text]"/>
      <dgm:spPr/>
      <dgm:t>
        <a:bodyPr/>
        <a:lstStyle/>
        <a:p>
          <a:r>
            <a:rPr lang="en-US" dirty="0"/>
            <a:t>Credit Utilization Ratio or Limit Usage</a:t>
          </a:r>
        </a:p>
      </dgm:t>
    </dgm:pt>
    <dgm:pt modelId="{ADE4195C-7CFF-F84A-9E4E-0820101A39BB}" type="parTrans" cxnId="{F162166E-21D4-C343-AC69-C5058B4A8BFF}">
      <dgm:prSet/>
      <dgm:spPr/>
      <dgm:t>
        <a:bodyPr/>
        <a:lstStyle/>
        <a:p>
          <a:endParaRPr lang="en-US"/>
        </a:p>
      </dgm:t>
    </dgm:pt>
    <dgm:pt modelId="{773F73DC-D41B-E84E-9482-6D7FD3FFB59A}" type="sibTrans" cxnId="{F162166E-21D4-C343-AC69-C5058B4A8BFF}">
      <dgm:prSet/>
      <dgm:spPr/>
      <dgm:t>
        <a:bodyPr/>
        <a:lstStyle/>
        <a:p>
          <a:endParaRPr lang="en-US"/>
        </a:p>
      </dgm:t>
    </dgm:pt>
    <dgm:pt modelId="{2509296E-4313-5541-8EB8-73746440DD9F}">
      <dgm:prSet phldrT="[Text]"/>
      <dgm:spPr/>
      <dgm:t>
        <a:bodyPr/>
        <a:lstStyle/>
        <a:p>
          <a:r>
            <a:rPr lang="en-US" dirty="0"/>
            <a:t>How much debt a user is carrying</a:t>
          </a:r>
        </a:p>
      </dgm:t>
    </dgm:pt>
    <dgm:pt modelId="{3BCD5292-8A0A-9A45-86DC-BA3D7D877E22}" type="parTrans" cxnId="{3EF15521-1306-4E4B-BCE8-1AF30CE530D8}">
      <dgm:prSet/>
      <dgm:spPr/>
      <dgm:t>
        <a:bodyPr/>
        <a:lstStyle/>
        <a:p>
          <a:endParaRPr lang="en-US"/>
        </a:p>
      </dgm:t>
    </dgm:pt>
    <dgm:pt modelId="{1A20BA49-E84A-A041-B6B0-1DE9173E2409}" type="sibTrans" cxnId="{3EF15521-1306-4E4B-BCE8-1AF30CE530D8}">
      <dgm:prSet/>
      <dgm:spPr/>
      <dgm:t>
        <a:bodyPr/>
        <a:lstStyle/>
        <a:p>
          <a:endParaRPr lang="en-US"/>
        </a:p>
      </dgm:t>
    </dgm:pt>
    <dgm:pt modelId="{F2440147-9E52-204D-8C83-6C3F4BB2CC5E}">
      <dgm:prSet phldrT="[Text]"/>
      <dgm:spPr/>
      <dgm:t>
        <a:bodyPr/>
        <a:lstStyle/>
        <a:p>
          <a:r>
            <a:rPr lang="en-US" dirty="0"/>
            <a:t>5. Credit Utilization Ratio = Balance/Credit Limit</a:t>
          </a:r>
        </a:p>
      </dgm:t>
    </dgm:pt>
    <dgm:pt modelId="{23EF1AE9-81B1-1547-9821-F6DF40B304A1}" type="parTrans" cxnId="{26628A1C-6F98-CB4B-95B2-7E19F9592AC6}">
      <dgm:prSet/>
      <dgm:spPr/>
      <dgm:t>
        <a:bodyPr/>
        <a:lstStyle/>
        <a:p>
          <a:endParaRPr lang="en-US"/>
        </a:p>
      </dgm:t>
    </dgm:pt>
    <dgm:pt modelId="{AA3792C8-EB75-A446-80B6-6664189E19C6}" type="sibTrans" cxnId="{26628A1C-6F98-CB4B-95B2-7E19F9592AC6}">
      <dgm:prSet/>
      <dgm:spPr/>
      <dgm:t>
        <a:bodyPr/>
        <a:lstStyle/>
        <a:p>
          <a:endParaRPr lang="en-US"/>
        </a:p>
      </dgm:t>
    </dgm:pt>
    <dgm:pt modelId="{D0AFF4B1-4233-A648-AA75-B8027A93CC19}">
      <dgm:prSet phldrT="[Text]"/>
      <dgm:spPr/>
      <dgm:t>
        <a:bodyPr/>
        <a:lstStyle/>
        <a:p>
          <a:r>
            <a:rPr lang="en-US" dirty="0"/>
            <a:t>Payments to Minimum Payments Ratio</a:t>
          </a:r>
        </a:p>
      </dgm:t>
    </dgm:pt>
    <dgm:pt modelId="{57EC15BA-D44E-C644-94F1-5F23C8D9E544}" type="parTrans" cxnId="{E43438A8-9456-DE4B-99E0-2BC55B0F9FB6}">
      <dgm:prSet/>
      <dgm:spPr/>
      <dgm:t>
        <a:bodyPr/>
        <a:lstStyle/>
        <a:p>
          <a:endParaRPr lang="en-US"/>
        </a:p>
      </dgm:t>
    </dgm:pt>
    <dgm:pt modelId="{BC24C343-33D3-C349-BC94-F7B699DD55D2}" type="sibTrans" cxnId="{E43438A8-9456-DE4B-99E0-2BC55B0F9FB6}">
      <dgm:prSet/>
      <dgm:spPr/>
      <dgm:t>
        <a:bodyPr/>
        <a:lstStyle/>
        <a:p>
          <a:endParaRPr lang="en-US"/>
        </a:p>
      </dgm:t>
    </dgm:pt>
    <dgm:pt modelId="{637C7048-58B3-2240-B6CF-0654CC5ED0A2}">
      <dgm:prSet phldrT="[Text]"/>
      <dgm:spPr/>
      <dgm:t>
        <a:bodyPr/>
        <a:lstStyle/>
        <a:p>
          <a:r>
            <a:rPr lang="en-US" dirty="0"/>
            <a:t>How much more than the minimum payment a user is paying</a:t>
          </a:r>
        </a:p>
      </dgm:t>
    </dgm:pt>
    <dgm:pt modelId="{AACDB88B-E150-7745-8E58-CB1A7C707363}" type="sibTrans" cxnId="{258923E2-B83C-8C41-85D1-E1E41B29D354}">
      <dgm:prSet/>
      <dgm:spPr/>
      <dgm:t>
        <a:bodyPr/>
        <a:lstStyle/>
        <a:p>
          <a:endParaRPr lang="en-US"/>
        </a:p>
      </dgm:t>
    </dgm:pt>
    <dgm:pt modelId="{ABC86F4B-33A6-9F4F-BAB7-C66DBBA0E8C5}" type="parTrans" cxnId="{258923E2-B83C-8C41-85D1-E1E41B29D354}">
      <dgm:prSet/>
      <dgm:spPr/>
      <dgm:t>
        <a:bodyPr/>
        <a:lstStyle/>
        <a:p>
          <a:endParaRPr lang="en-US"/>
        </a:p>
      </dgm:t>
    </dgm:pt>
    <dgm:pt modelId="{2378FD29-805F-4347-BC56-352362E1713D}">
      <dgm:prSet phldrT="[Text]"/>
      <dgm:spPr/>
      <dgm:t>
        <a:bodyPr/>
        <a:lstStyle/>
        <a:p>
          <a:r>
            <a:rPr lang="en-US" dirty="0"/>
            <a:t>6. Payments to Minimum Payments Ratio = Payment/Minimum Payments</a:t>
          </a:r>
        </a:p>
      </dgm:t>
    </dgm:pt>
    <dgm:pt modelId="{E35C8C9A-EE81-4049-995F-8F60B120AA59}" type="sibTrans" cxnId="{5668FDFB-2C0B-7242-BC48-761C169DE86F}">
      <dgm:prSet/>
      <dgm:spPr/>
      <dgm:t>
        <a:bodyPr/>
        <a:lstStyle/>
        <a:p>
          <a:endParaRPr lang="en-US"/>
        </a:p>
      </dgm:t>
    </dgm:pt>
    <dgm:pt modelId="{16E5BAAF-56D6-734D-818E-DF1FF379CF8E}" type="parTrans" cxnId="{5668FDFB-2C0B-7242-BC48-761C169DE86F}">
      <dgm:prSet/>
      <dgm:spPr/>
      <dgm:t>
        <a:bodyPr/>
        <a:lstStyle/>
        <a:p>
          <a:endParaRPr lang="en-US"/>
        </a:p>
      </dgm:t>
    </dgm:pt>
    <dgm:pt modelId="{29A5DB76-04D8-DE4A-8340-E6C69911907F}">
      <dgm:prSet/>
      <dgm:spPr/>
      <dgm:t>
        <a:bodyPr/>
        <a:lstStyle/>
        <a:p>
          <a:r>
            <a:rPr lang="en-US" dirty="0"/>
            <a:t>Purchase Type</a:t>
          </a:r>
        </a:p>
      </dgm:t>
    </dgm:pt>
    <dgm:pt modelId="{7AED872E-884B-3545-8DCC-DADCC1399680}" type="sibTrans" cxnId="{C1785704-6B08-3B4C-A9B3-87C6D619226A}">
      <dgm:prSet/>
      <dgm:spPr/>
      <dgm:t>
        <a:bodyPr/>
        <a:lstStyle/>
        <a:p>
          <a:endParaRPr lang="en-US"/>
        </a:p>
      </dgm:t>
    </dgm:pt>
    <dgm:pt modelId="{781D27AB-348D-6B46-8C11-C321A5F07E2F}" type="parTrans" cxnId="{C1785704-6B08-3B4C-A9B3-87C6D619226A}">
      <dgm:prSet/>
      <dgm:spPr/>
      <dgm:t>
        <a:bodyPr/>
        <a:lstStyle/>
        <a:p>
          <a:endParaRPr lang="en-US"/>
        </a:p>
      </dgm:t>
    </dgm:pt>
    <dgm:pt modelId="{47E8158E-573D-434E-8E9D-2358F05FFCBF}">
      <dgm:prSet/>
      <dgm:spPr/>
      <dgm:t>
        <a:bodyPr/>
        <a:lstStyle/>
        <a:p>
          <a:r>
            <a:rPr lang="en-US" dirty="0"/>
            <a:t>7. Categorical variable: - One-off, Instalment, Both or None Purchase Type</a:t>
          </a:r>
        </a:p>
      </dgm:t>
    </dgm:pt>
    <dgm:pt modelId="{EDBE1CD7-BCBD-134C-B8BE-F65D84B951C9}" type="sibTrans" cxnId="{99C4B998-B82E-D54F-9686-CD1D250F813E}">
      <dgm:prSet/>
      <dgm:spPr/>
      <dgm:t>
        <a:bodyPr/>
        <a:lstStyle/>
        <a:p>
          <a:endParaRPr lang="en-US"/>
        </a:p>
      </dgm:t>
    </dgm:pt>
    <dgm:pt modelId="{289F5FFB-587B-4543-AA03-43142F6871B4}" type="parTrans" cxnId="{99C4B998-B82E-D54F-9686-CD1D250F813E}">
      <dgm:prSet/>
      <dgm:spPr/>
      <dgm:t>
        <a:bodyPr/>
        <a:lstStyle/>
        <a:p>
          <a:endParaRPr lang="en-US"/>
        </a:p>
      </dgm:t>
    </dgm:pt>
    <dgm:pt modelId="{B35C465B-20FB-354A-A819-441843B1B228}" type="pres">
      <dgm:prSet presAssocID="{A5BD19C7-0C4A-C14A-915B-DF49A0E0FC5A}" presName="Name0" presStyleCnt="0">
        <dgm:presLayoutVars>
          <dgm:dir/>
          <dgm:animLvl val="lvl"/>
          <dgm:resizeHandles val="exact"/>
        </dgm:presLayoutVars>
      </dgm:prSet>
      <dgm:spPr/>
    </dgm:pt>
    <dgm:pt modelId="{870D3D87-DAEB-A743-8026-03454D5A3DAE}" type="pres">
      <dgm:prSet presAssocID="{690D7814-7E05-7C45-920D-1FC2CFC85906}" presName="linNode" presStyleCnt="0"/>
      <dgm:spPr/>
    </dgm:pt>
    <dgm:pt modelId="{08F3DAB5-DA34-D94B-9FC8-9FB78A6F0AFF}" type="pres">
      <dgm:prSet presAssocID="{690D7814-7E05-7C45-920D-1FC2CFC85906}" presName="parentText" presStyleLbl="node1" presStyleIdx="0" presStyleCnt="3">
        <dgm:presLayoutVars>
          <dgm:chMax val="1"/>
          <dgm:bulletEnabled val="1"/>
        </dgm:presLayoutVars>
      </dgm:prSet>
      <dgm:spPr/>
    </dgm:pt>
    <dgm:pt modelId="{5268E0E4-A3F1-C14A-A26F-75C136FC99DF}" type="pres">
      <dgm:prSet presAssocID="{690D7814-7E05-7C45-920D-1FC2CFC85906}" presName="descendantText" presStyleLbl="alignAccFollowNode1" presStyleIdx="0" presStyleCnt="3">
        <dgm:presLayoutVars>
          <dgm:bulletEnabled val="1"/>
        </dgm:presLayoutVars>
      </dgm:prSet>
      <dgm:spPr/>
    </dgm:pt>
    <dgm:pt modelId="{37E0B7E0-ACD7-B74C-9BDF-BE278AE62091}" type="pres">
      <dgm:prSet presAssocID="{773F73DC-D41B-E84E-9482-6D7FD3FFB59A}" presName="sp" presStyleCnt="0"/>
      <dgm:spPr/>
    </dgm:pt>
    <dgm:pt modelId="{A980FDA9-52A5-884F-91B4-2E293F520D20}" type="pres">
      <dgm:prSet presAssocID="{D0AFF4B1-4233-A648-AA75-B8027A93CC19}" presName="linNode" presStyleCnt="0"/>
      <dgm:spPr/>
    </dgm:pt>
    <dgm:pt modelId="{0E69C99C-9515-FF47-B788-3D791D2312E2}" type="pres">
      <dgm:prSet presAssocID="{D0AFF4B1-4233-A648-AA75-B8027A93CC19}" presName="parentText" presStyleLbl="node1" presStyleIdx="1" presStyleCnt="3">
        <dgm:presLayoutVars>
          <dgm:chMax val="1"/>
          <dgm:bulletEnabled val="1"/>
        </dgm:presLayoutVars>
      </dgm:prSet>
      <dgm:spPr/>
    </dgm:pt>
    <dgm:pt modelId="{3DE3197A-C956-D543-8677-FA09C1B4A322}" type="pres">
      <dgm:prSet presAssocID="{D0AFF4B1-4233-A648-AA75-B8027A93CC19}" presName="descendantText" presStyleLbl="alignAccFollowNode1" presStyleIdx="1" presStyleCnt="3">
        <dgm:presLayoutVars>
          <dgm:bulletEnabled val="1"/>
        </dgm:presLayoutVars>
      </dgm:prSet>
      <dgm:spPr/>
    </dgm:pt>
    <dgm:pt modelId="{B82516A7-438C-864B-B9D6-7C1425400DD2}" type="pres">
      <dgm:prSet presAssocID="{BC24C343-33D3-C349-BC94-F7B699DD55D2}" presName="sp" presStyleCnt="0"/>
      <dgm:spPr/>
    </dgm:pt>
    <dgm:pt modelId="{F2198893-F819-794C-9FA6-3F1DFD607B04}" type="pres">
      <dgm:prSet presAssocID="{29A5DB76-04D8-DE4A-8340-E6C69911907F}" presName="linNode" presStyleCnt="0"/>
      <dgm:spPr/>
    </dgm:pt>
    <dgm:pt modelId="{713DF9AE-9D36-9443-A06C-C9BFD4F749C1}" type="pres">
      <dgm:prSet presAssocID="{29A5DB76-04D8-DE4A-8340-E6C69911907F}" presName="parentText" presStyleLbl="node1" presStyleIdx="2" presStyleCnt="3">
        <dgm:presLayoutVars>
          <dgm:chMax val="1"/>
          <dgm:bulletEnabled val="1"/>
        </dgm:presLayoutVars>
      </dgm:prSet>
      <dgm:spPr/>
    </dgm:pt>
    <dgm:pt modelId="{C0D10D5A-F38D-AC44-997E-4501EDCD468B}" type="pres">
      <dgm:prSet presAssocID="{29A5DB76-04D8-DE4A-8340-E6C69911907F}" presName="descendantText" presStyleLbl="alignAccFollowNode1" presStyleIdx="2" presStyleCnt="3">
        <dgm:presLayoutVars>
          <dgm:bulletEnabled val="1"/>
        </dgm:presLayoutVars>
      </dgm:prSet>
      <dgm:spPr/>
    </dgm:pt>
  </dgm:ptLst>
  <dgm:cxnLst>
    <dgm:cxn modelId="{C1785704-6B08-3B4C-A9B3-87C6D619226A}" srcId="{A5BD19C7-0C4A-C14A-915B-DF49A0E0FC5A}" destId="{29A5DB76-04D8-DE4A-8340-E6C69911907F}" srcOrd="2" destOrd="0" parTransId="{781D27AB-348D-6B46-8C11-C321A5F07E2F}" sibTransId="{7AED872E-884B-3545-8DCC-DADCC1399680}"/>
    <dgm:cxn modelId="{DCAFC20C-97E7-BE47-B54F-E98D3A8AB3F0}" type="presOf" srcId="{690D7814-7E05-7C45-920D-1FC2CFC85906}" destId="{08F3DAB5-DA34-D94B-9FC8-9FB78A6F0AFF}" srcOrd="0" destOrd="0" presId="urn:microsoft.com/office/officeart/2005/8/layout/vList5"/>
    <dgm:cxn modelId="{8766E915-5C64-C344-A2B9-6478E1B977BE}" type="presOf" srcId="{A5BD19C7-0C4A-C14A-915B-DF49A0E0FC5A}" destId="{B35C465B-20FB-354A-A819-441843B1B228}" srcOrd="0" destOrd="0" presId="urn:microsoft.com/office/officeart/2005/8/layout/vList5"/>
    <dgm:cxn modelId="{26628A1C-6F98-CB4B-95B2-7E19F9592AC6}" srcId="{690D7814-7E05-7C45-920D-1FC2CFC85906}" destId="{F2440147-9E52-204D-8C83-6C3F4BB2CC5E}" srcOrd="1" destOrd="0" parTransId="{23EF1AE9-81B1-1547-9821-F6DF40B304A1}" sibTransId="{AA3792C8-EB75-A446-80B6-6664189E19C6}"/>
    <dgm:cxn modelId="{3EF15521-1306-4E4B-BCE8-1AF30CE530D8}" srcId="{690D7814-7E05-7C45-920D-1FC2CFC85906}" destId="{2509296E-4313-5541-8EB8-73746440DD9F}" srcOrd="0" destOrd="0" parTransId="{3BCD5292-8A0A-9A45-86DC-BA3D7D877E22}" sibTransId="{1A20BA49-E84A-A041-B6B0-1DE9173E2409}"/>
    <dgm:cxn modelId="{C98A864A-27A4-9E45-B90D-066E20F79BC6}" type="presOf" srcId="{637C7048-58B3-2240-B6CF-0654CC5ED0A2}" destId="{3DE3197A-C956-D543-8677-FA09C1B4A322}" srcOrd="0" destOrd="0" presId="urn:microsoft.com/office/officeart/2005/8/layout/vList5"/>
    <dgm:cxn modelId="{5E069756-3A1E-1A44-AD3D-FFAF59DC4B7E}" type="presOf" srcId="{D0AFF4B1-4233-A648-AA75-B8027A93CC19}" destId="{0E69C99C-9515-FF47-B788-3D791D2312E2}" srcOrd="0" destOrd="0" presId="urn:microsoft.com/office/officeart/2005/8/layout/vList5"/>
    <dgm:cxn modelId="{5EABB75A-B526-824A-AA4D-4372988A1312}" type="presOf" srcId="{F2440147-9E52-204D-8C83-6C3F4BB2CC5E}" destId="{5268E0E4-A3F1-C14A-A26F-75C136FC99DF}" srcOrd="0" destOrd="1" presId="urn:microsoft.com/office/officeart/2005/8/layout/vList5"/>
    <dgm:cxn modelId="{F162166E-21D4-C343-AC69-C5058B4A8BFF}" srcId="{A5BD19C7-0C4A-C14A-915B-DF49A0E0FC5A}" destId="{690D7814-7E05-7C45-920D-1FC2CFC85906}" srcOrd="0" destOrd="0" parTransId="{ADE4195C-7CFF-F84A-9E4E-0820101A39BB}" sibTransId="{773F73DC-D41B-E84E-9482-6D7FD3FFB59A}"/>
    <dgm:cxn modelId="{86B69F6F-6D72-634A-87CA-37ACEBB6221C}" type="presOf" srcId="{47E8158E-573D-434E-8E9D-2358F05FFCBF}" destId="{C0D10D5A-F38D-AC44-997E-4501EDCD468B}" srcOrd="0" destOrd="0" presId="urn:microsoft.com/office/officeart/2005/8/layout/vList5"/>
    <dgm:cxn modelId="{99377F88-87A9-9545-AF6B-5FF70CD2E2E2}" type="presOf" srcId="{2378FD29-805F-4347-BC56-352362E1713D}" destId="{3DE3197A-C956-D543-8677-FA09C1B4A322}" srcOrd="0" destOrd="1" presId="urn:microsoft.com/office/officeart/2005/8/layout/vList5"/>
    <dgm:cxn modelId="{99C4B998-B82E-D54F-9686-CD1D250F813E}" srcId="{29A5DB76-04D8-DE4A-8340-E6C69911907F}" destId="{47E8158E-573D-434E-8E9D-2358F05FFCBF}" srcOrd="0" destOrd="0" parTransId="{289F5FFB-587B-4543-AA03-43142F6871B4}" sibTransId="{EDBE1CD7-BCBD-134C-B8BE-F65D84B951C9}"/>
    <dgm:cxn modelId="{E43438A8-9456-DE4B-99E0-2BC55B0F9FB6}" srcId="{A5BD19C7-0C4A-C14A-915B-DF49A0E0FC5A}" destId="{D0AFF4B1-4233-A648-AA75-B8027A93CC19}" srcOrd="1" destOrd="0" parTransId="{57EC15BA-D44E-C644-94F1-5F23C8D9E544}" sibTransId="{BC24C343-33D3-C349-BC94-F7B699DD55D2}"/>
    <dgm:cxn modelId="{CDFDE6BD-83E8-2041-B382-EFD1BB06BFA1}" type="presOf" srcId="{2509296E-4313-5541-8EB8-73746440DD9F}" destId="{5268E0E4-A3F1-C14A-A26F-75C136FC99DF}" srcOrd="0" destOrd="0" presId="urn:microsoft.com/office/officeart/2005/8/layout/vList5"/>
    <dgm:cxn modelId="{A8BC98C5-CF94-F74D-A03B-C4157ADBA5D8}" type="presOf" srcId="{29A5DB76-04D8-DE4A-8340-E6C69911907F}" destId="{713DF9AE-9D36-9443-A06C-C9BFD4F749C1}" srcOrd="0" destOrd="0" presId="urn:microsoft.com/office/officeart/2005/8/layout/vList5"/>
    <dgm:cxn modelId="{258923E2-B83C-8C41-85D1-E1E41B29D354}" srcId="{D0AFF4B1-4233-A648-AA75-B8027A93CC19}" destId="{637C7048-58B3-2240-B6CF-0654CC5ED0A2}" srcOrd="0" destOrd="0" parTransId="{ABC86F4B-33A6-9F4F-BAB7-C66DBBA0E8C5}" sibTransId="{AACDB88B-E150-7745-8E58-CB1A7C707363}"/>
    <dgm:cxn modelId="{5668FDFB-2C0B-7242-BC48-761C169DE86F}" srcId="{D0AFF4B1-4233-A648-AA75-B8027A93CC19}" destId="{2378FD29-805F-4347-BC56-352362E1713D}" srcOrd="1" destOrd="0" parTransId="{16E5BAAF-56D6-734D-818E-DF1FF379CF8E}" sibTransId="{E35C8C9A-EE81-4049-995F-8F60B120AA59}"/>
    <dgm:cxn modelId="{C3EB7B4D-7DD6-D543-9237-D24D69004077}" type="presParOf" srcId="{B35C465B-20FB-354A-A819-441843B1B228}" destId="{870D3D87-DAEB-A743-8026-03454D5A3DAE}" srcOrd="0" destOrd="0" presId="urn:microsoft.com/office/officeart/2005/8/layout/vList5"/>
    <dgm:cxn modelId="{D890CDF6-93F4-694F-93D5-B3071E93CCF0}" type="presParOf" srcId="{870D3D87-DAEB-A743-8026-03454D5A3DAE}" destId="{08F3DAB5-DA34-D94B-9FC8-9FB78A6F0AFF}" srcOrd="0" destOrd="0" presId="urn:microsoft.com/office/officeart/2005/8/layout/vList5"/>
    <dgm:cxn modelId="{88CA2D98-81F8-9B4E-AB35-2EE7D5053429}" type="presParOf" srcId="{870D3D87-DAEB-A743-8026-03454D5A3DAE}" destId="{5268E0E4-A3F1-C14A-A26F-75C136FC99DF}" srcOrd="1" destOrd="0" presId="urn:microsoft.com/office/officeart/2005/8/layout/vList5"/>
    <dgm:cxn modelId="{87B61DD4-ACDF-A148-8908-D940522D159A}" type="presParOf" srcId="{B35C465B-20FB-354A-A819-441843B1B228}" destId="{37E0B7E0-ACD7-B74C-9BDF-BE278AE62091}" srcOrd="1" destOrd="0" presId="urn:microsoft.com/office/officeart/2005/8/layout/vList5"/>
    <dgm:cxn modelId="{C0624B6F-58F7-BA4D-B0BD-27381F4166E3}" type="presParOf" srcId="{B35C465B-20FB-354A-A819-441843B1B228}" destId="{A980FDA9-52A5-884F-91B4-2E293F520D20}" srcOrd="2" destOrd="0" presId="urn:microsoft.com/office/officeart/2005/8/layout/vList5"/>
    <dgm:cxn modelId="{D843FC98-F619-6D43-A231-47282FCDDCF9}" type="presParOf" srcId="{A980FDA9-52A5-884F-91B4-2E293F520D20}" destId="{0E69C99C-9515-FF47-B788-3D791D2312E2}" srcOrd="0" destOrd="0" presId="urn:microsoft.com/office/officeart/2005/8/layout/vList5"/>
    <dgm:cxn modelId="{65B8603B-2F0A-404D-A2A6-A149D2D463C2}" type="presParOf" srcId="{A980FDA9-52A5-884F-91B4-2E293F520D20}" destId="{3DE3197A-C956-D543-8677-FA09C1B4A322}" srcOrd="1" destOrd="0" presId="urn:microsoft.com/office/officeart/2005/8/layout/vList5"/>
    <dgm:cxn modelId="{93413C4F-55C0-D044-A924-6BA31FD1B5FF}" type="presParOf" srcId="{B35C465B-20FB-354A-A819-441843B1B228}" destId="{B82516A7-438C-864B-B9D6-7C1425400DD2}" srcOrd="3" destOrd="0" presId="urn:microsoft.com/office/officeart/2005/8/layout/vList5"/>
    <dgm:cxn modelId="{060CD7F7-980B-D941-A28C-11F625377C00}" type="presParOf" srcId="{B35C465B-20FB-354A-A819-441843B1B228}" destId="{F2198893-F819-794C-9FA6-3F1DFD607B04}" srcOrd="4" destOrd="0" presId="urn:microsoft.com/office/officeart/2005/8/layout/vList5"/>
    <dgm:cxn modelId="{C4AD5228-2B40-B746-AD56-ECF4D836F9DC}" type="presParOf" srcId="{F2198893-F819-794C-9FA6-3F1DFD607B04}" destId="{713DF9AE-9D36-9443-A06C-C9BFD4F749C1}" srcOrd="0" destOrd="0" presId="urn:microsoft.com/office/officeart/2005/8/layout/vList5"/>
    <dgm:cxn modelId="{89B13D32-A0C9-1441-A9B2-5C754620D482}" type="presParOf" srcId="{F2198893-F819-794C-9FA6-3F1DFD607B04}" destId="{C0D10D5A-F38D-AC44-997E-4501EDCD468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5D2785-4EA3-C14F-8558-EFA80C0F822A}" type="doc">
      <dgm:prSet loTypeId="urn:microsoft.com/office/officeart/2008/layout/SquareAccentList" loCatId="" qsTypeId="urn:microsoft.com/office/officeart/2005/8/quickstyle/simple1" qsCatId="simple" csTypeId="urn:microsoft.com/office/officeart/2005/8/colors/accent1_2" csCatId="accent1" phldr="1"/>
      <dgm:spPr/>
      <dgm:t>
        <a:bodyPr/>
        <a:lstStyle/>
        <a:p>
          <a:endParaRPr lang="en-GB"/>
        </a:p>
      </dgm:t>
    </dgm:pt>
    <dgm:pt modelId="{147D1E65-2BFA-6040-A63C-413C0A04E9E2}">
      <dgm:prSet phldrT="[Text]" custT="1"/>
      <dgm:spPr/>
      <dgm:t>
        <a:bodyPr/>
        <a:lstStyle/>
        <a:p>
          <a:r>
            <a:rPr lang="en-GB" sz="3200" dirty="0"/>
            <a:t>Standardization</a:t>
          </a:r>
        </a:p>
      </dgm:t>
    </dgm:pt>
    <dgm:pt modelId="{FC54B88A-7963-5D47-9942-5F911764A3D0}" type="parTrans" cxnId="{944E673D-1984-5849-B31F-BF310270E7D3}">
      <dgm:prSet/>
      <dgm:spPr/>
      <dgm:t>
        <a:bodyPr/>
        <a:lstStyle/>
        <a:p>
          <a:endParaRPr lang="en-GB"/>
        </a:p>
      </dgm:t>
    </dgm:pt>
    <dgm:pt modelId="{FE1A8D8F-BC16-2D4E-8CBE-AC93B0A3655A}" type="sibTrans" cxnId="{944E673D-1984-5849-B31F-BF310270E7D3}">
      <dgm:prSet/>
      <dgm:spPr/>
      <dgm:t>
        <a:bodyPr/>
        <a:lstStyle/>
        <a:p>
          <a:endParaRPr lang="en-GB"/>
        </a:p>
      </dgm:t>
    </dgm:pt>
    <dgm:pt modelId="{17697C52-171F-C648-83AA-0525548C53A9}">
      <dgm:prSet phldrT="[Text]"/>
      <dgm:spPr/>
      <dgm:t>
        <a:bodyPr/>
        <a:lstStyle/>
        <a:p>
          <a:r>
            <a:rPr lang="en-IN" dirty="0"/>
            <a:t>Centres the data around mean with unit standard deviation.</a:t>
          </a:r>
          <a:endParaRPr lang="en-GB" dirty="0"/>
        </a:p>
      </dgm:t>
    </dgm:pt>
    <dgm:pt modelId="{2DA2F28C-1F1E-5844-B6B9-6AC4CEC638A8}" type="parTrans" cxnId="{1F132B1D-D611-2946-AF51-9B2E999A7BD4}">
      <dgm:prSet/>
      <dgm:spPr/>
      <dgm:t>
        <a:bodyPr/>
        <a:lstStyle/>
        <a:p>
          <a:endParaRPr lang="en-GB"/>
        </a:p>
      </dgm:t>
    </dgm:pt>
    <dgm:pt modelId="{1C5DC510-928D-4F4C-A7DB-EAB76F9AE181}" type="sibTrans" cxnId="{1F132B1D-D611-2946-AF51-9B2E999A7BD4}">
      <dgm:prSet/>
      <dgm:spPr/>
      <dgm:t>
        <a:bodyPr/>
        <a:lstStyle/>
        <a:p>
          <a:endParaRPr lang="en-GB"/>
        </a:p>
      </dgm:t>
    </dgm:pt>
    <dgm:pt modelId="{1A76BCEB-FA99-0241-9EAE-67D3C8142416}">
      <dgm:prSet phldrT="[Text]"/>
      <dgm:spPr/>
      <dgm:t>
        <a:bodyPr/>
        <a:lstStyle/>
        <a:p>
          <a:r>
            <a:rPr lang="en-IN" dirty="0"/>
            <a:t>More suitable when the distribution of the data is normal.</a:t>
          </a:r>
          <a:endParaRPr lang="en-GB" dirty="0"/>
        </a:p>
      </dgm:t>
    </dgm:pt>
    <dgm:pt modelId="{05B75C74-0D9A-E142-BBA3-1B0DBD5DFE3E}" type="parTrans" cxnId="{EFE54D69-88E6-2B46-94B2-D11000606E9A}">
      <dgm:prSet/>
      <dgm:spPr/>
      <dgm:t>
        <a:bodyPr/>
        <a:lstStyle/>
        <a:p>
          <a:endParaRPr lang="en-GB"/>
        </a:p>
      </dgm:t>
    </dgm:pt>
    <dgm:pt modelId="{3763A526-944D-4745-B1F3-1E48604A0504}" type="sibTrans" cxnId="{EFE54D69-88E6-2B46-94B2-D11000606E9A}">
      <dgm:prSet/>
      <dgm:spPr/>
      <dgm:t>
        <a:bodyPr/>
        <a:lstStyle/>
        <a:p>
          <a:endParaRPr lang="en-GB"/>
        </a:p>
      </dgm:t>
    </dgm:pt>
    <mc:AlternateContent xmlns:mc="http://schemas.openxmlformats.org/markup-compatibility/2006" xmlns:a14="http://schemas.microsoft.com/office/drawing/2010/main">
      <mc:Choice Requires="a14">
        <dgm:pt modelId="{2C6646A8-C5BC-CF4D-A2E8-F44C31EE393F}">
          <dgm:prSet phldrT="[Text]"/>
          <dgm:spPr/>
          <dgm:t>
            <a:bodyPr/>
            <a:lstStyle/>
            <a:p>
              <a:pPr/>
              <a14:m>
                <m:oMathPara xmlns:m="http://schemas.openxmlformats.org/officeDocument/2006/math">
                  <m:oMathParaPr>
                    <m:jc m:val="left"/>
                  </m:oMathParaPr>
                  <m:oMath xmlns:m="http://schemas.openxmlformats.org/officeDocument/2006/math">
                    <m:sSup>
                      <m:sSupPr>
                        <m:ctrlPr>
                          <a:rPr lang="en-GB"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ea typeface="Cambria Math" panose="02040503050406030204" pitchFamily="18" charset="0"/>
                          </a:rPr>
                          <m:t>𝜎</m:t>
                        </m:r>
                      </m:den>
                    </m:f>
                  </m:oMath>
                </m:oMathPara>
              </a14:m>
              <a:endParaRPr lang="en-GB" dirty="0"/>
            </a:p>
          </dgm:t>
        </dgm:pt>
      </mc:Choice>
      <mc:Fallback xmlns="">
        <dgm:pt modelId="{2C6646A8-C5BC-CF4D-A2E8-F44C31EE393F}">
          <dgm:prSet phldrT="[Text]"/>
          <dgm:spPr/>
          <dgm:t>
            <a:bodyPr/>
            <a:lstStyle/>
            <a:p>
              <a:pPr/>
              <a:r>
                <a:rPr lang="en-US" b="0" i="0">
                  <a:latin typeface="Cambria Math" panose="02040503050406030204" pitchFamily="18" charset="0"/>
                </a:rPr>
                <a:t>𝑥</a:t>
              </a:r>
              <a:r>
                <a:rPr lang="en-GB" b="0" i="0">
                  <a:latin typeface="Cambria Math" panose="02040503050406030204" pitchFamily="18" charset="0"/>
                </a:rPr>
                <a:t>^</a:t>
              </a:r>
              <a:r>
                <a:rPr lang="en-US" b="0" i="0">
                  <a:latin typeface="Cambria Math" panose="02040503050406030204" pitchFamily="18" charset="0"/>
                </a:rPr>
                <a:t>′=(𝑥 − </a:t>
              </a:r>
              <a:r>
                <a:rPr lang="en-US" b="0" i="0">
                  <a:latin typeface="Cambria Math" panose="02040503050406030204" pitchFamily="18" charset="0"/>
                  <a:ea typeface="Cambria Math" panose="02040503050406030204" pitchFamily="18" charset="0"/>
                </a:rPr>
                <a:t>𝜇)/𝜎</a:t>
              </a:r>
              <a:endParaRPr lang="en-GB" dirty="0"/>
            </a:p>
          </dgm:t>
        </dgm:pt>
      </mc:Fallback>
    </mc:AlternateContent>
    <dgm:pt modelId="{5C0C8357-720A-5B44-988F-4908713E1B36}" type="parTrans" cxnId="{4F0B9B60-5525-1A41-8B8A-6FECCA3CC275}">
      <dgm:prSet/>
      <dgm:spPr/>
      <dgm:t>
        <a:bodyPr/>
        <a:lstStyle/>
        <a:p>
          <a:endParaRPr lang="en-GB"/>
        </a:p>
      </dgm:t>
    </dgm:pt>
    <dgm:pt modelId="{29CEECB3-ED2D-2F4D-AFC6-D56CDA36A357}" type="sibTrans" cxnId="{4F0B9B60-5525-1A41-8B8A-6FECCA3CC275}">
      <dgm:prSet/>
      <dgm:spPr/>
      <dgm:t>
        <a:bodyPr/>
        <a:lstStyle/>
        <a:p>
          <a:endParaRPr lang="en-GB"/>
        </a:p>
      </dgm:t>
    </dgm:pt>
    <dgm:pt modelId="{C5776163-8426-E646-8863-D0A065DA3212}">
      <dgm:prSet phldrT="[Text]" custT="1"/>
      <dgm:spPr/>
      <dgm:t>
        <a:bodyPr/>
        <a:lstStyle/>
        <a:p>
          <a:r>
            <a:rPr lang="en-GB" sz="3200" dirty="0"/>
            <a:t>Normalization</a:t>
          </a:r>
        </a:p>
      </dgm:t>
    </dgm:pt>
    <dgm:pt modelId="{FAD81E17-168C-384C-8EF7-93AF0894EFC9}" type="parTrans" cxnId="{BFCAF1E0-0DEF-DF4E-B041-3253B8A53FA0}">
      <dgm:prSet/>
      <dgm:spPr/>
      <dgm:t>
        <a:bodyPr/>
        <a:lstStyle/>
        <a:p>
          <a:endParaRPr lang="en-GB"/>
        </a:p>
      </dgm:t>
    </dgm:pt>
    <dgm:pt modelId="{8985B79C-CE1B-D441-847A-0FA05A13135F}" type="sibTrans" cxnId="{BFCAF1E0-0DEF-DF4E-B041-3253B8A53FA0}">
      <dgm:prSet/>
      <dgm:spPr/>
      <dgm:t>
        <a:bodyPr/>
        <a:lstStyle/>
        <a:p>
          <a:endParaRPr lang="en-GB"/>
        </a:p>
      </dgm:t>
    </dgm:pt>
    <dgm:pt modelId="{F53F7A69-D41B-3748-823E-44E511E6EF68}">
      <dgm:prSet phldrT="[Text]"/>
      <dgm:spPr/>
      <dgm:t>
        <a:bodyPr/>
        <a:lstStyle/>
        <a:p>
          <a:r>
            <a:rPr lang="en-IN" dirty="0"/>
            <a:t>Shifts the data and rescales it in the specified range usually [-1, 1] or [0, 1].</a:t>
          </a:r>
          <a:endParaRPr lang="en-GB" dirty="0"/>
        </a:p>
      </dgm:t>
    </dgm:pt>
    <dgm:pt modelId="{DD3E46FF-EC24-AD46-81DE-CC6A99CCF839}" type="parTrans" cxnId="{BA4863F4-6C35-504D-B5C3-3E58C2FF7D66}">
      <dgm:prSet/>
      <dgm:spPr/>
      <dgm:t>
        <a:bodyPr/>
        <a:lstStyle/>
        <a:p>
          <a:endParaRPr lang="en-GB"/>
        </a:p>
      </dgm:t>
    </dgm:pt>
    <dgm:pt modelId="{06B2821F-FAB8-E846-A035-5FEB2B1F2B0B}" type="sibTrans" cxnId="{BA4863F4-6C35-504D-B5C3-3E58C2FF7D66}">
      <dgm:prSet/>
      <dgm:spPr/>
      <dgm:t>
        <a:bodyPr/>
        <a:lstStyle/>
        <a:p>
          <a:endParaRPr lang="en-GB"/>
        </a:p>
      </dgm:t>
    </dgm:pt>
    <dgm:pt modelId="{8016B55C-F03A-DA41-A012-A6512DCC8B93}">
      <dgm:prSet phldrT="[Text]"/>
      <dgm:spPr/>
      <dgm:t>
        <a:bodyPr/>
        <a:lstStyle/>
        <a:p>
          <a:r>
            <a:rPr lang="en-IN" dirty="0"/>
            <a:t>More suitable when the distribution of the data is not normal.</a:t>
          </a:r>
          <a:endParaRPr lang="en-GB" dirty="0"/>
        </a:p>
      </dgm:t>
    </dgm:pt>
    <dgm:pt modelId="{0EE6BBC3-BB0E-CF4B-834D-4C45B56FAF18}" type="parTrans" cxnId="{8DEF8588-B500-4344-99B5-E507BEF72A95}">
      <dgm:prSet/>
      <dgm:spPr/>
      <dgm:t>
        <a:bodyPr/>
        <a:lstStyle/>
        <a:p>
          <a:endParaRPr lang="en-GB"/>
        </a:p>
      </dgm:t>
    </dgm:pt>
    <dgm:pt modelId="{11D21358-86E1-2945-9EC6-6E06B78A5625}" type="sibTrans" cxnId="{8DEF8588-B500-4344-99B5-E507BEF72A95}">
      <dgm:prSet/>
      <dgm:spPr/>
      <dgm:t>
        <a:bodyPr/>
        <a:lstStyle/>
        <a:p>
          <a:endParaRPr lang="en-GB"/>
        </a:p>
      </dgm:t>
    </dgm:pt>
    <mc:AlternateContent xmlns:mc="http://schemas.openxmlformats.org/markup-compatibility/2006" xmlns:a14="http://schemas.microsoft.com/office/drawing/2010/main">
      <mc:Choice Requires="a14">
        <dgm:pt modelId="{B8840DCF-E912-7F47-9B09-F8B57D4C611D}">
          <dgm:prSet phldrT="[Text]"/>
          <dgm:spPr/>
          <dgm: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𝑚𝑖𝑛</m:t>
                            </m:r>
                          </m:e>
                          <m:sub>
                            <m:r>
                              <a:rPr lang="en-US" b="0" i="1" smtClean="0">
                                <a:latin typeface="Cambria Math" panose="02040503050406030204" pitchFamily="18" charset="0"/>
                              </a:rPr>
                              <m:t>𝐴</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𝑚𝑎𝑥</m:t>
                            </m:r>
                          </m:e>
                          <m:sub>
                            <m:r>
                              <a:rPr lang="en-US" b="0" i="1" smtClean="0">
                                <a:latin typeface="Cambria Math" panose="02040503050406030204" pitchFamily="18" charset="0"/>
                              </a:rPr>
                              <m:t>𝐴</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𝑚𝑖𝑛</m:t>
                            </m:r>
                          </m:e>
                          <m:sub>
                            <m:r>
                              <a:rPr lang="en-US" b="0" i="1" smtClean="0">
                                <a:latin typeface="Cambria Math" panose="02040503050406030204" pitchFamily="18" charset="0"/>
                              </a:rPr>
                              <m:t>𝐴</m:t>
                            </m:r>
                          </m:sub>
                        </m:sSub>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𝑛𝑒𝑤</m:t>
                            </m:r>
                            <m:r>
                              <a:rPr lang="en-US" b="0" i="1" smtClean="0">
                                <a:latin typeface="Cambria Math" panose="02040503050406030204" pitchFamily="18" charset="0"/>
                              </a:rPr>
                              <m:t>_</m:t>
                            </m:r>
                            <m:r>
                              <a:rPr lang="en-US" b="0" i="1" smtClean="0">
                                <a:latin typeface="Cambria Math" panose="02040503050406030204" pitchFamily="18" charset="0"/>
                              </a:rPr>
                              <m:t>𝑚𝑎𝑥</m:t>
                            </m:r>
                          </m:e>
                          <m:sub>
                            <m:r>
                              <a:rPr lang="en-US" b="0" i="1" smtClean="0">
                                <a:latin typeface="Cambria Math" panose="02040503050406030204" pitchFamily="18" charset="0"/>
                              </a:rPr>
                              <m:t>𝐴</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𝑛𝑒𝑤</m:t>
                            </m:r>
                            <m:r>
                              <a:rPr lang="en-US" b="0" i="1" smtClean="0">
                                <a:latin typeface="Cambria Math" panose="02040503050406030204" pitchFamily="18" charset="0"/>
                              </a:rPr>
                              <m:t>_</m:t>
                            </m:r>
                            <m:r>
                              <a:rPr lang="en-US" b="0" i="1" smtClean="0">
                                <a:latin typeface="Cambria Math" panose="02040503050406030204" pitchFamily="18" charset="0"/>
                              </a:rPr>
                              <m:t>𝑚𝑖𝑛</m:t>
                            </m:r>
                          </m:e>
                          <m:sub>
                            <m:r>
                              <a:rPr lang="en-US" b="0" i="1" smtClean="0">
                                <a:latin typeface="Cambria Math" panose="02040503050406030204" pitchFamily="18" charset="0"/>
                              </a:rPr>
                              <m:t>𝐴</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𝑛𝑒𝑤</m:t>
                        </m:r>
                        <m:r>
                          <a:rPr lang="en-US" b="0" i="1" smtClean="0">
                            <a:latin typeface="Cambria Math" panose="02040503050406030204" pitchFamily="18" charset="0"/>
                          </a:rPr>
                          <m:t>_</m:t>
                        </m:r>
                        <m:r>
                          <a:rPr lang="en-US" b="0" i="1" smtClean="0">
                            <a:latin typeface="Cambria Math" panose="02040503050406030204" pitchFamily="18" charset="0"/>
                          </a:rPr>
                          <m:t>𝑚𝑖𝑛</m:t>
                        </m:r>
                      </m:e>
                      <m:sub>
                        <m:r>
                          <a:rPr lang="en-US" b="0" i="1" smtClean="0">
                            <a:latin typeface="Cambria Math" panose="02040503050406030204" pitchFamily="18" charset="0"/>
                          </a:rPr>
                          <m:t>𝐴</m:t>
                        </m:r>
                      </m:sub>
                    </m:sSub>
                  </m:oMath>
                </m:oMathPara>
              </a14:m>
              <a:endParaRPr lang="en-GB" dirty="0"/>
            </a:p>
          </dgm:t>
        </dgm:pt>
      </mc:Choice>
      <mc:Fallback xmlns="">
        <dgm:pt modelId="{B8840DCF-E912-7F47-9B09-F8B57D4C611D}">
          <dgm:prSet phldrT="[Text]"/>
          <dgm:spPr/>
          <dgm:t>
            <a:bodyPr/>
            <a:lstStyle/>
            <a:p>
              <a:r>
                <a:rPr lang="en-US" b="0" i="0">
                  <a:latin typeface="Cambria Math" panose="02040503050406030204" pitchFamily="18" charset="0"/>
                </a:rPr>
                <a:t>𝑣_𝑖^′=  (𝑣_𝑖  − 〖𝑚𝑖𝑛〗_𝐴)/(〖𝑚𝑎𝑥〗_𝐴  − 〖𝑚𝑖𝑛〗_𝐴 )  (〖𝑛𝑒𝑤_𝑚𝑎𝑥〗_𝐴  − 〖𝑛𝑒𝑤_𝑚𝑖𝑛〗_𝐴 )+ 〖𝑛𝑒𝑤_𝑚𝑖𝑛〗_𝐴</a:t>
              </a:r>
              <a:endParaRPr lang="en-GB" dirty="0"/>
            </a:p>
          </dgm:t>
        </dgm:pt>
      </mc:Fallback>
    </mc:AlternateContent>
    <dgm:pt modelId="{2E18B90F-0ABB-994F-85B7-E609F4F35923}" type="parTrans" cxnId="{FD6D592F-35D6-FB42-9780-CC71E5514010}">
      <dgm:prSet/>
      <dgm:spPr/>
      <dgm:t>
        <a:bodyPr/>
        <a:lstStyle/>
        <a:p>
          <a:endParaRPr lang="en-GB"/>
        </a:p>
      </dgm:t>
    </dgm:pt>
    <dgm:pt modelId="{9073EE91-1C84-6E4F-AE24-BB915C88CBD7}" type="sibTrans" cxnId="{FD6D592F-35D6-FB42-9780-CC71E5514010}">
      <dgm:prSet/>
      <dgm:spPr/>
      <dgm:t>
        <a:bodyPr/>
        <a:lstStyle/>
        <a:p>
          <a:endParaRPr lang="en-GB"/>
        </a:p>
      </dgm:t>
    </dgm:pt>
    <dgm:pt modelId="{3A3230F3-24A7-204F-B73D-657B1DD3DECC}" type="pres">
      <dgm:prSet presAssocID="{735D2785-4EA3-C14F-8558-EFA80C0F822A}" presName="layout" presStyleCnt="0">
        <dgm:presLayoutVars>
          <dgm:chMax/>
          <dgm:chPref/>
          <dgm:dir/>
          <dgm:resizeHandles/>
        </dgm:presLayoutVars>
      </dgm:prSet>
      <dgm:spPr/>
    </dgm:pt>
    <dgm:pt modelId="{FBD4AA97-238A-9944-864F-140267A77F84}" type="pres">
      <dgm:prSet presAssocID="{147D1E65-2BFA-6040-A63C-413C0A04E9E2}" presName="root" presStyleCnt="0">
        <dgm:presLayoutVars>
          <dgm:chMax/>
          <dgm:chPref/>
        </dgm:presLayoutVars>
      </dgm:prSet>
      <dgm:spPr/>
    </dgm:pt>
    <dgm:pt modelId="{22C14AEF-B867-FA46-B545-3D2922FE0B3E}" type="pres">
      <dgm:prSet presAssocID="{147D1E65-2BFA-6040-A63C-413C0A04E9E2}" presName="rootComposite" presStyleCnt="0">
        <dgm:presLayoutVars/>
      </dgm:prSet>
      <dgm:spPr/>
    </dgm:pt>
    <dgm:pt modelId="{69A58E0A-DF82-594B-AC5C-DE004D7427D0}" type="pres">
      <dgm:prSet presAssocID="{147D1E65-2BFA-6040-A63C-413C0A04E9E2}" presName="ParentAccent" presStyleLbl="alignNode1" presStyleIdx="0" presStyleCnt="2" custScaleX="35551" custScaleY="12551" custLinFactNeighborX="-31172" custLinFactNeighborY="33254"/>
      <dgm:spPr/>
    </dgm:pt>
    <dgm:pt modelId="{3BF571DF-FE06-0A4A-95C4-3EC29611E2A2}" type="pres">
      <dgm:prSet presAssocID="{147D1E65-2BFA-6040-A63C-413C0A04E9E2}" presName="ParentSmallAccent" presStyleLbl="fgAcc1" presStyleIdx="0" presStyleCnt="2" custScaleY="10050" custLinFactNeighborX="50570" custLinFactNeighborY="28207"/>
      <dgm:spPr>
        <a:prstGeom prst="ellipse">
          <a:avLst/>
        </a:prstGeom>
        <a:solidFill>
          <a:schemeClr val="accent1">
            <a:alpha val="90000"/>
          </a:schemeClr>
        </a:solidFill>
      </dgm:spPr>
    </dgm:pt>
    <dgm:pt modelId="{FBE621CF-8544-A942-B40A-1D29773AB3CF}" type="pres">
      <dgm:prSet presAssocID="{147D1E65-2BFA-6040-A63C-413C0A04E9E2}" presName="Parent" presStyleLbl="revTx" presStyleIdx="0" presStyleCnt="8" custLinFactNeighborX="-1343" custLinFactNeighborY="44008">
        <dgm:presLayoutVars>
          <dgm:chMax/>
          <dgm:chPref val="4"/>
          <dgm:bulletEnabled val="1"/>
        </dgm:presLayoutVars>
      </dgm:prSet>
      <dgm:spPr/>
    </dgm:pt>
    <dgm:pt modelId="{6B40A8FE-2D5D-244F-AF32-101C6C54542C}" type="pres">
      <dgm:prSet presAssocID="{147D1E65-2BFA-6040-A63C-413C0A04E9E2}" presName="childShape" presStyleCnt="0">
        <dgm:presLayoutVars>
          <dgm:chMax val="0"/>
          <dgm:chPref val="0"/>
        </dgm:presLayoutVars>
      </dgm:prSet>
      <dgm:spPr/>
    </dgm:pt>
    <dgm:pt modelId="{FC3ED3F3-D788-AC4D-B9DA-CAB85398E791}" type="pres">
      <dgm:prSet presAssocID="{17697C52-171F-C648-83AA-0525548C53A9}" presName="childComposite" presStyleCnt="0">
        <dgm:presLayoutVars>
          <dgm:chMax val="0"/>
          <dgm:chPref val="0"/>
        </dgm:presLayoutVars>
      </dgm:prSet>
      <dgm:spPr/>
    </dgm:pt>
    <dgm:pt modelId="{F954539C-B2E4-3548-ABE3-2BD6D1396B65}" type="pres">
      <dgm:prSet presAssocID="{17697C52-171F-C648-83AA-0525548C53A9}" presName="ChildAccent" presStyleLbl="solidFgAcc1" presStyleIdx="0" presStyleCnt="6"/>
      <dgm:spPr/>
    </dgm:pt>
    <dgm:pt modelId="{899C28A8-878F-0646-97BA-F3E25DE8F8A3}" type="pres">
      <dgm:prSet presAssocID="{17697C52-171F-C648-83AA-0525548C53A9}" presName="Child" presStyleLbl="revTx" presStyleIdx="1" presStyleCnt="8">
        <dgm:presLayoutVars>
          <dgm:chMax val="0"/>
          <dgm:chPref val="0"/>
          <dgm:bulletEnabled val="1"/>
        </dgm:presLayoutVars>
      </dgm:prSet>
      <dgm:spPr/>
    </dgm:pt>
    <dgm:pt modelId="{8E19756C-0E5E-4B4A-BB66-69576B3F80FC}" type="pres">
      <dgm:prSet presAssocID="{1A76BCEB-FA99-0241-9EAE-67D3C8142416}" presName="childComposite" presStyleCnt="0">
        <dgm:presLayoutVars>
          <dgm:chMax val="0"/>
          <dgm:chPref val="0"/>
        </dgm:presLayoutVars>
      </dgm:prSet>
      <dgm:spPr/>
    </dgm:pt>
    <dgm:pt modelId="{FBEE11E4-0165-D94C-A8BD-406D50FCC97E}" type="pres">
      <dgm:prSet presAssocID="{1A76BCEB-FA99-0241-9EAE-67D3C8142416}" presName="ChildAccent" presStyleLbl="solidFgAcc1" presStyleIdx="1" presStyleCnt="6"/>
      <dgm:spPr/>
    </dgm:pt>
    <dgm:pt modelId="{920B6F8F-8A7C-4E4B-AE58-08AB43944F60}" type="pres">
      <dgm:prSet presAssocID="{1A76BCEB-FA99-0241-9EAE-67D3C8142416}" presName="Child" presStyleLbl="revTx" presStyleIdx="2" presStyleCnt="8">
        <dgm:presLayoutVars>
          <dgm:chMax val="0"/>
          <dgm:chPref val="0"/>
          <dgm:bulletEnabled val="1"/>
        </dgm:presLayoutVars>
      </dgm:prSet>
      <dgm:spPr/>
    </dgm:pt>
    <dgm:pt modelId="{976D16B3-1D6D-BA4B-9A98-2C18725F5291}" type="pres">
      <dgm:prSet presAssocID="{2C6646A8-C5BC-CF4D-A2E8-F44C31EE393F}" presName="childComposite" presStyleCnt="0">
        <dgm:presLayoutVars>
          <dgm:chMax val="0"/>
          <dgm:chPref val="0"/>
        </dgm:presLayoutVars>
      </dgm:prSet>
      <dgm:spPr/>
    </dgm:pt>
    <dgm:pt modelId="{2C5CD29D-400C-BE44-A6DD-F0DE22C4FE75}" type="pres">
      <dgm:prSet presAssocID="{2C6646A8-C5BC-CF4D-A2E8-F44C31EE393F}" presName="ChildAccent" presStyleLbl="solidFgAcc1" presStyleIdx="2" presStyleCnt="6"/>
      <dgm:spPr/>
    </dgm:pt>
    <dgm:pt modelId="{9C6673AA-B8D0-6945-8350-D7B2716C8618}" type="pres">
      <dgm:prSet presAssocID="{2C6646A8-C5BC-CF4D-A2E8-F44C31EE393F}" presName="Child" presStyleLbl="revTx" presStyleIdx="3" presStyleCnt="8">
        <dgm:presLayoutVars>
          <dgm:chMax val="0"/>
          <dgm:chPref val="0"/>
          <dgm:bulletEnabled val="1"/>
        </dgm:presLayoutVars>
      </dgm:prSet>
      <dgm:spPr/>
    </dgm:pt>
    <dgm:pt modelId="{5B6C448B-89B4-5C4C-95FA-369A97C5C162}" type="pres">
      <dgm:prSet presAssocID="{C5776163-8426-E646-8863-D0A065DA3212}" presName="root" presStyleCnt="0">
        <dgm:presLayoutVars>
          <dgm:chMax/>
          <dgm:chPref/>
        </dgm:presLayoutVars>
      </dgm:prSet>
      <dgm:spPr/>
    </dgm:pt>
    <dgm:pt modelId="{C985DF31-DC8F-424F-A40B-8C92619782C5}" type="pres">
      <dgm:prSet presAssocID="{C5776163-8426-E646-8863-D0A065DA3212}" presName="rootComposite" presStyleCnt="0">
        <dgm:presLayoutVars/>
      </dgm:prSet>
      <dgm:spPr/>
    </dgm:pt>
    <dgm:pt modelId="{08B8AE62-A13E-7348-BD1D-4CB04FADA3AE}" type="pres">
      <dgm:prSet presAssocID="{C5776163-8426-E646-8863-D0A065DA3212}" presName="ParentAccent" presStyleLbl="alignNode1" presStyleIdx="1" presStyleCnt="2" custScaleX="35551" custScaleY="12551" custLinFactNeighborX="-31380" custLinFactNeighborY="33254"/>
      <dgm:spPr/>
    </dgm:pt>
    <dgm:pt modelId="{0B412E27-6BAC-8343-A792-77EFCE2813B3}" type="pres">
      <dgm:prSet presAssocID="{C5776163-8426-E646-8863-D0A065DA3212}" presName="ParentSmallAccent" presStyleLbl="fgAcc1" presStyleIdx="1" presStyleCnt="2" custScaleY="9678" custLinFactNeighborX="36734" custLinFactNeighborY="28393"/>
      <dgm:spPr>
        <a:prstGeom prst="ellipse">
          <a:avLst/>
        </a:prstGeom>
        <a:solidFill>
          <a:schemeClr val="accent1">
            <a:alpha val="90000"/>
          </a:schemeClr>
        </a:solidFill>
      </dgm:spPr>
    </dgm:pt>
    <dgm:pt modelId="{9C079D9F-4BE0-6243-BF73-230075CE82FC}" type="pres">
      <dgm:prSet presAssocID="{C5776163-8426-E646-8863-D0A065DA3212}" presName="Parent" presStyleLbl="revTx" presStyleIdx="4" presStyleCnt="8" custLinFactNeighborX="-415" custLinFactNeighborY="43364">
        <dgm:presLayoutVars>
          <dgm:chMax/>
          <dgm:chPref val="4"/>
          <dgm:bulletEnabled val="1"/>
        </dgm:presLayoutVars>
      </dgm:prSet>
      <dgm:spPr/>
    </dgm:pt>
    <dgm:pt modelId="{7EFC4D0C-806B-014D-9519-49334C5C05C3}" type="pres">
      <dgm:prSet presAssocID="{C5776163-8426-E646-8863-D0A065DA3212}" presName="childShape" presStyleCnt="0">
        <dgm:presLayoutVars>
          <dgm:chMax val="0"/>
          <dgm:chPref val="0"/>
        </dgm:presLayoutVars>
      </dgm:prSet>
      <dgm:spPr/>
    </dgm:pt>
    <dgm:pt modelId="{46E54B19-1AB5-6A46-92B8-1C6A8017C509}" type="pres">
      <dgm:prSet presAssocID="{F53F7A69-D41B-3748-823E-44E511E6EF68}" presName="childComposite" presStyleCnt="0">
        <dgm:presLayoutVars>
          <dgm:chMax val="0"/>
          <dgm:chPref val="0"/>
        </dgm:presLayoutVars>
      </dgm:prSet>
      <dgm:spPr/>
    </dgm:pt>
    <dgm:pt modelId="{72722B91-143D-214C-A1B2-020E4E3E1762}" type="pres">
      <dgm:prSet presAssocID="{F53F7A69-D41B-3748-823E-44E511E6EF68}" presName="ChildAccent" presStyleLbl="solidFgAcc1" presStyleIdx="3" presStyleCnt="6"/>
      <dgm:spPr/>
    </dgm:pt>
    <dgm:pt modelId="{CC1EF424-F71E-0C47-939F-48DE7984F39D}" type="pres">
      <dgm:prSet presAssocID="{F53F7A69-D41B-3748-823E-44E511E6EF68}" presName="Child" presStyleLbl="revTx" presStyleIdx="5" presStyleCnt="8">
        <dgm:presLayoutVars>
          <dgm:chMax val="0"/>
          <dgm:chPref val="0"/>
          <dgm:bulletEnabled val="1"/>
        </dgm:presLayoutVars>
      </dgm:prSet>
      <dgm:spPr/>
    </dgm:pt>
    <dgm:pt modelId="{ED0405EB-2717-C74E-A15B-0FF952655084}" type="pres">
      <dgm:prSet presAssocID="{8016B55C-F03A-DA41-A012-A6512DCC8B93}" presName="childComposite" presStyleCnt="0">
        <dgm:presLayoutVars>
          <dgm:chMax val="0"/>
          <dgm:chPref val="0"/>
        </dgm:presLayoutVars>
      </dgm:prSet>
      <dgm:spPr/>
    </dgm:pt>
    <dgm:pt modelId="{786C2CFC-9296-FA44-A0C6-16D548199602}" type="pres">
      <dgm:prSet presAssocID="{8016B55C-F03A-DA41-A012-A6512DCC8B93}" presName="ChildAccent" presStyleLbl="solidFgAcc1" presStyleIdx="4" presStyleCnt="6"/>
      <dgm:spPr/>
    </dgm:pt>
    <dgm:pt modelId="{B8B35A6B-9617-F345-89CB-A2EEF707EE81}" type="pres">
      <dgm:prSet presAssocID="{8016B55C-F03A-DA41-A012-A6512DCC8B93}" presName="Child" presStyleLbl="revTx" presStyleIdx="6" presStyleCnt="8">
        <dgm:presLayoutVars>
          <dgm:chMax val="0"/>
          <dgm:chPref val="0"/>
          <dgm:bulletEnabled val="1"/>
        </dgm:presLayoutVars>
      </dgm:prSet>
      <dgm:spPr/>
    </dgm:pt>
    <dgm:pt modelId="{69B7FB83-7965-2844-875F-8BDDE6B2413A}" type="pres">
      <dgm:prSet presAssocID="{B8840DCF-E912-7F47-9B09-F8B57D4C611D}" presName="childComposite" presStyleCnt="0">
        <dgm:presLayoutVars>
          <dgm:chMax val="0"/>
          <dgm:chPref val="0"/>
        </dgm:presLayoutVars>
      </dgm:prSet>
      <dgm:spPr/>
    </dgm:pt>
    <dgm:pt modelId="{8A8F92AA-FEA9-E248-82EA-94531230D571}" type="pres">
      <dgm:prSet presAssocID="{B8840DCF-E912-7F47-9B09-F8B57D4C611D}" presName="ChildAccent" presStyleLbl="solidFgAcc1" presStyleIdx="5" presStyleCnt="6"/>
      <dgm:spPr/>
    </dgm:pt>
    <dgm:pt modelId="{70CC3869-9FD5-384B-B64A-B6B3C2BCDBE9}" type="pres">
      <dgm:prSet presAssocID="{B8840DCF-E912-7F47-9B09-F8B57D4C611D}" presName="Child" presStyleLbl="revTx" presStyleIdx="7" presStyleCnt="8">
        <dgm:presLayoutVars>
          <dgm:chMax val="0"/>
          <dgm:chPref val="0"/>
          <dgm:bulletEnabled val="1"/>
        </dgm:presLayoutVars>
      </dgm:prSet>
      <dgm:spPr/>
    </dgm:pt>
  </dgm:ptLst>
  <dgm:cxnLst>
    <dgm:cxn modelId="{1F132B1D-D611-2946-AF51-9B2E999A7BD4}" srcId="{147D1E65-2BFA-6040-A63C-413C0A04E9E2}" destId="{17697C52-171F-C648-83AA-0525548C53A9}" srcOrd="0" destOrd="0" parTransId="{2DA2F28C-1F1E-5844-B6B9-6AC4CEC638A8}" sibTransId="{1C5DC510-928D-4F4C-A7DB-EAB76F9AE181}"/>
    <dgm:cxn modelId="{48AC7B2B-2854-ED4C-96A7-5E119C5A5D53}" type="presOf" srcId="{17697C52-171F-C648-83AA-0525548C53A9}" destId="{899C28A8-878F-0646-97BA-F3E25DE8F8A3}" srcOrd="0" destOrd="0" presId="urn:microsoft.com/office/officeart/2008/layout/SquareAccentList"/>
    <dgm:cxn modelId="{FD6D592F-35D6-FB42-9780-CC71E5514010}" srcId="{C5776163-8426-E646-8863-D0A065DA3212}" destId="{B8840DCF-E912-7F47-9B09-F8B57D4C611D}" srcOrd="2" destOrd="0" parTransId="{2E18B90F-0ABB-994F-85B7-E609F4F35923}" sibTransId="{9073EE91-1C84-6E4F-AE24-BB915C88CBD7}"/>
    <dgm:cxn modelId="{40B95E35-6FC4-8C4A-9206-D89FC73A295B}" type="presOf" srcId="{2C6646A8-C5BC-CF4D-A2E8-F44C31EE393F}" destId="{9C6673AA-B8D0-6945-8350-D7B2716C8618}" srcOrd="0" destOrd="0" presId="urn:microsoft.com/office/officeart/2008/layout/SquareAccentList"/>
    <dgm:cxn modelId="{944E673D-1984-5849-B31F-BF310270E7D3}" srcId="{735D2785-4EA3-C14F-8558-EFA80C0F822A}" destId="{147D1E65-2BFA-6040-A63C-413C0A04E9E2}" srcOrd="0" destOrd="0" parTransId="{FC54B88A-7963-5D47-9942-5F911764A3D0}" sibTransId="{FE1A8D8F-BC16-2D4E-8CBE-AC93B0A3655A}"/>
    <dgm:cxn modelId="{4F0B9B60-5525-1A41-8B8A-6FECCA3CC275}" srcId="{147D1E65-2BFA-6040-A63C-413C0A04E9E2}" destId="{2C6646A8-C5BC-CF4D-A2E8-F44C31EE393F}" srcOrd="2" destOrd="0" parTransId="{5C0C8357-720A-5B44-988F-4908713E1B36}" sibTransId="{29CEECB3-ED2D-2F4D-AFC6-D56CDA36A357}"/>
    <dgm:cxn modelId="{EFE54D69-88E6-2B46-94B2-D11000606E9A}" srcId="{147D1E65-2BFA-6040-A63C-413C0A04E9E2}" destId="{1A76BCEB-FA99-0241-9EAE-67D3C8142416}" srcOrd="1" destOrd="0" parTransId="{05B75C74-0D9A-E142-BBA3-1B0DBD5DFE3E}" sibTransId="{3763A526-944D-4745-B1F3-1E48604A0504}"/>
    <dgm:cxn modelId="{A2BDC27C-5F2A-D448-94B2-1F20BCCE3793}" type="presOf" srcId="{735D2785-4EA3-C14F-8558-EFA80C0F822A}" destId="{3A3230F3-24A7-204F-B73D-657B1DD3DECC}" srcOrd="0" destOrd="0" presId="urn:microsoft.com/office/officeart/2008/layout/SquareAccentList"/>
    <dgm:cxn modelId="{8DEF8588-B500-4344-99B5-E507BEF72A95}" srcId="{C5776163-8426-E646-8863-D0A065DA3212}" destId="{8016B55C-F03A-DA41-A012-A6512DCC8B93}" srcOrd="1" destOrd="0" parTransId="{0EE6BBC3-BB0E-CF4B-834D-4C45B56FAF18}" sibTransId="{11D21358-86E1-2945-9EC6-6E06B78A5625}"/>
    <dgm:cxn modelId="{6CDC0596-EDAC-4C48-9234-0634ECF916F5}" type="presOf" srcId="{F53F7A69-D41B-3748-823E-44E511E6EF68}" destId="{CC1EF424-F71E-0C47-939F-48DE7984F39D}" srcOrd="0" destOrd="0" presId="urn:microsoft.com/office/officeart/2008/layout/SquareAccentList"/>
    <dgm:cxn modelId="{46C00697-8401-DD4E-A2D8-13D2C4F98237}" type="presOf" srcId="{1A76BCEB-FA99-0241-9EAE-67D3C8142416}" destId="{920B6F8F-8A7C-4E4B-AE58-08AB43944F60}" srcOrd="0" destOrd="0" presId="urn:microsoft.com/office/officeart/2008/layout/SquareAccentList"/>
    <dgm:cxn modelId="{B354299F-D10A-7044-8577-2C50B7C5C78E}" type="presOf" srcId="{C5776163-8426-E646-8863-D0A065DA3212}" destId="{9C079D9F-4BE0-6243-BF73-230075CE82FC}" srcOrd="0" destOrd="0" presId="urn:microsoft.com/office/officeart/2008/layout/SquareAccentList"/>
    <dgm:cxn modelId="{9D9B8AC8-7AA3-6840-9C10-7F76896CF7BD}" type="presOf" srcId="{8016B55C-F03A-DA41-A012-A6512DCC8B93}" destId="{B8B35A6B-9617-F345-89CB-A2EEF707EE81}" srcOrd="0" destOrd="0" presId="urn:microsoft.com/office/officeart/2008/layout/SquareAccentList"/>
    <dgm:cxn modelId="{BFCAF1E0-0DEF-DF4E-B041-3253B8A53FA0}" srcId="{735D2785-4EA3-C14F-8558-EFA80C0F822A}" destId="{C5776163-8426-E646-8863-D0A065DA3212}" srcOrd="1" destOrd="0" parTransId="{FAD81E17-168C-384C-8EF7-93AF0894EFC9}" sibTransId="{8985B79C-CE1B-D441-847A-0FA05A13135F}"/>
    <dgm:cxn modelId="{F9E540ED-70D7-B74B-93E8-B5E5D63EDCD6}" type="presOf" srcId="{B8840DCF-E912-7F47-9B09-F8B57D4C611D}" destId="{70CC3869-9FD5-384B-B64A-B6B3C2BCDBE9}" srcOrd="0" destOrd="0" presId="urn:microsoft.com/office/officeart/2008/layout/SquareAccentList"/>
    <dgm:cxn modelId="{BA4863F4-6C35-504D-B5C3-3E58C2FF7D66}" srcId="{C5776163-8426-E646-8863-D0A065DA3212}" destId="{F53F7A69-D41B-3748-823E-44E511E6EF68}" srcOrd="0" destOrd="0" parTransId="{DD3E46FF-EC24-AD46-81DE-CC6A99CCF839}" sibTransId="{06B2821F-FAB8-E846-A035-5FEB2B1F2B0B}"/>
    <dgm:cxn modelId="{62897AF5-FF4E-5D49-9521-B0C14748645D}" type="presOf" srcId="{147D1E65-2BFA-6040-A63C-413C0A04E9E2}" destId="{FBE621CF-8544-A942-B40A-1D29773AB3CF}" srcOrd="0" destOrd="0" presId="urn:microsoft.com/office/officeart/2008/layout/SquareAccentList"/>
    <dgm:cxn modelId="{52F296AF-49FA-BD4D-A5EA-EEF981C88C25}" type="presParOf" srcId="{3A3230F3-24A7-204F-B73D-657B1DD3DECC}" destId="{FBD4AA97-238A-9944-864F-140267A77F84}" srcOrd="0" destOrd="0" presId="urn:microsoft.com/office/officeart/2008/layout/SquareAccentList"/>
    <dgm:cxn modelId="{B54545A1-215B-4E41-AD27-5E1A0F3BFAB3}" type="presParOf" srcId="{FBD4AA97-238A-9944-864F-140267A77F84}" destId="{22C14AEF-B867-FA46-B545-3D2922FE0B3E}" srcOrd="0" destOrd="0" presId="urn:microsoft.com/office/officeart/2008/layout/SquareAccentList"/>
    <dgm:cxn modelId="{27A371BB-D138-7743-B739-5E0D28DD5F3B}" type="presParOf" srcId="{22C14AEF-B867-FA46-B545-3D2922FE0B3E}" destId="{69A58E0A-DF82-594B-AC5C-DE004D7427D0}" srcOrd="0" destOrd="0" presId="urn:microsoft.com/office/officeart/2008/layout/SquareAccentList"/>
    <dgm:cxn modelId="{2FCC7FC6-D051-6140-B871-164215EF9EE1}" type="presParOf" srcId="{22C14AEF-B867-FA46-B545-3D2922FE0B3E}" destId="{3BF571DF-FE06-0A4A-95C4-3EC29611E2A2}" srcOrd="1" destOrd="0" presId="urn:microsoft.com/office/officeart/2008/layout/SquareAccentList"/>
    <dgm:cxn modelId="{2CBDFA45-B260-DC4D-A791-D0C8EBC05D06}" type="presParOf" srcId="{22C14AEF-B867-FA46-B545-3D2922FE0B3E}" destId="{FBE621CF-8544-A942-B40A-1D29773AB3CF}" srcOrd="2" destOrd="0" presId="urn:microsoft.com/office/officeart/2008/layout/SquareAccentList"/>
    <dgm:cxn modelId="{635068C3-A952-4D4E-9E06-FD8E696EFD72}" type="presParOf" srcId="{FBD4AA97-238A-9944-864F-140267A77F84}" destId="{6B40A8FE-2D5D-244F-AF32-101C6C54542C}" srcOrd="1" destOrd="0" presId="urn:microsoft.com/office/officeart/2008/layout/SquareAccentList"/>
    <dgm:cxn modelId="{D1689FF8-F5EC-7D4D-8243-FF6ECB44F568}" type="presParOf" srcId="{6B40A8FE-2D5D-244F-AF32-101C6C54542C}" destId="{FC3ED3F3-D788-AC4D-B9DA-CAB85398E791}" srcOrd="0" destOrd="0" presId="urn:microsoft.com/office/officeart/2008/layout/SquareAccentList"/>
    <dgm:cxn modelId="{C098EA0C-6467-3143-BEE5-28CA63A932D8}" type="presParOf" srcId="{FC3ED3F3-D788-AC4D-B9DA-CAB85398E791}" destId="{F954539C-B2E4-3548-ABE3-2BD6D1396B65}" srcOrd="0" destOrd="0" presId="urn:microsoft.com/office/officeart/2008/layout/SquareAccentList"/>
    <dgm:cxn modelId="{F6AFC074-D537-A44D-91A4-121EEF06B1B2}" type="presParOf" srcId="{FC3ED3F3-D788-AC4D-B9DA-CAB85398E791}" destId="{899C28A8-878F-0646-97BA-F3E25DE8F8A3}" srcOrd="1" destOrd="0" presId="urn:microsoft.com/office/officeart/2008/layout/SquareAccentList"/>
    <dgm:cxn modelId="{FE63BA1D-5802-3444-8B0C-BA4487910D29}" type="presParOf" srcId="{6B40A8FE-2D5D-244F-AF32-101C6C54542C}" destId="{8E19756C-0E5E-4B4A-BB66-69576B3F80FC}" srcOrd="1" destOrd="0" presId="urn:microsoft.com/office/officeart/2008/layout/SquareAccentList"/>
    <dgm:cxn modelId="{38E2FFBE-DD46-DE47-A8BC-F784896DE875}" type="presParOf" srcId="{8E19756C-0E5E-4B4A-BB66-69576B3F80FC}" destId="{FBEE11E4-0165-D94C-A8BD-406D50FCC97E}" srcOrd="0" destOrd="0" presId="urn:microsoft.com/office/officeart/2008/layout/SquareAccentList"/>
    <dgm:cxn modelId="{21A39253-D5AA-1749-AABB-3BB31105F83C}" type="presParOf" srcId="{8E19756C-0E5E-4B4A-BB66-69576B3F80FC}" destId="{920B6F8F-8A7C-4E4B-AE58-08AB43944F60}" srcOrd="1" destOrd="0" presId="urn:microsoft.com/office/officeart/2008/layout/SquareAccentList"/>
    <dgm:cxn modelId="{1C06D5D9-5652-6643-9A1A-B4CCAEA2D574}" type="presParOf" srcId="{6B40A8FE-2D5D-244F-AF32-101C6C54542C}" destId="{976D16B3-1D6D-BA4B-9A98-2C18725F5291}" srcOrd="2" destOrd="0" presId="urn:microsoft.com/office/officeart/2008/layout/SquareAccentList"/>
    <dgm:cxn modelId="{974121AC-CF57-914E-A0DE-169425F235A5}" type="presParOf" srcId="{976D16B3-1D6D-BA4B-9A98-2C18725F5291}" destId="{2C5CD29D-400C-BE44-A6DD-F0DE22C4FE75}" srcOrd="0" destOrd="0" presId="urn:microsoft.com/office/officeart/2008/layout/SquareAccentList"/>
    <dgm:cxn modelId="{6211E80D-EE51-0249-B4A7-339D3314C734}" type="presParOf" srcId="{976D16B3-1D6D-BA4B-9A98-2C18725F5291}" destId="{9C6673AA-B8D0-6945-8350-D7B2716C8618}" srcOrd="1" destOrd="0" presId="urn:microsoft.com/office/officeart/2008/layout/SquareAccentList"/>
    <dgm:cxn modelId="{36A4BA5B-F543-A94C-8434-9017985F9D4B}" type="presParOf" srcId="{3A3230F3-24A7-204F-B73D-657B1DD3DECC}" destId="{5B6C448B-89B4-5C4C-95FA-369A97C5C162}" srcOrd="1" destOrd="0" presId="urn:microsoft.com/office/officeart/2008/layout/SquareAccentList"/>
    <dgm:cxn modelId="{C01BD54C-632D-7044-A8AB-D8C911C0CDBB}" type="presParOf" srcId="{5B6C448B-89B4-5C4C-95FA-369A97C5C162}" destId="{C985DF31-DC8F-424F-A40B-8C92619782C5}" srcOrd="0" destOrd="0" presId="urn:microsoft.com/office/officeart/2008/layout/SquareAccentList"/>
    <dgm:cxn modelId="{1A6160A6-820D-E442-909C-39F3AAF56BAD}" type="presParOf" srcId="{C985DF31-DC8F-424F-A40B-8C92619782C5}" destId="{08B8AE62-A13E-7348-BD1D-4CB04FADA3AE}" srcOrd="0" destOrd="0" presId="urn:microsoft.com/office/officeart/2008/layout/SquareAccentList"/>
    <dgm:cxn modelId="{B24F32E7-BCA6-904E-9A68-DF465D99FA24}" type="presParOf" srcId="{C985DF31-DC8F-424F-A40B-8C92619782C5}" destId="{0B412E27-6BAC-8343-A792-77EFCE2813B3}" srcOrd="1" destOrd="0" presId="urn:microsoft.com/office/officeart/2008/layout/SquareAccentList"/>
    <dgm:cxn modelId="{FEE5F76A-8755-8E49-B8B5-CBED834E7BAB}" type="presParOf" srcId="{C985DF31-DC8F-424F-A40B-8C92619782C5}" destId="{9C079D9F-4BE0-6243-BF73-230075CE82FC}" srcOrd="2" destOrd="0" presId="urn:microsoft.com/office/officeart/2008/layout/SquareAccentList"/>
    <dgm:cxn modelId="{F6813998-F75E-734D-8617-5D82F184181E}" type="presParOf" srcId="{5B6C448B-89B4-5C4C-95FA-369A97C5C162}" destId="{7EFC4D0C-806B-014D-9519-49334C5C05C3}" srcOrd="1" destOrd="0" presId="urn:microsoft.com/office/officeart/2008/layout/SquareAccentList"/>
    <dgm:cxn modelId="{277D3B29-B781-574D-8CD7-AC967BD08959}" type="presParOf" srcId="{7EFC4D0C-806B-014D-9519-49334C5C05C3}" destId="{46E54B19-1AB5-6A46-92B8-1C6A8017C509}" srcOrd="0" destOrd="0" presId="urn:microsoft.com/office/officeart/2008/layout/SquareAccentList"/>
    <dgm:cxn modelId="{94E12651-8586-424E-8961-1434FCB10E8D}" type="presParOf" srcId="{46E54B19-1AB5-6A46-92B8-1C6A8017C509}" destId="{72722B91-143D-214C-A1B2-020E4E3E1762}" srcOrd="0" destOrd="0" presId="urn:microsoft.com/office/officeart/2008/layout/SquareAccentList"/>
    <dgm:cxn modelId="{18FEA7DE-FC51-4148-9A64-BEAFB8843703}" type="presParOf" srcId="{46E54B19-1AB5-6A46-92B8-1C6A8017C509}" destId="{CC1EF424-F71E-0C47-939F-48DE7984F39D}" srcOrd="1" destOrd="0" presId="urn:microsoft.com/office/officeart/2008/layout/SquareAccentList"/>
    <dgm:cxn modelId="{14E90FC0-44CC-D944-A541-EC9705E08BD3}" type="presParOf" srcId="{7EFC4D0C-806B-014D-9519-49334C5C05C3}" destId="{ED0405EB-2717-C74E-A15B-0FF952655084}" srcOrd="1" destOrd="0" presId="urn:microsoft.com/office/officeart/2008/layout/SquareAccentList"/>
    <dgm:cxn modelId="{BDA495D6-FC82-3941-86EB-042582BBFB11}" type="presParOf" srcId="{ED0405EB-2717-C74E-A15B-0FF952655084}" destId="{786C2CFC-9296-FA44-A0C6-16D548199602}" srcOrd="0" destOrd="0" presId="urn:microsoft.com/office/officeart/2008/layout/SquareAccentList"/>
    <dgm:cxn modelId="{DAB70F04-1200-8542-9750-1505D29506AD}" type="presParOf" srcId="{ED0405EB-2717-C74E-A15B-0FF952655084}" destId="{B8B35A6B-9617-F345-89CB-A2EEF707EE81}" srcOrd="1" destOrd="0" presId="urn:microsoft.com/office/officeart/2008/layout/SquareAccentList"/>
    <dgm:cxn modelId="{46E00DE0-7825-5049-8FB0-35B0E0339580}" type="presParOf" srcId="{7EFC4D0C-806B-014D-9519-49334C5C05C3}" destId="{69B7FB83-7965-2844-875F-8BDDE6B2413A}" srcOrd="2" destOrd="0" presId="urn:microsoft.com/office/officeart/2008/layout/SquareAccentList"/>
    <dgm:cxn modelId="{11AEAB35-3352-5A45-A60F-23B4D1DBAF64}" type="presParOf" srcId="{69B7FB83-7965-2844-875F-8BDDE6B2413A}" destId="{8A8F92AA-FEA9-E248-82EA-94531230D571}" srcOrd="0" destOrd="0" presId="urn:microsoft.com/office/officeart/2008/layout/SquareAccentList"/>
    <dgm:cxn modelId="{B5E424DA-381E-704B-A1AD-593EB45AD377}" type="presParOf" srcId="{69B7FB83-7965-2844-875F-8BDDE6B2413A}" destId="{70CC3869-9FD5-384B-B64A-B6B3C2BCDBE9}"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5D2785-4EA3-C14F-8558-EFA80C0F822A}" type="doc">
      <dgm:prSet loTypeId="urn:microsoft.com/office/officeart/2008/layout/SquareAccentList" loCatId="" qsTypeId="urn:microsoft.com/office/officeart/2005/8/quickstyle/simple1" qsCatId="simple" csTypeId="urn:microsoft.com/office/officeart/2005/8/colors/accent1_2" csCatId="accent1" phldr="1"/>
      <dgm:spPr/>
      <dgm:t>
        <a:bodyPr/>
        <a:lstStyle/>
        <a:p>
          <a:endParaRPr lang="en-GB"/>
        </a:p>
      </dgm:t>
    </dgm:pt>
    <dgm:pt modelId="{147D1E65-2BFA-6040-A63C-413C0A04E9E2}">
      <dgm:prSet phldrT="[Text]" custT="1"/>
      <dgm:spPr/>
      <dgm:t>
        <a:bodyPr/>
        <a:lstStyle/>
        <a:p>
          <a:r>
            <a:rPr lang="en-GB" sz="3200" dirty="0"/>
            <a:t>Standardization</a:t>
          </a:r>
        </a:p>
      </dgm:t>
    </dgm:pt>
    <dgm:pt modelId="{FC54B88A-7963-5D47-9942-5F911764A3D0}" type="parTrans" cxnId="{944E673D-1984-5849-B31F-BF310270E7D3}">
      <dgm:prSet/>
      <dgm:spPr/>
      <dgm:t>
        <a:bodyPr/>
        <a:lstStyle/>
        <a:p>
          <a:endParaRPr lang="en-GB"/>
        </a:p>
      </dgm:t>
    </dgm:pt>
    <dgm:pt modelId="{FE1A8D8F-BC16-2D4E-8CBE-AC93B0A3655A}" type="sibTrans" cxnId="{944E673D-1984-5849-B31F-BF310270E7D3}">
      <dgm:prSet/>
      <dgm:spPr/>
      <dgm:t>
        <a:bodyPr/>
        <a:lstStyle/>
        <a:p>
          <a:endParaRPr lang="en-GB"/>
        </a:p>
      </dgm:t>
    </dgm:pt>
    <dgm:pt modelId="{17697C52-171F-C648-83AA-0525548C53A9}">
      <dgm:prSet phldrT="[Text]"/>
      <dgm:spPr/>
      <dgm:t>
        <a:bodyPr/>
        <a:lstStyle/>
        <a:p>
          <a:r>
            <a:rPr lang="en-IN" dirty="0"/>
            <a:t>Centres the data around mean with unit standard deviation.</a:t>
          </a:r>
          <a:endParaRPr lang="en-GB" dirty="0"/>
        </a:p>
      </dgm:t>
    </dgm:pt>
    <dgm:pt modelId="{2DA2F28C-1F1E-5844-B6B9-6AC4CEC638A8}" type="parTrans" cxnId="{1F132B1D-D611-2946-AF51-9B2E999A7BD4}">
      <dgm:prSet/>
      <dgm:spPr/>
      <dgm:t>
        <a:bodyPr/>
        <a:lstStyle/>
        <a:p>
          <a:endParaRPr lang="en-GB"/>
        </a:p>
      </dgm:t>
    </dgm:pt>
    <dgm:pt modelId="{1C5DC510-928D-4F4C-A7DB-EAB76F9AE181}" type="sibTrans" cxnId="{1F132B1D-D611-2946-AF51-9B2E999A7BD4}">
      <dgm:prSet/>
      <dgm:spPr/>
      <dgm:t>
        <a:bodyPr/>
        <a:lstStyle/>
        <a:p>
          <a:endParaRPr lang="en-GB"/>
        </a:p>
      </dgm:t>
    </dgm:pt>
    <dgm:pt modelId="{1A76BCEB-FA99-0241-9EAE-67D3C8142416}">
      <dgm:prSet phldrT="[Text]"/>
      <dgm:spPr/>
      <dgm:t>
        <a:bodyPr/>
        <a:lstStyle/>
        <a:p>
          <a:r>
            <a:rPr lang="en-IN" dirty="0"/>
            <a:t>More suitable when the distribution of the data is normal.</a:t>
          </a:r>
          <a:endParaRPr lang="en-GB" dirty="0"/>
        </a:p>
      </dgm:t>
    </dgm:pt>
    <dgm:pt modelId="{05B75C74-0D9A-E142-BBA3-1B0DBD5DFE3E}" type="parTrans" cxnId="{EFE54D69-88E6-2B46-94B2-D11000606E9A}">
      <dgm:prSet/>
      <dgm:spPr/>
      <dgm:t>
        <a:bodyPr/>
        <a:lstStyle/>
        <a:p>
          <a:endParaRPr lang="en-GB"/>
        </a:p>
      </dgm:t>
    </dgm:pt>
    <dgm:pt modelId="{3763A526-944D-4745-B1F3-1E48604A0504}" type="sibTrans" cxnId="{EFE54D69-88E6-2B46-94B2-D11000606E9A}">
      <dgm:prSet/>
      <dgm:spPr/>
      <dgm:t>
        <a:bodyPr/>
        <a:lstStyle/>
        <a:p>
          <a:endParaRPr lang="en-GB"/>
        </a:p>
      </dgm:t>
    </dgm:pt>
    <dgm:pt modelId="{2C6646A8-C5BC-CF4D-A2E8-F44C31EE393F}">
      <dgm:prSet phldrT="[Text]"/>
      <dgm:spPr>
        <a:blipFill>
          <a:blip xmlns:r="http://schemas.openxmlformats.org/officeDocument/2006/relationships" r:embed="rId1"/>
          <a:stretch>
            <a:fillRect/>
          </a:stretch>
        </a:blipFill>
      </dgm:spPr>
      <dgm:t>
        <a:bodyPr/>
        <a:lstStyle/>
        <a:p>
          <a:r>
            <a:rPr lang="en-US">
              <a:noFill/>
            </a:rPr>
            <a:t> </a:t>
          </a:r>
        </a:p>
      </dgm:t>
    </dgm:pt>
    <dgm:pt modelId="{5C0C8357-720A-5B44-988F-4908713E1B36}" type="parTrans" cxnId="{4F0B9B60-5525-1A41-8B8A-6FECCA3CC275}">
      <dgm:prSet/>
      <dgm:spPr/>
      <dgm:t>
        <a:bodyPr/>
        <a:lstStyle/>
        <a:p>
          <a:endParaRPr lang="en-GB"/>
        </a:p>
      </dgm:t>
    </dgm:pt>
    <dgm:pt modelId="{29CEECB3-ED2D-2F4D-AFC6-D56CDA36A357}" type="sibTrans" cxnId="{4F0B9B60-5525-1A41-8B8A-6FECCA3CC275}">
      <dgm:prSet/>
      <dgm:spPr/>
      <dgm:t>
        <a:bodyPr/>
        <a:lstStyle/>
        <a:p>
          <a:endParaRPr lang="en-GB"/>
        </a:p>
      </dgm:t>
    </dgm:pt>
    <dgm:pt modelId="{C5776163-8426-E646-8863-D0A065DA3212}">
      <dgm:prSet phldrT="[Text]" custT="1"/>
      <dgm:spPr/>
      <dgm:t>
        <a:bodyPr/>
        <a:lstStyle/>
        <a:p>
          <a:r>
            <a:rPr lang="en-GB" sz="3200" dirty="0"/>
            <a:t>Normalization</a:t>
          </a:r>
        </a:p>
      </dgm:t>
    </dgm:pt>
    <dgm:pt modelId="{FAD81E17-168C-384C-8EF7-93AF0894EFC9}" type="parTrans" cxnId="{BFCAF1E0-0DEF-DF4E-B041-3253B8A53FA0}">
      <dgm:prSet/>
      <dgm:spPr/>
      <dgm:t>
        <a:bodyPr/>
        <a:lstStyle/>
        <a:p>
          <a:endParaRPr lang="en-GB"/>
        </a:p>
      </dgm:t>
    </dgm:pt>
    <dgm:pt modelId="{8985B79C-CE1B-D441-847A-0FA05A13135F}" type="sibTrans" cxnId="{BFCAF1E0-0DEF-DF4E-B041-3253B8A53FA0}">
      <dgm:prSet/>
      <dgm:spPr/>
      <dgm:t>
        <a:bodyPr/>
        <a:lstStyle/>
        <a:p>
          <a:endParaRPr lang="en-GB"/>
        </a:p>
      </dgm:t>
    </dgm:pt>
    <dgm:pt modelId="{F53F7A69-D41B-3748-823E-44E511E6EF68}">
      <dgm:prSet phldrT="[Text]"/>
      <dgm:spPr/>
      <dgm:t>
        <a:bodyPr/>
        <a:lstStyle/>
        <a:p>
          <a:r>
            <a:rPr lang="en-IN" dirty="0"/>
            <a:t>Shifts the data and rescales it in the specified range usually [-1, 1] or [0, 1].</a:t>
          </a:r>
          <a:endParaRPr lang="en-GB" dirty="0"/>
        </a:p>
      </dgm:t>
    </dgm:pt>
    <dgm:pt modelId="{DD3E46FF-EC24-AD46-81DE-CC6A99CCF839}" type="parTrans" cxnId="{BA4863F4-6C35-504D-B5C3-3E58C2FF7D66}">
      <dgm:prSet/>
      <dgm:spPr/>
      <dgm:t>
        <a:bodyPr/>
        <a:lstStyle/>
        <a:p>
          <a:endParaRPr lang="en-GB"/>
        </a:p>
      </dgm:t>
    </dgm:pt>
    <dgm:pt modelId="{06B2821F-FAB8-E846-A035-5FEB2B1F2B0B}" type="sibTrans" cxnId="{BA4863F4-6C35-504D-B5C3-3E58C2FF7D66}">
      <dgm:prSet/>
      <dgm:spPr/>
      <dgm:t>
        <a:bodyPr/>
        <a:lstStyle/>
        <a:p>
          <a:endParaRPr lang="en-GB"/>
        </a:p>
      </dgm:t>
    </dgm:pt>
    <dgm:pt modelId="{8016B55C-F03A-DA41-A012-A6512DCC8B93}">
      <dgm:prSet phldrT="[Text]"/>
      <dgm:spPr/>
      <dgm:t>
        <a:bodyPr/>
        <a:lstStyle/>
        <a:p>
          <a:r>
            <a:rPr lang="en-IN" dirty="0"/>
            <a:t>More suitable when the distribution of the data is not normal.</a:t>
          </a:r>
          <a:endParaRPr lang="en-GB" dirty="0"/>
        </a:p>
      </dgm:t>
    </dgm:pt>
    <dgm:pt modelId="{0EE6BBC3-BB0E-CF4B-834D-4C45B56FAF18}" type="parTrans" cxnId="{8DEF8588-B500-4344-99B5-E507BEF72A95}">
      <dgm:prSet/>
      <dgm:spPr/>
      <dgm:t>
        <a:bodyPr/>
        <a:lstStyle/>
        <a:p>
          <a:endParaRPr lang="en-GB"/>
        </a:p>
      </dgm:t>
    </dgm:pt>
    <dgm:pt modelId="{11D21358-86E1-2945-9EC6-6E06B78A5625}" type="sibTrans" cxnId="{8DEF8588-B500-4344-99B5-E507BEF72A95}">
      <dgm:prSet/>
      <dgm:spPr/>
      <dgm:t>
        <a:bodyPr/>
        <a:lstStyle/>
        <a:p>
          <a:endParaRPr lang="en-GB"/>
        </a:p>
      </dgm:t>
    </dgm:pt>
    <dgm:pt modelId="{B8840DCF-E912-7F47-9B09-F8B57D4C611D}">
      <dgm:prSet phldrT="[Text]"/>
      <dgm:spPr>
        <a:blipFill>
          <a:blip xmlns:r="http://schemas.openxmlformats.org/officeDocument/2006/relationships" r:embed="rId2"/>
          <a:stretch>
            <a:fillRect/>
          </a:stretch>
        </a:blipFill>
      </dgm:spPr>
      <dgm:t>
        <a:bodyPr/>
        <a:lstStyle/>
        <a:p>
          <a:r>
            <a:rPr lang="en-US">
              <a:noFill/>
            </a:rPr>
            <a:t> </a:t>
          </a:r>
        </a:p>
      </dgm:t>
    </dgm:pt>
    <dgm:pt modelId="{2E18B90F-0ABB-994F-85B7-E609F4F35923}" type="parTrans" cxnId="{FD6D592F-35D6-FB42-9780-CC71E5514010}">
      <dgm:prSet/>
      <dgm:spPr/>
      <dgm:t>
        <a:bodyPr/>
        <a:lstStyle/>
        <a:p>
          <a:endParaRPr lang="en-GB"/>
        </a:p>
      </dgm:t>
    </dgm:pt>
    <dgm:pt modelId="{9073EE91-1C84-6E4F-AE24-BB915C88CBD7}" type="sibTrans" cxnId="{FD6D592F-35D6-FB42-9780-CC71E5514010}">
      <dgm:prSet/>
      <dgm:spPr/>
      <dgm:t>
        <a:bodyPr/>
        <a:lstStyle/>
        <a:p>
          <a:endParaRPr lang="en-GB"/>
        </a:p>
      </dgm:t>
    </dgm:pt>
    <dgm:pt modelId="{3A3230F3-24A7-204F-B73D-657B1DD3DECC}" type="pres">
      <dgm:prSet presAssocID="{735D2785-4EA3-C14F-8558-EFA80C0F822A}" presName="layout" presStyleCnt="0">
        <dgm:presLayoutVars>
          <dgm:chMax/>
          <dgm:chPref/>
          <dgm:dir/>
          <dgm:resizeHandles/>
        </dgm:presLayoutVars>
      </dgm:prSet>
      <dgm:spPr/>
    </dgm:pt>
    <dgm:pt modelId="{FBD4AA97-238A-9944-864F-140267A77F84}" type="pres">
      <dgm:prSet presAssocID="{147D1E65-2BFA-6040-A63C-413C0A04E9E2}" presName="root" presStyleCnt="0">
        <dgm:presLayoutVars>
          <dgm:chMax/>
          <dgm:chPref/>
        </dgm:presLayoutVars>
      </dgm:prSet>
      <dgm:spPr/>
    </dgm:pt>
    <dgm:pt modelId="{22C14AEF-B867-FA46-B545-3D2922FE0B3E}" type="pres">
      <dgm:prSet presAssocID="{147D1E65-2BFA-6040-A63C-413C0A04E9E2}" presName="rootComposite" presStyleCnt="0">
        <dgm:presLayoutVars/>
      </dgm:prSet>
      <dgm:spPr/>
    </dgm:pt>
    <dgm:pt modelId="{69A58E0A-DF82-594B-AC5C-DE004D7427D0}" type="pres">
      <dgm:prSet presAssocID="{147D1E65-2BFA-6040-A63C-413C0A04E9E2}" presName="ParentAccent" presStyleLbl="alignNode1" presStyleIdx="0" presStyleCnt="2" custScaleX="35551" custScaleY="12551" custLinFactNeighborX="-31172" custLinFactNeighborY="33254"/>
      <dgm:spPr/>
    </dgm:pt>
    <dgm:pt modelId="{3BF571DF-FE06-0A4A-95C4-3EC29611E2A2}" type="pres">
      <dgm:prSet presAssocID="{147D1E65-2BFA-6040-A63C-413C0A04E9E2}" presName="ParentSmallAccent" presStyleLbl="fgAcc1" presStyleIdx="0" presStyleCnt="2" custScaleY="10050" custLinFactNeighborX="50570" custLinFactNeighborY="28207"/>
      <dgm:spPr>
        <a:prstGeom prst="ellipse">
          <a:avLst/>
        </a:prstGeom>
        <a:solidFill>
          <a:schemeClr val="accent1">
            <a:alpha val="90000"/>
          </a:schemeClr>
        </a:solidFill>
      </dgm:spPr>
    </dgm:pt>
    <dgm:pt modelId="{FBE621CF-8544-A942-B40A-1D29773AB3CF}" type="pres">
      <dgm:prSet presAssocID="{147D1E65-2BFA-6040-A63C-413C0A04E9E2}" presName="Parent" presStyleLbl="revTx" presStyleIdx="0" presStyleCnt="8" custLinFactNeighborX="-1343" custLinFactNeighborY="44008">
        <dgm:presLayoutVars>
          <dgm:chMax/>
          <dgm:chPref val="4"/>
          <dgm:bulletEnabled val="1"/>
        </dgm:presLayoutVars>
      </dgm:prSet>
      <dgm:spPr/>
    </dgm:pt>
    <dgm:pt modelId="{6B40A8FE-2D5D-244F-AF32-101C6C54542C}" type="pres">
      <dgm:prSet presAssocID="{147D1E65-2BFA-6040-A63C-413C0A04E9E2}" presName="childShape" presStyleCnt="0">
        <dgm:presLayoutVars>
          <dgm:chMax val="0"/>
          <dgm:chPref val="0"/>
        </dgm:presLayoutVars>
      </dgm:prSet>
      <dgm:spPr/>
    </dgm:pt>
    <dgm:pt modelId="{FC3ED3F3-D788-AC4D-B9DA-CAB85398E791}" type="pres">
      <dgm:prSet presAssocID="{17697C52-171F-C648-83AA-0525548C53A9}" presName="childComposite" presStyleCnt="0">
        <dgm:presLayoutVars>
          <dgm:chMax val="0"/>
          <dgm:chPref val="0"/>
        </dgm:presLayoutVars>
      </dgm:prSet>
      <dgm:spPr/>
    </dgm:pt>
    <dgm:pt modelId="{F954539C-B2E4-3548-ABE3-2BD6D1396B65}" type="pres">
      <dgm:prSet presAssocID="{17697C52-171F-C648-83AA-0525548C53A9}" presName="ChildAccent" presStyleLbl="solidFgAcc1" presStyleIdx="0" presStyleCnt="6"/>
      <dgm:spPr/>
    </dgm:pt>
    <dgm:pt modelId="{899C28A8-878F-0646-97BA-F3E25DE8F8A3}" type="pres">
      <dgm:prSet presAssocID="{17697C52-171F-C648-83AA-0525548C53A9}" presName="Child" presStyleLbl="revTx" presStyleIdx="1" presStyleCnt="8">
        <dgm:presLayoutVars>
          <dgm:chMax val="0"/>
          <dgm:chPref val="0"/>
          <dgm:bulletEnabled val="1"/>
        </dgm:presLayoutVars>
      </dgm:prSet>
      <dgm:spPr/>
    </dgm:pt>
    <dgm:pt modelId="{8E19756C-0E5E-4B4A-BB66-69576B3F80FC}" type="pres">
      <dgm:prSet presAssocID="{1A76BCEB-FA99-0241-9EAE-67D3C8142416}" presName="childComposite" presStyleCnt="0">
        <dgm:presLayoutVars>
          <dgm:chMax val="0"/>
          <dgm:chPref val="0"/>
        </dgm:presLayoutVars>
      </dgm:prSet>
      <dgm:spPr/>
    </dgm:pt>
    <dgm:pt modelId="{FBEE11E4-0165-D94C-A8BD-406D50FCC97E}" type="pres">
      <dgm:prSet presAssocID="{1A76BCEB-FA99-0241-9EAE-67D3C8142416}" presName="ChildAccent" presStyleLbl="solidFgAcc1" presStyleIdx="1" presStyleCnt="6"/>
      <dgm:spPr/>
    </dgm:pt>
    <dgm:pt modelId="{920B6F8F-8A7C-4E4B-AE58-08AB43944F60}" type="pres">
      <dgm:prSet presAssocID="{1A76BCEB-FA99-0241-9EAE-67D3C8142416}" presName="Child" presStyleLbl="revTx" presStyleIdx="2" presStyleCnt="8">
        <dgm:presLayoutVars>
          <dgm:chMax val="0"/>
          <dgm:chPref val="0"/>
          <dgm:bulletEnabled val="1"/>
        </dgm:presLayoutVars>
      </dgm:prSet>
      <dgm:spPr/>
    </dgm:pt>
    <dgm:pt modelId="{976D16B3-1D6D-BA4B-9A98-2C18725F5291}" type="pres">
      <dgm:prSet presAssocID="{2C6646A8-C5BC-CF4D-A2E8-F44C31EE393F}" presName="childComposite" presStyleCnt="0">
        <dgm:presLayoutVars>
          <dgm:chMax val="0"/>
          <dgm:chPref val="0"/>
        </dgm:presLayoutVars>
      </dgm:prSet>
      <dgm:spPr/>
    </dgm:pt>
    <dgm:pt modelId="{2C5CD29D-400C-BE44-A6DD-F0DE22C4FE75}" type="pres">
      <dgm:prSet presAssocID="{2C6646A8-C5BC-CF4D-A2E8-F44C31EE393F}" presName="ChildAccent" presStyleLbl="solidFgAcc1" presStyleIdx="2" presStyleCnt="6"/>
      <dgm:spPr/>
    </dgm:pt>
    <dgm:pt modelId="{9C6673AA-B8D0-6945-8350-D7B2716C8618}" type="pres">
      <dgm:prSet presAssocID="{2C6646A8-C5BC-CF4D-A2E8-F44C31EE393F}" presName="Child" presStyleLbl="revTx" presStyleIdx="3" presStyleCnt="8">
        <dgm:presLayoutVars>
          <dgm:chMax val="0"/>
          <dgm:chPref val="0"/>
          <dgm:bulletEnabled val="1"/>
        </dgm:presLayoutVars>
      </dgm:prSet>
      <dgm:spPr/>
    </dgm:pt>
    <dgm:pt modelId="{5B6C448B-89B4-5C4C-95FA-369A97C5C162}" type="pres">
      <dgm:prSet presAssocID="{C5776163-8426-E646-8863-D0A065DA3212}" presName="root" presStyleCnt="0">
        <dgm:presLayoutVars>
          <dgm:chMax/>
          <dgm:chPref/>
        </dgm:presLayoutVars>
      </dgm:prSet>
      <dgm:spPr/>
    </dgm:pt>
    <dgm:pt modelId="{C985DF31-DC8F-424F-A40B-8C92619782C5}" type="pres">
      <dgm:prSet presAssocID="{C5776163-8426-E646-8863-D0A065DA3212}" presName="rootComposite" presStyleCnt="0">
        <dgm:presLayoutVars/>
      </dgm:prSet>
      <dgm:spPr/>
    </dgm:pt>
    <dgm:pt modelId="{08B8AE62-A13E-7348-BD1D-4CB04FADA3AE}" type="pres">
      <dgm:prSet presAssocID="{C5776163-8426-E646-8863-D0A065DA3212}" presName="ParentAccent" presStyleLbl="alignNode1" presStyleIdx="1" presStyleCnt="2" custScaleX="35551" custScaleY="12551" custLinFactNeighborX="-31380" custLinFactNeighborY="33254"/>
      <dgm:spPr/>
    </dgm:pt>
    <dgm:pt modelId="{0B412E27-6BAC-8343-A792-77EFCE2813B3}" type="pres">
      <dgm:prSet presAssocID="{C5776163-8426-E646-8863-D0A065DA3212}" presName="ParentSmallAccent" presStyleLbl="fgAcc1" presStyleIdx="1" presStyleCnt="2" custScaleY="9678" custLinFactNeighborX="36734" custLinFactNeighborY="28393"/>
      <dgm:spPr>
        <a:prstGeom prst="ellipse">
          <a:avLst/>
        </a:prstGeom>
        <a:solidFill>
          <a:schemeClr val="accent1">
            <a:alpha val="90000"/>
          </a:schemeClr>
        </a:solidFill>
      </dgm:spPr>
    </dgm:pt>
    <dgm:pt modelId="{9C079D9F-4BE0-6243-BF73-230075CE82FC}" type="pres">
      <dgm:prSet presAssocID="{C5776163-8426-E646-8863-D0A065DA3212}" presName="Parent" presStyleLbl="revTx" presStyleIdx="4" presStyleCnt="8" custLinFactNeighborX="-415" custLinFactNeighborY="43364">
        <dgm:presLayoutVars>
          <dgm:chMax/>
          <dgm:chPref val="4"/>
          <dgm:bulletEnabled val="1"/>
        </dgm:presLayoutVars>
      </dgm:prSet>
      <dgm:spPr/>
    </dgm:pt>
    <dgm:pt modelId="{7EFC4D0C-806B-014D-9519-49334C5C05C3}" type="pres">
      <dgm:prSet presAssocID="{C5776163-8426-E646-8863-D0A065DA3212}" presName="childShape" presStyleCnt="0">
        <dgm:presLayoutVars>
          <dgm:chMax val="0"/>
          <dgm:chPref val="0"/>
        </dgm:presLayoutVars>
      </dgm:prSet>
      <dgm:spPr/>
    </dgm:pt>
    <dgm:pt modelId="{46E54B19-1AB5-6A46-92B8-1C6A8017C509}" type="pres">
      <dgm:prSet presAssocID="{F53F7A69-D41B-3748-823E-44E511E6EF68}" presName="childComposite" presStyleCnt="0">
        <dgm:presLayoutVars>
          <dgm:chMax val="0"/>
          <dgm:chPref val="0"/>
        </dgm:presLayoutVars>
      </dgm:prSet>
      <dgm:spPr/>
    </dgm:pt>
    <dgm:pt modelId="{72722B91-143D-214C-A1B2-020E4E3E1762}" type="pres">
      <dgm:prSet presAssocID="{F53F7A69-D41B-3748-823E-44E511E6EF68}" presName="ChildAccent" presStyleLbl="solidFgAcc1" presStyleIdx="3" presStyleCnt="6"/>
      <dgm:spPr/>
    </dgm:pt>
    <dgm:pt modelId="{CC1EF424-F71E-0C47-939F-48DE7984F39D}" type="pres">
      <dgm:prSet presAssocID="{F53F7A69-D41B-3748-823E-44E511E6EF68}" presName="Child" presStyleLbl="revTx" presStyleIdx="5" presStyleCnt="8">
        <dgm:presLayoutVars>
          <dgm:chMax val="0"/>
          <dgm:chPref val="0"/>
          <dgm:bulletEnabled val="1"/>
        </dgm:presLayoutVars>
      </dgm:prSet>
      <dgm:spPr/>
    </dgm:pt>
    <dgm:pt modelId="{ED0405EB-2717-C74E-A15B-0FF952655084}" type="pres">
      <dgm:prSet presAssocID="{8016B55C-F03A-DA41-A012-A6512DCC8B93}" presName="childComposite" presStyleCnt="0">
        <dgm:presLayoutVars>
          <dgm:chMax val="0"/>
          <dgm:chPref val="0"/>
        </dgm:presLayoutVars>
      </dgm:prSet>
      <dgm:spPr/>
    </dgm:pt>
    <dgm:pt modelId="{786C2CFC-9296-FA44-A0C6-16D548199602}" type="pres">
      <dgm:prSet presAssocID="{8016B55C-F03A-DA41-A012-A6512DCC8B93}" presName="ChildAccent" presStyleLbl="solidFgAcc1" presStyleIdx="4" presStyleCnt="6"/>
      <dgm:spPr/>
    </dgm:pt>
    <dgm:pt modelId="{B8B35A6B-9617-F345-89CB-A2EEF707EE81}" type="pres">
      <dgm:prSet presAssocID="{8016B55C-F03A-DA41-A012-A6512DCC8B93}" presName="Child" presStyleLbl="revTx" presStyleIdx="6" presStyleCnt="8">
        <dgm:presLayoutVars>
          <dgm:chMax val="0"/>
          <dgm:chPref val="0"/>
          <dgm:bulletEnabled val="1"/>
        </dgm:presLayoutVars>
      </dgm:prSet>
      <dgm:spPr/>
    </dgm:pt>
    <dgm:pt modelId="{69B7FB83-7965-2844-875F-8BDDE6B2413A}" type="pres">
      <dgm:prSet presAssocID="{B8840DCF-E912-7F47-9B09-F8B57D4C611D}" presName="childComposite" presStyleCnt="0">
        <dgm:presLayoutVars>
          <dgm:chMax val="0"/>
          <dgm:chPref val="0"/>
        </dgm:presLayoutVars>
      </dgm:prSet>
      <dgm:spPr/>
    </dgm:pt>
    <dgm:pt modelId="{8A8F92AA-FEA9-E248-82EA-94531230D571}" type="pres">
      <dgm:prSet presAssocID="{B8840DCF-E912-7F47-9B09-F8B57D4C611D}" presName="ChildAccent" presStyleLbl="solidFgAcc1" presStyleIdx="5" presStyleCnt="6"/>
      <dgm:spPr/>
    </dgm:pt>
    <dgm:pt modelId="{70CC3869-9FD5-384B-B64A-B6B3C2BCDBE9}" type="pres">
      <dgm:prSet presAssocID="{B8840DCF-E912-7F47-9B09-F8B57D4C611D}" presName="Child" presStyleLbl="revTx" presStyleIdx="7" presStyleCnt="8">
        <dgm:presLayoutVars>
          <dgm:chMax val="0"/>
          <dgm:chPref val="0"/>
          <dgm:bulletEnabled val="1"/>
        </dgm:presLayoutVars>
      </dgm:prSet>
      <dgm:spPr/>
    </dgm:pt>
  </dgm:ptLst>
  <dgm:cxnLst>
    <dgm:cxn modelId="{1F132B1D-D611-2946-AF51-9B2E999A7BD4}" srcId="{147D1E65-2BFA-6040-A63C-413C0A04E9E2}" destId="{17697C52-171F-C648-83AA-0525548C53A9}" srcOrd="0" destOrd="0" parTransId="{2DA2F28C-1F1E-5844-B6B9-6AC4CEC638A8}" sibTransId="{1C5DC510-928D-4F4C-A7DB-EAB76F9AE181}"/>
    <dgm:cxn modelId="{48AC7B2B-2854-ED4C-96A7-5E119C5A5D53}" type="presOf" srcId="{17697C52-171F-C648-83AA-0525548C53A9}" destId="{899C28A8-878F-0646-97BA-F3E25DE8F8A3}" srcOrd="0" destOrd="0" presId="urn:microsoft.com/office/officeart/2008/layout/SquareAccentList"/>
    <dgm:cxn modelId="{FD6D592F-35D6-FB42-9780-CC71E5514010}" srcId="{C5776163-8426-E646-8863-D0A065DA3212}" destId="{B8840DCF-E912-7F47-9B09-F8B57D4C611D}" srcOrd="2" destOrd="0" parTransId="{2E18B90F-0ABB-994F-85B7-E609F4F35923}" sibTransId="{9073EE91-1C84-6E4F-AE24-BB915C88CBD7}"/>
    <dgm:cxn modelId="{40B95E35-6FC4-8C4A-9206-D89FC73A295B}" type="presOf" srcId="{2C6646A8-C5BC-CF4D-A2E8-F44C31EE393F}" destId="{9C6673AA-B8D0-6945-8350-D7B2716C8618}" srcOrd="0" destOrd="0" presId="urn:microsoft.com/office/officeart/2008/layout/SquareAccentList"/>
    <dgm:cxn modelId="{944E673D-1984-5849-B31F-BF310270E7D3}" srcId="{735D2785-4EA3-C14F-8558-EFA80C0F822A}" destId="{147D1E65-2BFA-6040-A63C-413C0A04E9E2}" srcOrd="0" destOrd="0" parTransId="{FC54B88A-7963-5D47-9942-5F911764A3D0}" sibTransId="{FE1A8D8F-BC16-2D4E-8CBE-AC93B0A3655A}"/>
    <dgm:cxn modelId="{4F0B9B60-5525-1A41-8B8A-6FECCA3CC275}" srcId="{147D1E65-2BFA-6040-A63C-413C0A04E9E2}" destId="{2C6646A8-C5BC-CF4D-A2E8-F44C31EE393F}" srcOrd="2" destOrd="0" parTransId="{5C0C8357-720A-5B44-988F-4908713E1B36}" sibTransId="{29CEECB3-ED2D-2F4D-AFC6-D56CDA36A357}"/>
    <dgm:cxn modelId="{EFE54D69-88E6-2B46-94B2-D11000606E9A}" srcId="{147D1E65-2BFA-6040-A63C-413C0A04E9E2}" destId="{1A76BCEB-FA99-0241-9EAE-67D3C8142416}" srcOrd="1" destOrd="0" parTransId="{05B75C74-0D9A-E142-BBA3-1B0DBD5DFE3E}" sibTransId="{3763A526-944D-4745-B1F3-1E48604A0504}"/>
    <dgm:cxn modelId="{A2BDC27C-5F2A-D448-94B2-1F20BCCE3793}" type="presOf" srcId="{735D2785-4EA3-C14F-8558-EFA80C0F822A}" destId="{3A3230F3-24A7-204F-B73D-657B1DD3DECC}" srcOrd="0" destOrd="0" presId="urn:microsoft.com/office/officeart/2008/layout/SquareAccentList"/>
    <dgm:cxn modelId="{8DEF8588-B500-4344-99B5-E507BEF72A95}" srcId="{C5776163-8426-E646-8863-D0A065DA3212}" destId="{8016B55C-F03A-DA41-A012-A6512DCC8B93}" srcOrd="1" destOrd="0" parTransId="{0EE6BBC3-BB0E-CF4B-834D-4C45B56FAF18}" sibTransId="{11D21358-86E1-2945-9EC6-6E06B78A5625}"/>
    <dgm:cxn modelId="{6CDC0596-EDAC-4C48-9234-0634ECF916F5}" type="presOf" srcId="{F53F7A69-D41B-3748-823E-44E511E6EF68}" destId="{CC1EF424-F71E-0C47-939F-48DE7984F39D}" srcOrd="0" destOrd="0" presId="urn:microsoft.com/office/officeart/2008/layout/SquareAccentList"/>
    <dgm:cxn modelId="{46C00697-8401-DD4E-A2D8-13D2C4F98237}" type="presOf" srcId="{1A76BCEB-FA99-0241-9EAE-67D3C8142416}" destId="{920B6F8F-8A7C-4E4B-AE58-08AB43944F60}" srcOrd="0" destOrd="0" presId="urn:microsoft.com/office/officeart/2008/layout/SquareAccentList"/>
    <dgm:cxn modelId="{B354299F-D10A-7044-8577-2C50B7C5C78E}" type="presOf" srcId="{C5776163-8426-E646-8863-D0A065DA3212}" destId="{9C079D9F-4BE0-6243-BF73-230075CE82FC}" srcOrd="0" destOrd="0" presId="urn:microsoft.com/office/officeart/2008/layout/SquareAccentList"/>
    <dgm:cxn modelId="{9D9B8AC8-7AA3-6840-9C10-7F76896CF7BD}" type="presOf" srcId="{8016B55C-F03A-DA41-A012-A6512DCC8B93}" destId="{B8B35A6B-9617-F345-89CB-A2EEF707EE81}" srcOrd="0" destOrd="0" presId="urn:microsoft.com/office/officeart/2008/layout/SquareAccentList"/>
    <dgm:cxn modelId="{BFCAF1E0-0DEF-DF4E-B041-3253B8A53FA0}" srcId="{735D2785-4EA3-C14F-8558-EFA80C0F822A}" destId="{C5776163-8426-E646-8863-D0A065DA3212}" srcOrd="1" destOrd="0" parTransId="{FAD81E17-168C-384C-8EF7-93AF0894EFC9}" sibTransId="{8985B79C-CE1B-D441-847A-0FA05A13135F}"/>
    <dgm:cxn modelId="{F9E540ED-70D7-B74B-93E8-B5E5D63EDCD6}" type="presOf" srcId="{B8840DCF-E912-7F47-9B09-F8B57D4C611D}" destId="{70CC3869-9FD5-384B-B64A-B6B3C2BCDBE9}" srcOrd="0" destOrd="0" presId="urn:microsoft.com/office/officeart/2008/layout/SquareAccentList"/>
    <dgm:cxn modelId="{BA4863F4-6C35-504D-B5C3-3E58C2FF7D66}" srcId="{C5776163-8426-E646-8863-D0A065DA3212}" destId="{F53F7A69-D41B-3748-823E-44E511E6EF68}" srcOrd="0" destOrd="0" parTransId="{DD3E46FF-EC24-AD46-81DE-CC6A99CCF839}" sibTransId="{06B2821F-FAB8-E846-A035-5FEB2B1F2B0B}"/>
    <dgm:cxn modelId="{62897AF5-FF4E-5D49-9521-B0C14748645D}" type="presOf" srcId="{147D1E65-2BFA-6040-A63C-413C0A04E9E2}" destId="{FBE621CF-8544-A942-B40A-1D29773AB3CF}" srcOrd="0" destOrd="0" presId="urn:microsoft.com/office/officeart/2008/layout/SquareAccentList"/>
    <dgm:cxn modelId="{52F296AF-49FA-BD4D-A5EA-EEF981C88C25}" type="presParOf" srcId="{3A3230F3-24A7-204F-B73D-657B1DD3DECC}" destId="{FBD4AA97-238A-9944-864F-140267A77F84}" srcOrd="0" destOrd="0" presId="urn:microsoft.com/office/officeart/2008/layout/SquareAccentList"/>
    <dgm:cxn modelId="{B54545A1-215B-4E41-AD27-5E1A0F3BFAB3}" type="presParOf" srcId="{FBD4AA97-238A-9944-864F-140267A77F84}" destId="{22C14AEF-B867-FA46-B545-3D2922FE0B3E}" srcOrd="0" destOrd="0" presId="urn:microsoft.com/office/officeart/2008/layout/SquareAccentList"/>
    <dgm:cxn modelId="{27A371BB-D138-7743-B739-5E0D28DD5F3B}" type="presParOf" srcId="{22C14AEF-B867-FA46-B545-3D2922FE0B3E}" destId="{69A58E0A-DF82-594B-AC5C-DE004D7427D0}" srcOrd="0" destOrd="0" presId="urn:microsoft.com/office/officeart/2008/layout/SquareAccentList"/>
    <dgm:cxn modelId="{2FCC7FC6-D051-6140-B871-164215EF9EE1}" type="presParOf" srcId="{22C14AEF-B867-FA46-B545-3D2922FE0B3E}" destId="{3BF571DF-FE06-0A4A-95C4-3EC29611E2A2}" srcOrd="1" destOrd="0" presId="urn:microsoft.com/office/officeart/2008/layout/SquareAccentList"/>
    <dgm:cxn modelId="{2CBDFA45-B260-DC4D-A791-D0C8EBC05D06}" type="presParOf" srcId="{22C14AEF-B867-FA46-B545-3D2922FE0B3E}" destId="{FBE621CF-8544-A942-B40A-1D29773AB3CF}" srcOrd="2" destOrd="0" presId="urn:microsoft.com/office/officeart/2008/layout/SquareAccentList"/>
    <dgm:cxn modelId="{635068C3-A952-4D4E-9E06-FD8E696EFD72}" type="presParOf" srcId="{FBD4AA97-238A-9944-864F-140267A77F84}" destId="{6B40A8FE-2D5D-244F-AF32-101C6C54542C}" srcOrd="1" destOrd="0" presId="urn:microsoft.com/office/officeart/2008/layout/SquareAccentList"/>
    <dgm:cxn modelId="{D1689FF8-F5EC-7D4D-8243-FF6ECB44F568}" type="presParOf" srcId="{6B40A8FE-2D5D-244F-AF32-101C6C54542C}" destId="{FC3ED3F3-D788-AC4D-B9DA-CAB85398E791}" srcOrd="0" destOrd="0" presId="urn:microsoft.com/office/officeart/2008/layout/SquareAccentList"/>
    <dgm:cxn modelId="{C098EA0C-6467-3143-BEE5-28CA63A932D8}" type="presParOf" srcId="{FC3ED3F3-D788-AC4D-B9DA-CAB85398E791}" destId="{F954539C-B2E4-3548-ABE3-2BD6D1396B65}" srcOrd="0" destOrd="0" presId="urn:microsoft.com/office/officeart/2008/layout/SquareAccentList"/>
    <dgm:cxn modelId="{F6AFC074-D537-A44D-91A4-121EEF06B1B2}" type="presParOf" srcId="{FC3ED3F3-D788-AC4D-B9DA-CAB85398E791}" destId="{899C28A8-878F-0646-97BA-F3E25DE8F8A3}" srcOrd="1" destOrd="0" presId="urn:microsoft.com/office/officeart/2008/layout/SquareAccentList"/>
    <dgm:cxn modelId="{FE63BA1D-5802-3444-8B0C-BA4487910D29}" type="presParOf" srcId="{6B40A8FE-2D5D-244F-AF32-101C6C54542C}" destId="{8E19756C-0E5E-4B4A-BB66-69576B3F80FC}" srcOrd="1" destOrd="0" presId="urn:microsoft.com/office/officeart/2008/layout/SquareAccentList"/>
    <dgm:cxn modelId="{38E2FFBE-DD46-DE47-A8BC-F784896DE875}" type="presParOf" srcId="{8E19756C-0E5E-4B4A-BB66-69576B3F80FC}" destId="{FBEE11E4-0165-D94C-A8BD-406D50FCC97E}" srcOrd="0" destOrd="0" presId="urn:microsoft.com/office/officeart/2008/layout/SquareAccentList"/>
    <dgm:cxn modelId="{21A39253-D5AA-1749-AABB-3BB31105F83C}" type="presParOf" srcId="{8E19756C-0E5E-4B4A-BB66-69576B3F80FC}" destId="{920B6F8F-8A7C-4E4B-AE58-08AB43944F60}" srcOrd="1" destOrd="0" presId="urn:microsoft.com/office/officeart/2008/layout/SquareAccentList"/>
    <dgm:cxn modelId="{1C06D5D9-5652-6643-9A1A-B4CCAEA2D574}" type="presParOf" srcId="{6B40A8FE-2D5D-244F-AF32-101C6C54542C}" destId="{976D16B3-1D6D-BA4B-9A98-2C18725F5291}" srcOrd="2" destOrd="0" presId="urn:microsoft.com/office/officeart/2008/layout/SquareAccentList"/>
    <dgm:cxn modelId="{974121AC-CF57-914E-A0DE-169425F235A5}" type="presParOf" srcId="{976D16B3-1D6D-BA4B-9A98-2C18725F5291}" destId="{2C5CD29D-400C-BE44-A6DD-F0DE22C4FE75}" srcOrd="0" destOrd="0" presId="urn:microsoft.com/office/officeart/2008/layout/SquareAccentList"/>
    <dgm:cxn modelId="{6211E80D-EE51-0249-B4A7-339D3314C734}" type="presParOf" srcId="{976D16B3-1D6D-BA4B-9A98-2C18725F5291}" destId="{9C6673AA-B8D0-6945-8350-D7B2716C8618}" srcOrd="1" destOrd="0" presId="urn:microsoft.com/office/officeart/2008/layout/SquareAccentList"/>
    <dgm:cxn modelId="{36A4BA5B-F543-A94C-8434-9017985F9D4B}" type="presParOf" srcId="{3A3230F3-24A7-204F-B73D-657B1DD3DECC}" destId="{5B6C448B-89B4-5C4C-95FA-369A97C5C162}" srcOrd="1" destOrd="0" presId="urn:microsoft.com/office/officeart/2008/layout/SquareAccentList"/>
    <dgm:cxn modelId="{C01BD54C-632D-7044-A8AB-D8C911C0CDBB}" type="presParOf" srcId="{5B6C448B-89B4-5C4C-95FA-369A97C5C162}" destId="{C985DF31-DC8F-424F-A40B-8C92619782C5}" srcOrd="0" destOrd="0" presId="urn:microsoft.com/office/officeart/2008/layout/SquareAccentList"/>
    <dgm:cxn modelId="{1A6160A6-820D-E442-909C-39F3AAF56BAD}" type="presParOf" srcId="{C985DF31-DC8F-424F-A40B-8C92619782C5}" destId="{08B8AE62-A13E-7348-BD1D-4CB04FADA3AE}" srcOrd="0" destOrd="0" presId="urn:microsoft.com/office/officeart/2008/layout/SquareAccentList"/>
    <dgm:cxn modelId="{B24F32E7-BCA6-904E-9A68-DF465D99FA24}" type="presParOf" srcId="{C985DF31-DC8F-424F-A40B-8C92619782C5}" destId="{0B412E27-6BAC-8343-A792-77EFCE2813B3}" srcOrd="1" destOrd="0" presId="urn:microsoft.com/office/officeart/2008/layout/SquareAccentList"/>
    <dgm:cxn modelId="{FEE5F76A-8755-8E49-B8B5-CBED834E7BAB}" type="presParOf" srcId="{C985DF31-DC8F-424F-A40B-8C92619782C5}" destId="{9C079D9F-4BE0-6243-BF73-230075CE82FC}" srcOrd="2" destOrd="0" presId="urn:microsoft.com/office/officeart/2008/layout/SquareAccentList"/>
    <dgm:cxn modelId="{F6813998-F75E-734D-8617-5D82F184181E}" type="presParOf" srcId="{5B6C448B-89B4-5C4C-95FA-369A97C5C162}" destId="{7EFC4D0C-806B-014D-9519-49334C5C05C3}" srcOrd="1" destOrd="0" presId="urn:microsoft.com/office/officeart/2008/layout/SquareAccentList"/>
    <dgm:cxn modelId="{277D3B29-B781-574D-8CD7-AC967BD08959}" type="presParOf" srcId="{7EFC4D0C-806B-014D-9519-49334C5C05C3}" destId="{46E54B19-1AB5-6A46-92B8-1C6A8017C509}" srcOrd="0" destOrd="0" presId="urn:microsoft.com/office/officeart/2008/layout/SquareAccentList"/>
    <dgm:cxn modelId="{94E12651-8586-424E-8961-1434FCB10E8D}" type="presParOf" srcId="{46E54B19-1AB5-6A46-92B8-1C6A8017C509}" destId="{72722B91-143D-214C-A1B2-020E4E3E1762}" srcOrd="0" destOrd="0" presId="urn:microsoft.com/office/officeart/2008/layout/SquareAccentList"/>
    <dgm:cxn modelId="{18FEA7DE-FC51-4148-9A64-BEAFB8843703}" type="presParOf" srcId="{46E54B19-1AB5-6A46-92B8-1C6A8017C509}" destId="{CC1EF424-F71E-0C47-939F-48DE7984F39D}" srcOrd="1" destOrd="0" presId="urn:microsoft.com/office/officeart/2008/layout/SquareAccentList"/>
    <dgm:cxn modelId="{14E90FC0-44CC-D944-A541-EC9705E08BD3}" type="presParOf" srcId="{7EFC4D0C-806B-014D-9519-49334C5C05C3}" destId="{ED0405EB-2717-C74E-A15B-0FF952655084}" srcOrd="1" destOrd="0" presId="urn:microsoft.com/office/officeart/2008/layout/SquareAccentList"/>
    <dgm:cxn modelId="{BDA495D6-FC82-3941-86EB-042582BBFB11}" type="presParOf" srcId="{ED0405EB-2717-C74E-A15B-0FF952655084}" destId="{786C2CFC-9296-FA44-A0C6-16D548199602}" srcOrd="0" destOrd="0" presId="urn:microsoft.com/office/officeart/2008/layout/SquareAccentList"/>
    <dgm:cxn modelId="{DAB70F04-1200-8542-9750-1505D29506AD}" type="presParOf" srcId="{ED0405EB-2717-C74E-A15B-0FF952655084}" destId="{B8B35A6B-9617-F345-89CB-A2EEF707EE81}" srcOrd="1" destOrd="0" presId="urn:microsoft.com/office/officeart/2008/layout/SquareAccentList"/>
    <dgm:cxn modelId="{46E00DE0-7825-5049-8FB0-35B0E0339580}" type="presParOf" srcId="{7EFC4D0C-806B-014D-9519-49334C5C05C3}" destId="{69B7FB83-7965-2844-875F-8BDDE6B2413A}" srcOrd="2" destOrd="0" presId="urn:microsoft.com/office/officeart/2008/layout/SquareAccentList"/>
    <dgm:cxn modelId="{11AEAB35-3352-5A45-A60F-23B4D1DBAF64}" type="presParOf" srcId="{69B7FB83-7965-2844-875F-8BDDE6B2413A}" destId="{8A8F92AA-FEA9-E248-82EA-94531230D571}" srcOrd="0" destOrd="0" presId="urn:microsoft.com/office/officeart/2008/layout/SquareAccentList"/>
    <dgm:cxn modelId="{B5E424DA-381E-704B-A1AD-593EB45AD377}" type="presParOf" srcId="{69B7FB83-7965-2844-875F-8BDDE6B2413A}" destId="{70CC3869-9FD5-384B-B64A-B6B3C2BCDBE9}"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9D1FA-DB36-E54D-AEEB-C882B1494878}"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EBF84E81-4D2B-C24A-9A96-8411607201B6}">
      <dgm:prSet phldrT="[Text]"/>
      <dgm:spPr/>
      <dgm:t>
        <a:bodyPr/>
        <a:lstStyle/>
        <a:p>
          <a:r>
            <a:rPr lang="en-GB" dirty="0"/>
            <a:t>Data Point</a:t>
          </a:r>
        </a:p>
      </dgm:t>
    </dgm:pt>
    <dgm:pt modelId="{57807FDA-E09D-1741-86C4-2FCEDF9B1C42}" type="parTrans" cxnId="{F2A04DD1-351F-FD44-B543-1B2E267C47C5}">
      <dgm:prSet/>
      <dgm:spPr/>
      <dgm:t>
        <a:bodyPr/>
        <a:lstStyle/>
        <a:p>
          <a:endParaRPr lang="en-GB"/>
        </a:p>
      </dgm:t>
    </dgm:pt>
    <dgm:pt modelId="{B8814ED0-C9DE-3743-8B9D-072B89E21165}" type="sibTrans" cxnId="{F2A04DD1-351F-FD44-B543-1B2E267C47C5}">
      <dgm:prSet/>
      <dgm:spPr/>
      <dgm:t>
        <a:bodyPr/>
        <a:lstStyle/>
        <a:p>
          <a:endParaRPr lang="en-GB"/>
        </a:p>
      </dgm:t>
    </dgm:pt>
    <dgm:pt modelId="{6920E120-C706-5F45-B351-0E4444CC1436}">
      <dgm:prSet phldrT="[Text]"/>
      <dgm:spPr/>
      <dgm:t>
        <a:bodyPr/>
        <a:lstStyle/>
        <a:p>
          <a:r>
            <a:rPr lang="en-GB" dirty="0"/>
            <a:t>Core Point</a:t>
          </a:r>
        </a:p>
      </dgm:t>
    </dgm:pt>
    <dgm:pt modelId="{5F820B71-0204-6148-A5E5-36D616625176}" type="parTrans" cxnId="{9736F90D-ED72-A44B-942B-0573B3BA9AD9}">
      <dgm:prSet/>
      <dgm:spPr/>
      <dgm:t>
        <a:bodyPr/>
        <a:lstStyle/>
        <a:p>
          <a:endParaRPr lang="en-GB"/>
        </a:p>
      </dgm:t>
    </dgm:pt>
    <dgm:pt modelId="{8EADA85A-6F31-E843-B4C6-4EBD3303F8CD}" type="sibTrans" cxnId="{9736F90D-ED72-A44B-942B-0573B3BA9AD9}">
      <dgm:prSet/>
      <dgm:spPr/>
      <dgm:t>
        <a:bodyPr/>
        <a:lstStyle/>
        <a:p>
          <a:endParaRPr lang="en-GB"/>
        </a:p>
      </dgm:t>
    </dgm:pt>
    <dgm:pt modelId="{ED3342FC-CBF5-714E-8B23-ABC0A522673B}">
      <dgm:prSet phldrT="[Text]"/>
      <dgm:spPr/>
      <dgm:t>
        <a:bodyPr/>
        <a:lstStyle/>
        <a:p>
          <a:r>
            <a:rPr lang="en-GB" dirty="0"/>
            <a:t>Neighbour</a:t>
          </a:r>
        </a:p>
      </dgm:t>
    </dgm:pt>
    <dgm:pt modelId="{EC02F0C2-2428-9446-B430-4BEE5F59FC48}" type="parTrans" cxnId="{5175E085-FA7A-B442-8D68-0CBA3313FA8A}">
      <dgm:prSet/>
      <dgm:spPr/>
      <dgm:t>
        <a:bodyPr/>
        <a:lstStyle/>
        <a:p>
          <a:endParaRPr lang="en-GB"/>
        </a:p>
      </dgm:t>
    </dgm:pt>
    <dgm:pt modelId="{514D075D-0C29-0E4D-A11B-8724CCD03C73}" type="sibTrans" cxnId="{5175E085-FA7A-B442-8D68-0CBA3313FA8A}">
      <dgm:prSet/>
      <dgm:spPr/>
      <dgm:t>
        <a:bodyPr/>
        <a:lstStyle/>
        <a:p>
          <a:endParaRPr lang="en-GB"/>
        </a:p>
      </dgm:t>
    </dgm:pt>
    <dgm:pt modelId="{98D86491-1A59-904F-B7FC-FDD5BA5BADA2}">
      <dgm:prSet phldrT="[Text]"/>
      <dgm:spPr/>
      <dgm:t>
        <a:bodyPr/>
        <a:lstStyle/>
        <a:p>
          <a:r>
            <a:rPr lang="en-GB" dirty="0"/>
            <a:t>Outlier</a:t>
          </a:r>
        </a:p>
      </dgm:t>
    </dgm:pt>
    <dgm:pt modelId="{71D8234E-B2A5-5845-8871-631E81EC674B}" type="parTrans" cxnId="{EB2B9240-1C24-0E40-9719-F3B81050358A}">
      <dgm:prSet/>
      <dgm:spPr/>
      <dgm:t>
        <a:bodyPr/>
        <a:lstStyle/>
        <a:p>
          <a:endParaRPr lang="en-GB"/>
        </a:p>
      </dgm:t>
    </dgm:pt>
    <dgm:pt modelId="{44A38515-53E9-C547-A7D0-1175C7BE8797}" type="sibTrans" cxnId="{EB2B9240-1C24-0E40-9719-F3B81050358A}">
      <dgm:prSet/>
      <dgm:spPr/>
      <dgm:t>
        <a:bodyPr/>
        <a:lstStyle/>
        <a:p>
          <a:endParaRPr lang="en-GB"/>
        </a:p>
      </dgm:t>
    </dgm:pt>
    <dgm:pt modelId="{3BCB3A03-9A8F-5042-AEFC-BBB82A748CB9}" type="pres">
      <dgm:prSet presAssocID="{4D99D1FA-DB36-E54D-AEEB-C882B1494878}" presName="hierChild1" presStyleCnt="0">
        <dgm:presLayoutVars>
          <dgm:orgChart val="1"/>
          <dgm:chPref val="1"/>
          <dgm:dir/>
          <dgm:animOne val="branch"/>
          <dgm:animLvl val="lvl"/>
          <dgm:resizeHandles/>
        </dgm:presLayoutVars>
      </dgm:prSet>
      <dgm:spPr/>
    </dgm:pt>
    <dgm:pt modelId="{4F6E6973-6134-DE4F-BC6D-EC2C0A772433}" type="pres">
      <dgm:prSet presAssocID="{EBF84E81-4D2B-C24A-9A96-8411607201B6}" presName="hierRoot1" presStyleCnt="0">
        <dgm:presLayoutVars>
          <dgm:hierBranch val="init"/>
        </dgm:presLayoutVars>
      </dgm:prSet>
      <dgm:spPr/>
    </dgm:pt>
    <dgm:pt modelId="{6568692B-AFFA-BD4E-86FE-EB1A973DCBBB}" type="pres">
      <dgm:prSet presAssocID="{EBF84E81-4D2B-C24A-9A96-8411607201B6}" presName="rootComposite1" presStyleCnt="0"/>
      <dgm:spPr/>
    </dgm:pt>
    <dgm:pt modelId="{0F3368D6-3816-3841-BF25-C8483A0A60C2}" type="pres">
      <dgm:prSet presAssocID="{EBF84E81-4D2B-C24A-9A96-8411607201B6}" presName="rootText1" presStyleLbl="node0" presStyleIdx="0" presStyleCnt="1">
        <dgm:presLayoutVars>
          <dgm:chPref val="3"/>
        </dgm:presLayoutVars>
      </dgm:prSet>
      <dgm:spPr/>
    </dgm:pt>
    <dgm:pt modelId="{622381D9-D948-3E4D-815E-76A7E43B7B8E}" type="pres">
      <dgm:prSet presAssocID="{EBF84E81-4D2B-C24A-9A96-8411607201B6}" presName="rootConnector1" presStyleLbl="node1" presStyleIdx="0" presStyleCnt="0"/>
      <dgm:spPr/>
    </dgm:pt>
    <dgm:pt modelId="{AB47C9FD-3BB7-E24B-A247-4C5F345CD858}" type="pres">
      <dgm:prSet presAssocID="{EBF84E81-4D2B-C24A-9A96-8411607201B6}" presName="hierChild2" presStyleCnt="0"/>
      <dgm:spPr/>
    </dgm:pt>
    <dgm:pt modelId="{E270503C-014B-AD43-9889-065715E27D87}" type="pres">
      <dgm:prSet presAssocID="{5F820B71-0204-6148-A5E5-36D616625176}" presName="Name37" presStyleLbl="parChTrans1D2" presStyleIdx="0" presStyleCnt="3"/>
      <dgm:spPr/>
    </dgm:pt>
    <dgm:pt modelId="{EDA7CFA8-C7CF-ED46-80FF-5771A16EC294}" type="pres">
      <dgm:prSet presAssocID="{6920E120-C706-5F45-B351-0E4444CC1436}" presName="hierRoot2" presStyleCnt="0">
        <dgm:presLayoutVars>
          <dgm:hierBranch val="init"/>
        </dgm:presLayoutVars>
      </dgm:prSet>
      <dgm:spPr/>
    </dgm:pt>
    <dgm:pt modelId="{ECF85F80-96F4-C747-B49E-0F67A672870A}" type="pres">
      <dgm:prSet presAssocID="{6920E120-C706-5F45-B351-0E4444CC1436}" presName="rootComposite" presStyleCnt="0"/>
      <dgm:spPr/>
    </dgm:pt>
    <dgm:pt modelId="{CB62DF18-1F7F-3E41-B9BE-3CC3AAD30BE0}" type="pres">
      <dgm:prSet presAssocID="{6920E120-C706-5F45-B351-0E4444CC1436}" presName="rootText" presStyleLbl="node2" presStyleIdx="0" presStyleCnt="3">
        <dgm:presLayoutVars>
          <dgm:chPref val="3"/>
        </dgm:presLayoutVars>
      </dgm:prSet>
      <dgm:spPr/>
    </dgm:pt>
    <dgm:pt modelId="{4EB348ED-9ED8-D24E-AFC0-A2DB7C7262B1}" type="pres">
      <dgm:prSet presAssocID="{6920E120-C706-5F45-B351-0E4444CC1436}" presName="rootConnector" presStyleLbl="node2" presStyleIdx="0" presStyleCnt="3"/>
      <dgm:spPr/>
    </dgm:pt>
    <dgm:pt modelId="{38DD4873-EEFA-854E-BA64-F89925B7E571}" type="pres">
      <dgm:prSet presAssocID="{6920E120-C706-5F45-B351-0E4444CC1436}" presName="hierChild4" presStyleCnt="0"/>
      <dgm:spPr/>
    </dgm:pt>
    <dgm:pt modelId="{9370E6C5-EB91-C149-88B1-3F474DE147B6}" type="pres">
      <dgm:prSet presAssocID="{6920E120-C706-5F45-B351-0E4444CC1436}" presName="hierChild5" presStyleCnt="0"/>
      <dgm:spPr/>
    </dgm:pt>
    <dgm:pt modelId="{3CDC3FBF-1526-7845-9C49-2C10050BDAB6}" type="pres">
      <dgm:prSet presAssocID="{EC02F0C2-2428-9446-B430-4BEE5F59FC48}" presName="Name37" presStyleLbl="parChTrans1D2" presStyleIdx="1" presStyleCnt="3"/>
      <dgm:spPr/>
    </dgm:pt>
    <dgm:pt modelId="{54A50A4C-3C77-A146-99D0-2FB10968EC0B}" type="pres">
      <dgm:prSet presAssocID="{ED3342FC-CBF5-714E-8B23-ABC0A522673B}" presName="hierRoot2" presStyleCnt="0">
        <dgm:presLayoutVars>
          <dgm:hierBranch val="init"/>
        </dgm:presLayoutVars>
      </dgm:prSet>
      <dgm:spPr/>
    </dgm:pt>
    <dgm:pt modelId="{D4410212-0FED-0642-BD53-2E8978F0BACD}" type="pres">
      <dgm:prSet presAssocID="{ED3342FC-CBF5-714E-8B23-ABC0A522673B}" presName="rootComposite" presStyleCnt="0"/>
      <dgm:spPr/>
    </dgm:pt>
    <dgm:pt modelId="{279BE18F-A548-DE4D-917B-A9DE339F8938}" type="pres">
      <dgm:prSet presAssocID="{ED3342FC-CBF5-714E-8B23-ABC0A522673B}" presName="rootText" presStyleLbl="node2" presStyleIdx="1" presStyleCnt="3">
        <dgm:presLayoutVars>
          <dgm:chPref val="3"/>
        </dgm:presLayoutVars>
      </dgm:prSet>
      <dgm:spPr/>
    </dgm:pt>
    <dgm:pt modelId="{7A641759-CF8D-6C42-9674-7096E0DAC8CF}" type="pres">
      <dgm:prSet presAssocID="{ED3342FC-CBF5-714E-8B23-ABC0A522673B}" presName="rootConnector" presStyleLbl="node2" presStyleIdx="1" presStyleCnt="3"/>
      <dgm:spPr/>
    </dgm:pt>
    <dgm:pt modelId="{64277057-19F7-0E47-8C12-8B8250C83BD5}" type="pres">
      <dgm:prSet presAssocID="{ED3342FC-CBF5-714E-8B23-ABC0A522673B}" presName="hierChild4" presStyleCnt="0"/>
      <dgm:spPr/>
    </dgm:pt>
    <dgm:pt modelId="{516F666F-E9A9-5045-AF60-987B6FEE123E}" type="pres">
      <dgm:prSet presAssocID="{ED3342FC-CBF5-714E-8B23-ABC0A522673B}" presName="hierChild5" presStyleCnt="0"/>
      <dgm:spPr/>
    </dgm:pt>
    <dgm:pt modelId="{8ADCF00F-948E-0D43-8B97-57A2A7BC211C}" type="pres">
      <dgm:prSet presAssocID="{71D8234E-B2A5-5845-8871-631E81EC674B}" presName="Name37" presStyleLbl="parChTrans1D2" presStyleIdx="2" presStyleCnt="3"/>
      <dgm:spPr/>
    </dgm:pt>
    <dgm:pt modelId="{3910F525-2658-4445-9447-56E9362DD02F}" type="pres">
      <dgm:prSet presAssocID="{98D86491-1A59-904F-B7FC-FDD5BA5BADA2}" presName="hierRoot2" presStyleCnt="0">
        <dgm:presLayoutVars>
          <dgm:hierBranch val="init"/>
        </dgm:presLayoutVars>
      </dgm:prSet>
      <dgm:spPr/>
    </dgm:pt>
    <dgm:pt modelId="{1CEEEFD4-91AB-1D41-AB62-83531E4CC5D5}" type="pres">
      <dgm:prSet presAssocID="{98D86491-1A59-904F-B7FC-FDD5BA5BADA2}" presName="rootComposite" presStyleCnt="0"/>
      <dgm:spPr/>
    </dgm:pt>
    <dgm:pt modelId="{AFA4FA0C-6CEC-8F49-95B7-4BAADD905E4A}" type="pres">
      <dgm:prSet presAssocID="{98D86491-1A59-904F-B7FC-FDD5BA5BADA2}" presName="rootText" presStyleLbl="node2" presStyleIdx="2" presStyleCnt="3">
        <dgm:presLayoutVars>
          <dgm:chPref val="3"/>
        </dgm:presLayoutVars>
      </dgm:prSet>
      <dgm:spPr/>
    </dgm:pt>
    <dgm:pt modelId="{70BDDBCF-DBF2-9D43-A52D-F245F4803236}" type="pres">
      <dgm:prSet presAssocID="{98D86491-1A59-904F-B7FC-FDD5BA5BADA2}" presName="rootConnector" presStyleLbl="node2" presStyleIdx="2" presStyleCnt="3"/>
      <dgm:spPr/>
    </dgm:pt>
    <dgm:pt modelId="{88E8FF29-D073-BD43-9EA6-E29A75D42151}" type="pres">
      <dgm:prSet presAssocID="{98D86491-1A59-904F-B7FC-FDD5BA5BADA2}" presName="hierChild4" presStyleCnt="0"/>
      <dgm:spPr/>
    </dgm:pt>
    <dgm:pt modelId="{D2CA3811-68F7-4044-9DD5-52D78E0B2F9F}" type="pres">
      <dgm:prSet presAssocID="{98D86491-1A59-904F-B7FC-FDD5BA5BADA2}" presName="hierChild5" presStyleCnt="0"/>
      <dgm:spPr/>
    </dgm:pt>
    <dgm:pt modelId="{C6AD39A6-2303-4849-A4F0-461FFDEC5745}" type="pres">
      <dgm:prSet presAssocID="{EBF84E81-4D2B-C24A-9A96-8411607201B6}" presName="hierChild3" presStyleCnt="0"/>
      <dgm:spPr/>
    </dgm:pt>
  </dgm:ptLst>
  <dgm:cxnLst>
    <dgm:cxn modelId="{9736F90D-ED72-A44B-942B-0573B3BA9AD9}" srcId="{EBF84E81-4D2B-C24A-9A96-8411607201B6}" destId="{6920E120-C706-5F45-B351-0E4444CC1436}" srcOrd="0" destOrd="0" parTransId="{5F820B71-0204-6148-A5E5-36D616625176}" sibTransId="{8EADA85A-6F31-E843-B4C6-4EBD3303F8CD}"/>
    <dgm:cxn modelId="{7EA41523-829C-B440-8A29-12894C7AAD25}" type="presOf" srcId="{5F820B71-0204-6148-A5E5-36D616625176}" destId="{E270503C-014B-AD43-9889-065715E27D87}" srcOrd="0" destOrd="0" presId="urn:microsoft.com/office/officeart/2005/8/layout/orgChart1"/>
    <dgm:cxn modelId="{AF5A6A24-8466-9841-81ED-900EC2316745}" type="presOf" srcId="{EC02F0C2-2428-9446-B430-4BEE5F59FC48}" destId="{3CDC3FBF-1526-7845-9C49-2C10050BDAB6}" srcOrd="0" destOrd="0" presId="urn:microsoft.com/office/officeart/2005/8/layout/orgChart1"/>
    <dgm:cxn modelId="{EB2B9240-1C24-0E40-9719-F3B81050358A}" srcId="{EBF84E81-4D2B-C24A-9A96-8411607201B6}" destId="{98D86491-1A59-904F-B7FC-FDD5BA5BADA2}" srcOrd="2" destOrd="0" parTransId="{71D8234E-B2A5-5845-8871-631E81EC674B}" sibTransId="{44A38515-53E9-C547-A7D0-1175C7BE8797}"/>
    <dgm:cxn modelId="{B9AB825E-82CC-3049-AEC2-1F2670FB503D}" type="presOf" srcId="{6920E120-C706-5F45-B351-0E4444CC1436}" destId="{4EB348ED-9ED8-D24E-AFC0-A2DB7C7262B1}" srcOrd="1" destOrd="0" presId="urn:microsoft.com/office/officeart/2005/8/layout/orgChart1"/>
    <dgm:cxn modelId="{8188BC75-73FC-5B4E-B9DB-41793D6B998D}" type="presOf" srcId="{71D8234E-B2A5-5845-8871-631E81EC674B}" destId="{8ADCF00F-948E-0D43-8B97-57A2A7BC211C}" srcOrd="0" destOrd="0" presId="urn:microsoft.com/office/officeart/2005/8/layout/orgChart1"/>
    <dgm:cxn modelId="{97447876-2A52-1B40-9FC7-95DFCEEF8FE0}" type="presOf" srcId="{98D86491-1A59-904F-B7FC-FDD5BA5BADA2}" destId="{AFA4FA0C-6CEC-8F49-95B7-4BAADD905E4A}" srcOrd="0" destOrd="0" presId="urn:microsoft.com/office/officeart/2005/8/layout/orgChart1"/>
    <dgm:cxn modelId="{26878D77-3F75-3E4D-95E4-F28694E5D530}" type="presOf" srcId="{6920E120-C706-5F45-B351-0E4444CC1436}" destId="{CB62DF18-1F7F-3E41-B9BE-3CC3AAD30BE0}" srcOrd="0" destOrd="0" presId="urn:microsoft.com/office/officeart/2005/8/layout/orgChart1"/>
    <dgm:cxn modelId="{5175E085-FA7A-B442-8D68-0CBA3313FA8A}" srcId="{EBF84E81-4D2B-C24A-9A96-8411607201B6}" destId="{ED3342FC-CBF5-714E-8B23-ABC0A522673B}" srcOrd="1" destOrd="0" parTransId="{EC02F0C2-2428-9446-B430-4BEE5F59FC48}" sibTransId="{514D075D-0C29-0E4D-A11B-8724CCD03C73}"/>
    <dgm:cxn modelId="{8B9E779D-35BB-684E-A241-9B7FBF50C6B9}" type="presOf" srcId="{98D86491-1A59-904F-B7FC-FDD5BA5BADA2}" destId="{70BDDBCF-DBF2-9D43-A52D-F245F4803236}" srcOrd="1" destOrd="0" presId="urn:microsoft.com/office/officeart/2005/8/layout/orgChart1"/>
    <dgm:cxn modelId="{106AAFAB-860E-0941-B585-0C60730BFF2C}" type="presOf" srcId="{ED3342FC-CBF5-714E-8B23-ABC0A522673B}" destId="{279BE18F-A548-DE4D-917B-A9DE339F8938}" srcOrd="0" destOrd="0" presId="urn:microsoft.com/office/officeart/2005/8/layout/orgChart1"/>
    <dgm:cxn modelId="{2FAB85B6-8830-EB40-9616-EB9BE2B8085F}" type="presOf" srcId="{EBF84E81-4D2B-C24A-9A96-8411607201B6}" destId="{622381D9-D948-3E4D-815E-76A7E43B7B8E}" srcOrd="1" destOrd="0" presId="urn:microsoft.com/office/officeart/2005/8/layout/orgChart1"/>
    <dgm:cxn modelId="{0A2E78BB-3CE3-5E46-8383-3A9A0B3DEB57}" type="presOf" srcId="{4D99D1FA-DB36-E54D-AEEB-C882B1494878}" destId="{3BCB3A03-9A8F-5042-AEFC-BBB82A748CB9}" srcOrd="0" destOrd="0" presId="urn:microsoft.com/office/officeart/2005/8/layout/orgChart1"/>
    <dgm:cxn modelId="{329D5FC6-66D2-A648-B29A-A5DD34A4830B}" type="presOf" srcId="{EBF84E81-4D2B-C24A-9A96-8411607201B6}" destId="{0F3368D6-3816-3841-BF25-C8483A0A60C2}" srcOrd="0" destOrd="0" presId="urn:microsoft.com/office/officeart/2005/8/layout/orgChart1"/>
    <dgm:cxn modelId="{76D9F6CE-0F35-EC4F-8B12-DCA0EEAFE513}" type="presOf" srcId="{ED3342FC-CBF5-714E-8B23-ABC0A522673B}" destId="{7A641759-CF8D-6C42-9674-7096E0DAC8CF}" srcOrd="1" destOrd="0" presId="urn:microsoft.com/office/officeart/2005/8/layout/orgChart1"/>
    <dgm:cxn modelId="{F2A04DD1-351F-FD44-B543-1B2E267C47C5}" srcId="{4D99D1FA-DB36-E54D-AEEB-C882B1494878}" destId="{EBF84E81-4D2B-C24A-9A96-8411607201B6}" srcOrd="0" destOrd="0" parTransId="{57807FDA-E09D-1741-86C4-2FCEDF9B1C42}" sibTransId="{B8814ED0-C9DE-3743-8B9D-072B89E21165}"/>
    <dgm:cxn modelId="{229C3C09-D036-9340-86EB-692B8AFC3D00}" type="presParOf" srcId="{3BCB3A03-9A8F-5042-AEFC-BBB82A748CB9}" destId="{4F6E6973-6134-DE4F-BC6D-EC2C0A772433}" srcOrd="0" destOrd="0" presId="urn:microsoft.com/office/officeart/2005/8/layout/orgChart1"/>
    <dgm:cxn modelId="{03DCB7E3-86B4-9844-8CA0-B46088172302}" type="presParOf" srcId="{4F6E6973-6134-DE4F-BC6D-EC2C0A772433}" destId="{6568692B-AFFA-BD4E-86FE-EB1A973DCBBB}" srcOrd="0" destOrd="0" presId="urn:microsoft.com/office/officeart/2005/8/layout/orgChart1"/>
    <dgm:cxn modelId="{616C6155-D126-024E-9F1F-50E9CDBDACF5}" type="presParOf" srcId="{6568692B-AFFA-BD4E-86FE-EB1A973DCBBB}" destId="{0F3368D6-3816-3841-BF25-C8483A0A60C2}" srcOrd="0" destOrd="0" presId="urn:microsoft.com/office/officeart/2005/8/layout/orgChart1"/>
    <dgm:cxn modelId="{2569C960-5358-494D-909C-88BA0AD338CC}" type="presParOf" srcId="{6568692B-AFFA-BD4E-86FE-EB1A973DCBBB}" destId="{622381D9-D948-3E4D-815E-76A7E43B7B8E}" srcOrd="1" destOrd="0" presId="urn:microsoft.com/office/officeart/2005/8/layout/orgChart1"/>
    <dgm:cxn modelId="{CD0E27A9-B7DE-274F-A1CC-94965B4C90C4}" type="presParOf" srcId="{4F6E6973-6134-DE4F-BC6D-EC2C0A772433}" destId="{AB47C9FD-3BB7-E24B-A247-4C5F345CD858}" srcOrd="1" destOrd="0" presId="urn:microsoft.com/office/officeart/2005/8/layout/orgChart1"/>
    <dgm:cxn modelId="{6C76EDA2-9780-9143-8E85-5CAF0B592316}" type="presParOf" srcId="{AB47C9FD-3BB7-E24B-A247-4C5F345CD858}" destId="{E270503C-014B-AD43-9889-065715E27D87}" srcOrd="0" destOrd="0" presId="urn:microsoft.com/office/officeart/2005/8/layout/orgChart1"/>
    <dgm:cxn modelId="{41456654-CB97-BA4D-BEC7-FDE513E1441F}" type="presParOf" srcId="{AB47C9FD-3BB7-E24B-A247-4C5F345CD858}" destId="{EDA7CFA8-C7CF-ED46-80FF-5771A16EC294}" srcOrd="1" destOrd="0" presId="urn:microsoft.com/office/officeart/2005/8/layout/orgChart1"/>
    <dgm:cxn modelId="{617A0689-3C22-FB43-A4B2-B8778C65D002}" type="presParOf" srcId="{EDA7CFA8-C7CF-ED46-80FF-5771A16EC294}" destId="{ECF85F80-96F4-C747-B49E-0F67A672870A}" srcOrd="0" destOrd="0" presId="urn:microsoft.com/office/officeart/2005/8/layout/orgChart1"/>
    <dgm:cxn modelId="{50083315-67AA-5148-896F-A50EB609595A}" type="presParOf" srcId="{ECF85F80-96F4-C747-B49E-0F67A672870A}" destId="{CB62DF18-1F7F-3E41-B9BE-3CC3AAD30BE0}" srcOrd="0" destOrd="0" presId="urn:microsoft.com/office/officeart/2005/8/layout/orgChart1"/>
    <dgm:cxn modelId="{410DD941-745C-DA41-9094-FCDD28E5254C}" type="presParOf" srcId="{ECF85F80-96F4-C747-B49E-0F67A672870A}" destId="{4EB348ED-9ED8-D24E-AFC0-A2DB7C7262B1}" srcOrd="1" destOrd="0" presId="urn:microsoft.com/office/officeart/2005/8/layout/orgChart1"/>
    <dgm:cxn modelId="{E2151105-1622-0249-9673-332AFB5019AB}" type="presParOf" srcId="{EDA7CFA8-C7CF-ED46-80FF-5771A16EC294}" destId="{38DD4873-EEFA-854E-BA64-F89925B7E571}" srcOrd="1" destOrd="0" presId="urn:microsoft.com/office/officeart/2005/8/layout/orgChart1"/>
    <dgm:cxn modelId="{3D2E5969-B2B6-E14C-AD31-422E6B566576}" type="presParOf" srcId="{EDA7CFA8-C7CF-ED46-80FF-5771A16EC294}" destId="{9370E6C5-EB91-C149-88B1-3F474DE147B6}" srcOrd="2" destOrd="0" presId="urn:microsoft.com/office/officeart/2005/8/layout/orgChart1"/>
    <dgm:cxn modelId="{39F34A8F-F485-AC4C-8685-5445955C7C50}" type="presParOf" srcId="{AB47C9FD-3BB7-E24B-A247-4C5F345CD858}" destId="{3CDC3FBF-1526-7845-9C49-2C10050BDAB6}" srcOrd="2" destOrd="0" presId="urn:microsoft.com/office/officeart/2005/8/layout/orgChart1"/>
    <dgm:cxn modelId="{4BC95F78-372A-5047-9D01-2F72F57DD302}" type="presParOf" srcId="{AB47C9FD-3BB7-E24B-A247-4C5F345CD858}" destId="{54A50A4C-3C77-A146-99D0-2FB10968EC0B}" srcOrd="3" destOrd="0" presId="urn:microsoft.com/office/officeart/2005/8/layout/orgChart1"/>
    <dgm:cxn modelId="{1AD9206C-27DA-9D43-96C6-C82B39853CD8}" type="presParOf" srcId="{54A50A4C-3C77-A146-99D0-2FB10968EC0B}" destId="{D4410212-0FED-0642-BD53-2E8978F0BACD}" srcOrd="0" destOrd="0" presId="urn:microsoft.com/office/officeart/2005/8/layout/orgChart1"/>
    <dgm:cxn modelId="{DF4E4771-F224-2E48-95F7-97319F503383}" type="presParOf" srcId="{D4410212-0FED-0642-BD53-2E8978F0BACD}" destId="{279BE18F-A548-DE4D-917B-A9DE339F8938}" srcOrd="0" destOrd="0" presId="urn:microsoft.com/office/officeart/2005/8/layout/orgChart1"/>
    <dgm:cxn modelId="{0F76D40F-B856-E348-BB92-646160C18BEA}" type="presParOf" srcId="{D4410212-0FED-0642-BD53-2E8978F0BACD}" destId="{7A641759-CF8D-6C42-9674-7096E0DAC8CF}" srcOrd="1" destOrd="0" presId="urn:microsoft.com/office/officeart/2005/8/layout/orgChart1"/>
    <dgm:cxn modelId="{7DE87F91-F2F6-804F-9527-28145FFE00A8}" type="presParOf" srcId="{54A50A4C-3C77-A146-99D0-2FB10968EC0B}" destId="{64277057-19F7-0E47-8C12-8B8250C83BD5}" srcOrd="1" destOrd="0" presId="urn:microsoft.com/office/officeart/2005/8/layout/orgChart1"/>
    <dgm:cxn modelId="{08B7F16E-B11A-4345-94F5-6C01DAAA72EB}" type="presParOf" srcId="{54A50A4C-3C77-A146-99D0-2FB10968EC0B}" destId="{516F666F-E9A9-5045-AF60-987B6FEE123E}" srcOrd="2" destOrd="0" presId="urn:microsoft.com/office/officeart/2005/8/layout/orgChart1"/>
    <dgm:cxn modelId="{B296F23D-FD5A-3D4E-A9E3-1DE011A9B1AD}" type="presParOf" srcId="{AB47C9FD-3BB7-E24B-A247-4C5F345CD858}" destId="{8ADCF00F-948E-0D43-8B97-57A2A7BC211C}" srcOrd="4" destOrd="0" presId="urn:microsoft.com/office/officeart/2005/8/layout/orgChart1"/>
    <dgm:cxn modelId="{FF410237-E625-104E-979E-69C51C97D727}" type="presParOf" srcId="{AB47C9FD-3BB7-E24B-A247-4C5F345CD858}" destId="{3910F525-2658-4445-9447-56E9362DD02F}" srcOrd="5" destOrd="0" presId="urn:microsoft.com/office/officeart/2005/8/layout/orgChart1"/>
    <dgm:cxn modelId="{1F988B06-C021-2945-93B6-A633E55EADD3}" type="presParOf" srcId="{3910F525-2658-4445-9447-56E9362DD02F}" destId="{1CEEEFD4-91AB-1D41-AB62-83531E4CC5D5}" srcOrd="0" destOrd="0" presId="urn:microsoft.com/office/officeart/2005/8/layout/orgChart1"/>
    <dgm:cxn modelId="{05A71229-1269-5942-B994-0AB4B302E174}" type="presParOf" srcId="{1CEEEFD4-91AB-1D41-AB62-83531E4CC5D5}" destId="{AFA4FA0C-6CEC-8F49-95B7-4BAADD905E4A}" srcOrd="0" destOrd="0" presId="urn:microsoft.com/office/officeart/2005/8/layout/orgChart1"/>
    <dgm:cxn modelId="{297BC757-73B6-274C-A1C0-38B9678FAA1C}" type="presParOf" srcId="{1CEEEFD4-91AB-1D41-AB62-83531E4CC5D5}" destId="{70BDDBCF-DBF2-9D43-A52D-F245F4803236}" srcOrd="1" destOrd="0" presId="urn:microsoft.com/office/officeart/2005/8/layout/orgChart1"/>
    <dgm:cxn modelId="{BF4B7770-0163-A94F-8549-485DA399D38A}" type="presParOf" srcId="{3910F525-2658-4445-9447-56E9362DD02F}" destId="{88E8FF29-D073-BD43-9EA6-E29A75D42151}" srcOrd="1" destOrd="0" presId="urn:microsoft.com/office/officeart/2005/8/layout/orgChart1"/>
    <dgm:cxn modelId="{C5C94086-6B41-B241-B51C-9E7D5396F971}" type="presParOf" srcId="{3910F525-2658-4445-9447-56E9362DD02F}" destId="{D2CA3811-68F7-4044-9DD5-52D78E0B2F9F}" srcOrd="2" destOrd="0" presId="urn:microsoft.com/office/officeart/2005/8/layout/orgChart1"/>
    <dgm:cxn modelId="{A7873E94-F969-5148-9D62-8B00A7636A48}" type="presParOf" srcId="{4F6E6973-6134-DE4F-BC6D-EC2C0A772433}" destId="{C6AD39A6-2303-4849-A4F0-461FFDEC574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510F0-57A0-C444-96B7-F53D4318AEE3}">
      <dsp:nvSpPr>
        <dsp:cNvPr id="0" name=""/>
        <dsp:cNvSpPr/>
      </dsp:nvSpPr>
      <dsp:spPr>
        <a:xfrm rot="5400000">
          <a:off x="6301587" y="-2303662"/>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1. Monthly Average Purchase = Purchases/Tenure</a:t>
          </a:r>
        </a:p>
        <a:p>
          <a:pPr marL="228600" lvl="1" indent="-228600" algn="l" defTabSz="1066800">
            <a:lnSpc>
              <a:spcPct val="90000"/>
            </a:lnSpc>
            <a:spcBef>
              <a:spcPct val="0"/>
            </a:spcBef>
            <a:spcAft>
              <a:spcPct val="15000"/>
            </a:spcAft>
            <a:buChar char="•"/>
          </a:pPr>
          <a:r>
            <a:rPr lang="en-US" sz="2400" kern="1200" dirty="0"/>
            <a:t>2. Monthly Average Cash Advance = Cash Advance/Tenure</a:t>
          </a:r>
        </a:p>
      </dsp:txBody>
      <dsp:txXfrm rot="-5400000">
        <a:off x="3785616" y="295201"/>
        <a:ext cx="6647092" cy="1532257"/>
      </dsp:txXfrm>
    </dsp:sp>
    <dsp:sp modelId="{64CE42A6-A5CF-CB43-A540-F4CF8EB83253}">
      <dsp:nvSpPr>
        <dsp:cNvPr id="0" name=""/>
        <dsp:cNvSpPr/>
      </dsp:nvSpPr>
      <dsp:spPr>
        <a:xfrm>
          <a:off x="0" y="53"/>
          <a:ext cx="3785616"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Monthly Average Purchase &amp; Monthly Average Cash Advance Amount</a:t>
          </a:r>
        </a:p>
      </dsp:txBody>
      <dsp:txXfrm>
        <a:off x="103614" y="103667"/>
        <a:ext cx="3578388" cy="1915324"/>
      </dsp:txXfrm>
    </dsp:sp>
    <dsp:sp modelId="{622A91EE-531E-C045-873A-A0CF1E918550}">
      <dsp:nvSpPr>
        <dsp:cNvPr id="0" name=""/>
        <dsp:cNvSpPr/>
      </dsp:nvSpPr>
      <dsp:spPr>
        <a:xfrm rot="5400000">
          <a:off x="6301587" y="-74983"/>
          <a:ext cx="1698041"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3. Average Amount per Purchase = Purchases/No. of Transactions</a:t>
          </a:r>
        </a:p>
        <a:p>
          <a:pPr marL="228600" lvl="1" indent="-228600" algn="l" defTabSz="1066800">
            <a:lnSpc>
              <a:spcPct val="90000"/>
            </a:lnSpc>
            <a:spcBef>
              <a:spcPct val="0"/>
            </a:spcBef>
            <a:spcAft>
              <a:spcPct val="15000"/>
            </a:spcAft>
            <a:buChar char="•"/>
          </a:pPr>
          <a:r>
            <a:rPr lang="en-US" sz="2400" kern="1200" dirty="0"/>
            <a:t>4. Average Amount per Cash Advance = Cash Advance/No. of Transactions</a:t>
          </a:r>
        </a:p>
      </dsp:txBody>
      <dsp:txXfrm rot="-5400000">
        <a:off x="3785616" y="2523880"/>
        <a:ext cx="6647092" cy="1532257"/>
      </dsp:txXfrm>
    </dsp:sp>
    <dsp:sp modelId="{328734AA-B8C8-AB44-B79C-C1D55514CEED}">
      <dsp:nvSpPr>
        <dsp:cNvPr id="0" name=""/>
        <dsp:cNvSpPr/>
      </dsp:nvSpPr>
      <dsp:spPr>
        <a:xfrm>
          <a:off x="0" y="2228732"/>
          <a:ext cx="3785616" cy="21225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Average Amount Per Purchase &amp; Average Amount Per Cash Advance Transaction</a:t>
          </a:r>
        </a:p>
      </dsp:txBody>
      <dsp:txXfrm>
        <a:off x="103614" y="2332346"/>
        <a:ext cx="3578388" cy="1915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8E0E4-A3F1-C14A-A26F-75C136FC99DF}">
      <dsp:nvSpPr>
        <dsp:cNvPr id="0" name=""/>
        <dsp:cNvSpPr/>
      </dsp:nvSpPr>
      <dsp:spPr>
        <a:xfrm rot="5400000">
          <a:off x="6589693" y="-2661723"/>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How much debt a user is carrying</a:t>
          </a:r>
        </a:p>
        <a:p>
          <a:pPr marL="171450" lvl="1" indent="-171450" algn="l" defTabSz="844550">
            <a:lnSpc>
              <a:spcPct val="90000"/>
            </a:lnSpc>
            <a:spcBef>
              <a:spcPct val="0"/>
            </a:spcBef>
            <a:spcAft>
              <a:spcPct val="15000"/>
            </a:spcAft>
            <a:buChar char="•"/>
          </a:pPr>
          <a:r>
            <a:rPr lang="en-US" sz="1900" kern="1200" dirty="0"/>
            <a:t>5. Credit Utilization Ratio = Balance/Credit Limit</a:t>
          </a:r>
        </a:p>
      </dsp:txBody>
      <dsp:txXfrm rot="-5400000">
        <a:off x="3785616" y="197117"/>
        <a:ext cx="6675221" cy="1012303"/>
      </dsp:txXfrm>
    </dsp:sp>
    <dsp:sp modelId="{08F3DAB5-DA34-D94B-9FC8-9FB78A6F0AFF}">
      <dsp:nvSpPr>
        <dsp:cNvPr id="0" name=""/>
        <dsp:cNvSpPr/>
      </dsp:nvSpPr>
      <dsp:spPr>
        <a:xfrm>
          <a:off x="0" y="2124"/>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Credit Utilization Ratio or Limit Usage</a:t>
          </a:r>
        </a:p>
      </dsp:txBody>
      <dsp:txXfrm>
        <a:off x="68454" y="70578"/>
        <a:ext cx="3648708" cy="1265378"/>
      </dsp:txXfrm>
    </dsp:sp>
    <dsp:sp modelId="{3DE3197A-C956-D543-8677-FA09C1B4A322}">
      <dsp:nvSpPr>
        <dsp:cNvPr id="0" name=""/>
        <dsp:cNvSpPr/>
      </dsp:nvSpPr>
      <dsp:spPr>
        <a:xfrm rot="5400000">
          <a:off x="6589693" y="-1189323"/>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How much more than the minimum payment a user is paying</a:t>
          </a:r>
        </a:p>
        <a:p>
          <a:pPr marL="171450" lvl="1" indent="-171450" algn="l" defTabSz="844550">
            <a:lnSpc>
              <a:spcPct val="90000"/>
            </a:lnSpc>
            <a:spcBef>
              <a:spcPct val="0"/>
            </a:spcBef>
            <a:spcAft>
              <a:spcPct val="15000"/>
            </a:spcAft>
            <a:buChar char="•"/>
          </a:pPr>
          <a:r>
            <a:rPr lang="en-US" sz="1900" kern="1200" dirty="0"/>
            <a:t>6. Payments to Minimum Payments Ratio = Payment/Minimum Payments</a:t>
          </a:r>
        </a:p>
      </dsp:txBody>
      <dsp:txXfrm rot="-5400000">
        <a:off x="3785616" y="1669517"/>
        <a:ext cx="6675221" cy="1012303"/>
      </dsp:txXfrm>
    </dsp:sp>
    <dsp:sp modelId="{0E69C99C-9515-FF47-B788-3D791D2312E2}">
      <dsp:nvSpPr>
        <dsp:cNvPr id="0" name=""/>
        <dsp:cNvSpPr/>
      </dsp:nvSpPr>
      <dsp:spPr>
        <a:xfrm>
          <a:off x="0" y="1474525"/>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Payments to Minimum Payments Ratio</a:t>
          </a:r>
        </a:p>
      </dsp:txBody>
      <dsp:txXfrm>
        <a:off x="68454" y="1542979"/>
        <a:ext cx="3648708" cy="1265378"/>
      </dsp:txXfrm>
    </dsp:sp>
    <dsp:sp modelId="{C0D10D5A-F38D-AC44-997E-4501EDCD468B}">
      <dsp:nvSpPr>
        <dsp:cNvPr id="0" name=""/>
        <dsp:cNvSpPr/>
      </dsp:nvSpPr>
      <dsp:spPr>
        <a:xfrm rot="5400000">
          <a:off x="6589693" y="283077"/>
          <a:ext cx="1121829"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7. Categorical variable: - One-off, Instalment, Both or None Purchase Type</a:t>
          </a:r>
        </a:p>
      </dsp:txBody>
      <dsp:txXfrm rot="-5400000">
        <a:off x="3785616" y="3141918"/>
        <a:ext cx="6675221" cy="1012303"/>
      </dsp:txXfrm>
    </dsp:sp>
    <dsp:sp modelId="{713DF9AE-9D36-9443-A06C-C9BFD4F749C1}">
      <dsp:nvSpPr>
        <dsp:cNvPr id="0" name=""/>
        <dsp:cNvSpPr/>
      </dsp:nvSpPr>
      <dsp:spPr>
        <a:xfrm>
          <a:off x="0" y="2946926"/>
          <a:ext cx="3785616" cy="14022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Purchase Type</a:t>
          </a:r>
        </a:p>
      </dsp:txBody>
      <dsp:txXfrm>
        <a:off x="68454" y="3015380"/>
        <a:ext cx="3648708" cy="1265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58E0A-DF82-594B-AC5C-DE004D7427D0}">
      <dsp:nvSpPr>
        <dsp:cNvPr id="0" name=""/>
        <dsp:cNvSpPr/>
      </dsp:nvSpPr>
      <dsp:spPr>
        <a:xfrm>
          <a:off x="121306" y="1528614"/>
          <a:ext cx="1800019" cy="74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F571DF-FE06-0A4A-95C4-3EC29611E2A2}">
      <dsp:nvSpPr>
        <dsp:cNvPr id="0" name=""/>
        <dsp:cNvSpPr/>
      </dsp:nvSpPr>
      <dsp:spPr>
        <a:xfrm>
          <a:off x="256117" y="1565994"/>
          <a:ext cx="371961" cy="37382"/>
        </a:xfrm>
        <a:prstGeom prst="ellipse">
          <a:avLst/>
        </a:prstGeom>
        <a:solidFill>
          <a:schemeClr val="accent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E621CF-8544-A942-B40A-1D29773AB3CF}">
      <dsp:nvSpPr>
        <dsp:cNvPr id="0" name=""/>
        <dsp:cNvSpPr/>
      </dsp:nvSpPr>
      <dsp:spPr>
        <a:xfrm>
          <a:off x="17" y="470918"/>
          <a:ext cx="5063203" cy="107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GB" sz="3200" kern="1200" dirty="0"/>
            <a:t>Standardization</a:t>
          </a:r>
        </a:p>
      </dsp:txBody>
      <dsp:txXfrm>
        <a:off x="17" y="470918"/>
        <a:ext cx="5063203" cy="1070075"/>
      </dsp:txXfrm>
    </dsp:sp>
    <dsp:sp modelId="{F954539C-B2E4-3548-ABE3-2BD6D1396B65}">
      <dsp:nvSpPr>
        <dsp:cNvPr id="0" name=""/>
        <dsp:cNvSpPr/>
      </dsp:nvSpPr>
      <dsp:spPr>
        <a:xfrm>
          <a:off x="68016" y="1993526"/>
          <a:ext cx="371952" cy="3719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9C28A8-878F-0646-97BA-F3E25DE8F8A3}">
      <dsp:nvSpPr>
        <dsp:cNvPr id="0" name=""/>
        <dsp:cNvSpPr/>
      </dsp:nvSpPr>
      <dsp:spPr>
        <a:xfrm>
          <a:off x="422440" y="1745991"/>
          <a:ext cx="4708779" cy="867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IN" sz="1300" kern="1200" dirty="0"/>
            <a:t>Centres the data around mean with unit standard deviation.</a:t>
          </a:r>
          <a:endParaRPr lang="en-GB" sz="1300" kern="1200" dirty="0"/>
        </a:p>
      </dsp:txBody>
      <dsp:txXfrm>
        <a:off x="422440" y="1745991"/>
        <a:ext cx="4708779" cy="867021"/>
      </dsp:txXfrm>
    </dsp:sp>
    <dsp:sp modelId="{FBEE11E4-0165-D94C-A8BD-406D50FCC97E}">
      <dsp:nvSpPr>
        <dsp:cNvPr id="0" name=""/>
        <dsp:cNvSpPr/>
      </dsp:nvSpPr>
      <dsp:spPr>
        <a:xfrm>
          <a:off x="68016" y="2860547"/>
          <a:ext cx="371952" cy="3719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0B6F8F-8A7C-4E4B-AE58-08AB43944F60}">
      <dsp:nvSpPr>
        <dsp:cNvPr id="0" name=""/>
        <dsp:cNvSpPr/>
      </dsp:nvSpPr>
      <dsp:spPr>
        <a:xfrm>
          <a:off x="422440" y="2613012"/>
          <a:ext cx="4708779" cy="867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IN" sz="1300" kern="1200" dirty="0"/>
            <a:t>More suitable when the distribution of the data is normal.</a:t>
          </a:r>
          <a:endParaRPr lang="en-GB" sz="1300" kern="1200" dirty="0"/>
        </a:p>
      </dsp:txBody>
      <dsp:txXfrm>
        <a:off x="422440" y="2613012"/>
        <a:ext cx="4708779" cy="867021"/>
      </dsp:txXfrm>
    </dsp:sp>
    <dsp:sp modelId="{2C5CD29D-400C-BE44-A6DD-F0DE22C4FE75}">
      <dsp:nvSpPr>
        <dsp:cNvPr id="0" name=""/>
        <dsp:cNvSpPr/>
      </dsp:nvSpPr>
      <dsp:spPr>
        <a:xfrm>
          <a:off x="68016" y="3727568"/>
          <a:ext cx="371952" cy="3719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6673AA-B8D0-6945-8350-D7B2716C8618}">
      <dsp:nvSpPr>
        <dsp:cNvPr id="0" name=""/>
        <dsp:cNvSpPr/>
      </dsp:nvSpPr>
      <dsp:spPr>
        <a:xfrm>
          <a:off x="422440" y="3480033"/>
          <a:ext cx="4708779" cy="867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14:m xmlns:a14="http://schemas.microsoft.com/office/drawing/2010/main">
            <m:oMathPara xmlns:m="http://schemas.openxmlformats.org/officeDocument/2006/math">
              <m:oMathParaPr>
                <m:jc m:val="left"/>
              </m:oMathParaPr>
              <m:oMath xmlns:m="http://schemas.openxmlformats.org/officeDocument/2006/math">
                <m:sSup>
                  <m:sSupPr>
                    <m:ctrlPr>
                      <a:rPr lang="en-GB" sz="1300" i="1" kern="1200" smtClean="0">
                        <a:latin typeface="Cambria Math" panose="02040503050406030204" pitchFamily="18" charset="0"/>
                      </a:rPr>
                    </m:ctrlPr>
                  </m:sSupPr>
                  <m:e>
                    <m:r>
                      <a:rPr lang="en-US" sz="1300" b="0" i="1" kern="1200" smtClean="0">
                        <a:latin typeface="Cambria Math" panose="02040503050406030204" pitchFamily="18" charset="0"/>
                      </a:rPr>
                      <m:t>𝑥</m:t>
                    </m:r>
                  </m:e>
                  <m:sup>
                    <m:r>
                      <a:rPr lang="en-US" sz="1300" b="0" i="1" kern="1200" smtClean="0">
                        <a:latin typeface="Cambria Math" panose="02040503050406030204" pitchFamily="18" charset="0"/>
                      </a:rPr>
                      <m:t>′</m:t>
                    </m:r>
                  </m:sup>
                </m:sSup>
                <m:r>
                  <a:rPr lang="en-US" sz="1300" b="0" i="1" kern="1200" smtClean="0">
                    <a:latin typeface="Cambria Math" panose="02040503050406030204" pitchFamily="18" charset="0"/>
                  </a:rPr>
                  <m:t>=</m:t>
                </m:r>
                <m:f>
                  <m:fPr>
                    <m:ctrlPr>
                      <a:rPr lang="en-US" sz="1300" b="0" i="1" kern="1200" smtClean="0">
                        <a:latin typeface="Cambria Math" panose="02040503050406030204" pitchFamily="18" charset="0"/>
                      </a:rPr>
                    </m:ctrlPr>
                  </m:fPr>
                  <m:num>
                    <m:r>
                      <a:rPr lang="en-US" sz="1300" b="0" i="1" kern="1200" smtClean="0">
                        <a:latin typeface="Cambria Math" panose="02040503050406030204" pitchFamily="18" charset="0"/>
                      </a:rPr>
                      <m:t>𝑥</m:t>
                    </m:r>
                    <m:r>
                      <a:rPr lang="en-US" sz="1300" b="0" i="1" kern="1200" smtClean="0">
                        <a:latin typeface="Cambria Math" panose="02040503050406030204" pitchFamily="18" charset="0"/>
                      </a:rPr>
                      <m:t> − </m:t>
                    </m:r>
                    <m:r>
                      <a:rPr lang="en-US" sz="1300" b="0" i="1" kern="1200" smtClean="0">
                        <a:latin typeface="Cambria Math" panose="02040503050406030204" pitchFamily="18" charset="0"/>
                        <a:ea typeface="Cambria Math" panose="02040503050406030204" pitchFamily="18" charset="0"/>
                      </a:rPr>
                      <m:t>𝜇</m:t>
                    </m:r>
                  </m:num>
                  <m:den>
                    <m:r>
                      <a:rPr lang="en-US" sz="1300" b="0" i="1" kern="1200" smtClean="0">
                        <a:latin typeface="Cambria Math" panose="02040503050406030204" pitchFamily="18" charset="0"/>
                        <a:ea typeface="Cambria Math" panose="02040503050406030204" pitchFamily="18" charset="0"/>
                      </a:rPr>
                      <m:t>𝜎</m:t>
                    </m:r>
                  </m:den>
                </m:f>
              </m:oMath>
            </m:oMathPara>
          </a14:m>
          <a:endParaRPr lang="en-GB" sz="1300" kern="1200" dirty="0"/>
        </a:p>
      </dsp:txBody>
      <dsp:txXfrm>
        <a:off x="422440" y="3480033"/>
        <a:ext cx="4708779" cy="867021"/>
      </dsp:txXfrm>
    </dsp:sp>
    <dsp:sp modelId="{08B8AE62-A13E-7348-BD1D-4CB04FADA3AE}">
      <dsp:nvSpPr>
        <dsp:cNvPr id="0" name=""/>
        <dsp:cNvSpPr/>
      </dsp:nvSpPr>
      <dsp:spPr>
        <a:xfrm>
          <a:off x="5427138" y="1528614"/>
          <a:ext cx="1800019" cy="7476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412E27-6BAC-8343-A792-77EFCE2813B3}">
      <dsp:nvSpPr>
        <dsp:cNvPr id="0" name=""/>
        <dsp:cNvSpPr/>
      </dsp:nvSpPr>
      <dsp:spPr>
        <a:xfrm>
          <a:off x="5521016" y="1567377"/>
          <a:ext cx="371961" cy="35998"/>
        </a:xfrm>
        <a:prstGeom prst="ellipse">
          <a:avLst/>
        </a:prstGeom>
        <a:solidFill>
          <a:schemeClr val="accent1">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079D9F-4BE0-6243-BF73-230075CE82FC}">
      <dsp:nvSpPr>
        <dsp:cNvPr id="0" name=""/>
        <dsp:cNvSpPr/>
      </dsp:nvSpPr>
      <dsp:spPr>
        <a:xfrm>
          <a:off x="5363367" y="464027"/>
          <a:ext cx="5063203" cy="1070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l" defTabSz="1422400">
            <a:lnSpc>
              <a:spcPct val="90000"/>
            </a:lnSpc>
            <a:spcBef>
              <a:spcPct val="0"/>
            </a:spcBef>
            <a:spcAft>
              <a:spcPct val="35000"/>
            </a:spcAft>
            <a:buNone/>
          </a:pPr>
          <a:r>
            <a:rPr lang="en-GB" sz="3200" kern="1200" dirty="0"/>
            <a:t>Normalization</a:t>
          </a:r>
        </a:p>
      </dsp:txBody>
      <dsp:txXfrm>
        <a:off x="5363367" y="464027"/>
        <a:ext cx="5063203" cy="1070075"/>
      </dsp:txXfrm>
    </dsp:sp>
    <dsp:sp modelId="{72722B91-143D-214C-A1B2-020E4E3E1762}">
      <dsp:nvSpPr>
        <dsp:cNvPr id="0" name=""/>
        <dsp:cNvSpPr/>
      </dsp:nvSpPr>
      <dsp:spPr>
        <a:xfrm>
          <a:off x="5384380" y="1992834"/>
          <a:ext cx="371952" cy="3719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1EF424-F71E-0C47-939F-48DE7984F39D}">
      <dsp:nvSpPr>
        <dsp:cNvPr id="0" name=""/>
        <dsp:cNvSpPr/>
      </dsp:nvSpPr>
      <dsp:spPr>
        <a:xfrm>
          <a:off x="5738804" y="1745299"/>
          <a:ext cx="4708779" cy="867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IN" sz="1300" kern="1200" dirty="0"/>
            <a:t>Shifts the data and rescales it in the specified range usually [-1, 1] or [0, 1].</a:t>
          </a:r>
          <a:endParaRPr lang="en-GB" sz="1300" kern="1200" dirty="0"/>
        </a:p>
      </dsp:txBody>
      <dsp:txXfrm>
        <a:off x="5738804" y="1745299"/>
        <a:ext cx="4708779" cy="867021"/>
      </dsp:txXfrm>
    </dsp:sp>
    <dsp:sp modelId="{786C2CFC-9296-FA44-A0C6-16D548199602}">
      <dsp:nvSpPr>
        <dsp:cNvPr id="0" name=""/>
        <dsp:cNvSpPr/>
      </dsp:nvSpPr>
      <dsp:spPr>
        <a:xfrm>
          <a:off x="5384380" y="2859855"/>
          <a:ext cx="371952" cy="3719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B35A6B-9617-F345-89CB-A2EEF707EE81}">
      <dsp:nvSpPr>
        <dsp:cNvPr id="0" name=""/>
        <dsp:cNvSpPr/>
      </dsp:nvSpPr>
      <dsp:spPr>
        <a:xfrm>
          <a:off x="5738804" y="2612320"/>
          <a:ext cx="4708779" cy="867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IN" sz="1300" kern="1200" dirty="0"/>
            <a:t>More suitable when the distribution of the data is not normal.</a:t>
          </a:r>
          <a:endParaRPr lang="en-GB" sz="1300" kern="1200" dirty="0"/>
        </a:p>
      </dsp:txBody>
      <dsp:txXfrm>
        <a:off x="5738804" y="2612320"/>
        <a:ext cx="4708779" cy="867021"/>
      </dsp:txXfrm>
    </dsp:sp>
    <dsp:sp modelId="{8A8F92AA-FEA9-E248-82EA-94531230D571}">
      <dsp:nvSpPr>
        <dsp:cNvPr id="0" name=""/>
        <dsp:cNvSpPr/>
      </dsp:nvSpPr>
      <dsp:spPr>
        <a:xfrm>
          <a:off x="5384380" y="3726876"/>
          <a:ext cx="371952" cy="37195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CC3869-9FD5-384B-B64A-B6B3C2BCDBE9}">
      <dsp:nvSpPr>
        <dsp:cNvPr id="0" name=""/>
        <dsp:cNvSpPr/>
      </dsp:nvSpPr>
      <dsp:spPr>
        <a:xfrm>
          <a:off x="5738804" y="3479341"/>
          <a:ext cx="4708779" cy="867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Sup>
                  <m:sSubSupPr>
                    <m:ctrlPr>
                      <a:rPr lang="en-US" sz="1300" b="0" i="1" kern="1200" smtClean="0">
                        <a:latin typeface="Cambria Math" panose="02040503050406030204" pitchFamily="18" charset="0"/>
                      </a:rPr>
                    </m:ctrlPr>
                  </m:sSubSupPr>
                  <m:e>
                    <m:r>
                      <a:rPr lang="en-US" sz="1300" b="0" i="1" kern="1200" smtClean="0">
                        <a:latin typeface="Cambria Math" panose="02040503050406030204" pitchFamily="18" charset="0"/>
                      </a:rPr>
                      <m:t>𝑣</m:t>
                    </m:r>
                  </m:e>
                  <m:sub>
                    <m:r>
                      <a:rPr lang="en-US" sz="1300" b="0" i="1" kern="1200" smtClean="0">
                        <a:latin typeface="Cambria Math" panose="02040503050406030204" pitchFamily="18" charset="0"/>
                      </a:rPr>
                      <m:t>𝑖</m:t>
                    </m:r>
                  </m:sub>
                  <m:sup>
                    <m:r>
                      <a:rPr lang="en-US" sz="1300" b="0" i="1" kern="1200" smtClean="0">
                        <a:latin typeface="Cambria Math" panose="02040503050406030204" pitchFamily="18" charset="0"/>
                      </a:rPr>
                      <m:t>′</m:t>
                    </m:r>
                  </m:sup>
                </m:sSubSup>
                <m:r>
                  <a:rPr lang="en-US" sz="1300" b="0" i="1" kern="1200" smtClean="0">
                    <a:latin typeface="Cambria Math" panose="02040503050406030204" pitchFamily="18" charset="0"/>
                  </a:rPr>
                  <m:t>= </m:t>
                </m:r>
                <m:f>
                  <m:fPr>
                    <m:ctrlPr>
                      <a:rPr lang="en-US" sz="1300" b="0" i="1" kern="1200" smtClean="0">
                        <a:latin typeface="Cambria Math" panose="02040503050406030204" pitchFamily="18" charset="0"/>
                      </a:rPr>
                    </m:ctrlPr>
                  </m:fPr>
                  <m:num>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𝑣</m:t>
                        </m:r>
                      </m:e>
                      <m:sub>
                        <m:r>
                          <a:rPr lang="en-US" sz="1300" b="0" i="1" kern="1200" smtClean="0">
                            <a:latin typeface="Cambria Math" panose="02040503050406030204" pitchFamily="18" charset="0"/>
                          </a:rPr>
                          <m:t>𝑖</m:t>
                        </m:r>
                      </m:sub>
                    </m:sSub>
                    <m:r>
                      <a:rPr lang="en-US" sz="1300" b="0" i="1" kern="1200" smtClean="0">
                        <a:latin typeface="Cambria Math" panose="02040503050406030204" pitchFamily="18" charset="0"/>
                      </a:rPr>
                      <m:t> − </m:t>
                    </m:r>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𝑚𝑖𝑛</m:t>
                        </m:r>
                      </m:e>
                      <m:sub>
                        <m:r>
                          <a:rPr lang="en-US" sz="1300" b="0" i="1" kern="1200" smtClean="0">
                            <a:latin typeface="Cambria Math" panose="02040503050406030204" pitchFamily="18" charset="0"/>
                          </a:rPr>
                          <m:t>𝐴</m:t>
                        </m:r>
                      </m:sub>
                    </m:sSub>
                  </m:num>
                  <m:den>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𝑚𝑎𝑥</m:t>
                        </m:r>
                      </m:e>
                      <m:sub>
                        <m:r>
                          <a:rPr lang="en-US" sz="1300" b="0" i="1" kern="1200" smtClean="0">
                            <a:latin typeface="Cambria Math" panose="02040503050406030204" pitchFamily="18" charset="0"/>
                          </a:rPr>
                          <m:t>𝐴</m:t>
                        </m:r>
                      </m:sub>
                    </m:sSub>
                    <m:r>
                      <a:rPr lang="en-US" sz="1300" b="0" i="1" kern="1200" smtClean="0">
                        <a:latin typeface="Cambria Math" panose="02040503050406030204" pitchFamily="18" charset="0"/>
                      </a:rPr>
                      <m:t> − </m:t>
                    </m:r>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𝑚𝑖𝑛</m:t>
                        </m:r>
                      </m:e>
                      <m:sub>
                        <m:r>
                          <a:rPr lang="en-US" sz="1300" b="0" i="1" kern="1200" smtClean="0">
                            <a:latin typeface="Cambria Math" panose="02040503050406030204" pitchFamily="18" charset="0"/>
                          </a:rPr>
                          <m:t>𝐴</m:t>
                        </m:r>
                      </m:sub>
                    </m:sSub>
                  </m:den>
                </m:f>
                <m:r>
                  <a:rPr lang="en-US" sz="1300" b="0" i="1" kern="1200" smtClean="0">
                    <a:latin typeface="Cambria Math" panose="02040503050406030204" pitchFamily="18" charset="0"/>
                  </a:rPr>
                  <m:t> </m:t>
                </m:r>
                <m:d>
                  <m:dPr>
                    <m:ctrlPr>
                      <a:rPr lang="en-US" sz="1300" b="0" i="1" kern="1200" smtClean="0">
                        <a:latin typeface="Cambria Math" panose="02040503050406030204" pitchFamily="18" charset="0"/>
                      </a:rPr>
                    </m:ctrlPr>
                  </m:dPr>
                  <m:e>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𝑛𝑒𝑤</m:t>
                        </m:r>
                        <m:r>
                          <a:rPr lang="en-US" sz="1300" b="0" i="1" kern="1200" smtClean="0">
                            <a:latin typeface="Cambria Math" panose="02040503050406030204" pitchFamily="18" charset="0"/>
                          </a:rPr>
                          <m:t>_</m:t>
                        </m:r>
                        <m:r>
                          <a:rPr lang="en-US" sz="1300" b="0" i="1" kern="1200" smtClean="0">
                            <a:latin typeface="Cambria Math" panose="02040503050406030204" pitchFamily="18" charset="0"/>
                          </a:rPr>
                          <m:t>𝑚𝑎𝑥</m:t>
                        </m:r>
                      </m:e>
                      <m:sub>
                        <m:r>
                          <a:rPr lang="en-US" sz="1300" b="0" i="1" kern="1200" smtClean="0">
                            <a:latin typeface="Cambria Math" panose="02040503050406030204" pitchFamily="18" charset="0"/>
                          </a:rPr>
                          <m:t>𝐴</m:t>
                        </m:r>
                      </m:sub>
                    </m:sSub>
                    <m:r>
                      <a:rPr lang="en-US" sz="1300" b="0" i="1" kern="1200" smtClean="0">
                        <a:latin typeface="Cambria Math" panose="02040503050406030204" pitchFamily="18" charset="0"/>
                      </a:rPr>
                      <m:t> − </m:t>
                    </m:r>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𝑛𝑒𝑤</m:t>
                        </m:r>
                        <m:r>
                          <a:rPr lang="en-US" sz="1300" b="0" i="1" kern="1200" smtClean="0">
                            <a:latin typeface="Cambria Math" panose="02040503050406030204" pitchFamily="18" charset="0"/>
                          </a:rPr>
                          <m:t>_</m:t>
                        </m:r>
                        <m:r>
                          <a:rPr lang="en-US" sz="1300" b="0" i="1" kern="1200" smtClean="0">
                            <a:latin typeface="Cambria Math" panose="02040503050406030204" pitchFamily="18" charset="0"/>
                          </a:rPr>
                          <m:t>𝑚𝑖𝑛</m:t>
                        </m:r>
                      </m:e>
                      <m:sub>
                        <m:r>
                          <a:rPr lang="en-US" sz="1300" b="0" i="1" kern="1200" smtClean="0">
                            <a:latin typeface="Cambria Math" panose="02040503050406030204" pitchFamily="18" charset="0"/>
                          </a:rPr>
                          <m:t>𝐴</m:t>
                        </m:r>
                      </m:sub>
                    </m:sSub>
                  </m:e>
                </m:d>
                <m:r>
                  <a:rPr lang="en-US" sz="1300" b="0" i="1" kern="1200" smtClean="0">
                    <a:latin typeface="Cambria Math" panose="02040503050406030204" pitchFamily="18" charset="0"/>
                  </a:rPr>
                  <m:t>+ </m:t>
                </m:r>
                <m:sSub>
                  <m:sSubPr>
                    <m:ctrlPr>
                      <a:rPr lang="en-US" sz="1300" b="0" i="1" kern="1200" smtClean="0">
                        <a:latin typeface="Cambria Math" panose="02040503050406030204" pitchFamily="18" charset="0"/>
                      </a:rPr>
                    </m:ctrlPr>
                  </m:sSubPr>
                  <m:e>
                    <m:r>
                      <a:rPr lang="en-US" sz="1300" b="0" i="1" kern="1200" smtClean="0">
                        <a:latin typeface="Cambria Math" panose="02040503050406030204" pitchFamily="18" charset="0"/>
                      </a:rPr>
                      <m:t>𝑛𝑒𝑤</m:t>
                    </m:r>
                    <m:r>
                      <a:rPr lang="en-US" sz="1300" b="0" i="1" kern="1200" smtClean="0">
                        <a:latin typeface="Cambria Math" panose="02040503050406030204" pitchFamily="18" charset="0"/>
                      </a:rPr>
                      <m:t>_</m:t>
                    </m:r>
                    <m:r>
                      <a:rPr lang="en-US" sz="1300" b="0" i="1" kern="1200" smtClean="0">
                        <a:latin typeface="Cambria Math" panose="02040503050406030204" pitchFamily="18" charset="0"/>
                      </a:rPr>
                      <m:t>𝑚𝑖𝑛</m:t>
                    </m:r>
                  </m:e>
                  <m:sub>
                    <m:r>
                      <a:rPr lang="en-US" sz="1300" b="0" i="1" kern="1200" smtClean="0">
                        <a:latin typeface="Cambria Math" panose="02040503050406030204" pitchFamily="18" charset="0"/>
                      </a:rPr>
                      <m:t>𝐴</m:t>
                    </m:r>
                  </m:sub>
                </m:sSub>
              </m:oMath>
            </m:oMathPara>
          </a14:m>
          <a:endParaRPr lang="en-GB" sz="1300" kern="1200" dirty="0"/>
        </a:p>
      </dsp:txBody>
      <dsp:txXfrm>
        <a:off x="5738804" y="3479341"/>
        <a:ext cx="4708779" cy="8670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CF00F-948E-0D43-8B97-57A2A7BC211C}">
      <dsp:nvSpPr>
        <dsp:cNvPr id="0" name=""/>
        <dsp:cNvSpPr/>
      </dsp:nvSpPr>
      <dsp:spPr>
        <a:xfrm>
          <a:off x="1890110" y="1238622"/>
          <a:ext cx="1337266" cy="232087"/>
        </a:xfrm>
        <a:custGeom>
          <a:avLst/>
          <a:gdLst/>
          <a:ahLst/>
          <a:cxnLst/>
          <a:rect l="0" t="0" r="0" b="0"/>
          <a:pathLst>
            <a:path>
              <a:moveTo>
                <a:pt x="0" y="0"/>
              </a:moveTo>
              <a:lnTo>
                <a:pt x="0" y="116043"/>
              </a:lnTo>
              <a:lnTo>
                <a:pt x="1337266" y="116043"/>
              </a:lnTo>
              <a:lnTo>
                <a:pt x="1337266" y="2320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DC3FBF-1526-7845-9C49-2C10050BDAB6}">
      <dsp:nvSpPr>
        <dsp:cNvPr id="0" name=""/>
        <dsp:cNvSpPr/>
      </dsp:nvSpPr>
      <dsp:spPr>
        <a:xfrm>
          <a:off x="1844390" y="1238622"/>
          <a:ext cx="91440" cy="232087"/>
        </a:xfrm>
        <a:custGeom>
          <a:avLst/>
          <a:gdLst/>
          <a:ahLst/>
          <a:cxnLst/>
          <a:rect l="0" t="0" r="0" b="0"/>
          <a:pathLst>
            <a:path>
              <a:moveTo>
                <a:pt x="45720" y="0"/>
              </a:moveTo>
              <a:lnTo>
                <a:pt x="45720" y="2320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70503C-014B-AD43-9889-065715E27D87}">
      <dsp:nvSpPr>
        <dsp:cNvPr id="0" name=""/>
        <dsp:cNvSpPr/>
      </dsp:nvSpPr>
      <dsp:spPr>
        <a:xfrm>
          <a:off x="552843" y="1238622"/>
          <a:ext cx="1337266" cy="232087"/>
        </a:xfrm>
        <a:custGeom>
          <a:avLst/>
          <a:gdLst/>
          <a:ahLst/>
          <a:cxnLst/>
          <a:rect l="0" t="0" r="0" b="0"/>
          <a:pathLst>
            <a:path>
              <a:moveTo>
                <a:pt x="1337266" y="0"/>
              </a:moveTo>
              <a:lnTo>
                <a:pt x="1337266" y="116043"/>
              </a:lnTo>
              <a:lnTo>
                <a:pt x="0" y="116043"/>
              </a:lnTo>
              <a:lnTo>
                <a:pt x="0" y="23208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3368D6-3816-3841-BF25-C8483A0A60C2}">
      <dsp:nvSpPr>
        <dsp:cNvPr id="0" name=""/>
        <dsp:cNvSpPr/>
      </dsp:nvSpPr>
      <dsp:spPr>
        <a:xfrm>
          <a:off x="1337520" y="686033"/>
          <a:ext cx="1105179" cy="552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Data Point</a:t>
          </a:r>
        </a:p>
      </dsp:txBody>
      <dsp:txXfrm>
        <a:off x="1337520" y="686033"/>
        <a:ext cx="1105179" cy="552589"/>
      </dsp:txXfrm>
    </dsp:sp>
    <dsp:sp modelId="{CB62DF18-1F7F-3E41-B9BE-3CC3AAD30BE0}">
      <dsp:nvSpPr>
        <dsp:cNvPr id="0" name=""/>
        <dsp:cNvSpPr/>
      </dsp:nvSpPr>
      <dsp:spPr>
        <a:xfrm>
          <a:off x="253" y="1470710"/>
          <a:ext cx="1105179" cy="552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Core Point</a:t>
          </a:r>
        </a:p>
      </dsp:txBody>
      <dsp:txXfrm>
        <a:off x="253" y="1470710"/>
        <a:ext cx="1105179" cy="552589"/>
      </dsp:txXfrm>
    </dsp:sp>
    <dsp:sp modelId="{279BE18F-A548-DE4D-917B-A9DE339F8938}">
      <dsp:nvSpPr>
        <dsp:cNvPr id="0" name=""/>
        <dsp:cNvSpPr/>
      </dsp:nvSpPr>
      <dsp:spPr>
        <a:xfrm>
          <a:off x="1337520" y="1470710"/>
          <a:ext cx="1105179" cy="552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Neighbour</a:t>
          </a:r>
        </a:p>
      </dsp:txBody>
      <dsp:txXfrm>
        <a:off x="1337520" y="1470710"/>
        <a:ext cx="1105179" cy="552589"/>
      </dsp:txXfrm>
    </dsp:sp>
    <dsp:sp modelId="{AFA4FA0C-6CEC-8F49-95B7-4BAADD905E4A}">
      <dsp:nvSpPr>
        <dsp:cNvPr id="0" name=""/>
        <dsp:cNvSpPr/>
      </dsp:nvSpPr>
      <dsp:spPr>
        <a:xfrm>
          <a:off x="2674787" y="1470710"/>
          <a:ext cx="1105179" cy="5525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Outlier</a:t>
          </a:r>
        </a:p>
      </dsp:txBody>
      <dsp:txXfrm>
        <a:off x="2674787" y="1470710"/>
        <a:ext cx="1105179" cy="5525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0C7B5-C5D0-1640-B614-830AE8A26251}" type="datetimeFigureOut">
              <a:rPr lang="en-US" smtClean="0"/>
              <a:t>1/29/24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2D205-198B-A042-ADC1-0502AB5452CE}" type="slidenum">
              <a:rPr lang="en-US" smtClean="0"/>
              <a:t>‹#›</a:t>
            </a:fld>
            <a:endParaRPr lang="en-US"/>
          </a:p>
        </p:txBody>
      </p:sp>
    </p:spTree>
    <p:extLst>
      <p:ext uri="{BB962C8B-B14F-4D97-AF65-F5344CB8AC3E}">
        <p14:creationId xmlns:p14="http://schemas.microsoft.com/office/powerpoint/2010/main" val="179001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2D205-198B-A042-ADC1-0502AB5452CE}" type="slidenum">
              <a:rPr lang="en-US" smtClean="0"/>
              <a:t>5</a:t>
            </a:fld>
            <a:endParaRPr lang="en-US"/>
          </a:p>
        </p:txBody>
      </p:sp>
    </p:spTree>
    <p:extLst>
      <p:ext uri="{BB962C8B-B14F-4D97-AF65-F5344CB8AC3E}">
        <p14:creationId xmlns:p14="http://schemas.microsoft.com/office/powerpoint/2010/main" val="2668000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2D205-198B-A042-ADC1-0502AB5452CE}" type="slidenum">
              <a:rPr lang="en-US" smtClean="0"/>
              <a:t>46</a:t>
            </a:fld>
            <a:endParaRPr lang="en-US"/>
          </a:p>
        </p:txBody>
      </p:sp>
    </p:spTree>
    <p:extLst>
      <p:ext uri="{BB962C8B-B14F-4D97-AF65-F5344CB8AC3E}">
        <p14:creationId xmlns:p14="http://schemas.microsoft.com/office/powerpoint/2010/main" val="250328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5421-B160-2344-BFAE-6C2E90DEBC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D2A527-E1CB-594D-BC21-9EA4F6704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DDFDEC-3FA3-A549-A859-D4C9B60A5900}"/>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5" name="Footer Placeholder 4">
            <a:extLst>
              <a:ext uri="{FF2B5EF4-FFF2-40B4-BE49-F238E27FC236}">
                <a16:creationId xmlns:a16="http://schemas.microsoft.com/office/drawing/2014/main" id="{3D1EF9DA-2E88-1743-9E5E-66A6251C1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C65F0-0242-8D45-B9F5-3E1576B195A7}"/>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402437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D1A7-EB69-8748-8FCD-086546F62A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47B499-029B-854E-B756-19F2E5963D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B2AF1-0B36-994E-B235-A5A5D71FC276}"/>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5" name="Footer Placeholder 4">
            <a:extLst>
              <a:ext uri="{FF2B5EF4-FFF2-40B4-BE49-F238E27FC236}">
                <a16:creationId xmlns:a16="http://schemas.microsoft.com/office/drawing/2014/main" id="{FF587D48-DC94-BE44-90D2-22EDA2284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7AAAF-AFB9-A049-8A82-6223D01F2B71}"/>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415375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F8D23-D0AB-594C-B150-70EB1719FF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55ABA8-3A3E-C14F-B1FF-A80B4B1E93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E55A84-AD0C-5245-A5DB-EA5BC57609BF}"/>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5" name="Footer Placeholder 4">
            <a:extLst>
              <a:ext uri="{FF2B5EF4-FFF2-40B4-BE49-F238E27FC236}">
                <a16:creationId xmlns:a16="http://schemas.microsoft.com/office/drawing/2014/main" id="{3D39B609-5265-9845-8D78-5ED7C3F51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4960F-1996-BC48-A124-A087F0EC7C8A}"/>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187733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0A4A-4C47-C847-A8FB-7DB8926625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C37448-5835-C841-B183-EAA661595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37C24-FD86-FA44-89A4-66887A22A402}"/>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5" name="Footer Placeholder 4">
            <a:extLst>
              <a:ext uri="{FF2B5EF4-FFF2-40B4-BE49-F238E27FC236}">
                <a16:creationId xmlns:a16="http://schemas.microsoft.com/office/drawing/2014/main" id="{5133FCA8-0B8F-2047-8E85-0653E6BAC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91ACA-E57C-8148-A895-9FEEE4AB0D81}"/>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162851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5215-417D-2443-97D2-3F43B15A81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9CAB5C-B24E-1541-BA6B-D8DBDEA5E3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DD8475-6AC9-4446-BFC6-69A63EA14E0E}"/>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5" name="Footer Placeholder 4">
            <a:extLst>
              <a:ext uri="{FF2B5EF4-FFF2-40B4-BE49-F238E27FC236}">
                <a16:creationId xmlns:a16="http://schemas.microsoft.com/office/drawing/2014/main" id="{A87ED2C0-7018-0443-BD19-252B3235E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FB68A-A12A-D341-89EA-989A5EB57C68}"/>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362266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0D3BE-CB9D-FB42-AB32-F8005507A5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CC507E-56C5-6440-A413-48B38A408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8424B0-03EB-CF41-B6A0-573DB6E949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C66117-0464-F744-A196-7D0093601F6C}"/>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6" name="Footer Placeholder 5">
            <a:extLst>
              <a:ext uri="{FF2B5EF4-FFF2-40B4-BE49-F238E27FC236}">
                <a16:creationId xmlns:a16="http://schemas.microsoft.com/office/drawing/2014/main" id="{70A8D182-2F7A-A142-8871-077444BAD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3DC34-25A7-4E4E-8AE1-D2F472C34DBC}"/>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82795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BD83-5126-464A-9801-535CDEEE97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8565CA-C90D-F543-8EAE-6E6F648EB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69D1C1-6D37-E24C-9BF3-2021850043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49EA7-73A8-D442-A335-DB75378F1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AC809C-65D0-974F-A840-064C08DEBE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5B6F84-9068-774D-963D-46E14D2AA177}"/>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8" name="Footer Placeholder 7">
            <a:extLst>
              <a:ext uri="{FF2B5EF4-FFF2-40B4-BE49-F238E27FC236}">
                <a16:creationId xmlns:a16="http://schemas.microsoft.com/office/drawing/2014/main" id="{3250934F-F335-9043-B42A-2BEC7CDF9A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EF1953-7E95-D943-8AA8-0C2E9B574C74}"/>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20253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1036-F2E0-1C4C-979B-310CFA4702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072FB7-439C-3144-821F-F2362623A9D3}"/>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4" name="Footer Placeholder 3">
            <a:extLst>
              <a:ext uri="{FF2B5EF4-FFF2-40B4-BE49-F238E27FC236}">
                <a16:creationId xmlns:a16="http://schemas.microsoft.com/office/drawing/2014/main" id="{FE5BAEAB-CF48-454D-A7E6-93F4D8836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ADB0E9-CC89-684D-A574-0671BA8F5A59}"/>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2547141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647356-F52D-A144-AAAC-F17B65BB009C}"/>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3" name="Footer Placeholder 2">
            <a:extLst>
              <a:ext uri="{FF2B5EF4-FFF2-40B4-BE49-F238E27FC236}">
                <a16:creationId xmlns:a16="http://schemas.microsoft.com/office/drawing/2014/main" id="{92F7E839-4BC9-7446-99E0-69ACACFA33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CA8F68-9ED1-7549-93A2-184482E3FC0C}"/>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296833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BE09-A27C-4C44-B5DF-B35F90D56A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F2250B-7298-8F41-8FA0-2BFF598FE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F54B47-6AC7-7445-9659-BE9FC9D6B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940FD4-E19D-5740-80A2-8258F7F4821A}"/>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6" name="Footer Placeholder 5">
            <a:extLst>
              <a:ext uri="{FF2B5EF4-FFF2-40B4-BE49-F238E27FC236}">
                <a16:creationId xmlns:a16="http://schemas.microsoft.com/office/drawing/2014/main" id="{4531C793-4400-1142-BF6D-0FFC709D6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9080D-D7A8-3B4F-84D1-134647D07317}"/>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1487369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974A-0982-9349-B8A5-0CE5D1CAD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24F998-2915-C941-BF5C-6C8305B9F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83B28-9601-0247-9D0B-B74211B7C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866AA0-6B84-B549-9E66-4411CD84F840}"/>
              </a:ext>
            </a:extLst>
          </p:cNvPr>
          <p:cNvSpPr>
            <a:spLocks noGrp="1"/>
          </p:cNvSpPr>
          <p:nvPr>
            <p:ph type="dt" sz="half" idx="10"/>
          </p:nvPr>
        </p:nvSpPr>
        <p:spPr/>
        <p:txBody>
          <a:bodyPr/>
          <a:lstStyle/>
          <a:p>
            <a:fld id="{4AE2E999-B5AD-2844-93AF-027EE1A8B37E}" type="datetimeFigureOut">
              <a:rPr lang="en-US" smtClean="0"/>
              <a:t>1/29/24</a:t>
            </a:fld>
            <a:endParaRPr lang="en-US"/>
          </a:p>
        </p:txBody>
      </p:sp>
      <p:sp>
        <p:nvSpPr>
          <p:cNvPr id="6" name="Footer Placeholder 5">
            <a:extLst>
              <a:ext uri="{FF2B5EF4-FFF2-40B4-BE49-F238E27FC236}">
                <a16:creationId xmlns:a16="http://schemas.microsoft.com/office/drawing/2014/main" id="{49168B67-7F79-2942-89BF-664DE732C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E20DD-95AC-4C4D-A5F0-2AD2434F6660}"/>
              </a:ext>
            </a:extLst>
          </p:cNvPr>
          <p:cNvSpPr>
            <a:spLocks noGrp="1"/>
          </p:cNvSpPr>
          <p:nvPr>
            <p:ph type="sldNum" sz="quarter" idx="12"/>
          </p:nvPr>
        </p:nvSpPr>
        <p:spPr/>
        <p:txBody>
          <a:bodyPr/>
          <a:lstStyle/>
          <a:p>
            <a:fld id="{51E51254-AC86-3A42-A5CC-7F532039C754}" type="slidenum">
              <a:rPr lang="en-US" smtClean="0"/>
              <a:t>‹#›</a:t>
            </a:fld>
            <a:endParaRPr lang="en-US"/>
          </a:p>
        </p:txBody>
      </p:sp>
    </p:spTree>
    <p:extLst>
      <p:ext uri="{BB962C8B-B14F-4D97-AF65-F5344CB8AC3E}">
        <p14:creationId xmlns:p14="http://schemas.microsoft.com/office/powerpoint/2010/main" val="36213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4AD8F-2CC9-CE4A-8FB2-CE7F63D47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891677-DA7E-A14C-8E84-8BDECE6C3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191272-0D65-5040-97FB-5B617910C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2E999-B5AD-2844-93AF-027EE1A8B37E}" type="datetimeFigureOut">
              <a:rPr lang="en-US" smtClean="0"/>
              <a:t>1/29/24</a:t>
            </a:fld>
            <a:endParaRPr lang="en-US"/>
          </a:p>
        </p:txBody>
      </p:sp>
      <p:sp>
        <p:nvSpPr>
          <p:cNvPr id="5" name="Footer Placeholder 4">
            <a:extLst>
              <a:ext uri="{FF2B5EF4-FFF2-40B4-BE49-F238E27FC236}">
                <a16:creationId xmlns:a16="http://schemas.microsoft.com/office/drawing/2014/main" id="{38C4D962-D550-F84E-8FF2-FD15720F83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F36866-3830-BA43-90EC-1200F9E92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51254-AC86-3A42-A5CC-7F532039C754}" type="slidenum">
              <a:rPr lang="en-US" smtClean="0"/>
              <a:t>‹#›</a:t>
            </a:fld>
            <a:endParaRPr lang="en-US"/>
          </a:p>
        </p:txBody>
      </p:sp>
    </p:spTree>
    <p:extLst>
      <p:ext uri="{BB962C8B-B14F-4D97-AF65-F5344CB8AC3E}">
        <p14:creationId xmlns:p14="http://schemas.microsoft.com/office/powerpoint/2010/main" val="254505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file:////var/folders/2v/lv_kk8kx5n74ph0rjxrn5dfm0000gn/T/com.microsoft.Word/WebArchiveCopyPasteTempFiles/page504image1966184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D342-B1CB-D44E-B426-7F038A826941}"/>
              </a:ext>
            </a:extLst>
          </p:cNvPr>
          <p:cNvSpPr>
            <a:spLocks noGrp="1"/>
          </p:cNvSpPr>
          <p:nvPr>
            <p:ph type="ctrTitle"/>
          </p:nvPr>
        </p:nvSpPr>
        <p:spPr/>
        <p:txBody>
          <a:bodyPr/>
          <a:lstStyle/>
          <a:p>
            <a:r>
              <a:rPr lang="en-US" b="1" dirty="0"/>
              <a:t>CREDIT CARD USERS SEGMENTATION</a:t>
            </a:r>
          </a:p>
        </p:txBody>
      </p:sp>
      <p:sp>
        <p:nvSpPr>
          <p:cNvPr id="3" name="Subtitle 2">
            <a:extLst>
              <a:ext uri="{FF2B5EF4-FFF2-40B4-BE49-F238E27FC236}">
                <a16:creationId xmlns:a16="http://schemas.microsoft.com/office/drawing/2014/main" id="{F62486CD-5F9B-844E-855C-9ED94E0D32DF}"/>
              </a:ext>
            </a:extLst>
          </p:cNvPr>
          <p:cNvSpPr>
            <a:spLocks noGrp="1"/>
          </p:cNvSpPr>
          <p:nvPr>
            <p:ph type="subTitle" idx="1"/>
          </p:nvPr>
        </p:nvSpPr>
        <p:spPr>
          <a:xfrm>
            <a:off x="1524000" y="3616326"/>
            <a:ext cx="9144000" cy="1655762"/>
          </a:xfrm>
        </p:spPr>
        <p:txBody>
          <a:bodyPr/>
          <a:lstStyle/>
          <a:p>
            <a:r>
              <a:rPr lang="en-US" b="1" dirty="0"/>
              <a:t>USING CLUSTERING TECHNIQUES</a:t>
            </a:r>
          </a:p>
        </p:txBody>
      </p:sp>
      <p:sp>
        <p:nvSpPr>
          <p:cNvPr id="4" name="TextBox 3">
            <a:extLst>
              <a:ext uri="{FF2B5EF4-FFF2-40B4-BE49-F238E27FC236}">
                <a16:creationId xmlns:a16="http://schemas.microsoft.com/office/drawing/2014/main" id="{27098780-7C76-AD47-A8F7-07EF1FF1242A}"/>
              </a:ext>
            </a:extLst>
          </p:cNvPr>
          <p:cNvSpPr txBox="1"/>
          <p:nvPr/>
        </p:nvSpPr>
        <p:spPr>
          <a:xfrm>
            <a:off x="8424922" y="5378451"/>
            <a:ext cx="3548728" cy="923330"/>
          </a:xfrm>
          <a:prstGeom prst="rect">
            <a:avLst/>
          </a:prstGeom>
          <a:noFill/>
        </p:spPr>
        <p:txBody>
          <a:bodyPr wrap="none" rtlCol="0">
            <a:spAutoFit/>
          </a:bodyPr>
          <a:lstStyle/>
          <a:p>
            <a:r>
              <a:rPr lang="en-US" b="1" dirty="0"/>
              <a:t>Presentation by: - </a:t>
            </a:r>
            <a:r>
              <a:rPr lang="en-US" b="1" dirty="0" err="1"/>
              <a:t>Damini</a:t>
            </a:r>
            <a:r>
              <a:rPr lang="en-US" b="1" dirty="0"/>
              <a:t> Thandele</a:t>
            </a:r>
          </a:p>
          <a:p>
            <a:r>
              <a:rPr lang="en-US" b="1" dirty="0"/>
              <a:t>Roll No.: - FS/MBA-BA/1807</a:t>
            </a:r>
          </a:p>
          <a:p>
            <a:r>
              <a:rPr lang="en-US" b="1" dirty="0"/>
              <a:t>Batch: - 2018-2020 </a:t>
            </a:r>
          </a:p>
        </p:txBody>
      </p:sp>
    </p:spTree>
    <p:extLst>
      <p:ext uri="{BB962C8B-B14F-4D97-AF65-F5344CB8AC3E}">
        <p14:creationId xmlns:p14="http://schemas.microsoft.com/office/powerpoint/2010/main" val="396377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FD72-51FD-6344-B8BA-B1BAF926594D}"/>
              </a:ext>
            </a:extLst>
          </p:cNvPr>
          <p:cNvSpPr>
            <a:spLocks noGrp="1"/>
          </p:cNvSpPr>
          <p:nvPr>
            <p:ph type="title"/>
          </p:nvPr>
        </p:nvSpPr>
        <p:spPr/>
        <p:txBody>
          <a:bodyPr/>
          <a:lstStyle/>
          <a:p>
            <a:r>
              <a:rPr lang="en-US" dirty="0"/>
              <a:t>Feature Engineering </a:t>
            </a:r>
          </a:p>
        </p:txBody>
      </p:sp>
      <p:graphicFrame>
        <p:nvGraphicFramePr>
          <p:cNvPr id="4" name="Content Placeholder 3">
            <a:extLst>
              <a:ext uri="{FF2B5EF4-FFF2-40B4-BE49-F238E27FC236}">
                <a16:creationId xmlns:a16="http://schemas.microsoft.com/office/drawing/2014/main" id="{25B04C2D-22E5-964F-B398-F63B2EE05922}"/>
              </a:ext>
            </a:extLst>
          </p:cNvPr>
          <p:cNvGraphicFramePr>
            <a:graphicFrameLocks noGrp="1"/>
          </p:cNvGraphicFramePr>
          <p:nvPr>
            <p:ph idx="1"/>
            <p:extLst>
              <p:ext uri="{D42A27DB-BD31-4B8C-83A1-F6EECF244321}">
                <p14:modId xmlns:p14="http://schemas.microsoft.com/office/powerpoint/2010/main" val="10022401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814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095F-F30B-BF4A-A0A4-41B5070CF336}"/>
              </a:ext>
            </a:extLst>
          </p:cNvPr>
          <p:cNvSpPr>
            <a:spLocks noGrp="1"/>
          </p:cNvSpPr>
          <p:nvPr>
            <p:ph type="title"/>
          </p:nvPr>
        </p:nvSpPr>
        <p:spPr/>
        <p:txBody>
          <a:bodyPr/>
          <a:lstStyle/>
          <a:p>
            <a:r>
              <a:rPr lang="en-US" dirty="0"/>
              <a:t>Feature Engineering (Cont.)</a:t>
            </a:r>
          </a:p>
        </p:txBody>
      </p:sp>
      <p:graphicFrame>
        <p:nvGraphicFramePr>
          <p:cNvPr id="6" name="Content Placeholder 5">
            <a:extLst>
              <a:ext uri="{FF2B5EF4-FFF2-40B4-BE49-F238E27FC236}">
                <a16:creationId xmlns:a16="http://schemas.microsoft.com/office/drawing/2014/main" id="{599423B0-E8A0-0242-B48D-5886B015526A}"/>
              </a:ext>
            </a:extLst>
          </p:cNvPr>
          <p:cNvGraphicFramePr>
            <a:graphicFrameLocks noGrp="1"/>
          </p:cNvGraphicFramePr>
          <p:nvPr>
            <p:ph idx="1"/>
            <p:extLst>
              <p:ext uri="{D42A27DB-BD31-4B8C-83A1-F6EECF244321}">
                <p14:modId xmlns:p14="http://schemas.microsoft.com/office/powerpoint/2010/main" val="28162771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514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DC98-1D89-F949-B16F-870D26819323}"/>
              </a:ext>
            </a:extLst>
          </p:cNvPr>
          <p:cNvSpPr>
            <a:spLocks noGrp="1"/>
          </p:cNvSpPr>
          <p:nvPr>
            <p:ph type="title"/>
          </p:nvPr>
        </p:nvSpPr>
        <p:spPr/>
        <p:txBody>
          <a:bodyPr/>
          <a:lstStyle/>
          <a:p>
            <a:r>
              <a:rPr lang="en-US" dirty="0"/>
              <a:t>Key Insights Using Purchase Type </a:t>
            </a:r>
          </a:p>
        </p:txBody>
      </p:sp>
      <p:sp>
        <p:nvSpPr>
          <p:cNvPr id="3" name="Content Placeholder 2">
            <a:extLst>
              <a:ext uri="{FF2B5EF4-FFF2-40B4-BE49-F238E27FC236}">
                <a16:creationId xmlns:a16="http://schemas.microsoft.com/office/drawing/2014/main" id="{D15FB33F-2D50-F74A-912F-6DD1126CA28C}"/>
              </a:ext>
            </a:extLst>
          </p:cNvPr>
          <p:cNvSpPr>
            <a:spLocks noGrp="1"/>
          </p:cNvSpPr>
          <p:nvPr>
            <p:ph idx="1"/>
          </p:nvPr>
        </p:nvSpPr>
        <p:spPr/>
        <p:txBody>
          <a:bodyPr/>
          <a:lstStyle/>
          <a:p>
            <a:r>
              <a:rPr lang="en-US" dirty="0"/>
              <a:t>Majority of credit card users prefer to make purchases in both one-off and installment payments</a:t>
            </a:r>
            <a:r>
              <a:rPr lang="en-IN" dirty="0"/>
              <a:t>. </a:t>
            </a:r>
          </a:p>
          <a:p>
            <a:pPr marL="0" indent="0">
              <a:buNone/>
            </a:pPr>
            <a:endParaRPr lang="en-US" dirty="0"/>
          </a:p>
        </p:txBody>
      </p:sp>
      <p:pic>
        <p:nvPicPr>
          <p:cNvPr id="7" name="Picture 6">
            <a:extLst>
              <a:ext uri="{FF2B5EF4-FFF2-40B4-BE49-F238E27FC236}">
                <a16:creationId xmlns:a16="http://schemas.microsoft.com/office/drawing/2014/main" id="{A00E0429-08DC-F340-90B6-11E5786DCABA}"/>
              </a:ext>
            </a:extLst>
          </p:cNvPr>
          <p:cNvPicPr>
            <a:picLocks noChangeAspect="1"/>
          </p:cNvPicPr>
          <p:nvPr/>
        </p:nvPicPr>
        <p:blipFill>
          <a:blip r:embed="rId2"/>
          <a:stretch>
            <a:fillRect/>
          </a:stretch>
        </p:blipFill>
        <p:spPr>
          <a:xfrm>
            <a:off x="3587750" y="2949575"/>
            <a:ext cx="5016500" cy="3543300"/>
          </a:xfrm>
          <a:prstGeom prst="rect">
            <a:avLst/>
          </a:prstGeom>
        </p:spPr>
      </p:pic>
    </p:spTree>
    <p:extLst>
      <p:ext uri="{BB962C8B-B14F-4D97-AF65-F5344CB8AC3E}">
        <p14:creationId xmlns:p14="http://schemas.microsoft.com/office/powerpoint/2010/main" val="294971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EE62-FE56-8B4F-B8F2-BD074B52D1E5}"/>
              </a:ext>
            </a:extLst>
          </p:cNvPr>
          <p:cNvSpPr>
            <a:spLocks noGrp="1"/>
          </p:cNvSpPr>
          <p:nvPr>
            <p:ph type="title"/>
          </p:nvPr>
        </p:nvSpPr>
        <p:spPr/>
        <p:txBody>
          <a:bodyPr/>
          <a:lstStyle/>
          <a:p>
            <a:r>
              <a:rPr lang="en-US" dirty="0"/>
              <a:t>Key Insights Using Purchase Type (Cont.)</a:t>
            </a:r>
          </a:p>
        </p:txBody>
      </p:sp>
      <p:sp>
        <p:nvSpPr>
          <p:cNvPr id="3" name="Content Placeholder 2">
            <a:extLst>
              <a:ext uri="{FF2B5EF4-FFF2-40B4-BE49-F238E27FC236}">
                <a16:creationId xmlns:a16="http://schemas.microsoft.com/office/drawing/2014/main" id="{7F55C8D3-044A-934F-ABDF-D329109A58A5}"/>
              </a:ext>
            </a:extLst>
          </p:cNvPr>
          <p:cNvSpPr>
            <a:spLocks noGrp="1"/>
          </p:cNvSpPr>
          <p:nvPr>
            <p:ph idx="1"/>
          </p:nvPr>
        </p:nvSpPr>
        <p:spPr/>
        <p:txBody>
          <a:bodyPr/>
          <a:lstStyle/>
          <a:p>
            <a:r>
              <a:rPr lang="en-US" dirty="0"/>
              <a:t>Users that have only used their credit cards to make cash advance transactions used their credit limit the most. </a:t>
            </a:r>
          </a:p>
        </p:txBody>
      </p:sp>
      <p:pic>
        <p:nvPicPr>
          <p:cNvPr id="7" name="Picture 6">
            <a:extLst>
              <a:ext uri="{FF2B5EF4-FFF2-40B4-BE49-F238E27FC236}">
                <a16:creationId xmlns:a16="http://schemas.microsoft.com/office/drawing/2014/main" id="{F142E4B8-E426-9045-8461-84208E314C4F}"/>
              </a:ext>
            </a:extLst>
          </p:cNvPr>
          <p:cNvPicPr>
            <a:picLocks noChangeAspect="1"/>
          </p:cNvPicPr>
          <p:nvPr/>
        </p:nvPicPr>
        <p:blipFill>
          <a:blip r:embed="rId2"/>
          <a:stretch>
            <a:fillRect/>
          </a:stretch>
        </p:blipFill>
        <p:spPr>
          <a:xfrm>
            <a:off x="3644900" y="2949575"/>
            <a:ext cx="4902200" cy="3543300"/>
          </a:xfrm>
          <a:prstGeom prst="rect">
            <a:avLst/>
          </a:prstGeom>
        </p:spPr>
      </p:pic>
    </p:spTree>
    <p:extLst>
      <p:ext uri="{BB962C8B-B14F-4D97-AF65-F5344CB8AC3E}">
        <p14:creationId xmlns:p14="http://schemas.microsoft.com/office/powerpoint/2010/main" val="398053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B7AB-FEA3-7649-9E10-EACCD82DCB2F}"/>
              </a:ext>
            </a:extLst>
          </p:cNvPr>
          <p:cNvSpPr>
            <a:spLocks noGrp="1"/>
          </p:cNvSpPr>
          <p:nvPr>
            <p:ph type="title"/>
          </p:nvPr>
        </p:nvSpPr>
        <p:spPr/>
        <p:txBody>
          <a:bodyPr/>
          <a:lstStyle/>
          <a:p>
            <a:r>
              <a:rPr lang="en-US" dirty="0"/>
              <a:t>Key Insights Using Purchase Type (Cont.)</a:t>
            </a:r>
          </a:p>
        </p:txBody>
      </p:sp>
      <p:sp>
        <p:nvSpPr>
          <p:cNvPr id="3" name="Content Placeholder 2">
            <a:extLst>
              <a:ext uri="{FF2B5EF4-FFF2-40B4-BE49-F238E27FC236}">
                <a16:creationId xmlns:a16="http://schemas.microsoft.com/office/drawing/2014/main" id="{6698DEEB-0A8F-8D44-8D38-126C0D72D250}"/>
              </a:ext>
            </a:extLst>
          </p:cNvPr>
          <p:cNvSpPr>
            <a:spLocks noGrp="1"/>
          </p:cNvSpPr>
          <p:nvPr>
            <p:ph idx="1"/>
          </p:nvPr>
        </p:nvSpPr>
        <p:spPr/>
        <p:txBody>
          <a:bodyPr/>
          <a:lstStyle/>
          <a:p>
            <a:r>
              <a:rPr lang="en-US" dirty="0"/>
              <a:t>Most active credit card users are those that make use of both – one off and installments payments services</a:t>
            </a:r>
            <a:r>
              <a:rPr lang="en-IN" dirty="0"/>
              <a:t>.</a:t>
            </a:r>
            <a:endParaRPr lang="en-US" dirty="0"/>
          </a:p>
        </p:txBody>
      </p:sp>
      <p:pic>
        <p:nvPicPr>
          <p:cNvPr id="7" name="Picture 6">
            <a:extLst>
              <a:ext uri="{FF2B5EF4-FFF2-40B4-BE49-F238E27FC236}">
                <a16:creationId xmlns:a16="http://schemas.microsoft.com/office/drawing/2014/main" id="{FE938A66-7BCF-714B-8556-68925B25F9DB}"/>
              </a:ext>
            </a:extLst>
          </p:cNvPr>
          <p:cNvPicPr>
            <a:picLocks noChangeAspect="1"/>
          </p:cNvPicPr>
          <p:nvPr/>
        </p:nvPicPr>
        <p:blipFill>
          <a:blip r:embed="rId2"/>
          <a:stretch>
            <a:fillRect/>
          </a:stretch>
        </p:blipFill>
        <p:spPr>
          <a:xfrm>
            <a:off x="3467100" y="2949575"/>
            <a:ext cx="5257800" cy="3543300"/>
          </a:xfrm>
          <a:prstGeom prst="rect">
            <a:avLst/>
          </a:prstGeom>
        </p:spPr>
      </p:pic>
    </p:spTree>
    <p:extLst>
      <p:ext uri="{BB962C8B-B14F-4D97-AF65-F5344CB8AC3E}">
        <p14:creationId xmlns:p14="http://schemas.microsoft.com/office/powerpoint/2010/main" val="71468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D6B3-5062-D64E-96C9-4EAF5BDDCE55}"/>
              </a:ext>
            </a:extLst>
          </p:cNvPr>
          <p:cNvSpPr>
            <a:spLocks noGrp="1"/>
          </p:cNvSpPr>
          <p:nvPr>
            <p:ph type="title"/>
          </p:nvPr>
        </p:nvSpPr>
        <p:spPr/>
        <p:txBody>
          <a:bodyPr/>
          <a:lstStyle/>
          <a:p>
            <a:r>
              <a:rPr lang="en-US" dirty="0"/>
              <a:t>Missing Data</a:t>
            </a:r>
          </a:p>
        </p:txBody>
      </p:sp>
      <p:pic>
        <p:nvPicPr>
          <p:cNvPr id="4" name="Content Placeholder 3">
            <a:extLst>
              <a:ext uri="{FF2B5EF4-FFF2-40B4-BE49-F238E27FC236}">
                <a16:creationId xmlns:a16="http://schemas.microsoft.com/office/drawing/2014/main" id="{8EDF16F2-F4E7-ED42-834B-A0F624058E8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43375" y="2486025"/>
            <a:ext cx="3543300" cy="4006849"/>
          </a:xfrm>
          <a:prstGeom prst="rect">
            <a:avLst/>
          </a:prstGeom>
        </p:spPr>
      </p:pic>
      <p:sp>
        <p:nvSpPr>
          <p:cNvPr id="6" name="TextBox 5">
            <a:extLst>
              <a:ext uri="{FF2B5EF4-FFF2-40B4-BE49-F238E27FC236}">
                <a16:creationId xmlns:a16="http://schemas.microsoft.com/office/drawing/2014/main" id="{950563FB-416D-6046-8851-6C570EB094BB}"/>
              </a:ext>
            </a:extLst>
          </p:cNvPr>
          <p:cNvSpPr txBox="1"/>
          <p:nvPr/>
        </p:nvSpPr>
        <p:spPr>
          <a:xfrm>
            <a:off x="838200" y="1571625"/>
            <a:ext cx="10181377" cy="646331"/>
          </a:xfrm>
          <a:prstGeom prst="rect">
            <a:avLst/>
          </a:prstGeom>
          <a:noFill/>
        </p:spPr>
        <p:txBody>
          <a:bodyPr wrap="none" rtlCol="0">
            <a:spAutoFit/>
          </a:bodyPr>
          <a:lstStyle/>
          <a:p>
            <a:r>
              <a:rPr lang="en-US" dirty="0"/>
              <a:t>O</a:t>
            </a:r>
            <a:r>
              <a:rPr lang="en-US"/>
              <a:t>nly </a:t>
            </a:r>
            <a:r>
              <a:rPr lang="en-US" dirty="0"/>
              <a:t>4 columns have missing values and they form less than 30% of the total values present in the column. </a:t>
            </a:r>
          </a:p>
          <a:p>
            <a:r>
              <a:rPr lang="en-US" dirty="0"/>
              <a:t>Therefore, we can impute them (against dropping the entire column).</a:t>
            </a:r>
            <a:r>
              <a:rPr lang="en-IN" dirty="0"/>
              <a:t> </a:t>
            </a:r>
            <a:endParaRPr lang="en-US" dirty="0"/>
          </a:p>
        </p:txBody>
      </p:sp>
    </p:spTree>
    <p:extLst>
      <p:ext uri="{BB962C8B-B14F-4D97-AF65-F5344CB8AC3E}">
        <p14:creationId xmlns:p14="http://schemas.microsoft.com/office/powerpoint/2010/main" val="152017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B1E05-DE22-4740-9D08-D2BDC85402F8}"/>
              </a:ext>
            </a:extLst>
          </p:cNvPr>
          <p:cNvSpPr>
            <a:spLocks noGrp="1"/>
          </p:cNvSpPr>
          <p:nvPr>
            <p:ph type="title"/>
          </p:nvPr>
        </p:nvSpPr>
        <p:spPr/>
        <p:txBody>
          <a:bodyPr/>
          <a:lstStyle/>
          <a:p>
            <a:r>
              <a:rPr lang="en-US" dirty="0"/>
              <a:t>Imputation </a:t>
            </a:r>
          </a:p>
        </p:txBody>
      </p:sp>
      <p:sp>
        <p:nvSpPr>
          <p:cNvPr id="3" name="Content Placeholder 2">
            <a:extLst>
              <a:ext uri="{FF2B5EF4-FFF2-40B4-BE49-F238E27FC236}">
                <a16:creationId xmlns:a16="http://schemas.microsoft.com/office/drawing/2014/main" id="{010AAEF9-1E75-CB4C-81E2-CF0D03D941E9}"/>
              </a:ext>
            </a:extLst>
          </p:cNvPr>
          <p:cNvSpPr>
            <a:spLocks noGrp="1"/>
          </p:cNvSpPr>
          <p:nvPr>
            <p:ph idx="1"/>
          </p:nvPr>
        </p:nvSpPr>
        <p:spPr/>
        <p:txBody>
          <a:bodyPr/>
          <a:lstStyle/>
          <a:p>
            <a:r>
              <a:rPr lang="en-US" dirty="0"/>
              <a:t>For the purpose of imputation, we’ll follow a 4-step procedure, which is as follows. </a:t>
            </a:r>
            <a:endParaRPr lang="en-IN" dirty="0"/>
          </a:p>
          <a:p>
            <a:pPr marL="0" indent="0">
              <a:buNone/>
            </a:pPr>
            <a:r>
              <a:rPr lang="en-US" i="1" dirty="0"/>
              <a:t> </a:t>
            </a:r>
            <a:endParaRPr lang="en-IN" dirty="0"/>
          </a:p>
          <a:p>
            <a:pPr lvl="1">
              <a:buFont typeface="Wingdings" pitchFamily="2" charset="2"/>
              <a:buChar char="Ø"/>
            </a:pPr>
            <a:r>
              <a:rPr lang="en-US" i="1" dirty="0"/>
              <a:t>STEP 1</a:t>
            </a:r>
            <a:r>
              <a:rPr lang="en-US" dirty="0"/>
              <a:t> - We will delete some known values from the </a:t>
            </a:r>
            <a:r>
              <a:rPr lang="en-US" dirty="0" err="1"/>
              <a:t>dataframe</a:t>
            </a:r>
            <a:endParaRPr lang="en-IN" dirty="0"/>
          </a:p>
          <a:p>
            <a:pPr lvl="1">
              <a:buFont typeface="Wingdings" pitchFamily="2" charset="2"/>
              <a:buChar char="Ø"/>
            </a:pPr>
            <a:r>
              <a:rPr lang="en-US" i="1" dirty="0"/>
              <a:t>STEP 2</a:t>
            </a:r>
            <a:r>
              <a:rPr lang="en-US" dirty="0"/>
              <a:t> - Then we will use different imputing techniques </a:t>
            </a:r>
            <a:endParaRPr lang="en-IN" dirty="0"/>
          </a:p>
          <a:p>
            <a:pPr lvl="1">
              <a:buFont typeface="Wingdings" pitchFamily="2" charset="2"/>
              <a:buChar char="Ø"/>
            </a:pPr>
            <a:r>
              <a:rPr lang="en-US" i="1" dirty="0"/>
              <a:t>STEP 3</a:t>
            </a:r>
            <a:r>
              <a:rPr lang="en-US" dirty="0"/>
              <a:t> - We will compare all imputation results of different techniques with the actual values</a:t>
            </a:r>
            <a:endParaRPr lang="en-IN" dirty="0"/>
          </a:p>
          <a:p>
            <a:pPr lvl="1">
              <a:buFont typeface="Wingdings" pitchFamily="2" charset="2"/>
              <a:buChar char="Ø"/>
            </a:pPr>
            <a:r>
              <a:rPr lang="en-US" i="1" dirty="0"/>
              <a:t>STEP 4</a:t>
            </a:r>
            <a:r>
              <a:rPr lang="en-US" dirty="0"/>
              <a:t> - We will choose the imputation technique whose results are closer to the actual values</a:t>
            </a:r>
            <a:endParaRPr lang="en-IN" dirty="0"/>
          </a:p>
          <a:p>
            <a:pPr marL="0" indent="0">
              <a:buNone/>
            </a:pPr>
            <a:endParaRPr lang="en-US" dirty="0"/>
          </a:p>
        </p:txBody>
      </p:sp>
    </p:spTree>
    <p:extLst>
      <p:ext uri="{BB962C8B-B14F-4D97-AF65-F5344CB8AC3E}">
        <p14:creationId xmlns:p14="http://schemas.microsoft.com/office/powerpoint/2010/main" val="144490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57DA-E16E-8349-8EFF-8FFF33620823}"/>
              </a:ext>
            </a:extLst>
          </p:cNvPr>
          <p:cNvSpPr>
            <a:spLocks noGrp="1"/>
          </p:cNvSpPr>
          <p:nvPr>
            <p:ph type="title"/>
          </p:nvPr>
        </p:nvSpPr>
        <p:spPr/>
        <p:txBody>
          <a:bodyPr/>
          <a:lstStyle/>
          <a:p>
            <a:r>
              <a:rPr lang="en-US" dirty="0"/>
              <a:t>Imputation (Cont.)</a:t>
            </a:r>
          </a:p>
        </p:txBody>
      </p:sp>
      <p:sp>
        <p:nvSpPr>
          <p:cNvPr id="3" name="Content Placeholder 2">
            <a:extLst>
              <a:ext uri="{FF2B5EF4-FFF2-40B4-BE49-F238E27FC236}">
                <a16:creationId xmlns:a16="http://schemas.microsoft.com/office/drawing/2014/main" id="{58EA1B00-6385-7342-ACC8-0E682BB5BA6B}"/>
              </a:ext>
            </a:extLst>
          </p:cNvPr>
          <p:cNvSpPr>
            <a:spLocks noGrp="1"/>
          </p:cNvSpPr>
          <p:nvPr>
            <p:ph idx="1"/>
          </p:nvPr>
        </p:nvSpPr>
        <p:spPr/>
        <p:txBody>
          <a:bodyPr/>
          <a:lstStyle/>
          <a:p>
            <a:r>
              <a:rPr lang="en-US" dirty="0"/>
              <a:t>Since the mean is not robust to outliers, it did not generate good results for imputation. </a:t>
            </a:r>
          </a:p>
          <a:p>
            <a:r>
              <a:rPr lang="en-US" dirty="0"/>
              <a:t>Even the median did not perform well due to the high variance in the data. </a:t>
            </a:r>
          </a:p>
          <a:p>
            <a:pPr lvl="0"/>
            <a:r>
              <a:rPr lang="en-US" dirty="0"/>
              <a:t>KNN Imputation - Since KNN algorithm uses mean value for estimation, it is highly sensitive to outliers, hence outliers must be removed. Also, since it’s a distance-based algorithm, feature-scaling is required. </a:t>
            </a:r>
            <a:endParaRPr lang="en-IN" dirty="0"/>
          </a:p>
          <a:p>
            <a:endParaRPr lang="en-US" dirty="0"/>
          </a:p>
          <a:p>
            <a:endParaRPr lang="en-US" dirty="0"/>
          </a:p>
          <a:p>
            <a:endParaRPr lang="en-US" dirty="0"/>
          </a:p>
        </p:txBody>
      </p:sp>
    </p:spTree>
    <p:extLst>
      <p:ext uri="{BB962C8B-B14F-4D97-AF65-F5344CB8AC3E}">
        <p14:creationId xmlns:p14="http://schemas.microsoft.com/office/powerpoint/2010/main" val="4013127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F70C-C1A5-2948-A53C-6E7DC93A6E4A}"/>
              </a:ext>
            </a:extLst>
          </p:cNvPr>
          <p:cNvSpPr>
            <a:spLocks noGrp="1"/>
          </p:cNvSpPr>
          <p:nvPr>
            <p:ph type="title"/>
          </p:nvPr>
        </p:nvSpPr>
        <p:spPr/>
        <p:txBody>
          <a:bodyPr/>
          <a:lstStyle/>
          <a:p>
            <a:r>
              <a:rPr lang="en-US" dirty="0"/>
              <a:t>Removing Outliers</a:t>
            </a:r>
          </a:p>
        </p:txBody>
      </p:sp>
      <p:sp>
        <p:nvSpPr>
          <p:cNvPr id="3" name="Content Placeholder 2">
            <a:extLst>
              <a:ext uri="{FF2B5EF4-FFF2-40B4-BE49-F238E27FC236}">
                <a16:creationId xmlns:a16="http://schemas.microsoft.com/office/drawing/2014/main" id="{8D622AEC-ABAF-D344-8B22-AAD5C85E7551}"/>
              </a:ext>
            </a:extLst>
          </p:cNvPr>
          <p:cNvSpPr>
            <a:spLocks noGrp="1"/>
          </p:cNvSpPr>
          <p:nvPr>
            <p:ph idx="1"/>
          </p:nvPr>
        </p:nvSpPr>
        <p:spPr/>
        <p:txBody>
          <a:bodyPr/>
          <a:lstStyle/>
          <a:p>
            <a:pPr>
              <a:buFont typeface="Wingdings" pitchFamily="2" charset="2"/>
              <a:buChar char="§"/>
            </a:pPr>
            <a:r>
              <a:rPr lang="en-US" dirty="0"/>
              <a:t> </a:t>
            </a:r>
            <a:r>
              <a:rPr lang="en-US" i="1" dirty="0"/>
              <a:t>IQR = Q3 – Q1</a:t>
            </a:r>
            <a:endParaRPr lang="en-IN" dirty="0"/>
          </a:p>
          <a:p>
            <a:pPr>
              <a:buFont typeface="Wingdings" pitchFamily="2" charset="2"/>
              <a:buChar char="§"/>
            </a:pPr>
            <a:r>
              <a:rPr lang="en-IN" i="1" dirty="0"/>
              <a:t> lower outer fence = Q1 - 3*IQR</a:t>
            </a:r>
            <a:endParaRPr lang="en-IN" dirty="0"/>
          </a:p>
          <a:p>
            <a:pPr>
              <a:buFont typeface="Wingdings" pitchFamily="2" charset="2"/>
              <a:buChar char="§"/>
            </a:pPr>
            <a:r>
              <a:rPr lang="en-IN" i="1" dirty="0"/>
              <a:t> upper outer fence = Q3 + 3*IQR</a:t>
            </a:r>
          </a:p>
          <a:p>
            <a:endParaRPr lang="en-IN" i="1" dirty="0"/>
          </a:p>
          <a:p>
            <a:pPr>
              <a:buFont typeface="Wingdings" pitchFamily="2" charset="2"/>
              <a:buChar char="Ø"/>
            </a:pPr>
            <a:r>
              <a:rPr lang="en-IN" dirty="0"/>
              <a:t> After removing the outliers, the dataset was reduced to 4426 observations.</a:t>
            </a:r>
          </a:p>
        </p:txBody>
      </p:sp>
    </p:spTree>
    <p:extLst>
      <p:ext uri="{BB962C8B-B14F-4D97-AF65-F5344CB8AC3E}">
        <p14:creationId xmlns:p14="http://schemas.microsoft.com/office/powerpoint/2010/main" val="2460013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D297-3D8D-F546-B9F1-9D247EC68217}"/>
              </a:ext>
            </a:extLst>
          </p:cNvPr>
          <p:cNvSpPr>
            <a:spLocks noGrp="1"/>
          </p:cNvSpPr>
          <p:nvPr>
            <p:ph type="title"/>
          </p:nvPr>
        </p:nvSpPr>
        <p:spPr/>
        <p:txBody>
          <a:bodyPr/>
          <a:lstStyle/>
          <a:p>
            <a:r>
              <a:rPr lang="en-US" dirty="0"/>
              <a:t>Feature Scaling</a:t>
            </a: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A6EB7C2C-AF14-9940-A52F-20533C98B44E}"/>
                  </a:ext>
                </a:extLst>
              </p:cNvPr>
              <p:cNvGraphicFramePr>
                <a:graphicFrameLocks noGrp="1"/>
              </p:cNvGraphicFramePr>
              <p:nvPr>
                <p:ph idx="1"/>
                <p:extLst>
                  <p:ext uri="{D42A27DB-BD31-4B8C-83A1-F6EECF244321}">
                    <p14:modId xmlns:p14="http://schemas.microsoft.com/office/powerpoint/2010/main" val="16271374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4">
                <a:extLst>
                  <a:ext uri="{FF2B5EF4-FFF2-40B4-BE49-F238E27FC236}">
                    <a16:creationId xmlns:a16="http://schemas.microsoft.com/office/drawing/2014/main" id="{A6EB7C2C-AF14-9940-A52F-20533C98B44E}"/>
                  </a:ext>
                </a:extLst>
              </p:cNvPr>
              <p:cNvGraphicFramePr>
                <a:graphicFrameLocks noGrp="1"/>
              </p:cNvGraphicFramePr>
              <p:nvPr>
                <p:ph idx="1"/>
                <p:extLst>
                  <p:ext uri="{D42A27DB-BD31-4B8C-83A1-F6EECF244321}">
                    <p14:modId xmlns:p14="http://schemas.microsoft.com/office/powerpoint/2010/main" val="16271374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TextBox 2">
            <a:extLst>
              <a:ext uri="{FF2B5EF4-FFF2-40B4-BE49-F238E27FC236}">
                <a16:creationId xmlns:a16="http://schemas.microsoft.com/office/drawing/2014/main" id="{B2A442F6-62A5-D248-9EE7-6FCBCA89F6CB}"/>
              </a:ext>
            </a:extLst>
          </p:cNvPr>
          <p:cNvSpPr txBox="1"/>
          <p:nvPr/>
        </p:nvSpPr>
        <p:spPr>
          <a:xfrm>
            <a:off x="838200" y="1640959"/>
            <a:ext cx="8038291" cy="369332"/>
          </a:xfrm>
          <a:prstGeom prst="rect">
            <a:avLst/>
          </a:prstGeom>
          <a:noFill/>
        </p:spPr>
        <p:txBody>
          <a:bodyPr wrap="none" rtlCol="0">
            <a:spAutoFit/>
          </a:bodyPr>
          <a:lstStyle/>
          <a:p>
            <a:r>
              <a:rPr lang="en-US" dirty="0"/>
              <a:t>Feature scaling is generally performed using the two of below mentioned methods: -</a:t>
            </a:r>
          </a:p>
        </p:txBody>
      </p:sp>
    </p:spTree>
    <p:extLst>
      <p:ext uri="{BB962C8B-B14F-4D97-AF65-F5344CB8AC3E}">
        <p14:creationId xmlns:p14="http://schemas.microsoft.com/office/powerpoint/2010/main" val="115650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08D4-4DD6-DD44-8233-4A6A22D425F9}"/>
              </a:ext>
            </a:extLst>
          </p:cNvPr>
          <p:cNvSpPr>
            <a:spLocks noGrp="1"/>
          </p:cNvSpPr>
          <p:nvPr>
            <p:ph type="title"/>
          </p:nvPr>
        </p:nvSpPr>
        <p:spPr/>
        <p:txBody>
          <a:bodyPr/>
          <a:lstStyle/>
          <a:p>
            <a:r>
              <a:rPr lang="en-US" dirty="0"/>
              <a:t>Internship</a:t>
            </a:r>
          </a:p>
        </p:txBody>
      </p:sp>
      <p:sp>
        <p:nvSpPr>
          <p:cNvPr id="3" name="Content Placeholder 2">
            <a:extLst>
              <a:ext uri="{FF2B5EF4-FFF2-40B4-BE49-F238E27FC236}">
                <a16:creationId xmlns:a16="http://schemas.microsoft.com/office/drawing/2014/main" id="{C6ADE931-18FD-1741-89E8-1A9093CF5E2E}"/>
              </a:ext>
            </a:extLst>
          </p:cNvPr>
          <p:cNvSpPr>
            <a:spLocks noGrp="1"/>
          </p:cNvSpPr>
          <p:nvPr>
            <p:ph idx="1"/>
          </p:nvPr>
        </p:nvSpPr>
        <p:spPr/>
        <p:txBody>
          <a:bodyPr/>
          <a:lstStyle/>
          <a:p>
            <a:r>
              <a:rPr lang="en-US" dirty="0"/>
              <a:t>CRG Solutions Pvt. Ltd. is </a:t>
            </a:r>
            <a:r>
              <a:rPr lang="en-IN" dirty="0"/>
              <a:t>a Business Performance Improvement company, helping organizations traverse their Data to Insights journey and beyond. It leverages curated Analytics Technology such as Tableau &amp; Alteryx.</a:t>
            </a:r>
          </a:p>
          <a:p>
            <a:r>
              <a:rPr lang="en-IN" dirty="0"/>
              <a:t>In my internship tenure I was thoroughly trained on the above mentioned tools and database theory. </a:t>
            </a:r>
          </a:p>
          <a:p>
            <a:r>
              <a:rPr lang="en-IN" dirty="0"/>
              <a:t>Due to my willingness to work on an Advanced Analytics project I worked under my senior on one such project and helped prepare a POC using Python as the major tool. </a:t>
            </a:r>
          </a:p>
          <a:p>
            <a:endParaRPr lang="en-US" dirty="0"/>
          </a:p>
        </p:txBody>
      </p:sp>
    </p:spTree>
    <p:extLst>
      <p:ext uri="{BB962C8B-B14F-4D97-AF65-F5344CB8AC3E}">
        <p14:creationId xmlns:p14="http://schemas.microsoft.com/office/powerpoint/2010/main" val="1410745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96DF-6FCE-B749-BEB6-9AE5FA43FE3E}"/>
              </a:ext>
            </a:extLst>
          </p:cNvPr>
          <p:cNvSpPr>
            <a:spLocks noGrp="1"/>
          </p:cNvSpPr>
          <p:nvPr>
            <p:ph type="title"/>
          </p:nvPr>
        </p:nvSpPr>
        <p:spPr/>
        <p:txBody>
          <a:bodyPr/>
          <a:lstStyle/>
          <a:p>
            <a:r>
              <a:rPr lang="en-US" dirty="0"/>
              <a:t>Normality Test</a:t>
            </a:r>
          </a:p>
        </p:txBody>
      </p:sp>
      <p:sp>
        <p:nvSpPr>
          <p:cNvPr id="3" name="Content Placeholder 2">
            <a:extLst>
              <a:ext uri="{FF2B5EF4-FFF2-40B4-BE49-F238E27FC236}">
                <a16:creationId xmlns:a16="http://schemas.microsoft.com/office/drawing/2014/main" id="{2B1916C7-5661-5D40-A73A-0AF09AF32C9A}"/>
              </a:ext>
            </a:extLst>
          </p:cNvPr>
          <p:cNvSpPr>
            <a:spLocks noGrp="1"/>
          </p:cNvSpPr>
          <p:nvPr>
            <p:ph idx="1"/>
          </p:nvPr>
        </p:nvSpPr>
        <p:spPr/>
        <p:txBody>
          <a:bodyPr/>
          <a:lstStyle/>
          <a:p>
            <a:r>
              <a:rPr lang="en-US" dirty="0"/>
              <a:t>Since, the size of the data is greater than 2000, we’ll use the non-parametric </a:t>
            </a:r>
            <a:r>
              <a:rPr lang="en-US" dirty="0" err="1"/>
              <a:t>Jarque-Bera</a:t>
            </a:r>
            <a:r>
              <a:rPr lang="en-US" dirty="0"/>
              <a:t> test to test normality of the variables. </a:t>
            </a:r>
          </a:p>
          <a:p>
            <a:r>
              <a:rPr lang="en-IN" dirty="0"/>
              <a:t>The test matches the skewness and kurtosis of data to see if it matches a normal distribution. A normal distribution has a skew of zero (i.e. it’s perfectly symmetrical around the mean) and a kurtosis of three. </a:t>
            </a:r>
          </a:p>
          <a:p>
            <a:r>
              <a:rPr lang="en-US" b="1" dirty="0"/>
              <a:t>H</a:t>
            </a:r>
            <a:r>
              <a:rPr lang="en-US" b="1" baseline="-25000" dirty="0"/>
              <a:t>0</a:t>
            </a:r>
            <a:r>
              <a:rPr lang="en-US" b="1" dirty="0"/>
              <a:t>: </a:t>
            </a:r>
            <a:r>
              <a:rPr lang="en-US" dirty="0"/>
              <a:t>the </a:t>
            </a:r>
            <a:r>
              <a:rPr lang="en-IN" dirty="0"/>
              <a:t>data is normally distributed.</a:t>
            </a:r>
          </a:p>
          <a:p>
            <a:pPr marL="0" indent="0">
              <a:buNone/>
            </a:pPr>
            <a:r>
              <a:rPr lang="en-US" b="1" dirty="0"/>
              <a:t>   H</a:t>
            </a:r>
            <a:r>
              <a:rPr lang="en-US" b="1" baseline="-25000" dirty="0"/>
              <a:t>a</a:t>
            </a:r>
            <a:r>
              <a:rPr lang="en-US" b="1" dirty="0"/>
              <a:t>: </a:t>
            </a:r>
            <a:r>
              <a:rPr lang="en-US" dirty="0"/>
              <a:t>the </a:t>
            </a:r>
            <a:r>
              <a:rPr lang="en-IN" dirty="0"/>
              <a:t>data does not come from a normal distribution.</a:t>
            </a:r>
          </a:p>
          <a:p>
            <a:endParaRPr lang="en-IN" dirty="0"/>
          </a:p>
          <a:p>
            <a:endParaRPr lang="en-US" dirty="0"/>
          </a:p>
        </p:txBody>
      </p:sp>
    </p:spTree>
    <p:extLst>
      <p:ext uri="{BB962C8B-B14F-4D97-AF65-F5344CB8AC3E}">
        <p14:creationId xmlns:p14="http://schemas.microsoft.com/office/powerpoint/2010/main" val="3167968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C7B1-1A82-FD49-987C-472F336737E5}"/>
              </a:ext>
            </a:extLst>
          </p:cNvPr>
          <p:cNvSpPr>
            <a:spLocks noGrp="1"/>
          </p:cNvSpPr>
          <p:nvPr>
            <p:ph type="title"/>
          </p:nvPr>
        </p:nvSpPr>
        <p:spPr/>
        <p:txBody>
          <a:bodyPr/>
          <a:lstStyle/>
          <a:p>
            <a:r>
              <a:rPr lang="en-US" dirty="0"/>
              <a:t>Normality Test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FB15D-7557-AC41-A02F-4B9D8BEC3DD6}"/>
                  </a:ext>
                </a:extLst>
              </p:cNvPr>
              <p:cNvSpPr>
                <a:spLocks noGrp="1"/>
              </p:cNvSpPr>
              <p:nvPr>
                <p:ph idx="1"/>
              </p:nvPr>
            </p:nvSpPr>
            <p:spPr/>
            <p:txBody>
              <a:bodyPr>
                <a:normAutofit fontScale="25000" lnSpcReduction="20000"/>
              </a:bodyPr>
              <a:lstStyle/>
              <a:p>
                <a:pPr>
                  <a:buFont typeface="Wingdings" pitchFamily="2" charset="2"/>
                  <a:buChar char="§"/>
                </a:pPr>
                <a14:m>
                  <m:oMath xmlns:m="http://schemas.openxmlformats.org/officeDocument/2006/math">
                    <m:r>
                      <a:rPr lang="en-IN" sz="8000" i="1">
                        <a:latin typeface="Cambria Math" panose="02040503050406030204" pitchFamily="18" charset="0"/>
                      </a:rPr>
                      <m:t>𝐽𝐵</m:t>
                    </m:r>
                    <m:r>
                      <a:rPr lang="en-IN" sz="8000" i="1">
                        <a:latin typeface="Cambria Math" panose="02040503050406030204" pitchFamily="18" charset="0"/>
                      </a:rPr>
                      <m:t>= </m:t>
                    </m:r>
                    <m:f>
                      <m:fPr>
                        <m:ctrlPr>
                          <a:rPr lang="en-IN" sz="8000" i="1">
                            <a:latin typeface="Cambria Math" panose="02040503050406030204" pitchFamily="18" charset="0"/>
                          </a:rPr>
                        </m:ctrlPr>
                      </m:fPr>
                      <m:num>
                        <m:r>
                          <a:rPr lang="en-IN" sz="8000" i="1">
                            <a:latin typeface="Cambria Math" panose="02040503050406030204" pitchFamily="18" charset="0"/>
                          </a:rPr>
                          <m:t>𝑁</m:t>
                        </m:r>
                      </m:num>
                      <m:den>
                        <m:r>
                          <a:rPr lang="en-IN" sz="8000" i="1">
                            <a:latin typeface="Cambria Math" panose="02040503050406030204" pitchFamily="18" charset="0"/>
                          </a:rPr>
                          <m:t>6</m:t>
                        </m:r>
                      </m:den>
                    </m:f>
                    <m:d>
                      <m:dPr>
                        <m:ctrlPr>
                          <a:rPr lang="en-IN" sz="8000" i="1">
                            <a:latin typeface="Cambria Math" panose="02040503050406030204" pitchFamily="18" charset="0"/>
                          </a:rPr>
                        </m:ctrlPr>
                      </m:dPr>
                      <m:e>
                        <m:sSup>
                          <m:sSupPr>
                            <m:ctrlPr>
                              <a:rPr lang="en-IN" sz="8000" i="1">
                                <a:latin typeface="Cambria Math" panose="02040503050406030204" pitchFamily="18" charset="0"/>
                              </a:rPr>
                            </m:ctrlPr>
                          </m:sSupPr>
                          <m:e>
                            <m:r>
                              <a:rPr lang="en-IN" sz="8000" i="1">
                                <a:latin typeface="Cambria Math" panose="02040503050406030204" pitchFamily="18" charset="0"/>
                              </a:rPr>
                              <m:t>𝑆</m:t>
                            </m:r>
                          </m:e>
                          <m:sup>
                            <m:r>
                              <a:rPr lang="en-IN" sz="8000" i="1">
                                <a:latin typeface="Cambria Math" panose="02040503050406030204" pitchFamily="18" charset="0"/>
                              </a:rPr>
                              <m:t>2</m:t>
                            </m:r>
                          </m:sup>
                        </m:sSup>
                        <m:r>
                          <a:rPr lang="en-IN" sz="8000" i="1">
                            <a:latin typeface="Cambria Math" panose="02040503050406030204" pitchFamily="18" charset="0"/>
                          </a:rPr>
                          <m:t>+</m:t>
                        </m:r>
                        <m:f>
                          <m:fPr>
                            <m:ctrlPr>
                              <a:rPr lang="en-IN" sz="8000" i="1">
                                <a:latin typeface="Cambria Math" panose="02040503050406030204" pitchFamily="18" charset="0"/>
                              </a:rPr>
                            </m:ctrlPr>
                          </m:fPr>
                          <m:num>
                            <m:sSup>
                              <m:sSupPr>
                                <m:ctrlPr>
                                  <a:rPr lang="en-IN" sz="8000" i="1">
                                    <a:latin typeface="Cambria Math" panose="02040503050406030204" pitchFamily="18" charset="0"/>
                                  </a:rPr>
                                </m:ctrlPr>
                              </m:sSupPr>
                              <m:e>
                                <m:d>
                                  <m:dPr>
                                    <m:ctrlPr>
                                      <a:rPr lang="en-IN" sz="8000" i="1">
                                        <a:latin typeface="Cambria Math" panose="02040503050406030204" pitchFamily="18" charset="0"/>
                                      </a:rPr>
                                    </m:ctrlPr>
                                  </m:dPr>
                                  <m:e>
                                    <m:r>
                                      <a:rPr lang="en-IN" sz="8000" i="1">
                                        <a:latin typeface="Cambria Math" panose="02040503050406030204" pitchFamily="18" charset="0"/>
                                      </a:rPr>
                                      <m:t>𝐾</m:t>
                                    </m:r>
                                    <m:r>
                                      <a:rPr lang="en-IN" sz="8000" i="1">
                                        <a:latin typeface="Cambria Math" panose="02040503050406030204" pitchFamily="18" charset="0"/>
                                      </a:rPr>
                                      <m:t>−3</m:t>
                                    </m:r>
                                  </m:e>
                                </m:d>
                              </m:e>
                              <m:sup>
                                <m:r>
                                  <a:rPr lang="en-IN" sz="8000" i="1">
                                    <a:latin typeface="Cambria Math" panose="02040503050406030204" pitchFamily="18" charset="0"/>
                                  </a:rPr>
                                  <m:t>2</m:t>
                                </m:r>
                              </m:sup>
                            </m:sSup>
                          </m:num>
                          <m:den>
                            <m:r>
                              <a:rPr lang="en-IN" sz="8000" i="1">
                                <a:latin typeface="Cambria Math" panose="02040503050406030204" pitchFamily="18" charset="0"/>
                              </a:rPr>
                              <m:t>4</m:t>
                            </m:r>
                          </m:den>
                        </m:f>
                      </m:e>
                    </m:d>
                  </m:oMath>
                </a14:m>
                <a:endParaRPr lang="en-IN" sz="8000" dirty="0"/>
              </a:p>
              <a:p>
                <a:pPr marL="0" indent="0">
                  <a:buNone/>
                </a:pPr>
                <a:r>
                  <a:rPr lang="en-US" sz="8000" dirty="0"/>
                  <a:t> </a:t>
                </a:r>
                <a:endParaRPr lang="en-IN" sz="8000" dirty="0"/>
              </a:p>
              <a:p>
                <a:pPr marL="0" indent="0">
                  <a:buNone/>
                </a:pPr>
                <a:r>
                  <a:rPr lang="en-US" sz="8000" dirty="0"/>
                  <a:t>where, </a:t>
                </a:r>
                <a:r>
                  <a:rPr lang="en-IN" sz="8000" dirty="0"/>
                  <a:t>		</a:t>
                </a:r>
              </a:p>
              <a:p>
                <a:pPr marL="0" indent="0">
                  <a:buNone/>
                </a:pPr>
                <a:r>
                  <a:rPr lang="en-US" sz="8000" dirty="0"/>
                  <a:t>			S = sample skewness,</a:t>
                </a:r>
                <a:endParaRPr lang="en-IN" sz="8000" dirty="0"/>
              </a:p>
              <a:p>
                <a:pPr marL="0" indent="0">
                  <a:buNone/>
                </a:pPr>
                <a:r>
                  <a:rPr lang="en-US" sz="8000" dirty="0"/>
                  <a:t>			K = sample kurtosis, &amp;</a:t>
                </a:r>
                <a:endParaRPr lang="en-IN" sz="8000" dirty="0"/>
              </a:p>
              <a:p>
                <a:pPr marL="0" indent="0">
                  <a:buNone/>
                </a:pPr>
                <a:r>
                  <a:rPr lang="en-US" sz="8000" dirty="0"/>
                  <a:t>			N = sample size.</a:t>
                </a:r>
              </a:p>
              <a:p>
                <a:pPr marL="0" indent="0">
                  <a:buNone/>
                </a:pPr>
                <a:endParaRPr lang="en-US" sz="8000" dirty="0"/>
              </a:p>
              <a:p>
                <a:pPr marL="0" indent="0">
                  <a:buNone/>
                </a:pPr>
                <a:endParaRPr lang="en-US" sz="8000" dirty="0"/>
              </a:p>
              <a:p>
                <a:pPr>
                  <a:buFont typeface="Wingdings" pitchFamily="2" charset="2"/>
                  <a:buChar char="Ø"/>
                </a:pPr>
                <a:r>
                  <a:rPr lang="en-US" sz="8000" dirty="0"/>
                  <a:t> </a:t>
                </a:r>
                <a:r>
                  <a:rPr lang="en-IN" sz="8000" dirty="0"/>
                  <a:t>After conducting the test, we find that none of our variables are normally distributed. Hence, in this case, we will proceed with Normalization or Min-Max Normalization of the variables. </a:t>
                </a:r>
              </a:p>
              <a:p>
                <a:pPr>
                  <a:buFont typeface="Wingdings" pitchFamily="2" charset="2"/>
                  <a:buChar char="Ø"/>
                </a:pPr>
                <a:r>
                  <a:rPr lang="en-US" sz="8000" dirty="0"/>
                  <a:t>After performing the scaling, all our features are now having values which are only between 0 and 1.</a:t>
                </a:r>
              </a:p>
              <a:p>
                <a:pPr>
                  <a:buFont typeface="Wingdings" pitchFamily="2" charset="2"/>
                  <a:buChar char="Ø"/>
                </a:pPr>
                <a:r>
                  <a:rPr lang="en-US" sz="8000" dirty="0"/>
                  <a:t>After performing the imputation we find that the values seem close enough, hence,  we’ll use the KNN imputed values. </a:t>
                </a:r>
                <a:endParaRPr lang="en-IN" sz="8000" dirty="0"/>
              </a:p>
              <a:p>
                <a:pPr>
                  <a:buFont typeface="Wingdings" pitchFamily="2" charset="2"/>
                  <a:buChar char="Ø"/>
                </a:pPr>
                <a:endParaRPr lang="en-IN" sz="3800" dirty="0"/>
              </a:p>
              <a:p>
                <a:pPr marL="0" indent="0">
                  <a:buNone/>
                </a:pPr>
                <a:endParaRPr lang="en-US" dirty="0"/>
              </a:p>
              <a:p>
                <a:pPr marL="0" indent="0">
                  <a:buNone/>
                </a:pPr>
                <a:r>
                  <a:rPr lang="en-US" dirty="0"/>
                  <a:t>	</a:t>
                </a:r>
                <a:r>
                  <a:rPr lang="en-IN" dirty="0">
                    <a:effectLst/>
                  </a:rPr>
                  <a:t> </a:t>
                </a:r>
                <a:endParaRPr lang="en-US" dirty="0"/>
              </a:p>
            </p:txBody>
          </p:sp>
        </mc:Choice>
        <mc:Fallback xmlns="">
          <p:sp>
            <p:nvSpPr>
              <p:cNvPr id="3" name="Content Placeholder 2">
                <a:extLst>
                  <a:ext uri="{FF2B5EF4-FFF2-40B4-BE49-F238E27FC236}">
                    <a16:creationId xmlns:a16="http://schemas.microsoft.com/office/drawing/2014/main" id="{7E5FB15D-7557-AC41-A02F-4B9D8BEC3DD6}"/>
                  </a:ext>
                </a:extLst>
              </p:cNvPr>
              <p:cNvSpPr>
                <a:spLocks noGrp="1" noRot="1" noChangeAspect="1" noMove="1" noResize="1" noEditPoints="1" noAdjustHandles="1" noChangeArrowheads="1" noChangeShapeType="1" noTextEdit="1"/>
              </p:cNvSpPr>
              <p:nvPr>
                <p:ph idx="1"/>
              </p:nvPr>
            </p:nvSpPr>
            <p:spPr>
              <a:blipFill>
                <a:blip r:embed="rId2"/>
                <a:stretch>
                  <a:fillRect l="-725" t="-875" r="-845" b="-5539"/>
                </a:stretch>
              </a:blipFill>
            </p:spPr>
            <p:txBody>
              <a:bodyPr/>
              <a:lstStyle/>
              <a:p>
                <a:r>
                  <a:rPr lang="en-US">
                    <a:noFill/>
                  </a:rPr>
                  <a:t> </a:t>
                </a:r>
              </a:p>
            </p:txBody>
          </p:sp>
        </mc:Fallback>
      </mc:AlternateContent>
    </p:spTree>
    <p:extLst>
      <p:ext uri="{BB962C8B-B14F-4D97-AF65-F5344CB8AC3E}">
        <p14:creationId xmlns:p14="http://schemas.microsoft.com/office/powerpoint/2010/main" val="3032182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5402-8404-BD4D-97DC-EF9333A6AAAF}"/>
              </a:ext>
            </a:extLst>
          </p:cNvPr>
          <p:cNvSpPr>
            <a:spLocks noGrp="1"/>
          </p:cNvSpPr>
          <p:nvPr>
            <p:ph type="title"/>
          </p:nvPr>
        </p:nvSpPr>
        <p:spPr/>
        <p:txBody>
          <a:bodyPr/>
          <a:lstStyle/>
          <a:p>
            <a:r>
              <a:rPr lang="en-US" dirty="0"/>
              <a:t>Feature Extraction</a:t>
            </a:r>
          </a:p>
        </p:txBody>
      </p:sp>
      <p:pic>
        <p:nvPicPr>
          <p:cNvPr id="4" name="Content Placeholder 3">
            <a:extLst>
              <a:ext uri="{FF2B5EF4-FFF2-40B4-BE49-F238E27FC236}">
                <a16:creationId xmlns:a16="http://schemas.microsoft.com/office/drawing/2014/main" id="{8CFC15E1-9E35-814F-93D9-A3DC70AF042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67301" y="4029075"/>
            <a:ext cx="6857398" cy="2590621"/>
          </a:xfrm>
          <a:prstGeom prst="rect">
            <a:avLst/>
          </a:prstGeom>
        </p:spPr>
      </p:pic>
      <p:sp>
        <p:nvSpPr>
          <p:cNvPr id="3" name="TextBox 2">
            <a:extLst>
              <a:ext uri="{FF2B5EF4-FFF2-40B4-BE49-F238E27FC236}">
                <a16:creationId xmlns:a16="http://schemas.microsoft.com/office/drawing/2014/main" id="{74D27C79-AA97-BB4D-B5BA-AC748C9A1782}"/>
              </a:ext>
            </a:extLst>
          </p:cNvPr>
          <p:cNvSpPr txBox="1"/>
          <p:nvPr/>
        </p:nvSpPr>
        <p:spPr>
          <a:xfrm>
            <a:off x="1030014" y="1690688"/>
            <a:ext cx="11105028" cy="2031325"/>
          </a:xfrm>
          <a:prstGeom prst="rect">
            <a:avLst/>
          </a:prstGeom>
          <a:noFill/>
        </p:spPr>
        <p:txBody>
          <a:bodyPr wrap="none" rtlCol="0">
            <a:spAutoFit/>
          </a:bodyPr>
          <a:lstStyle/>
          <a:p>
            <a:pPr marL="285750" indent="-285750">
              <a:buFont typeface="Arial" panose="020B0604020202020204" pitchFamily="34" charset="0"/>
              <a:buChar char="•"/>
            </a:pPr>
            <a:r>
              <a:rPr lang="en-US" dirty="0"/>
              <a:t>As the number of features or dimensions grow, the amount of data we need to generalize (more the redundancy, </a:t>
            </a:r>
          </a:p>
          <a:p>
            <a:r>
              <a:rPr lang="en-US" dirty="0"/>
              <a:t>      better the generalization) accurately grows exponentially. </a:t>
            </a:r>
          </a:p>
          <a:p>
            <a:endParaRPr lang="en-US" dirty="0"/>
          </a:p>
          <a:p>
            <a:pPr marL="285750" indent="-285750">
              <a:buFont typeface="Arial" panose="020B0604020202020204" pitchFamily="34" charset="0"/>
              <a:buChar char="•"/>
            </a:pPr>
            <a:r>
              <a:rPr lang="en-IN" dirty="0"/>
              <a:t>Observed features or observed dimensionality obscure the true or intrinsic</a:t>
            </a:r>
            <a:r>
              <a:rPr lang="en-IN" i="1" dirty="0"/>
              <a:t> </a:t>
            </a:r>
            <a:r>
              <a:rPr lang="en-IN" dirty="0"/>
              <a:t>dimensionality of the data. </a:t>
            </a:r>
          </a:p>
          <a:p>
            <a:endParaRPr lang="en-IN" dirty="0"/>
          </a:p>
          <a:p>
            <a:pPr marL="285750" indent="-285750">
              <a:buFont typeface="Arial" panose="020B0604020202020204" pitchFamily="34" charset="0"/>
              <a:buChar char="•"/>
            </a:pPr>
            <a:r>
              <a:rPr lang="en-IN" dirty="0"/>
              <a:t>Exponential growth in dimension space causes high sparsity in the data set and unnecessarily increases storage </a:t>
            </a:r>
          </a:p>
          <a:p>
            <a:r>
              <a:rPr lang="en-IN" dirty="0"/>
              <a:t>     space and processing time for the particular modelling algorithm.</a:t>
            </a:r>
            <a:endParaRPr lang="en-US" dirty="0"/>
          </a:p>
        </p:txBody>
      </p:sp>
    </p:spTree>
    <p:extLst>
      <p:ext uri="{BB962C8B-B14F-4D97-AF65-F5344CB8AC3E}">
        <p14:creationId xmlns:p14="http://schemas.microsoft.com/office/powerpoint/2010/main" val="2445033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492-9EF4-954C-B2A0-880AC92F4838}"/>
              </a:ext>
            </a:extLst>
          </p:cNvPr>
          <p:cNvSpPr>
            <a:spLocks noGrp="1"/>
          </p:cNvSpPr>
          <p:nvPr>
            <p:ph type="title"/>
          </p:nvPr>
        </p:nvSpPr>
        <p:spPr/>
        <p:txBody>
          <a:bodyPr/>
          <a:lstStyle/>
          <a:p>
            <a:r>
              <a:rPr lang="en-US" dirty="0"/>
              <a:t>Principal Component Analysis</a:t>
            </a:r>
          </a:p>
        </p:txBody>
      </p:sp>
      <p:sp>
        <p:nvSpPr>
          <p:cNvPr id="3" name="Content Placeholder 2">
            <a:extLst>
              <a:ext uri="{FF2B5EF4-FFF2-40B4-BE49-F238E27FC236}">
                <a16:creationId xmlns:a16="http://schemas.microsoft.com/office/drawing/2014/main" id="{2C56BA05-FCE0-BA49-A8BA-5847E661A1AE}"/>
              </a:ext>
            </a:extLst>
          </p:cNvPr>
          <p:cNvSpPr>
            <a:spLocks noGrp="1"/>
          </p:cNvSpPr>
          <p:nvPr>
            <p:ph idx="1"/>
          </p:nvPr>
        </p:nvSpPr>
        <p:spPr/>
        <p:txBody>
          <a:bodyPr/>
          <a:lstStyle/>
          <a:p>
            <a:r>
              <a:rPr lang="en-US" dirty="0"/>
              <a:t>Principal Component Analysis is a dimensionality reduction method that performs feature extraction by constructing a new set of dimensions which are linear combinations of the original. </a:t>
            </a:r>
          </a:p>
          <a:p>
            <a:r>
              <a:rPr lang="en-US" dirty="0"/>
              <a:t>Original dimensions: 		X</a:t>
            </a:r>
            <a:r>
              <a:rPr lang="en-US" baseline="-25000" dirty="0"/>
              <a:t>1</a:t>
            </a:r>
            <a:r>
              <a:rPr lang="en-US" dirty="0"/>
              <a:t> X</a:t>
            </a:r>
            <a:r>
              <a:rPr lang="en-US" baseline="-25000" dirty="0"/>
              <a:t>2</a:t>
            </a:r>
            <a:r>
              <a:rPr lang="en-US" dirty="0"/>
              <a:t> X</a:t>
            </a:r>
            <a:r>
              <a:rPr lang="en-US" baseline="-25000" dirty="0"/>
              <a:t>3</a:t>
            </a:r>
            <a:r>
              <a:rPr lang="en-US" dirty="0"/>
              <a:t> …. </a:t>
            </a:r>
            <a:r>
              <a:rPr lang="en-US" dirty="0" err="1"/>
              <a:t>X</a:t>
            </a:r>
            <a:r>
              <a:rPr lang="en-US" baseline="-25000" dirty="0" err="1"/>
              <a:t>d</a:t>
            </a:r>
            <a:endParaRPr lang="en-IN" dirty="0"/>
          </a:p>
          <a:p>
            <a:pPr marL="0" indent="0">
              <a:buNone/>
            </a:pPr>
            <a:r>
              <a:rPr lang="en-US" dirty="0"/>
              <a:t>   New dimensions: 		E</a:t>
            </a:r>
            <a:r>
              <a:rPr lang="en-US" baseline="-25000" dirty="0"/>
              <a:t>1 </a:t>
            </a:r>
            <a:r>
              <a:rPr lang="en-US" dirty="0"/>
              <a:t>E</a:t>
            </a:r>
            <a:r>
              <a:rPr lang="en-US" baseline="-25000" dirty="0"/>
              <a:t>2</a:t>
            </a:r>
            <a:r>
              <a:rPr lang="en-US" dirty="0"/>
              <a:t> E</a:t>
            </a:r>
            <a:r>
              <a:rPr lang="en-US" baseline="-25000" dirty="0"/>
              <a:t>3 </a:t>
            </a:r>
            <a:r>
              <a:rPr lang="en-US" dirty="0"/>
              <a:t>…. </a:t>
            </a:r>
            <a:r>
              <a:rPr lang="en-US" dirty="0" err="1"/>
              <a:t>E</a:t>
            </a:r>
            <a:r>
              <a:rPr lang="en-US" baseline="-25000" dirty="0" err="1"/>
              <a:t>m</a:t>
            </a:r>
            <a:r>
              <a:rPr lang="en-US" dirty="0"/>
              <a:t> = f (X</a:t>
            </a:r>
            <a:r>
              <a:rPr lang="en-US" baseline="-25000" dirty="0"/>
              <a:t>1</a:t>
            </a:r>
            <a:r>
              <a:rPr lang="en-US" dirty="0"/>
              <a:t> X</a:t>
            </a:r>
            <a:r>
              <a:rPr lang="en-US" baseline="-25000" dirty="0"/>
              <a:t>2</a:t>
            </a:r>
            <a:r>
              <a:rPr lang="en-US" dirty="0"/>
              <a:t> X</a:t>
            </a:r>
            <a:r>
              <a:rPr lang="en-US" baseline="-25000" dirty="0"/>
              <a:t>3</a:t>
            </a:r>
            <a:r>
              <a:rPr lang="en-US" dirty="0"/>
              <a:t> …. </a:t>
            </a:r>
            <a:r>
              <a:rPr lang="en-US" dirty="0" err="1"/>
              <a:t>X</a:t>
            </a:r>
            <a:r>
              <a:rPr lang="en-US" baseline="-25000" dirty="0" err="1"/>
              <a:t>d</a:t>
            </a:r>
            <a:r>
              <a:rPr lang="en-US" dirty="0"/>
              <a:t>)</a:t>
            </a:r>
          </a:p>
          <a:p>
            <a:r>
              <a:rPr lang="en-US" dirty="0"/>
              <a:t>1</a:t>
            </a:r>
            <a:r>
              <a:rPr lang="en-US" baseline="30000" dirty="0"/>
              <a:t>st </a:t>
            </a:r>
            <a:r>
              <a:rPr lang="en-US" dirty="0"/>
              <a:t>PC: in the direction of the greatest variability in the data</a:t>
            </a:r>
            <a:endParaRPr lang="en-IN" dirty="0"/>
          </a:p>
          <a:p>
            <a:pPr marL="0" indent="0">
              <a:buNone/>
            </a:pPr>
            <a:r>
              <a:rPr lang="en-US" dirty="0"/>
              <a:t>   2</a:t>
            </a:r>
            <a:r>
              <a:rPr lang="en-US" baseline="30000" dirty="0"/>
              <a:t>nd </a:t>
            </a:r>
            <a:r>
              <a:rPr lang="en-US" dirty="0"/>
              <a:t>PC: perpendicular to 1</a:t>
            </a:r>
            <a:r>
              <a:rPr lang="en-US" baseline="30000" dirty="0"/>
              <a:t>st</a:t>
            </a:r>
            <a:r>
              <a:rPr lang="en-US" dirty="0"/>
              <a:t>, greatest variability of what’s left, and so on</a:t>
            </a:r>
            <a:endParaRPr lang="en-IN" dirty="0"/>
          </a:p>
          <a:p>
            <a:pPr marL="0" indent="0">
              <a:buNone/>
            </a:pPr>
            <a:endParaRPr lang="en-IN" dirty="0"/>
          </a:p>
          <a:p>
            <a:endParaRPr lang="en-US" dirty="0"/>
          </a:p>
        </p:txBody>
      </p:sp>
    </p:spTree>
    <p:extLst>
      <p:ext uri="{BB962C8B-B14F-4D97-AF65-F5344CB8AC3E}">
        <p14:creationId xmlns:p14="http://schemas.microsoft.com/office/powerpoint/2010/main" val="3294023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9B01-4E01-7442-96D3-10C0A3CE3D00}"/>
              </a:ext>
            </a:extLst>
          </p:cNvPr>
          <p:cNvSpPr>
            <a:spLocks noGrp="1"/>
          </p:cNvSpPr>
          <p:nvPr>
            <p:ph type="title"/>
          </p:nvPr>
        </p:nvSpPr>
        <p:spPr/>
        <p:txBody>
          <a:bodyPr/>
          <a:lstStyle/>
          <a:p>
            <a:r>
              <a:rPr lang="en-US" dirty="0"/>
              <a:t>Variability</a:t>
            </a:r>
          </a:p>
        </p:txBody>
      </p:sp>
      <p:sp>
        <p:nvSpPr>
          <p:cNvPr id="3" name="Content Placeholder 2">
            <a:extLst>
              <a:ext uri="{FF2B5EF4-FFF2-40B4-BE49-F238E27FC236}">
                <a16:creationId xmlns:a16="http://schemas.microsoft.com/office/drawing/2014/main" id="{3C6060F4-4AC7-494B-BA83-2CE265ED218D}"/>
              </a:ext>
            </a:extLst>
          </p:cNvPr>
          <p:cNvSpPr>
            <a:spLocks noGrp="1"/>
          </p:cNvSpPr>
          <p:nvPr>
            <p:ph idx="1"/>
          </p:nvPr>
        </p:nvSpPr>
        <p:spPr>
          <a:xfrm>
            <a:off x="838200" y="1690688"/>
            <a:ext cx="10515600" cy="4351338"/>
          </a:xfrm>
        </p:spPr>
        <p:txBody>
          <a:bodyPr/>
          <a:lstStyle/>
          <a:p>
            <a:r>
              <a:rPr lang="en-US" dirty="0"/>
              <a:t>The PCs must preserve as much ‘structure’ in the data as possible. </a:t>
            </a:r>
          </a:p>
          <a:p>
            <a:r>
              <a:rPr lang="en-US" dirty="0"/>
              <a:t>The line that explains the most variability, most preserves the distance between data points, which is important especially when working with distance-based algorithms. </a:t>
            </a:r>
          </a:p>
          <a:p>
            <a:endParaRPr lang="en-US" dirty="0"/>
          </a:p>
        </p:txBody>
      </p:sp>
      <p:pic>
        <p:nvPicPr>
          <p:cNvPr id="4" name="Picture 3">
            <a:extLst>
              <a:ext uri="{FF2B5EF4-FFF2-40B4-BE49-F238E27FC236}">
                <a16:creationId xmlns:a16="http://schemas.microsoft.com/office/drawing/2014/main" id="{CBC523B0-46A1-EB41-B826-4802F598B901}"/>
              </a:ext>
            </a:extLst>
          </p:cNvPr>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8000" contrast="7000"/>
                    </a14:imgEffect>
                  </a14:imgLayer>
                </a14:imgProps>
              </a:ext>
              <a:ext uri="{28A0092B-C50C-407E-A947-70E740481C1C}">
                <a14:useLocalDpi xmlns:a14="http://schemas.microsoft.com/office/drawing/2010/main" val="0"/>
              </a:ext>
            </a:extLst>
          </a:blip>
          <a:srcRect t="1" b="1614"/>
          <a:stretch/>
        </p:blipFill>
        <p:spPr bwMode="auto">
          <a:xfrm>
            <a:off x="4652682" y="3648747"/>
            <a:ext cx="3025589" cy="2663153"/>
          </a:xfrm>
          <a:prstGeom prst="rect">
            <a:avLst/>
          </a:prstGeom>
          <a:ln>
            <a:noFill/>
          </a:ln>
          <a:effectLst>
            <a:glow>
              <a:srgbClr val="4472C4"/>
            </a:glow>
            <a:softEdge rad="12700"/>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31F7D54-589B-704F-BE62-64DCD1E3FF9E}"/>
              </a:ext>
            </a:extLst>
          </p:cNvPr>
          <p:cNvSpPr txBox="1"/>
          <p:nvPr/>
        </p:nvSpPr>
        <p:spPr>
          <a:xfrm>
            <a:off x="1129553" y="6492875"/>
            <a:ext cx="117496"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5933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5648-1CBA-704E-9F71-4CEE74183864}"/>
              </a:ext>
            </a:extLst>
          </p:cNvPr>
          <p:cNvSpPr>
            <a:spLocks noGrp="1"/>
          </p:cNvSpPr>
          <p:nvPr>
            <p:ph type="title"/>
          </p:nvPr>
        </p:nvSpPr>
        <p:spPr/>
        <p:txBody>
          <a:bodyPr/>
          <a:lstStyle/>
          <a:p>
            <a:r>
              <a:rPr lang="en-US" dirty="0"/>
              <a:t>PCA Algebra</a:t>
            </a:r>
          </a:p>
        </p:txBody>
      </p:sp>
      <p:sp>
        <p:nvSpPr>
          <p:cNvPr id="3" name="Content Placeholder 2">
            <a:extLst>
              <a:ext uri="{FF2B5EF4-FFF2-40B4-BE49-F238E27FC236}">
                <a16:creationId xmlns:a16="http://schemas.microsoft.com/office/drawing/2014/main" id="{281743F8-00BD-7040-8F77-C22DB8F52744}"/>
              </a:ext>
            </a:extLst>
          </p:cNvPr>
          <p:cNvSpPr>
            <a:spLocks noGrp="1"/>
          </p:cNvSpPr>
          <p:nvPr>
            <p:ph idx="1"/>
          </p:nvPr>
        </p:nvSpPr>
        <p:spPr/>
        <p:txBody>
          <a:bodyPr/>
          <a:lstStyle/>
          <a:p>
            <a:pPr>
              <a:buFont typeface="Wingdings" pitchFamily="2" charset="2"/>
              <a:buChar char="Ø"/>
            </a:pPr>
            <a:r>
              <a:rPr lang="en-US" dirty="0"/>
              <a:t> </a:t>
            </a:r>
            <a:r>
              <a:rPr lang="en-US" b="1" dirty="0"/>
              <a:t>1. Centre the data: -  </a:t>
            </a:r>
            <a:r>
              <a:rPr lang="en-US" dirty="0"/>
              <a:t>Subtract mean value from each variable.  </a:t>
            </a:r>
          </a:p>
          <a:p>
            <a:pPr marL="0" indent="0" algn="ctr">
              <a:buNone/>
            </a:pPr>
            <a:endParaRPr lang="en-US" dirty="0"/>
          </a:p>
          <a:p>
            <a:pPr marL="0" indent="0" algn="ctr">
              <a:buNone/>
            </a:pPr>
            <a:r>
              <a:rPr lang="en-US" dirty="0"/>
              <a:t> </a:t>
            </a:r>
            <a:r>
              <a:rPr lang="en-US" i="1" dirty="0"/>
              <a:t>X</a:t>
            </a:r>
            <a:r>
              <a:rPr lang="en-US" i="1" baseline="-25000" dirty="0"/>
              <a:t>i, a </a:t>
            </a:r>
            <a:r>
              <a:rPr lang="en-US" i="1" dirty="0"/>
              <a:t>=</a:t>
            </a:r>
            <a:r>
              <a:rPr lang="en-US" i="1" baseline="-25000" dirty="0"/>
              <a:t> </a:t>
            </a:r>
            <a:r>
              <a:rPr lang="en-US" i="1" dirty="0"/>
              <a:t>X</a:t>
            </a:r>
            <a:r>
              <a:rPr lang="en-US" i="1" baseline="-25000" dirty="0"/>
              <a:t>i, a </a:t>
            </a:r>
            <a:r>
              <a:rPr lang="en-US" i="1" dirty="0"/>
              <a:t>- </a:t>
            </a:r>
            <a:r>
              <a:rPr lang="en-US" i="1" dirty="0">
                <a:sym typeface="Symbol" pitchFamily="2" charset="2"/>
              </a:rPr>
              <a:t></a:t>
            </a:r>
            <a:r>
              <a:rPr lang="en-US" i="1" baseline="-25000" dirty="0"/>
              <a:t>a</a:t>
            </a:r>
            <a:endParaRPr lang="en-IN" dirty="0"/>
          </a:p>
          <a:p>
            <a:pPr marL="0" indent="0">
              <a:buNone/>
            </a:pPr>
            <a:endParaRPr lang="en-US" dirty="0"/>
          </a:p>
          <a:p>
            <a:pPr marL="0" indent="0">
              <a:buNone/>
            </a:pPr>
            <a:r>
              <a:rPr lang="en-US" dirty="0"/>
              <a:t>Where,</a:t>
            </a:r>
            <a:endParaRPr lang="en-IN" dirty="0"/>
          </a:p>
          <a:p>
            <a:pPr marL="0" indent="0">
              <a:buNone/>
            </a:pPr>
            <a:r>
              <a:rPr lang="en-US" dirty="0"/>
              <a:t>			</a:t>
            </a:r>
            <a:r>
              <a:rPr lang="en-US" dirty="0" err="1"/>
              <a:t>i</a:t>
            </a:r>
            <a:r>
              <a:rPr lang="en-US" dirty="0"/>
              <a:t>: </a:t>
            </a:r>
            <a:r>
              <a:rPr lang="en-US" dirty="0" err="1"/>
              <a:t>i</a:t>
            </a:r>
            <a:r>
              <a:rPr lang="en-US" baseline="30000" dirty="0" err="1"/>
              <a:t>th</a:t>
            </a:r>
            <a:r>
              <a:rPr lang="en-US" dirty="0"/>
              <a:t> observation</a:t>
            </a:r>
            <a:endParaRPr lang="en-IN" dirty="0"/>
          </a:p>
          <a:p>
            <a:pPr marL="0" indent="0">
              <a:buNone/>
            </a:pPr>
            <a:r>
              <a:rPr lang="en-US" dirty="0"/>
              <a:t>			a: </a:t>
            </a:r>
            <a:r>
              <a:rPr lang="en-US" dirty="0" err="1"/>
              <a:t>a</a:t>
            </a:r>
            <a:r>
              <a:rPr lang="en-US" baseline="30000" dirty="0" err="1"/>
              <a:t>th</a:t>
            </a:r>
            <a:r>
              <a:rPr lang="en-US" dirty="0"/>
              <a:t> feature</a:t>
            </a:r>
            <a:endParaRPr lang="en-IN" dirty="0"/>
          </a:p>
          <a:p>
            <a:pPr marL="0" indent="0">
              <a:buNone/>
            </a:pPr>
            <a:r>
              <a:rPr lang="en-US" dirty="0">
                <a:sym typeface="Symbol" pitchFamily="2" charset="2"/>
              </a:rPr>
              <a:t>			</a:t>
            </a:r>
            <a:r>
              <a:rPr lang="en-US" baseline="-25000" dirty="0"/>
              <a:t>a</a:t>
            </a:r>
            <a:r>
              <a:rPr lang="en-US" dirty="0"/>
              <a:t>:</a:t>
            </a:r>
            <a:r>
              <a:rPr lang="en-US" baseline="-25000" dirty="0"/>
              <a:t> </a:t>
            </a:r>
            <a:r>
              <a:rPr lang="en-US" dirty="0"/>
              <a:t>Mean of </a:t>
            </a:r>
            <a:r>
              <a:rPr lang="en-US" dirty="0" err="1"/>
              <a:t>a</a:t>
            </a:r>
            <a:r>
              <a:rPr lang="en-US" baseline="30000" dirty="0" err="1"/>
              <a:t>th</a:t>
            </a:r>
            <a:r>
              <a:rPr lang="en-US" baseline="-25000" dirty="0"/>
              <a:t> </a:t>
            </a:r>
            <a:r>
              <a:rPr lang="en-US" dirty="0"/>
              <a:t>feature</a:t>
            </a:r>
            <a:endParaRPr lang="en-IN" dirty="0"/>
          </a:p>
          <a:p>
            <a:pPr marL="0" indent="0">
              <a:buNone/>
            </a:pPr>
            <a:endParaRPr lang="en-US" dirty="0"/>
          </a:p>
        </p:txBody>
      </p:sp>
    </p:spTree>
    <p:extLst>
      <p:ext uri="{BB962C8B-B14F-4D97-AF65-F5344CB8AC3E}">
        <p14:creationId xmlns:p14="http://schemas.microsoft.com/office/powerpoint/2010/main" val="3882472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46644-F964-AE49-A1AD-5511447B4ABE}"/>
              </a:ext>
            </a:extLst>
          </p:cNvPr>
          <p:cNvSpPr>
            <a:spLocks noGrp="1"/>
          </p:cNvSpPr>
          <p:nvPr>
            <p:ph type="title"/>
          </p:nvPr>
        </p:nvSpPr>
        <p:spPr/>
        <p:txBody>
          <a:bodyPr/>
          <a:lstStyle/>
          <a:p>
            <a:r>
              <a:rPr lang="en-US" dirty="0"/>
              <a:t>PCA Algebra (Cont.)</a:t>
            </a:r>
          </a:p>
        </p:txBody>
      </p:sp>
      <p:sp>
        <p:nvSpPr>
          <p:cNvPr id="3" name="Content Placeholder 2">
            <a:extLst>
              <a:ext uri="{FF2B5EF4-FFF2-40B4-BE49-F238E27FC236}">
                <a16:creationId xmlns:a16="http://schemas.microsoft.com/office/drawing/2014/main" id="{113A38EA-C73A-3C44-A522-7A2CAA730530}"/>
              </a:ext>
            </a:extLst>
          </p:cNvPr>
          <p:cNvSpPr>
            <a:spLocks noGrp="1"/>
          </p:cNvSpPr>
          <p:nvPr>
            <p:ph idx="1"/>
          </p:nvPr>
        </p:nvSpPr>
        <p:spPr/>
        <p:txBody>
          <a:bodyPr/>
          <a:lstStyle/>
          <a:p>
            <a:pPr>
              <a:buFont typeface="Wingdings" pitchFamily="2" charset="2"/>
              <a:buChar char="Ø"/>
            </a:pPr>
            <a:r>
              <a:rPr lang="en-US" dirty="0"/>
              <a:t> </a:t>
            </a:r>
            <a:r>
              <a:rPr lang="en-US" b="1" dirty="0"/>
              <a:t>2. Compute covariance matrix: - </a:t>
            </a:r>
            <a:r>
              <a:rPr lang="en-US" dirty="0"/>
              <a:t>d number of features will generate a d X d covariance matrix having variance of each attribute in the diagonal elements. </a:t>
            </a:r>
          </a:p>
          <a:p>
            <a:pPr marL="0" indent="0">
              <a:buNone/>
            </a:pPr>
            <a:endParaRPr lang="en-US" b="1" dirty="0"/>
          </a:p>
          <a:p>
            <a:pPr marL="0" indent="0">
              <a:buNone/>
            </a:pPr>
            <a:endParaRPr lang="en-US" b="1" dirty="0"/>
          </a:p>
        </p:txBody>
      </p:sp>
      <p:pic>
        <p:nvPicPr>
          <p:cNvPr id="7" name="Picture 6">
            <a:extLst>
              <a:ext uri="{FF2B5EF4-FFF2-40B4-BE49-F238E27FC236}">
                <a16:creationId xmlns:a16="http://schemas.microsoft.com/office/drawing/2014/main" id="{9FDB1E42-0F6F-CA40-9B85-A96B8576E60A}"/>
              </a:ext>
            </a:extLst>
          </p:cNvPr>
          <p:cNvPicPr>
            <a:picLocks noChangeAspect="1"/>
          </p:cNvPicPr>
          <p:nvPr/>
        </p:nvPicPr>
        <p:blipFill rotWithShape="1">
          <a:blip r:embed="rId2"/>
          <a:srcRect l="42851" t="43333" r="42688" b="44314"/>
          <a:stretch/>
        </p:blipFill>
        <p:spPr>
          <a:xfrm>
            <a:off x="4597400" y="2727808"/>
            <a:ext cx="2997199" cy="1600200"/>
          </a:xfrm>
          <a:prstGeom prst="rect">
            <a:avLst/>
          </a:prstGeom>
        </p:spPr>
      </p:pic>
      <p:sp>
        <p:nvSpPr>
          <p:cNvPr id="8" name="TextBox 7">
            <a:extLst>
              <a:ext uri="{FF2B5EF4-FFF2-40B4-BE49-F238E27FC236}">
                <a16:creationId xmlns:a16="http://schemas.microsoft.com/office/drawing/2014/main" id="{3273AC4A-5DEA-2549-9EE5-8E8E1C689BF3}"/>
              </a:ext>
            </a:extLst>
          </p:cNvPr>
          <p:cNvSpPr txBox="1"/>
          <p:nvPr/>
        </p:nvSpPr>
        <p:spPr>
          <a:xfrm>
            <a:off x="1237129" y="4948518"/>
            <a:ext cx="184731" cy="369332"/>
          </a:xfrm>
          <a:prstGeom prst="rect">
            <a:avLst/>
          </a:prstGeom>
          <a:noFill/>
        </p:spPr>
        <p:txBody>
          <a:bodyPr wrap="none" rtlCol="0">
            <a:spAutoFit/>
          </a:bodyPr>
          <a:lstStyle/>
          <a:p>
            <a:endParaRPr lang="en-US" dirty="0"/>
          </a:p>
        </p:txBody>
      </p:sp>
      <p:pic>
        <p:nvPicPr>
          <p:cNvPr id="10" name="Picture 9">
            <a:extLst>
              <a:ext uri="{FF2B5EF4-FFF2-40B4-BE49-F238E27FC236}">
                <a16:creationId xmlns:a16="http://schemas.microsoft.com/office/drawing/2014/main" id="{760211DB-57BC-A946-97CF-BB92B2B3B93E}"/>
              </a:ext>
            </a:extLst>
          </p:cNvPr>
          <p:cNvPicPr>
            <a:picLocks noChangeAspect="1"/>
          </p:cNvPicPr>
          <p:nvPr/>
        </p:nvPicPr>
        <p:blipFill rotWithShape="1">
          <a:blip r:embed="rId3"/>
          <a:srcRect l="43586" t="53804" r="42811" b="40037"/>
          <a:stretch/>
        </p:blipFill>
        <p:spPr>
          <a:xfrm>
            <a:off x="4796315" y="4589618"/>
            <a:ext cx="3183030" cy="974982"/>
          </a:xfrm>
          <a:prstGeom prst="rect">
            <a:avLst/>
          </a:prstGeom>
        </p:spPr>
      </p:pic>
      <p:sp>
        <p:nvSpPr>
          <p:cNvPr id="11" name="TextBox 10">
            <a:extLst>
              <a:ext uri="{FF2B5EF4-FFF2-40B4-BE49-F238E27FC236}">
                <a16:creationId xmlns:a16="http://schemas.microsoft.com/office/drawing/2014/main" id="{999DB324-3331-C041-9F22-DA1439A5FD7E}"/>
              </a:ext>
            </a:extLst>
          </p:cNvPr>
          <p:cNvSpPr txBox="1"/>
          <p:nvPr/>
        </p:nvSpPr>
        <p:spPr>
          <a:xfrm>
            <a:off x="1237129" y="4066398"/>
            <a:ext cx="6560194" cy="523220"/>
          </a:xfrm>
          <a:prstGeom prst="rect">
            <a:avLst/>
          </a:prstGeom>
          <a:noFill/>
        </p:spPr>
        <p:txBody>
          <a:bodyPr wrap="none" rtlCol="0">
            <a:spAutoFit/>
          </a:bodyPr>
          <a:lstStyle/>
          <a:p>
            <a:r>
              <a:rPr lang="en-US" sz="2800" dirty="0"/>
              <a:t>Hence, the covariance matrix is written as: -</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2E8146A-8B49-F24D-8568-57252CF3BA4A}"/>
                  </a:ext>
                </a:extLst>
              </p:cNvPr>
              <p:cNvSpPr txBox="1"/>
              <p:nvPr/>
            </p:nvSpPr>
            <p:spPr>
              <a:xfrm>
                <a:off x="1232365" y="5541815"/>
                <a:ext cx="3321166" cy="1231106"/>
              </a:xfrm>
              <a:prstGeom prst="rect">
                <a:avLst/>
              </a:prstGeom>
              <a:noFill/>
            </p:spPr>
            <p:txBody>
              <a:bodyPr wrap="none" rtlCol="0">
                <a:spAutoFit/>
              </a:bodyPr>
              <a:lstStyle/>
              <a:p>
                <a:r>
                  <a:rPr lang="en-US" sz="2800" dirty="0"/>
                  <a:t>Where, </a:t>
                </a:r>
                <a:endParaRPr lang="en-IN" sz="2800" dirty="0"/>
              </a:p>
              <a:p>
                <a14:m>
                  <m:oMath xmlns:m="http://schemas.openxmlformats.org/officeDocument/2006/math">
                    <m:r>
                      <a:rPr lang="en-US" sz="2800">
                        <a:latin typeface="Cambria Math" panose="02040503050406030204" pitchFamily="18" charset="0"/>
                        <a:sym typeface="Symbol" pitchFamily="2" charset="2"/>
                      </a:rPr>
                      <m:t></m:t>
                    </m:r>
                    <m:r>
                      <a:rPr lang="en-US" sz="2800">
                        <a:latin typeface="Cambria Math" panose="02040503050406030204" pitchFamily="18" charset="0"/>
                      </a:rPr>
                      <m:t> </m:t>
                    </m:r>
                  </m:oMath>
                </a14:m>
                <a:r>
                  <a:rPr lang="en-US" sz="2800" dirty="0"/>
                  <a:t>: Covariance matrix</a:t>
                </a:r>
                <a:endParaRPr lang="en-IN" sz="2800" dirty="0"/>
              </a:p>
              <a:p>
                <a:endParaRPr lang="en-US" dirty="0"/>
              </a:p>
            </p:txBody>
          </p:sp>
        </mc:Choice>
        <mc:Fallback xmlns="">
          <p:sp>
            <p:nvSpPr>
              <p:cNvPr id="12" name="TextBox 11">
                <a:extLst>
                  <a:ext uri="{FF2B5EF4-FFF2-40B4-BE49-F238E27FC236}">
                    <a16:creationId xmlns:a16="http://schemas.microsoft.com/office/drawing/2014/main" id="{D2E8146A-8B49-F24D-8568-57252CF3BA4A}"/>
                  </a:ext>
                </a:extLst>
              </p:cNvPr>
              <p:cNvSpPr txBox="1">
                <a:spLocks noRot="1" noChangeAspect="1" noMove="1" noResize="1" noEditPoints="1" noAdjustHandles="1" noChangeArrowheads="1" noChangeShapeType="1" noTextEdit="1"/>
              </p:cNvSpPr>
              <p:nvPr/>
            </p:nvSpPr>
            <p:spPr>
              <a:xfrm>
                <a:off x="1232365" y="5541815"/>
                <a:ext cx="3321166" cy="1231106"/>
              </a:xfrm>
              <a:prstGeom prst="rect">
                <a:avLst/>
              </a:prstGeom>
              <a:blipFill>
                <a:blip r:embed="rId4"/>
                <a:stretch>
                  <a:fillRect l="-3817" t="-5155" r="-3053"/>
                </a:stretch>
              </a:blipFill>
            </p:spPr>
            <p:txBody>
              <a:bodyPr/>
              <a:lstStyle/>
              <a:p>
                <a:r>
                  <a:rPr lang="en-US">
                    <a:noFill/>
                  </a:rPr>
                  <a:t> </a:t>
                </a:r>
              </a:p>
            </p:txBody>
          </p:sp>
        </mc:Fallback>
      </mc:AlternateContent>
    </p:spTree>
    <p:extLst>
      <p:ext uri="{BB962C8B-B14F-4D97-AF65-F5344CB8AC3E}">
        <p14:creationId xmlns:p14="http://schemas.microsoft.com/office/powerpoint/2010/main" val="116319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FF7F-296C-3D47-967D-FC69804E6CE2}"/>
              </a:ext>
            </a:extLst>
          </p:cNvPr>
          <p:cNvSpPr>
            <a:spLocks noGrp="1"/>
          </p:cNvSpPr>
          <p:nvPr>
            <p:ph type="title"/>
          </p:nvPr>
        </p:nvSpPr>
        <p:spPr/>
        <p:txBody>
          <a:bodyPr/>
          <a:lstStyle/>
          <a:p>
            <a:r>
              <a:rPr lang="en-US" dirty="0"/>
              <a:t>PCA Algebra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5DEAEB-A0C9-ED4A-9667-2780433DF4FD}"/>
                  </a:ext>
                </a:extLst>
              </p:cNvPr>
              <p:cNvSpPr>
                <a:spLocks noGrp="1"/>
              </p:cNvSpPr>
              <p:nvPr>
                <p:ph idx="1"/>
              </p:nvPr>
            </p:nvSpPr>
            <p:spPr/>
            <p:txBody>
              <a:bodyPr>
                <a:normAutofit fontScale="62500" lnSpcReduction="20000"/>
              </a:bodyPr>
              <a:lstStyle/>
              <a:p>
                <a:pPr>
                  <a:buFont typeface="Wingdings" pitchFamily="2" charset="2"/>
                  <a:buChar char="Ø"/>
                </a:pPr>
                <a:r>
                  <a:rPr lang="en-US" dirty="0"/>
                  <a:t> </a:t>
                </a:r>
                <a:r>
                  <a:rPr lang="en-US" b="1" dirty="0"/>
                  <a:t>3. Computing eigenvalues: - </a:t>
                </a:r>
                <a:r>
                  <a:rPr lang="en-US" dirty="0"/>
                  <a:t>For a d X d covariance matrix there will be d eigenvalues.</a:t>
                </a:r>
                <a:r>
                  <a:rPr lang="en-IN" dirty="0"/>
                  <a:t> </a:t>
                </a:r>
              </a:p>
              <a:p>
                <a:pPr marL="0" indent="0" algn="ctr">
                  <a:buNone/>
                </a:pPr>
                <a:endParaRPr lang="en-IN" b="1" dirty="0"/>
              </a:p>
              <a:p>
                <a:pPr marL="0" indent="0" algn="ctr">
                  <a:buNone/>
                </a:pPr>
                <a:r>
                  <a:rPr lang="en-US" i="1" dirty="0"/>
                  <a:t>det (</a:t>
                </a:r>
                <a14:m>
                  <m:oMath xmlns:m="http://schemas.openxmlformats.org/officeDocument/2006/math">
                    <m:r>
                      <a:rPr lang="en-US">
                        <a:latin typeface="Cambria Math" panose="02040503050406030204" pitchFamily="18" charset="0"/>
                        <a:sym typeface="Symbol" pitchFamily="2" charset="2"/>
                      </a:rPr>
                      <m:t></m:t>
                    </m:r>
                    <m:r>
                      <a:rPr lang="en-US" i="1">
                        <a:latin typeface="Cambria Math" panose="02040503050406030204" pitchFamily="18" charset="0"/>
                      </a:rPr>
                      <m:t> −</m:t>
                    </m:r>
                    <m:r>
                      <a:rPr lang="en-US">
                        <a:latin typeface="Cambria Math" panose="02040503050406030204" pitchFamily="18" charset="0"/>
                        <a:sym typeface="Symbol" pitchFamily="2" charset="2"/>
                      </a:rPr>
                      <m:t></m:t>
                    </m:r>
                    <m:r>
                      <a:rPr lang="en-US" i="1">
                        <a:latin typeface="Cambria Math" panose="02040503050406030204" pitchFamily="18" charset="0"/>
                      </a:rPr>
                      <m:t> </m:t>
                    </m:r>
                    <m:r>
                      <a:rPr lang="en-US" i="1">
                        <a:latin typeface="Cambria Math" panose="02040503050406030204" pitchFamily="18" charset="0"/>
                      </a:rPr>
                      <m:t>𝐼</m:t>
                    </m:r>
                  </m:oMath>
                </a14:m>
                <a:r>
                  <a:rPr lang="en-US" i="1" dirty="0"/>
                  <a:t>) = 0</a:t>
                </a:r>
              </a:p>
              <a:p>
                <a:pPr marL="0" indent="0">
                  <a:buNone/>
                </a:pPr>
                <a:endParaRPr lang="en-US" dirty="0"/>
              </a:p>
              <a:p>
                <a:pPr marL="0" indent="0">
                  <a:buNone/>
                </a:pPr>
                <a:r>
                  <a:rPr lang="en-US" dirty="0"/>
                  <a:t>It will produce an equation in </a:t>
                </a:r>
                <a:r>
                  <a:rPr lang="en-US" dirty="0">
                    <a:sym typeface="Symbol" pitchFamily="2" charset="2"/>
                  </a:rPr>
                  <a:t></a:t>
                </a:r>
                <a:r>
                  <a:rPr lang="en-IN" dirty="0"/>
                  <a:t> </a:t>
                </a:r>
                <a:r>
                  <a:rPr lang="en-US" dirty="0"/>
                  <a:t>with root d. Solving this equation will give us the required eigenvalues. </a:t>
                </a:r>
              </a:p>
              <a:p>
                <a:pPr marL="0" indent="0">
                  <a:buNone/>
                </a:pPr>
                <a:endParaRPr lang="en-IN" dirty="0"/>
              </a:p>
              <a:p>
                <a:pPr marL="0" indent="0">
                  <a:buNone/>
                </a:pPr>
                <a:r>
                  <a:rPr lang="en-US" dirty="0">
                    <a:sym typeface="Symbol" pitchFamily="2" charset="2"/>
                  </a:rPr>
                  <a:t>Where,</a:t>
                </a:r>
              </a:p>
              <a:p>
                <a:pPr marL="0" indent="0">
                  <a:buNone/>
                </a:pPr>
                <a:endParaRPr lang="en-US" dirty="0">
                  <a:sym typeface="Symbol" pitchFamily="2" charset="2"/>
                </a:endParaRPr>
              </a:p>
              <a:p>
                <a:pPr marL="0" indent="0">
                  <a:buNone/>
                </a:pPr>
                <a:r>
                  <a:rPr lang="en-US" dirty="0">
                    <a:sym typeface="Symbol" pitchFamily="2" charset="2"/>
                  </a:rPr>
                  <a:t>Det : determinant </a:t>
                </a:r>
              </a:p>
              <a:p>
                <a:pPr>
                  <a:buFont typeface="Symbol" pitchFamily="2" charset="2"/>
                  <a:buChar char="l"/>
                </a:pPr>
                <a:r>
                  <a:rPr lang="en-IN" dirty="0"/>
                  <a:t>: eigenvalue</a:t>
                </a:r>
              </a:p>
              <a:p>
                <a:pPr marL="0" indent="0">
                  <a:buNone/>
                </a:pPr>
                <a:r>
                  <a:rPr lang="en-IN" dirty="0"/>
                  <a:t>I : identity matrix </a:t>
                </a:r>
              </a:p>
              <a:p>
                <a:pPr marL="0" indent="0">
                  <a:buNone/>
                </a:pPr>
                <a:endParaRPr lang="en-IN" dirty="0"/>
              </a:p>
              <a:p>
                <a:pPr marL="0" indent="0">
                  <a:buNone/>
                </a:pPr>
                <a:r>
                  <a:rPr lang="en-US" b="1" dirty="0"/>
                  <a:t> </a:t>
                </a:r>
                <a:endParaRPr lang="en-US" dirty="0"/>
              </a:p>
            </p:txBody>
          </p:sp>
        </mc:Choice>
        <mc:Fallback xmlns="">
          <p:sp>
            <p:nvSpPr>
              <p:cNvPr id="3" name="Content Placeholder 2">
                <a:extLst>
                  <a:ext uri="{FF2B5EF4-FFF2-40B4-BE49-F238E27FC236}">
                    <a16:creationId xmlns:a16="http://schemas.microsoft.com/office/drawing/2014/main" id="{8D5DEAEB-A0C9-ED4A-9667-2780433DF4FD}"/>
                  </a:ext>
                </a:extLst>
              </p:cNvPr>
              <p:cNvSpPr>
                <a:spLocks noGrp="1" noRot="1" noChangeAspect="1" noMove="1" noResize="1" noEditPoints="1" noAdjustHandles="1" noChangeArrowheads="1" noChangeShapeType="1" noTextEdit="1"/>
              </p:cNvSpPr>
              <p:nvPr>
                <p:ph idx="1"/>
              </p:nvPr>
            </p:nvSpPr>
            <p:spPr>
              <a:blipFill>
                <a:blip r:embed="rId2"/>
                <a:stretch>
                  <a:fillRect l="-604" t="-2332"/>
                </a:stretch>
              </a:blipFill>
            </p:spPr>
            <p:txBody>
              <a:bodyPr/>
              <a:lstStyle/>
              <a:p>
                <a:r>
                  <a:rPr lang="en-US">
                    <a:noFill/>
                  </a:rPr>
                  <a:t> </a:t>
                </a:r>
              </a:p>
            </p:txBody>
          </p:sp>
        </mc:Fallback>
      </mc:AlternateContent>
    </p:spTree>
    <p:extLst>
      <p:ext uri="{BB962C8B-B14F-4D97-AF65-F5344CB8AC3E}">
        <p14:creationId xmlns:p14="http://schemas.microsoft.com/office/powerpoint/2010/main" val="610770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3785-6238-B146-AD24-CC56A16B5DC9}"/>
              </a:ext>
            </a:extLst>
          </p:cNvPr>
          <p:cNvSpPr>
            <a:spLocks noGrp="1"/>
          </p:cNvSpPr>
          <p:nvPr>
            <p:ph type="title"/>
          </p:nvPr>
        </p:nvSpPr>
        <p:spPr/>
        <p:txBody>
          <a:bodyPr/>
          <a:lstStyle/>
          <a:p>
            <a:r>
              <a:rPr lang="en-US" dirty="0"/>
              <a:t>PCA Algebra (Cont.)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FEEABE-C299-004B-A3B9-4C91CA34ACE7}"/>
                  </a:ext>
                </a:extLst>
              </p:cNvPr>
              <p:cNvSpPr>
                <a:spLocks noGrp="1"/>
              </p:cNvSpPr>
              <p:nvPr>
                <p:ph idx="1"/>
              </p:nvPr>
            </p:nvSpPr>
            <p:spPr/>
            <p:txBody>
              <a:bodyPr>
                <a:normAutofit/>
              </a:bodyPr>
              <a:lstStyle/>
              <a:p>
                <a:pPr>
                  <a:buFont typeface="Wingdings" pitchFamily="2" charset="2"/>
                  <a:buChar char="Ø"/>
                </a:pPr>
                <a:r>
                  <a:rPr lang="en-US" dirty="0"/>
                  <a:t> </a:t>
                </a:r>
                <a:r>
                  <a:rPr lang="en-US" b="1" dirty="0"/>
                  <a:t>4. Computing eigenvectors: - </a:t>
                </a:r>
                <a:r>
                  <a:rPr lang="en-US" dirty="0"/>
                  <a:t>For d eigenvalues there will be corresponding d eigenvectors. </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sym typeface="Symbol" pitchFamily="2" charset="2"/>
                        </a:rPr>
                        <m:t></m:t>
                      </m:r>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sym typeface="Symbol" pitchFamily="2" charset="2"/>
                            </a:rPr>
                            <m:t></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r>
                        <a:rPr lang="en-US" i="1">
                          <a:latin typeface="Cambria Math" panose="02040503050406030204" pitchFamily="18" charset="0"/>
                        </a:rPr>
                        <m:t> </m:t>
                      </m:r>
                    </m:oMath>
                  </m:oMathPara>
                </a14:m>
                <a:endParaRPr lang="en-IN" dirty="0"/>
              </a:p>
              <a:p>
                <a:pPr marL="0" indent="0">
                  <a:buNone/>
                </a:pPr>
                <a:endParaRPr lang="en-IN" dirty="0"/>
              </a:p>
              <a:p>
                <a:pPr marL="0" indent="0">
                  <a:buNone/>
                </a:pPr>
                <a:r>
                  <a:rPr lang="en-IN" dirty="0"/>
                  <a:t>Dividing each of the eigenvectors by their Euclidean lengths D</a:t>
                </a:r>
                <a:r>
                  <a:rPr lang="en-IN" baseline="-25000" dirty="0"/>
                  <a:t>i</a:t>
                </a:r>
                <a:r>
                  <a:rPr lang="en-IN" dirty="0"/>
                  <a:t> we get a set of d unit length vectors. These are our final eigenvectors.  </a:t>
                </a:r>
              </a:p>
              <a:p>
                <a:pPr marL="0" indent="0">
                  <a:buNone/>
                </a:pPr>
                <a:endParaRPr lang="en-IN" dirty="0"/>
              </a:p>
              <a:p>
                <a:pPr marL="0" indent="0" algn="ctr">
                  <a:buNone/>
                </a:pPr>
                <a:r>
                  <a:rPr lang="en-IN" dirty="0"/>
                  <a:t>D = </a:t>
                </a:r>
                <a14:m>
                  <m:oMath xmlns:m="http://schemas.openxmlformats.org/officeDocument/2006/math">
                    <m:rad>
                      <m:radPr>
                        <m:degHide m:val="on"/>
                        <m:ctrlPr>
                          <a:rPr lang="en-IN" i="1" smtClean="0">
                            <a:latin typeface="Cambria Math" panose="02040503050406030204" pitchFamily="18" charset="0"/>
                          </a:rPr>
                        </m:ctrlPr>
                      </m:radPr>
                      <m:deg/>
                      <m:e>
                        <m:sSup>
                          <m:sSupPr>
                            <m:ctrlPr>
                              <a:rPr lang="en-IN" i="1" smtClean="0">
                                <a:latin typeface="Cambria Math" panose="02040503050406030204" pitchFamily="18" charset="0"/>
                              </a:rPr>
                            </m:ctrlPr>
                          </m:sSupPr>
                          <m:e>
                            <m:sSub>
                              <m:sSubPr>
                                <m:ctrlPr>
                                  <a:rPr lang="en-IN"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𝑑</m:t>
                                </m:r>
                              </m:sub>
                            </m:sSub>
                          </m:e>
                          <m:sup>
                            <m:r>
                              <a:rPr lang="en-US" b="0" i="1" smtClean="0">
                                <a:latin typeface="Cambria Math" panose="02040503050406030204" pitchFamily="18" charset="0"/>
                              </a:rPr>
                              <m:t>2</m:t>
                            </m:r>
                          </m:sup>
                        </m:sSup>
                      </m:e>
                    </m:rad>
                  </m:oMath>
                </a14:m>
                <a:endParaRPr lang="en-IN" dirty="0"/>
              </a:p>
              <a:p>
                <a:pPr marL="0" indent="0" algn="ctr">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7FEEABE-C299-004B-A3B9-4C91CA34ACE7}"/>
                  </a:ext>
                </a:extLst>
              </p:cNvPr>
              <p:cNvSpPr>
                <a:spLocks noGrp="1" noRot="1" noChangeAspect="1" noMove="1" noResize="1" noEditPoints="1" noAdjustHandles="1" noChangeArrowheads="1" noChangeShapeType="1" noTextEdit="1"/>
              </p:cNvSpPr>
              <p:nvPr>
                <p:ph idx="1"/>
              </p:nvPr>
            </p:nvSpPr>
            <p:spPr>
              <a:blipFill>
                <a:blip r:embed="rId2"/>
                <a:stretch>
                  <a:fillRect l="-1208" t="-2332" r="-845" b="-1749"/>
                </a:stretch>
              </a:blipFill>
            </p:spPr>
            <p:txBody>
              <a:bodyPr/>
              <a:lstStyle/>
              <a:p>
                <a:r>
                  <a:rPr lang="en-US">
                    <a:noFill/>
                  </a:rPr>
                  <a:t> </a:t>
                </a:r>
              </a:p>
            </p:txBody>
          </p:sp>
        </mc:Fallback>
      </mc:AlternateContent>
    </p:spTree>
    <p:extLst>
      <p:ext uri="{BB962C8B-B14F-4D97-AF65-F5344CB8AC3E}">
        <p14:creationId xmlns:p14="http://schemas.microsoft.com/office/powerpoint/2010/main" val="1742963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9C2B-986C-0047-8B1C-158A694A98FF}"/>
              </a:ext>
            </a:extLst>
          </p:cNvPr>
          <p:cNvSpPr>
            <a:spLocks noGrp="1"/>
          </p:cNvSpPr>
          <p:nvPr>
            <p:ph type="title"/>
          </p:nvPr>
        </p:nvSpPr>
        <p:spPr/>
        <p:txBody>
          <a:bodyPr/>
          <a:lstStyle/>
          <a:p>
            <a:r>
              <a:rPr lang="en-US" dirty="0"/>
              <a:t>PCA Algebra (Cont.)</a:t>
            </a:r>
          </a:p>
        </p:txBody>
      </p:sp>
      <p:sp>
        <p:nvSpPr>
          <p:cNvPr id="3" name="Content Placeholder 2">
            <a:extLst>
              <a:ext uri="{FF2B5EF4-FFF2-40B4-BE49-F238E27FC236}">
                <a16:creationId xmlns:a16="http://schemas.microsoft.com/office/drawing/2014/main" id="{2C19E134-44B8-C541-942D-6F0A4B048927}"/>
              </a:ext>
            </a:extLst>
          </p:cNvPr>
          <p:cNvSpPr>
            <a:spLocks noGrp="1"/>
          </p:cNvSpPr>
          <p:nvPr>
            <p:ph idx="1"/>
          </p:nvPr>
        </p:nvSpPr>
        <p:spPr/>
        <p:txBody>
          <a:bodyPr>
            <a:normAutofit/>
          </a:bodyPr>
          <a:lstStyle/>
          <a:p>
            <a:pPr>
              <a:buFont typeface="Wingdings" pitchFamily="2" charset="2"/>
              <a:buChar char="Ø"/>
            </a:pPr>
            <a:r>
              <a:rPr lang="en-US" b="1" dirty="0"/>
              <a:t> 5. Project the data points in the new dimensional space: -</a:t>
            </a:r>
          </a:p>
          <a:p>
            <a:pPr>
              <a:buFont typeface="Wingdings" pitchFamily="2" charset="2"/>
              <a:buChar char="Ø"/>
            </a:pPr>
            <a:endParaRPr lang="en-US" b="1" dirty="0"/>
          </a:p>
          <a:p>
            <a:r>
              <a:rPr lang="en-US" dirty="0"/>
              <a:t>Original coordinates of data point: X = {X</a:t>
            </a:r>
            <a:r>
              <a:rPr lang="en-US" baseline="-25000" dirty="0"/>
              <a:t>1</a:t>
            </a:r>
            <a:r>
              <a:rPr lang="en-US" dirty="0"/>
              <a:t> X</a:t>
            </a:r>
            <a:r>
              <a:rPr lang="en-US" baseline="-25000" dirty="0"/>
              <a:t>2</a:t>
            </a:r>
            <a:r>
              <a:rPr lang="en-US" dirty="0"/>
              <a:t> X</a:t>
            </a:r>
            <a:r>
              <a:rPr lang="en-US" baseline="-25000" dirty="0"/>
              <a:t>3</a:t>
            </a:r>
            <a:r>
              <a:rPr lang="en-US" dirty="0"/>
              <a:t> …. </a:t>
            </a:r>
            <a:r>
              <a:rPr lang="en-US" dirty="0" err="1"/>
              <a:t>X</a:t>
            </a:r>
            <a:r>
              <a:rPr lang="en-US" baseline="-25000" dirty="0" err="1"/>
              <a:t>d</a:t>
            </a:r>
            <a:r>
              <a:rPr lang="en-US" dirty="0"/>
              <a:t>}</a:t>
            </a:r>
            <a:endParaRPr lang="en-IN" dirty="0"/>
          </a:p>
          <a:p>
            <a:r>
              <a:rPr lang="en-US" dirty="0"/>
              <a:t>New coordinates of data point: X’ = {X’</a:t>
            </a:r>
            <a:r>
              <a:rPr lang="en-US" baseline="-25000" dirty="0"/>
              <a:t>1</a:t>
            </a:r>
            <a:r>
              <a:rPr lang="en-US" dirty="0"/>
              <a:t> X’</a:t>
            </a:r>
            <a:r>
              <a:rPr lang="en-US" baseline="-25000" dirty="0"/>
              <a:t>2</a:t>
            </a:r>
            <a:r>
              <a:rPr lang="en-US" dirty="0"/>
              <a:t> X’</a:t>
            </a:r>
            <a:r>
              <a:rPr lang="en-US" baseline="-25000" dirty="0"/>
              <a:t>3</a:t>
            </a:r>
            <a:r>
              <a:rPr lang="en-US" dirty="0"/>
              <a:t> …. </a:t>
            </a:r>
            <a:r>
              <a:rPr lang="en-US" dirty="0" err="1"/>
              <a:t>X’</a:t>
            </a:r>
            <a:r>
              <a:rPr lang="en-US" baseline="-25000" dirty="0" err="1"/>
              <a:t>d</a:t>
            </a:r>
            <a:r>
              <a:rPr lang="en-US" dirty="0"/>
              <a:t>}</a:t>
            </a:r>
            <a:endParaRPr lang="en-IN" dirty="0"/>
          </a:p>
          <a:p>
            <a:pPr marL="0" indent="0">
              <a:buNone/>
            </a:pPr>
            <a:r>
              <a:rPr lang="en-US" b="1" dirty="0"/>
              <a:t> </a:t>
            </a:r>
          </a:p>
          <a:p>
            <a:pPr marL="0" indent="0" algn="ctr">
              <a:buNone/>
            </a:pPr>
            <a:r>
              <a:rPr lang="en-US" i="1" dirty="0" err="1"/>
              <a:t>X’</a:t>
            </a:r>
            <a:r>
              <a:rPr lang="en-US" i="1" baseline="-25000" dirty="0" err="1"/>
              <a:t>i</a:t>
            </a:r>
            <a:r>
              <a:rPr lang="en-US" i="1" baseline="-25000" dirty="0"/>
              <a:t> </a:t>
            </a:r>
            <a:r>
              <a:rPr lang="en-US" i="1" dirty="0"/>
              <a:t>= (X</a:t>
            </a:r>
            <a:r>
              <a:rPr lang="en-US" i="1" baseline="-25000" dirty="0"/>
              <a:t>i</a:t>
            </a:r>
            <a:r>
              <a:rPr lang="en-US" i="1" dirty="0"/>
              <a:t> - </a:t>
            </a:r>
            <a:r>
              <a:rPr lang="en-US" i="1" dirty="0">
                <a:sym typeface="Symbol" pitchFamily="2" charset="2"/>
              </a:rPr>
              <a:t></a:t>
            </a:r>
            <a:r>
              <a:rPr lang="en-US" i="1" baseline="-25000" dirty="0" err="1"/>
              <a:t>i</a:t>
            </a:r>
            <a:r>
              <a:rPr lang="en-US" i="1" dirty="0"/>
              <a:t>)</a:t>
            </a:r>
            <a:r>
              <a:rPr lang="en-US" i="1" baseline="30000" dirty="0" err="1"/>
              <a:t>T</a:t>
            </a:r>
            <a:r>
              <a:rPr lang="en-US" i="1" dirty="0" err="1"/>
              <a:t>e</a:t>
            </a:r>
            <a:r>
              <a:rPr lang="en-US" i="1" baseline="-25000" dirty="0" err="1"/>
              <a:t>i</a:t>
            </a:r>
            <a:r>
              <a:rPr lang="en-US" i="1" baseline="-25000" dirty="0"/>
              <a:t> </a:t>
            </a:r>
          </a:p>
          <a:p>
            <a:pPr marL="0" indent="0" algn="ctr">
              <a:buNone/>
            </a:pPr>
            <a:endParaRPr lang="en-US" sz="1500" b="1" i="1" baseline="-25000" dirty="0"/>
          </a:p>
          <a:p>
            <a:pPr marL="0" indent="0">
              <a:buNone/>
            </a:pPr>
            <a:r>
              <a:rPr lang="en-US" sz="1500" i="1" dirty="0"/>
              <a:t>NOTE: - The new dataset now consists of a total of 27 features: - the original 17 numeric variables (all except customer ID), the 6 newly added numeric variables and 4 dummy variables derived from ‘Purchase Type’ (i.e., ONEOFF, INSTALMENT, BOTH and NONE).</a:t>
            </a:r>
          </a:p>
        </p:txBody>
      </p:sp>
    </p:spTree>
    <p:extLst>
      <p:ext uri="{BB962C8B-B14F-4D97-AF65-F5344CB8AC3E}">
        <p14:creationId xmlns:p14="http://schemas.microsoft.com/office/powerpoint/2010/main" val="49071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8FD2-3F29-BC4D-BDD9-2D8D6A2973F6}"/>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8A088E2C-977A-5B47-9472-8F20AA328FD4}"/>
              </a:ext>
            </a:extLst>
          </p:cNvPr>
          <p:cNvSpPr>
            <a:spLocks noGrp="1"/>
          </p:cNvSpPr>
          <p:nvPr>
            <p:ph idx="1"/>
          </p:nvPr>
        </p:nvSpPr>
        <p:spPr/>
        <p:txBody>
          <a:bodyPr/>
          <a:lstStyle/>
          <a:p>
            <a:r>
              <a:rPr lang="en-US" dirty="0"/>
              <a:t>We make it possible for our customers to buy items on EMI instalments without credit cards from Amazon, Flipkart, and our other such partnered e-commerce companies. Shoppers buy mobiles, other electronics, appliances and various other items using our simple 5-minute online process.</a:t>
            </a:r>
          </a:p>
          <a:p>
            <a:r>
              <a:rPr lang="en-US" dirty="0"/>
              <a:t>Since we have a large customer database who shop through our virtual credit service, we are having difficulty to identify what our customers are like.</a:t>
            </a:r>
          </a:p>
          <a:p>
            <a:r>
              <a:rPr lang="en-US" dirty="0"/>
              <a:t> We are spending high on our email campaigns as there are a lot of deals and we cannot miss a potential customer. Can we optimize it?</a:t>
            </a:r>
          </a:p>
        </p:txBody>
      </p:sp>
    </p:spTree>
    <p:extLst>
      <p:ext uri="{BB962C8B-B14F-4D97-AF65-F5344CB8AC3E}">
        <p14:creationId xmlns:p14="http://schemas.microsoft.com/office/powerpoint/2010/main" val="3916906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67CC-511C-2643-83EB-08A568973DA0}"/>
              </a:ext>
            </a:extLst>
          </p:cNvPr>
          <p:cNvSpPr>
            <a:spLocks noGrp="1"/>
          </p:cNvSpPr>
          <p:nvPr>
            <p:ph type="title"/>
          </p:nvPr>
        </p:nvSpPr>
        <p:spPr/>
        <p:txBody>
          <a:bodyPr/>
          <a:lstStyle/>
          <a:p>
            <a:r>
              <a:rPr lang="en-US" dirty="0"/>
              <a:t>Optimal Number of Components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0751CB-CA08-B749-A834-8B8EBD30D13B}"/>
                  </a:ext>
                </a:extLst>
              </p:cNvPr>
              <p:cNvSpPr>
                <a:spLocks noGrp="1"/>
              </p:cNvSpPr>
              <p:nvPr>
                <p:ph idx="1"/>
              </p:nvPr>
            </p:nvSpPr>
            <p:spPr/>
            <p:txBody>
              <a:bodyPr/>
              <a:lstStyle/>
              <a:p>
                <a:r>
                  <a:rPr lang="en-US" dirty="0"/>
                  <a:t>1</a:t>
                </a:r>
                <a:r>
                  <a:rPr lang="en-US" baseline="30000" dirty="0"/>
                  <a:t>st </a:t>
                </a:r>
                <a:r>
                  <a:rPr lang="en-US" dirty="0"/>
                  <a:t>PC: in the direction of the greatest variability in the data</a:t>
                </a:r>
                <a:endParaRPr lang="en-IN" dirty="0"/>
              </a:p>
              <a:p>
                <a:pPr marL="0" indent="0">
                  <a:buNone/>
                </a:pPr>
                <a:r>
                  <a:rPr lang="en-US" dirty="0"/>
                  <a:t>   2</a:t>
                </a:r>
                <a:r>
                  <a:rPr lang="en-US" baseline="30000" dirty="0"/>
                  <a:t>nd </a:t>
                </a:r>
                <a:r>
                  <a:rPr lang="en-US" dirty="0"/>
                  <a:t>PC: perpendicular to 1</a:t>
                </a:r>
                <a:r>
                  <a:rPr lang="en-US" baseline="30000" dirty="0"/>
                  <a:t>st</a:t>
                </a:r>
                <a:r>
                  <a:rPr lang="en-US" dirty="0"/>
                  <a:t>, greatest variability of what’s left, and so  on</a:t>
                </a:r>
                <a:endParaRPr lang="en-IN" dirty="0"/>
              </a:p>
              <a:p>
                <a:endParaRPr lang="en-US" dirty="0"/>
              </a:p>
              <a:p>
                <a:r>
                  <a:rPr lang="en-US" dirty="0"/>
                  <a:t>The amount of variance explained by each of the component can be calculated as: -</a:t>
                </a:r>
              </a:p>
              <a:p>
                <a:pPr marL="0" indent="0">
                  <a:buNone/>
                </a:pPr>
                <a:endParaRPr lang="en-US" dirty="0"/>
              </a:p>
              <a:p>
                <a:pPr marL="0" indent="0" algn="ctr">
                  <a:buNone/>
                </a:pPr>
                <a:r>
                  <a:rPr lang="en-US" i="1" dirty="0" err="1"/>
                  <a:t>V</a:t>
                </a:r>
                <a:r>
                  <a:rPr lang="en-US" i="1" baseline="-25000" dirty="0" err="1"/>
                  <a:t>j</a:t>
                </a:r>
                <a:r>
                  <a:rPr lang="en-US" i="1"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undOvr"/>
                        <m:ctrlPr>
                          <a:rPr lang="en-IN"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IN" i="1">
                                <a:latin typeface="Cambria Math" panose="02040503050406030204" pitchFamily="18" charset="0"/>
                              </a:rPr>
                            </m:ctrlPr>
                          </m:sSupPr>
                          <m:e>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𝑋</m:t>
                                </m:r>
                                <m:r>
                                  <a:rPr lang="en-US" i="1">
                                    <a:latin typeface="Cambria Math" panose="02040503050406030204" pitchFamily="18" charset="0"/>
                                  </a:rPr>
                                  <m:t>′</m:t>
                                </m:r>
                              </m:e>
                              <m:sub>
                                <m:r>
                                  <a:rPr lang="en-US" i="1">
                                    <a:latin typeface="Cambria Math" panose="02040503050406030204" pitchFamily="18" charset="0"/>
                                  </a:rPr>
                                  <m:t>𝑖𝑗</m:t>
                                </m:r>
                              </m:sub>
                            </m:sSub>
                            <m:r>
                              <a:rPr lang="en-US" i="1">
                                <a:latin typeface="Cambria Math" panose="02040503050406030204" pitchFamily="18" charset="0"/>
                              </a:rPr>
                              <m:t>−</m:t>
                            </m:r>
                            <m:r>
                              <a:rPr lang="en-US" i="1">
                                <a:latin typeface="Cambria Math" panose="02040503050406030204" pitchFamily="18" charset="0"/>
                                <a:sym typeface="Symbol" pitchFamily="2" charset="2"/>
                              </a:rPr>
                              <m:t></m:t>
                            </m:r>
                            <m:r>
                              <a:rPr lang="en-US" b="0" i="1" baseline="-25000" smtClean="0">
                                <a:latin typeface="Cambria Math" panose="02040503050406030204" pitchFamily="18" charset="0"/>
                                <a:sym typeface="Symbol" pitchFamily="2" charset="2"/>
                              </a:rPr>
                              <m:t>𝑗</m:t>
                            </m:r>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IN"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90751CB-CA08-B749-A834-8B8EBD30D13B}"/>
                  </a:ext>
                </a:extLst>
              </p:cNvPr>
              <p:cNvSpPr>
                <a:spLocks noGrp="1" noRot="1" noChangeAspect="1" noMove="1" noResize="1" noEditPoints="1" noAdjustHandles="1" noChangeArrowheads="1" noChangeShapeType="1" noTextEdit="1"/>
              </p:cNvSpPr>
              <p:nvPr>
                <p:ph idx="1"/>
              </p:nvPr>
            </p:nvSpPr>
            <p:spPr>
              <a:blipFill>
                <a:blip r:embed="rId2"/>
                <a:stretch>
                  <a:fillRect l="-1208" t="-2332" b="-13120"/>
                </a:stretch>
              </a:blipFill>
            </p:spPr>
            <p:txBody>
              <a:bodyPr/>
              <a:lstStyle/>
              <a:p>
                <a:r>
                  <a:rPr lang="en-US">
                    <a:noFill/>
                  </a:rPr>
                  <a:t> </a:t>
                </a:r>
              </a:p>
            </p:txBody>
          </p:sp>
        </mc:Fallback>
      </mc:AlternateContent>
    </p:spTree>
    <p:extLst>
      <p:ext uri="{BB962C8B-B14F-4D97-AF65-F5344CB8AC3E}">
        <p14:creationId xmlns:p14="http://schemas.microsoft.com/office/powerpoint/2010/main" val="4002432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598A-84CB-474A-A753-D2B1E849F916}"/>
              </a:ext>
            </a:extLst>
          </p:cNvPr>
          <p:cNvSpPr>
            <a:spLocks noGrp="1"/>
          </p:cNvSpPr>
          <p:nvPr>
            <p:ph type="title"/>
          </p:nvPr>
        </p:nvSpPr>
        <p:spPr/>
        <p:txBody>
          <a:bodyPr/>
          <a:lstStyle/>
          <a:p>
            <a:r>
              <a:rPr lang="en-US" dirty="0"/>
              <a:t>Optimal Number of Components (Cont.)</a:t>
            </a:r>
          </a:p>
        </p:txBody>
      </p:sp>
      <p:sp>
        <p:nvSpPr>
          <p:cNvPr id="3" name="Content Placeholder 2">
            <a:extLst>
              <a:ext uri="{FF2B5EF4-FFF2-40B4-BE49-F238E27FC236}">
                <a16:creationId xmlns:a16="http://schemas.microsoft.com/office/drawing/2014/main" id="{35F924FC-5A73-7743-8A58-6FBCC5F10531}"/>
              </a:ext>
            </a:extLst>
          </p:cNvPr>
          <p:cNvSpPr>
            <a:spLocks noGrp="1"/>
          </p:cNvSpPr>
          <p:nvPr>
            <p:ph idx="1"/>
          </p:nvPr>
        </p:nvSpPr>
        <p:spPr/>
        <p:txBody>
          <a:bodyPr/>
          <a:lstStyle/>
          <a:p>
            <a:r>
              <a:rPr lang="en-US" b="1" dirty="0"/>
              <a:t>Scree Plot: - </a:t>
            </a:r>
            <a:r>
              <a:rPr lang="en-US" dirty="0"/>
              <a:t>A scree plot shows how much variation each PC captures from the data. The y axis is the amount of variation explained by principal component. An ideal curve should be steep, then bends at an “elbow” — this is the cutting-off point — and after that flattens out. These are the number of components that are sufficient to significantly describe the data. </a:t>
            </a:r>
            <a:endParaRPr lang="en-IN" dirty="0"/>
          </a:p>
          <a:p>
            <a:pPr marL="0" indent="0">
              <a:buNone/>
            </a:pPr>
            <a:r>
              <a:rPr lang="en-US" b="1" dirty="0"/>
              <a:t> </a:t>
            </a:r>
          </a:p>
        </p:txBody>
      </p:sp>
    </p:spTree>
    <p:extLst>
      <p:ext uri="{BB962C8B-B14F-4D97-AF65-F5344CB8AC3E}">
        <p14:creationId xmlns:p14="http://schemas.microsoft.com/office/powerpoint/2010/main" val="3112419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428D-43D2-3640-8331-12A326CF5A9E}"/>
              </a:ext>
            </a:extLst>
          </p:cNvPr>
          <p:cNvSpPr>
            <a:spLocks noGrp="1"/>
          </p:cNvSpPr>
          <p:nvPr>
            <p:ph type="title"/>
          </p:nvPr>
        </p:nvSpPr>
        <p:spPr/>
        <p:txBody>
          <a:bodyPr/>
          <a:lstStyle/>
          <a:p>
            <a:r>
              <a:rPr lang="en-US" dirty="0"/>
              <a:t>Optimal Number of Components (Cont.)</a:t>
            </a:r>
          </a:p>
        </p:txBody>
      </p:sp>
      <p:pic>
        <p:nvPicPr>
          <p:cNvPr id="4" name="Content Placeholder 3">
            <a:extLst>
              <a:ext uri="{FF2B5EF4-FFF2-40B4-BE49-F238E27FC236}">
                <a16:creationId xmlns:a16="http://schemas.microsoft.com/office/drawing/2014/main" id="{F4D5690E-C344-7E4E-838C-5A18A1F83AC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65813" y="1477219"/>
            <a:ext cx="6539696" cy="4229100"/>
          </a:xfrm>
          <a:prstGeom prst="rect">
            <a:avLst/>
          </a:prstGeom>
        </p:spPr>
      </p:pic>
      <p:pic>
        <p:nvPicPr>
          <p:cNvPr id="6" name="Picture 5">
            <a:extLst>
              <a:ext uri="{FF2B5EF4-FFF2-40B4-BE49-F238E27FC236}">
                <a16:creationId xmlns:a16="http://schemas.microsoft.com/office/drawing/2014/main" id="{0E5EFEF8-328E-B34E-B52B-34CE2DC3E11E}"/>
              </a:ext>
            </a:extLst>
          </p:cNvPr>
          <p:cNvPicPr>
            <a:picLocks noChangeAspect="1"/>
          </p:cNvPicPr>
          <p:nvPr/>
        </p:nvPicPr>
        <p:blipFill rotWithShape="1">
          <a:blip r:embed="rId3"/>
          <a:srcRect l="32841" t="27511" r="51547" b="16793"/>
          <a:stretch/>
        </p:blipFill>
        <p:spPr>
          <a:xfrm>
            <a:off x="8530541" y="1690688"/>
            <a:ext cx="1713054" cy="3819575"/>
          </a:xfrm>
          <a:prstGeom prst="rect">
            <a:avLst/>
          </a:prstGeom>
        </p:spPr>
      </p:pic>
      <p:sp>
        <p:nvSpPr>
          <p:cNvPr id="7" name="TextBox 6">
            <a:extLst>
              <a:ext uri="{FF2B5EF4-FFF2-40B4-BE49-F238E27FC236}">
                <a16:creationId xmlns:a16="http://schemas.microsoft.com/office/drawing/2014/main" id="{966FD0C0-7438-D047-99BC-882C9AFDA5D1}"/>
              </a:ext>
            </a:extLst>
          </p:cNvPr>
          <p:cNvSpPr txBox="1"/>
          <p:nvPr/>
        </p:nvSpPr>
        <p:spPr>
          <a:xfrm>
            <a:off x="838200" y="5934670"/>
            <a:ext cx="10558275" cy="923330"/>
          </a:xfrm>
          <a:prstGeom prst="rect">
            <a:avLst/>
          </a:prstGeom>
          <a:noFill/>
        </p:spPr>
        <p:txBody>
          <a:bodyPr wrap="none" rtlCol="0">
            <a:spAutoFit/>
          </a:bodyPr>
          <a:lstStyle/>
          <a:p>
            <a:r>
              <a:rPr lang="en-US" dirty="0"/>
              <a:t>From the above images it is clear that 13 is the optimal no. of components which explain around 97% variance </a:t>
            </a:r>
          </a:p>
          <a:p>
            <a:r>
              <a:rPr lang="en-US" dirty="0"/>
              <a:t>In the data. Hence, we were able to effectively halve the feature set. </a:t>
            </a:r>
            <a:endParaRPr lang="en-IN" dirty="0"/>
          </a:p>
          <a:p>
            <a:endParaRPr lang="en-US" dirty="0"/>
          </a:p>
        </p:txBody>
      </p:sp>
    </p:spTree>
    <p:extLst>
      <p:ext uri="{BB962C8B-B14F-4D97-AF65-F5344CB8AC3E}">
        <p14:creationId xmlns:p14="http://schemas.microsoft.com/office/powerpoint/2010/main" val="3689642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3C4F-0616-024F-91EA-554E01C31503}"/>
              </a:ext>
            </a:extLst>
          </p:cNvPr>
          <p:cNvSpPr>
            <a:spLocks noGrp="1"/>
          </p:cNvSpPr>
          <p:nvPr>
            <p:ph type="title"/>
          </p:nvPr>
        </p:nvSpPr>
        <p:spPr/>
        <p:txBody>
          <a:bodyPr/>
          <a:lstStyle/>
          <a:p>
            <a:r>
              <a:rPr lang="en-US" dirty="0"/>
              <a:t>Applying Clustering Algorithms</a:t>
            </a:r>
          </a:p>
        </p:txBody>
      </p:sp>
      <p:sp>
        <p:nvSpPr>
          <p:cNvPr id="3" name="Content Placeholder 2">
            <a:extLst>
              <a:ext uri="{FF2B5EF4-FFF2-40B4-BE49-F238E27FC236}">
                <a16:creationId xmlns:a16="http://schemas.microsoft.com/office/drawing/2014/main" id="{570AAB21-2F52-7A41-A25B-67EB5D5039E3}"/>
              </a:ext>
            </a:extLst>
          </p:cNvPr>
          <p:cNvSpPr>
            <a:spLocks noGrp="1"/>
          </p:cNvSpPr>
          <p:nvPr>
            <p:ph idx="1"/>
          </p:nvPr>
        </p:nvSpPr>
        <p:spPr/>
        <p:txBody>
          <a:bodyPr>
            <a:normAutofit fontScale="85000" lnSpcReduction="20000"/>
          </a:bodyPr>
          <a:lstStyle/>
          <a:p>
            <a:r>
              <a:rPr lang="en-US" dirty="0"/>
              <a:t>Clustering is an unsupervised learning algorithm which is used to group similar observations together in order to find meaningful structure and groupings present in the set of observations.</a:t>
            </a:r>
            <a:endParaRPr lang="en-IN" dirty="0"/>
          </a:p>
          <a:p>
            <a:r>
              <a:rPr lang="en-US" dirty="0"/>
              <a:t>For the purpose of the project I have used three different clustering algorithms, which are –</a:t>
            </a:r>
            <a:endParaRPr lang="en-IN" dirty="0"/>
          </a:p>
          <a:p>
            <a:pPr marL="0" indent="0">
              <a:buNone/>
            </a:pPr>
            <a:r>
              <a:rPr lang="en-US" dirty="0"/>
              <a:t> </a:t>
            </a:r>
            <a:endParaRPr lang="en-IN" dirty="0"/>
          </a:p>
          <a:p>
            <a:pPr lvl="0">
              <a:buFont typeface="Wingdings" pitchFamily="2" charset="2"/>
              <a:buChar char="Ø"/>
            </a:pPr>
            <a:r>
              <a:rPr lang="en-US" dirty="0"/>
              <a:t> K-means</a:t>
            </a:r>
            <a:endParaRPr lang="en-IN" dirty="0"/>
          </a:p>
          <a:p>
            <a:pPr lvl="0">
              <a:buFont typeface="Wingdings" pitchFamily="2" charset="2"/>
              <a:buChar char="Ø"/>
            </a:pPr>
            <a:r>
              <a:rPr lang="en-US" dirty="0"/>
              <a:t> K-medoids</a:t>
            </a:r>
            <a:endParaRPr lang="en-IN" dirty="0"/>
          </a:p>
          <a:p>
            <a:pPr lvl="0">
              <a:buFont typeface="Wingdings" pitchFamily="2" charset="2"/>
              <a:buChar char="Ø"/>
            </a:pPr>
            <a:r>
              <a:rPr lang="en-US" dirty="0"/>
              <a:t> DBSCAN</a:t>
            </a:r>
            <a:endParaRPr lang="en-IN" dirty="0"/>
          </a:p>
          <a:p>
            <a:pPr marL="0" indent="0">
              <a:buNone/>
            </a:pPr>
            <a:r>
              <a:rPr lang="en-US" dirty="0"/>
              <a:t> </a:t>
            </a:r>
            <a:endParaRPr lang="en-IN" dirty="0"/>
          </a:p>
          <a:p>
            <a:pPr marL="0" indent="0">
              <a:buNone/>
            </a:pPr>
            <a:r>
              <a:rPr lang="en-US" dirty="0"/>
              <a:t>After comparing them we’ll choose the best one to perform the desired groupings. Let’s see them one by one.</a:t>
            </a:r>
            <a:endParaRPr lang="en-IN" dirty="0"/>
          </a:p>
          <a:p>
            <a:endParaRPr lang="en-US" dirty="0"/>
          </a:p>
        </p:txBody>
      </p:sp>
    </p:spTree>
    <p:extLst>
      <p:ext uri="{BB962C8B-B14F-4D97-AF65-F5344CB8AC3E}">
        <p14:creationId xmlns:p14="http://schemas.microsoft.com/office/powerpoint/2010/main" val="360429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162D-BBA7-F444-BE82-9F7EF104A535}"/>
              </a:ext>
            </a:extLst>
          </p:cNvPr>
          <p:cNvSpPr>
            <a:spLocks noGrp="1"/>
          </p:cNvSpPr>
          <p:nvPr>
            <p:ph type="title"/>
          </p:nvPr>
        </p:nvSpPr>
        <p:spPr/>
        <p:txBody>
          <a:bodyPr/>
          <a:lstStyle/>
          <a:p>
            <a:r>
              <a:rPr lang="en-US" dirty="0"/>
              <a:t>Optimal Number of Clusters</a:t>
            </a:r>
          </a:p>
        </p:txBody>
      </p:sp>
      <p:sp>
        <p:nvSpPr>
          <p:cNvPr id="3" name="Content Placeholder 2">
            <a:extLst>
              <a:ext uri="{FF2B5EF4-FFF2-40B4-BE49-F238E27FC236}">
                <a16:creationId xmlns:a16="http://schemas.microsoft.com/office/drawing/2014/main" id="{CE75E7BF-C3B7-8047-844C-B462C6347F77}"/>
              </a:ext>
            </a:extLst>
          </p:cNvPr>
          <p:cNvSpPr>
            <a:spLocks noGrp="1"/>
          </p:cNvSpPr>
          <p:nvPr>
            <p:ph idx="1"/>
          </p:nvPr>
        </p:nvSpPr>
        <p:spPr/>
        <p:txBody>
          <a:bodyPr/>
          <a:lstStyle/>
          <a:p>
            <a:r>
              <a:rPr lang="en-IN" dirty="0"/>
              <a:t>The optimal choice of k will strike a balance between </a:t>
            </a:r>
            <a:r>
              <a:rPr lang="en-IN" b="1" dirty="0"/>
              <a:t>maximum compression </a:t>
            </a:r>
            <a:r>
              <a:rPr lang="en-IN" dirty="0"/>
              <a:t>of the data using a </a:t>
            </a:r>
            <a:r>
              <a:rPr lang="en-IN" i="1" dirty="0"/>
              <a:t>single cluster</a:t>
            </a:r>
            <a:r>
              <a:rPr lang="en-IN" dirty="0"/>
              <a:t>, and </a:t>
            </a:r>
            <a:r>
              <a:rPr lang="en-IN" b="1" dirty="0"/>
              <a:t>maximum accuracy</a:t>
            </a:r>
            <a:r>
              <a:rPr lang="en-IN" dirty="0"/>
              <a:t> by assigning </a:t>
            </a:r>
            <a:r>
              <a:rPr lang="en-IN" i="1" dirty="0"/>
              <a:t>each data point to its own cluster</a:t>
            </a:r>
            <a:r>
              <a:rPr lang="en-IN" dirty="0"/>
              <a:t>. </a:t>
            </a:r>
          </a:p>
          <a:p>
            <a:endParaRPr lang="en-IN" dirty="0"/>
          </a:p>
          <a:p>
            <a:pPr marL="0" indent="0">
              <a:buNone/>
            </a:pPr>
            <a:endParaRPr lang="en-US" dirty="0"/>
          </a:p>
        </p:txBody>
      </p:sp>
      <p:pic>
        <p:nvPicPr>
          <p:cNvPr id="4" name="Picture 3">
            <a:extLst>
              <a:ext uri="{FF2B5EF4-FFF2-40B4-BE49-F238E27FC236}">
                <a16:creationId xmlns:a16="http://schemas.microsoft.com/office/drawing/2014/main" id="{79B2FD6F-30B0-2F4A-A5A1-B0AE7CB89EA0}"/>
              </a:ext>
            </a:extLst>
          </p:cNvPr>
          <p:cNvPicPr/>
          <p:nvPr/>
        </p:nvPicPr>
        <p:blipFill>
          <a:blip r:embed="rId2">
            <a:extLst>
              <a:ext uri="{28A0092B-C50C-407E-A947-70E740481C1C}">
                <a14:useLocalDpi xmlns:a14="http://schemas.microsoft.com/office/drawing/2010/main" val="0"/>
              </a:ext>
            </a:extLst>
          </a:blip>
          <a:stretch>
            <a:fillRect/>
          </a:stretch>
        </p:blipFill>
        <p:spPr>
          <a:xfrm>
            <a:off x="3599728" y="3428999"/>
            <a:ext cx="3819644" cy="1524965"/>
          </a:xfrm>
          <a:prstGeom prst="rect">
            <a:avLst/>
          </a:prstGeom>
        </p:spPr>
      </p:pic>
      <p:sp>
        <p:nvSpPr>
          <p:cNvPr id="5" name="TextBox 4">
            <a:extLst>
              <a:ext uri="{FF2B5EF4-FFF2-40B4-BE49-F238E27FC236}">
                <a16:creationId xmlns:a16="http://schemas.microsoft.com/office/drawing/2014/main" id="{C81C49C9-CAF1-DB4E-8914-1E48524E44C8}"/>
              </a:ext>
            </a:extLst>
          </p:cNvPr>
          <p:cNvSpPr txBox="1"/>
          <p:nvPr/>
        </p:nvSpPr>
        <p:spPr>
          <a:xfrm>
            <a:off x="838200" y="5538768"/>
            <a:ext cx="9238235" cy="954107"/>
          </a:xfrm>
          <a:prstGeom prst="rect">
            <a:avLst/>
          </a:prstGeom>
          <a:noFill/>
        </p:spPr>
        <p:txBody>
          <a:bodyPr wrap="none" rtlCol="0">
            <a:spAutoFit/>
          </a:bodyPr>
          <a:lstStyle/>
          <a:p>
            <a:pPr marL="457200" indent="-457200">
              <a:buFont typeface="Arial" panose="020B0604020202020204" pitchFamily="34" charset="0"/>
              <a:buChar char="•"/>
            </a:pPr>
            <a:r>
              <a:rPr lang="en-IN" sz="2800" dirty="0"/>
              <a:t>That is, we need to minimize the </a:t>
            </a:r>
            <a:r>
              <a:rPr lang="en-IN" sz="2800" i="1" dirty="0"/>
              <a:t>intra-cluster distance </a:t>
            </a:r>
            <a:r>
              <a:rPr lang="en-IN" sz="2800" dirty="0"/>
              <a:t>and </a:t>
            </a:r>
          </a:p>
          <a:p>
            <a:r>
              <a:rPr lang="en-IN" sz="2800" dirty="0"/>
              <a:t>      maximize the </a:t>
            </a:r>
            <a:r>
              <a:rPr lang="en-IN" sz="2800" i="1" dirty="0"/>
              <a:t>inter-cluster distance</a:t>
            </a:r>
            <a:r>
              <a:rPr lang="en-IN" sz="2800" dirty="0"/>
              <a:t>. </a:t>
            </a:r>
            <a:endParaRPr lang="en-US" sz="2800" dirty="0"/>
          </a:p>
        </p:txBody>
      </p:sp>
    </p:spTree>
    <p:extLst>
      <p:ext uri="{BB962C8B-B14F-4D97-AF65-F5344CB8AC3E}">
        <p14:creationId xmlns:p14="http://schemas.microsoft.com/office/powerpoint/2010/main" val="3160557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E8FC-5227-244C-AA75-DDC0E5958F03}"/>
              </a:ext>
            </a:extLst>
          </p:cNvPr>
          <p:cNvSpPr>
            <a:spLocks noGrp="1"/>
          </p:cNvSpPr>
          <p:nvPr>
            <p:ph type="title"/>
          </p:nvPr>
        </p:nvSpPr>
        <p:spPr/>
        <p:txBody>
          <a:bodyPr/>
          <a:lstStyle/>
          <a:p>
            <a:r>
              <a:rPr lang="en-US" dirty="0"/>
              <a:t>Elbow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CDD386-6281-C140-8D41-993FECE8C7CF}"/>
                  </a:ext>
                </a:extLst>
              </p:cNvPr>
              <p:cNvSpPr>
                <a:spLocks noGrp="1"/>
              </p:cNvSpPr>
              <p:nvPr>
                <p:ph idx="1"/>
              </p:nvPr>
            </p:nvSpPr>
            <p:spPr/>
            <p:txBody>
              <a:bodyPr>
                <a:normAutofit fontScale="77500" lnSpcReduction="20000"/>
              </a:bodyPr>
              <a:lstStyle/>
              <a:p>
                <a:r>
                  <a:rPr lang="en-IN" dirty="0"/>
                  <a:t>An elbow graph is a line plot between the number of clusters chosen on the x-axis and the inertia on the y-axis. </a:t>
                </a:r>
              </a:p>
              <a:p>
                <a:r>
                  <a:rPr lang="en-IN" dirty="0"/>
                  <a:t>Inertia tells how far away the points within a cluster are. Therefore, a small value of inertia is aimed for. It is the sum of squared distances of samples to their closest cluster centre or it can be stated as the within-cluster Sum of Squared Errors (SSE). </a:t>
                </a:r>
              </a:p>
              <a:p>
                <a:endParaRPr lang="en-IN" dirty="0"/>
              </a:p>
              <a:p>
                <a:endParaRPr lang="en-IN" dirty="0"/>
              </a:p>
              <a:p>
                <a:pPr marL="0" indent="0">
                  <a:buNone/>
                </a:pPr>
                <a:endParaRPr lang="en-IN" dirty="0"/>
              </a:p>
              <a:p>
                <a:r>
                  <a:rPr lang="en-IN" dirty="0"/>
                  <a:t>Here </a:t>
                </a:r>
                <a14:m>
                  <m:oMath xmlns:m="http://schemas.openxmlformats.org/officeDocument/2006/math">
                    <m:r>
                      <a:rPr lang="en-IN" i="1" smtClean="0">
                        <a:latin typeface="Cambria Math" panose="02040503050406030204" pitchFamily="18" charset="0"/>
                        <a:ea typeface="Cambria Math" panose="02040503050406030204" pitchFamily="18" charset="0"/>
                      </a:rPr>
                      <m:t>𝜇</m:t>
                    </m:r>
                    <m:d>
                      <m:dPr>
                        <m:ctrlPr>
                          <a:rPr lang="en-US" b="0" i="1" baseline="30000" smtClean="0">
                            <a:latin typeface="Cambria Math" panose="02040503050406030204" pitchFamily="18" charset="0"/>
                            <a:ea typeface="Cambria Math" panose="02040503050406030204" pitchFamily="18" charset="0"/>
                          </a:rPr>
                        </m:ctrlPr>
                      </m:dPr>
                      <m:e>
                        <m:r>
                          <a:rPr lang="en-US" b="0" i="1" baseline="30000" smtClean="0">
                            <a:latin typeface="Cambria Math" panose="02040503050406030204" pitchFamily="18" charset="0"/>
                            <a:ea typeface="Cambria Math" panose="02040503050406030204" pitchFamily="18" charset="0"/>
                          </a:rPr>
                          <m:t>𝑗</m:t>
                        </m:r>
                      </m:e>
                    </m:d>
                    <m:r>
                      <a:rPr lang="en-US" b="0" i="1" baseline="30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oMath>
                </a14:m>
                <a:r>
                  <a:rPr lang="en-IN" dirty="0"/>
                  <a:t> the representative point (centroid) for cluster j, and w</a:t>
                </a:r>
                <a:r>
                  <a:rPr lang="en-IN" baseline="30000" dirty="0"/>
                  <a:t>(i, j) </a:t>
                </a:r>
                <a:r>
                  <a:rPr lang="en-IN" dirty="0"/>
                  <a:t>= 1 if the         observation x</a:t>
                </a:r>
                <a:r>
                  <a:rPr lang="en-IN" baseline="30000" dirty="0"/>
                  <a:t>(i) </a:t>
                </a:r>
                <a:r>
                  <a:rPr lang="en-IN" dirty="0"/>
                  <a:t>is in cluster j; w</a:t>
                </a:r>
                <a:r>
                  <a:rPr lang="en-IN" baseline="30000" dirty="0"/>
                  <a:t>(i, j) </a:t>
                </a:r>
                <a:r>
                  <a:rPr lang="en-IN" dirty="0"/>
                  <a:t>= 0 otherwise. </a:t>
                </a:r>
              </a:p>
              <a:p>
                <a:r>
                  <a:rPr lang="en-IN" dirty="0"/>
                  <a:t>Increasing the number of clusters will naturally decrease the intra-cluster distances within the clusters but at some point this decrease is marginal, and the ‘elbow’ reflects it. This point tells us the actual number of clusters in our data </a:t>
                </a:r>
                <a:endParaRPr lang="en-US" dirty="0"/>
              </a:p>
            </p:txBody>
          </p:sp>
        </mc:Choice>
        <mc:Fallback xmlns="">
          <p:sp>
            <p:nvSpPr>
              <p:cNvPr id="3" name="Content Placeholder 2">
                <a:extLst>
                  <a:ext uri="{FF2B5EF4-FFF2-40B4-BE49-F238E27FC236}">
                    <a16:creationId xmlns:a16="http://schemas.microsoft.com/office/drawing/2014/main" id="{43CDD386-6281-C140-8D41-993FECE8C7CF}"/>
                  </a:ext>
                </a:extLst>
              </p:cNvPr>
              <p:cNvSpPr>
                <a:spLocks noGrp="1" noRot="1" noChangeAspect="1" noMove="1" noResize="1" noEditPoints="1" noAdjustHandles="1" noChangeArrowheads="1" noChangeShapeType="1" noTextEdit="1"/>
              </p:cNvSpPr>
              <p:nvPr>
                <p:ph idx="1"/>
              </p:nvPr>
            </p:nvSpPr>
            <p:spPr>
              <a:blipFill>
                <a:blip r:embed="rId2"/>
                <a:stretch>
                  <a:fillRect l="-725" t="-2915" r="-1208"/>
                </a:stretch>
              </a:blipFill>
            </p:spPr>
            <p:txBody>
              <a:bodyPr/>
              <a:lstStyle/>
              <a:p>
                <a:r>
                  <a:rPr lang="en-US">
                    <a:noFill/>
                  </a:rPr>
                  <a:t> </a:t>
                </a:r>
              </a:p>
            </p:txBody>
          </p:sp>
        </mc:Fallback>
      </mc:AlternateContent>
      <p:sp>
        <p:nvSpPr>
          <p:cNvPr id="4" name="Rectangle 2">
            <a:extLst>
              <a:ext uri="{FF2B5EF4-FFF2-40B4-BE49-F238E27FC236}">
                <a16:creationId xmlns:a16="http://schemas.microsoft.com/office/drawing/2014/main" id="{FB5E699F-1C4E-2844-850A-6E385613561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8" descr="page504image19661840">
            <a:extLst>
              <a:ext uri="{FF2B5EF4-FFF2-40B4-BE49-F238E27FC236}">
                <a16:creationId xmlns:a16="http://schemas.microsoft.com/office/drawing/2014/main" id="{91A68772-B0A2-B84E-8961-4E733128D05A}"/>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518007" y="3344917"/>
            <a:ext cx="3155986" cy="7625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F62615-A186-1A49-9787-BC711F91C66B}"/>
              </a:ext>
            </a:extLst>
          </p:cNvPr>
          <p:cNvSpPr txBox="1"/>
          <p:nvPr/>
        </p:nvSpPr>
        <p:spPr>
          <a:xfrm>
            <a:off x="5412828" y="36512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15683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0809-3FA6-8F4F-91B6-BFA0ED7E1D59}"/>
              </a:ext>
            </a:extLst>
          </p:cNvPr>
          <p:cNvSpPr>
            <a:spLocks noGrp="1"/>
          </p:cNvSpPr>
          <p:nvPr>
            <p:ph type="title"/>
          </p:nvPr>
        </p:nvSpPr>
        <p:spPr/>
        <p:txBody>
          <a:bodyPr/>
          <a:lstStyle/>
          <a:p>
            <a:r>
              <a:rPr lang="en-US" dirty="0"/>
              <a:t>K-means</a:t>
            </a:r>
          </a:p>
        </p:txBody>
      </p:sp>
      <p:sp>
        <p:nvSpPr>
          <p:cNvPr id="3" name="Content Placeholder 2">
            <a:extLst>
              <a:ext uri="{FF2B5EF4-FFF2-40B4-BE49-F238E27FC236}">
                <a16:creationId xmlns:a16="http://schemas.microsoft.com/office/drawing/2014/main" id="{D9BA0295-B041-2946-B1B7-7C59A7C85E36}"/>
              </a:ext>
            </a:extLst>
          </p:cNvPr>
          <p:cNvSpPr>
            <a:spLocks noGrp="1"/>
          </p:cNvSpPr>
          <p:nvPr>
            <p:ph idx="1"/>
          </p:nvPr>
        </p:nvSpPr>
        <p:spPr/>
        <p:txBody>
          <a:bodyPr>
            <a:normAutofit fontScale="92500" lnSpcReduction="10000"/>
          </a:bodyPr>
          <a:lstStyle/>
          <a:p>
            <a:r>
              <a:rPr lang="en-IN" dirty="0"/>
              <a:t>K-means clustering is one of the simplest and most commonly used clustering algorithms.</a:t>
            </a:r>
          </a:p>
          <a:p>
            <a:pPr>
              <a:buFont typeface="Wingdings" pitchFamily="2" charset="2"/>
              <a:buChar char="Ø"/>
            </a:pPr>
            <a:r>
              <a:rPr lang="en-IN" dirty="0"/>
              <a:t> </a:t>
            </a:r>
            <a:r>
              <a:rPr lang="en-IN" b="1" dirty="0"/>
              <a:t>STEP 1: Initialization: -</a:t>
            </a:r>
            <a:r>
              <a:rPr lang="en-IN" dirty="0"/>
              <a:t> choose K data points from the dataset as initial centroids and that’s simply because it does not know yet where the </a:t>
            </a:r>
            <a:r>
              <a:rPr lang="en-IN" dirty="0" err="1"/>
              <a:t>center</a:t>
            </a:r>
            <a:r>
              <a:rPr lang="en-IN" dirty="0"/>
              <a:t> of each cluster is.</a:t>
            </a:r>
            <a:endParaRPr lang="en-IN" b="1" dirty="0"/>
          </a:p>
          <a:p>
            <a:pPr>
              <a:buFont typeface="Wingdings" pitchFamily="2" charset="2"/>
              <a:buChar char="Ø"/>
            </a:pPr>
            <a:r>
              <a:rPr lang="en-IN" b="1" dirty="0"/>
              <a:t> STEP 2: Cluster assignment: - </a:t>
            </a:r>
            <a:r>
              <a:rPr lang="en-IN" dirty="0"/>
              <a:t>assign data points to the closest centroid.</a:t>
            </a:r>
            <a:endParaRPr lang="en-IN" b="1" dirty="0"/>
          </a:p>
          <a:p>
            <a:pPr>
              <a:buFont typeface="Wingdings" pitchFamily="2" charset="2"/>
              <a:buChar char="Ø"/>
            </a:pPr>
            <a:r>
              <a:rPr lang="en-IN" b="1" dirty="0"/>
              <a:t>STEP 3: Move the centroid: - </a:t>
            </a:r>
            <a:r>
              <a:rPr lang="en-IN" dirty="0"/>
              <a:t>A centroid’s new value is going to be the mean of all the examples in a cluster.</a:t>
            </a:r>
            <a:endParaRPr lang="en-IN" b="1" dirty="0"/>
          </a:p>
          <a:p>
            <a:pPr>
              <a:buFont typeface="Wingdings" pitchFamily="2" charset="2"/>
              <a:buChar char="Ø"/>
            </a:pPr>
            <a:r>
              <a:rPr lang="en-IN" b="1" dirty="0"/>
              <a:t>STEP 4: Stop: - </a:t>
            </a:r>
            <a:r>
              <a:rPr lang="en-IN" dirty="0"/>
              <a:t>The algorithm is finished on convergence (no change in centroid value) when the assignment of instances to clusters no longer changes. </a:t>
            </a:r>
          </a:p>
          <a:p>
            <a:pPr>
              <a:buFont typeface="Wingdings" pitchFamily="2" charset="2"/>
              <a:buChar char="Ø"/>
            </a:pPr>
            <a:endParaRPr lang="en-US" dirty="0"/>
          </a:p>
        </p:txBody>
      </p:sp>
    </p:spTree>
    <p:extLst>
      <p:ext uri="{BB962C8B-B14F-4D97-AF65-F5344CB8AC3E}">
        <p14:creationId xmlns:p14="http://schemas.microsoft.com/office/powerpoint/2010/main" val="609323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154B-E096-244D-960B-D111CA6E0755}"/>
              </a:ext>
            </a:extLst>
          </p:cNvPr>
          <p:cNvSpPr>
            <a:spLocks noGrp="1"/>
          </p:cNvSpPr>
          <p:nvPr>
            <p:ph type="title"/>
          </p:nvPr>
        </p:nvSpPr>
        <p:spPr/>
        <p:txBody>
          <a:bodyPr/>
          <a:lstStyle/>
          <a:p>
            <a:r>
              <a:rPr lang="en-US" dirty="0"/>
              <a:t>K-means (Cont.)</a:t>
            </a:r>
          </a:p>
        </p:txBody>
      </p:sp>
      <p:pic>
        <p:nvPicPr>
          <p:cNvPr id="4" name="Content Placeholder 3">
            <a:extLst>
              <a:ext uri="{FF2B5EF4-FFF2-40B4-BE49-F238E27FC236}">
                <a16:creationId xmlns:a16="http://schemas.microsoft.com/office/drawing/2014/main" id="{1A53AC70-8545-4E4A-863E-3833F883A91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6026" y="1692234"/>
            <a:ext cx="5097519" cy="3473532"/>
          </a:xfrm>
          <a:prstGeom prst="rect">
            <a:avLst/>
          </a:prstGeom>
        </p:spPr>
      </p:pic>
      <p:sp>
        <p:nvSpPr>
          <p:cNvPr id="5" name="TextBox 4">
            <a:extLst>
              <a:ext uri="{FF2B5EF4-FFF2-40B4-BE49-F238E27FC236}">
                <a16:creationId xmlns:a16="http://schemas.microsoft.com/office/drawing/2014/main" id="{1449E2EC-8D63-ED45-A8CD-F5F2CA8DC57B}"/>
              </a:ext>
            </a:extLst>
          </p:cNvPr>
          <p:cNvSpPr txBox="1"/>
          <p:nvPr/>
        </p:nvSpPr>
        <p:spPr>
          <a:xfrm>
            <a:off x="536026" y="5696607"/>
            <a:ext cx="5119094" cy="923330"/>
          </a:xfrm>
          <a:prstGeom prst="rect">
            <a:avLst/>
          </a:prstGeom>
          <a:noFill/>
        </p:spPr>
        <p:txBody>
          <a:bodyPr wrap="none" rtlCol="0">
            <a:spAutoFit/>
          </a:bodyPr>
          <a:lstStyle/>
          <a:p>
            <a:r>
              <a:rPr lang="en-US" dirty="0"/>
              <a:t>From the above graph, we can see that the optimum</a:t>
            </a:r>
          </a:p>
          <a:p>
            <a:r>
              <a:rPr lang="en-US" dirty="0"/>
              <a:t> number of clusters is 4. </a:t>
            </a:r>
            <a:endParaRPr lang="en-IN" dirty="0"/>
          </a:p>
          <a:p>
            <a:endParaRPr lang="en-US" dirty="0"/>
          </a:p>
        </p:txBody>
      </p:sp>
      <p:pic>
        <p:nvPicPr>
          <p:cNvPr id="7" name="Picture 6">
            <a:extLst>
              <a:ext uri="{FF2B5EF4-FFF2-40B4-BE49-F238E27FC236}">
                <a16:creationId xmlns:a16="http://schemas.microsoft.com/office/drawing/2014/main" id="{BCEEE165-2D37-BD4E-B645-6444CF36BAB9}"/>
              </a:ext>
            </a:extLst>
          </p:cNvPr>
          <p:cNvPicPr>
            <a:picLocks noChangeAspect="1"/>
          </p:cNvPicPr>
          <p:nvPr/>
        </p:nvPicPr>
        <p:blipFill rotWithShape="1">
          <a:blip r:embed="rId3"/>
          <a:srcRect l="36782" t="45977" r="37931" b="34694"/>
          <a:stretch/>
        </p:blipFill>
        <p:spPr>
          <a:xfrm>
            <a:off x="6881768" y="2115833"/>
            <a:ext cx="4921352" cy="2351063"/>
          </a:xfrm>
          <a:prstGeom prst="rect">
            <a:avLst/>
          </a:prstGeom>
        </p:spPr>
      </p:pic>
      <p:sp>
        <p:nvSpPr>
          <p:cNvPr id="8" name="TextBox 7">
            <a:extLst>
              <a:ext uri="{FF2B5EF4-FFF2-40B4-BE49-F238E27FC236}">
                <a16:creationId xmlns:a16="http://schemas.microsoft.com/office/drawing/2014/main" id="{C12A0144-A704-C44D-BB43-A1116C67302C}"/>
              </a:ext>
            </a:extLst>
          </p:cNvPr>
          <p:cNvSpPr txBox="1"/>
          <p:nvPr/>
        </p:nvSpPr>
        <p:spPr>
          <a:xfrm>
            <a:off x="6881768" y="5696607"/>
            <a:ext cx="4933145" cy="646331"/>
          </a:xfrm>
          <a:prstGeom prst="rect">
            <a:avLst/>
          </a:prstGeom>
          <a:noFill/>
        </p:spPr>
        <p:txBody>
          <a:bodyPr wrap="none" rtlCol="0">
            <a:spAutoFit/>
          </a:bodyPr>
          <a:lstStyle/>
          <a:p>
            <a:r>
              <a:rPr lang="en-US" dirty="0"/>
              <a:t>Crosstab consisting of Cluster Labels and Purchase </a:t>
            </a:r>
          </a:p>
          <a:p>
            <a:r>
              <a:rPr lang="en-US" dirty="0"/>
              <a:t>Type</a:t>
            </a:r>
          </a:p>
        </p:txBody>
      </p:sp>
    </p:spTree>
    <p:extLst>
      <p:ext uri="{BB962C8B-B14F-4D97-AF65-F5344CB8AC3E}">
        <p14:creationId xmlns:p14="http://schemas.microsoft.com/office/powerpoint/2010/main" val="27757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9062A-495F-0840-98E2-423FF4F06361}"/>
              </a:ext>
            </a:extLst>
          </p:cNvPr>
          <p:cNvSpPr>
            <a:spLocks noGrp="1"/>
          </p:cNvSpPr>
          <p:nvPr>
            <p:ph type="title"/>
          </p:nvPr>
        </p:nvSpPr>
        <p:spPr/>
        <p:txBody>
          <a:bodyPr/>
          <a:lstStyle/>
          <a:p>
            <a:r>
              <a:rPr lang="en-US" dirty="0"/>
              <a:t>K-means (Cont.)</a:t>
            </a:r>
          </a:p>
        </p:txBody>
      </p:sp>
      <p:pic>
        <p:nvPicPr>
          <p:cNvPr id="4" name="Content Placeholder 3">
            <a:extLst>
              <a:ext uri="{FF2B5EF4-FFF2-40B4-BE49-F238E27FC236}">
                <a16:creationId xmlns:a16="http://schemas.microsoft.com/office/drawing/2014/main" id="{07B62BD4-DE10-3949-B18E-C0B296AA40A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79146" y="2298591"/>
            <a:ext cx="6233707" cy="4351338"/>
          </a:xfrm>
          <a:prstGeom prst="rect">
            <a:avLst/>
          </a:prstGeom>
        </p:spPr>
      </p:pic>
      <p:sp>
        <p:nvSpPr>
          <p:cNvPr id="5" name="TextBox 4">
            <a:extLst>
              <a:ext uri="{FF2B5EF4-FFF2-40B4-BE49-F238E27FC236}">
                <a16:creationId xmlns:a16="http://schemas.microsoft.com/office/drawing/2014/main" id="{401FCB48-DEE9-6344-BF56-78FC87E37EFC}"/>
              </a:ext>
            </a:extLst>
          </p:cNvPr>
          <p:cNvSpPr txBox="1"/>
          <p:nvPr/>
        </p:nvSpPr>
        <p:spPr>
          <a:xfrm>
            <a:off x="838200" y="1625307"/>
            <a:ext cx="7392216" cy="369332"/>
          </a:xfrm>
          <a:prstGeom prst="rect">
            <a:avLst/>
          </a:prstGeom>
          <a:noFill/>
        </p:spPr>
        <p:txBody>
          <a:bodyPr wrap="none" rtlCol="0">
            <a:spAutoFit/>
          </a:bodyPr>
          <a:lstStyle/>
          <a:p>
            <a:r>
              <a:rPr lang="en-US" dirty="0"/>
              <a:t>2D visualization of the clusters taking only the first 2 principal components: - </a:t>
            </a:r>
          </a:p>
        </p:txBody>
      </p:sp>
    </p:spTree>
    <p:extLst>
      <p:ext uri="{BB962C8B-B14F-4D97-AF65-F5344CB8AC3E}">
        <p14:creationId xmlns:p14="http://schemas.microsoft.com/office/powerpoint/2010/main" val="611043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A4F0-2C6F-9C40-A079-CB3324DAB0CA}"/>
              </a:ext>
            </a:extLst>
          </p:cNvPr>
          <p:cNvSpPr>
            <a:spLocks noGrp="1"/>
          </p:cNvSpPr>
          <p:nvPr>
            <p:ph type="title"/>
          </p:nvPr>
        </p:nvSpPr>
        <p:spPr/>
        <p:txBody>
          <a:bodyPr/>
          <a:lstStyle/>
          <a:p>
            <a:r>
              <a:rPr lang="en-US" dirty="0"/>
              <a:t>K-means (Cont.)</a:t>
            </a:r>
          </a:p>
        </p:txBody>
      </p:sp>
      <p:pic>
        <p:nvPicPr>
          <p:cNvPr id="4" name="Content Placeholder 3">
            <a:extLst>
              <a:ext uri="{FF2B5EF4-FFF2-40B4-BE49-F238E27FC236}">
                <a16:creationId xmlns:a16="http://schemas.microsoft.com/office/drawing/2014/main" id="{63C8D653-5533-764A-9361-C1BEAD1403E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05412" y="2141537"/>
            <a:ext cx="6181176" cy="4351338"/>
          </a:xfrm>
          <a:prstGeom prst="rect">
            <a:avLst/>
          </a:prstGeom>
        </p:spPr>
      </p:pic>
      <p:sp>
        <p:nvSpPr>
          <p:cNvPr id="6" name="TextBox 5">
            <a:extLst>
              <a:ext uri="{FF2B5EF4-FFF2-40B4-BE49-F238E27FC236}">
                <a16:creationId xmlns:a16="http://schemas.microsoft.com/office/drawing/2014/main" id="{D0C0FB07-0C02-D945-882E-C19857AA0CBC}"/>
              </a:ext>
            </a:extLst>
          </p:cNvPr>
          <p:cNvSpPr txBox="1"/>
          <p:nvPr/>
        </p:nvSpPr>
        <p:spPr>
          <a:xfrm>
            <a:off x="838200" y="1506022"/>
            <a:ext cx="7910948" cy="369332"/>
          </a:xfrm>
          <a:prstGeom prst="rect">
            <a:avLst/>
          </a:prstGeom>
          <a:noFill/>
        </p:spPr>
        <p:txBody>
          <a:bodyPr wrap="none" rtlCol="0">
            <a:spAutoFit/>
          </a:bodyPr>
          <a:lstStyle/>
          <a:p>
            <a:r>
              <a:rPr lang="en-US" dirty="0"/>
              <a:t>Top 10 variables that have the highest inter-cluster variance in their mean values: -</a:t>
            </a:r>
          </a:p>
        </p:txBody>
      </p:sp>
    </p:spTree>
    <p:extLst>
      <p:ext uri="{BB962C8B-B14F-4D97-AF65-F5344CB8AC3E}">
        <p14:creationId xmlns:p14="http://schemas.microsoft.com/office/powerpoint/2010/main" val="2620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49A79-52F9-4844-A84A-F7F2DF418252}"/>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AF7C453C-3E7A-7540-8D6D-3FD7B37F2B9D}"/>
              </a:ext>
            </a:extLst>
          </p:cNvPr>
          <p:cNvSpPr>
            <a:spLocks noGrp="1"/>
          </p:cNvSpPr>
          <p:nvPr>
            <p:ph idx="1"/>
          </p:nvPr>
        </p:nvSpPr>
        <p:spPr/>
        <p:txBody>
          <a:bodyPr/>
          <a:lstStyle/>
          <a:p>
            <a:r>
              <a:rPr lang="en-US" dirty="0"/>
              <a:t>Develop a customer segmentation model that will help you gain insights about your customer’s behaviour.</a:t>
            </a:r>
          </a:p>
          <a:p>
            <a:r>
              <a:rPr lang="en-US" dirty="0"/>
              <a:t>Segment customers on the basis of homogeneity of their characteristics which will help you optimize your email campaign and let you target the offers only to those customers who might be interested in them.</a:t>
            </a:r>
          </a:p>
        </p:txBody>
      </p:sp>
    </p:spTree>
    <p:extLst>
      <p:ext uri="{BB962C8B-B14F-4D97-AF65-F5344CB8AC3E}">
        <p14:creationId xmlns:p14="http://schemas.microsoft.com/office/powerpoint/2010/main" val="2195272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78D7-C2CD-F143-8904-D87FF7622263}"/>
              </a:ext>
            </a:extLst>
          </p:cNvPr>
          <p:cNvSpPr>
            <a:spLocks noGrp="1"/>
          </p:cNvSpPr>
          <p:nvPr>
            <p:ph type="title"/>
          </p:nvPr>
        </p:nvSpPr>
        <p:spPr/>
        <p:txBody>
          <a:bodyPr/>
          <a:lstStyle/>
          <a:p>
            <a:r>
              <a:rPr lang="en-US" dirty="0"/>
              <a:t>K-medoids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57DC63-DEC6-4A4F-B905-7F296B77F9F4}"/>
                  </a:ext>
                </a:extLst>
              </p:cNvPr>
              <p:cNvSpPr>
                <a:spLocks noGrp="1"/>
              </p:cNvSpPr>
              <p:nvPr>
                <p:ph idx="1"/>
              </p:nvPr>
            </p:nvSpPr>
            <p:spPr/>
            <p:txBody>
              <a:bodyPr/>
              <a:lstStyle/>
              <a:p>
                <a:r>
                  <a:rPr lang="en-IN" dirty="0"/>
                  <a:t>The k-medoids or partitioning around medoids (PAM) algorithm  attempt to minimize the distance between points labelled to be in a cluster and a point designated as the centre of that cluster. In contrast to the k-means algorithm, k-medoids chooses actual data points as centres. </a:t>
                </a:r>
              </a:p>
              <a:p>
                <a:r>
                  <a:rPr lang="en-IN" dirty="0"/>
                  <a:t>Less sensitive to outliers. </a:t>
                </a:r>
              </a:p>
              <a:p>
                <a:r>
                  <a:rPr lang="en-IN" dirty="0"/>
                  <a:t>Total Cost (x, C) = </a:t>
                </a:r>
                <a14:m>
                  <m:oMath xmlns:m="http://schemas.openxmlformats.org/officeDocument/2006/math">
                    <m:nary>
                      <m:naryPr>
                        <m:chr m:val="∑"/>
                        <m:ctrlPr>
                          <a:rPr lang="en-IN"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𝑑</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dirty="0"/>
              </a:p>
              <a:p>
                <a:r>
                  <a:rPr lang="en-US" dirty="0"/>
                  <a:t>The loop repeats until total cost in minimized. </a:t>
                </a:r>
              </a:p>
            </p:txBody>
          </p:sp>
        </mc:Choice>
        <mc:Fallback xmlns="">
          <p:sp>
            <p:nvSpPr>
              <p:cNvPr id="3" name="Content Placeholder 2">
                <a:extLst>
                  <a:ext uri="{FF2B5EF4-FFF2-40B4-BE49-F238E27FC236}">
                    <a16:creationId xmlns:a16="http://schemas.microsoft.com/office/drawing/2014/main" id="{3757DC63-DEC6-4A4F-B905-7F296B77F9F4}"/>
                  </a:ext>
                </a:extLst>
              </p:cNvPr>
              <p:cNvSpPr>
                <a:spLocks noGrp="1" noRot="1" noChangeAspect="1" noMove="1" noResize="1" noEditPoints="1" noAdjustHandles="1" noChangeArrowheads="1" noChangeShapeType="1" noTextEdit="1"/>
              </p:cNvSpPr>
              <p:nvPr>
                <p:ph idx="1"/>
              </p:nvPr>
            </p:nvSpPr>
            <p:spPr>
              <a:blipFill>
                <a:blip r:embed="rId2"/>
                <a:stretch>
                  <a:fillRect l="-1087" t="-2332" r="-1691"/>
                </a:stretch>
              </a:blipFill>
            </p:spPr>
            <p:txBody>
              <a:bodyPr/>
              <a:lstStyle/>
              <a:p>
                <a:r>
                  <a:rPr lang="en-US">
                    <a:noFill/>
                  </a:rPr>
                  <a:t> </a:t>
                </a:r>
              </a:p>
            </p:txBody>
          </p:sp>
        </mc:Fallback>
      </mc:AlternateContent>
    </p:spTree>
    <p:extLst>
      <p:ext uri="{BB962C8B-B14F-4D97-AF65-F5344CB8AC3E}">
        <p14:creationId xmlns:p14="http://schemas.microsoft.com/office/powerpoint/2010/main" val="4151772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E3B2-6A1D-F446-B82C-DACEF97230EA}"/>
              </a:ext>
            </a:extLst>
          </p:cNvPr>
          <p:cNvSpPr>
            <a:spLocks noGrp="1"/>
          </p:cNvSpPr>
          <p:nvPr>
            <p:ph type="title"/>
          </p:nvPr>
        </p:nvSpPr>
        <p:spPr/>
        <p:txBody>
          <a:bodyPr/>
          <a:lstStyle/>
          <a:p>
            <a:r>
              <a:rPr lang="en-US" dirty="0"/>
              <a:t>K-medoids (Cont.)</a:t>
            </a:r>
          </a:p>
        </p:txBody>
      </p:sp>
      <p:pic>
        <p:nvPicPr>
          <p:cNvPr id="4" name="Content Placeholder 3">
            <a:extLst>
              <a:ext uri="{FF2B5EF4-FFF2-40B4-BE49-F238E27FC236}">
                <a16:creationId xmlns:a16="http://schemas.microsoft.com/office/drawing/2014/main" id="{CC20F7C4-E6AB-1C41-8DD4-078A44A618B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023945" cy="3219341"/>
          </a:xfrm>
          <a:prstGeom prst="rect">
            <a:avLst/>
          </a:prstGeom>
        </p:spPr>
      </p:pic>
      <p:pic>
        <p:nvPicPr>
          <p:cNvPr id="6" name="Picture 5">
            <a:extLst>
              <a:ext uri="{FF2B5EF4-FFF2-40B4-BE49-F238E27FC236}">
                <a16:creationId xmlns:a16="http://schemas.microsoft.com/office/drawing/2014/main" id="{33486095-CA9C-624F-98D9-656720B5902D}"/>
              </a:ext>
            </a:extLst>
          </p:cNvPr>
          <p:cNvPicPr>
            <a:picLocks noChangeAspect="1"/>
          </p:cNvPicPr>
          <p:nvPr/>
        </p:nvPicPr>
        <p:blipFill rotWithShape="1">
          <a:blip r:embed="rId3"/>
          <a:srcRect l="38697" t="41514" r="38793" b="39157"/>
          <a:stretch/>
        </p:blipFill>
        <p:spPr>
          <a:xfrm>
            <a:off x="6982924" y="2015235"/>
            <a:ext cx="4789158" cy="2570245"/>
          </a:xfrm>
          <a:prstGeom prst="rect">
            <a:avLst/>
          </a:prstGeom>
        </p:spPr>
      </p:pic>
      <p:sp>
        <p:nvSpPr>
          <p:cNvPr id="7" name="TextBox 6">
            <a:extLst>
              <a:ext uri="{FF2B5EF4-FFF2-40B4-BE49-F238E27FC236}">
                <a16:creationId xmlns:a16="http://schemas.microsoft.com/office/drawing/2014/main" id="{A1D8CDC2-E0B1-A742-A4BF-15CEE2A8CDAB}"/>
              </a:ext>
            </a:extLst>
          </p:cNvPr>
          <p:cNvSpPr txBox="1"/>
          <p:nvPr/>
        </p:nvSpPr>
        <p:spPr>
          <a:xfrm>
            <a:off x="1177159" y="5591503"/>
            <a:ext cx="5119094" cy="923330"/>
          </a:xfrm>
          <a:prstGeom prst="rect">
            <a:avLst/>
          </a:prstGeom>
          <a:noFill/>
        </p:spPr>
        <p:txBody>
          <a:bodyPr wrap="none" rtlCol="0">
            <a:spAutoFit/>
          </a:bodyPr>
          <a:lstStyle/>
          <a:p>
            <a:r>
              <a:rPr lang="en-US" dirty="0"/>
              <a:t>From the above graph, we can see that the optimum</a:t>
            </a:r>
          </a:p>
          <a:p>
            <a:r>
              <a:rPr lang="en-US" dirty="0"/>
              <a:t> number of clusters is 5. </a:t>
            </a:r>
            <a:endParaRPr lang="en-IN" dirty="0"/>
          </a:p>
          <a:p>
            <a:endParaRPr lang="en-US" dirty="0"/>
          </a:p>
        </p:txBody>
      </p:sp>
      <p:sp>
        <p:nvSpPr>
          <p:cNvPr id="8" name="TextBox 7">
            <a:extLst>
              <a:ext uri="{FF2B5EF4-FFF2-40B4-BE49-F238E27FC236}">
                <a16:creationId xmlns:a16="http://schemas.microsoft.com/office/drawing/2014/main" id="{BA259A4B-6552-6644-9E2C-3221A4823611}"/>
              </a:ext>
            </a:extLst>
          </p:cNvPr>
          <p:cNvSpPr txBox="1"/>
          <p:nvPr/>
        </p:nvSpPr>
        <p:spPr>
          <a:xfrm>
            <a:off x="6982924" y="5591503"/>
            <a:ext cx="4933145" cy="923330"/>
          </a:xfrm>
          <a:prstGeom prst="rect">
            <a:avLst/>
          </a:prstGeom>
          <a:noFill/>
        </p:spPr>
        <p:txBody>
          <a:bodyPr wrap="none" rtlCol="0">
            <a:spAutoFit/>
          </a:bodyPr>
          <a:lstStyle/>
          <a:p>
            <a:r>
              <a:rPr lang="en-US" dirty="0"/>
              <a:t>Crosstab consisting of Cluster Labels and Purchase </a:t>
            </a:r>
          </a:p>
          <a:p>
            <a:r>
              <a:rPr lang="en-US" dirty="0"/>
              <a:t>Type</a:t>
            </a:r>
          </a:p>
          <a:p>
            <a:endParaRPr lang="en-US" dirty="0"/>
          </a:p>
        </p:txBody>
      </p:sp>
    </p:spTree>
    <p:extLst>
      <p:ext uri="{BB962C8B-B14F-4D97-AF65-F5344CB8AC3E}">
        <p14:creationId xmlns:p14="http://schemas.microsoft.com/office/powerpoint/2010/main" val="987764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C22B-FED9-6147-8C16-13402279D40C}"/>
              </a:ext>
            </a:extLst>
          </p:cNvPr>
          <p:cNvSpPr>
            <a:spLocks noGrp="1"/>
          </p:cNvSpPr>
          <p:nvPr>
            <p:ph type="title"/>
          </p:nvPr>
        </p:nvSpPr>
        <p:spPr/>
        <p:txBody>
          <a:bodyPr/>
          <a:lstStyle/>
          <a:p>
            <a:r>
              <a:rPr lang="en-US" dirty="0"/>
              <a:t>K-medoids (Cont.)</a:t>
            </a:r>
          </a:p>
        </p:txBody>
      </p:sp>
      <p:pic>
        <p:nvPicPr>
          <p:cNvPr id="4" name="Content Placeholder 3">
            <a:extLst>
              <a:ext uri="{FF2B5EF4-FFF2-40B4-BE49-F238E27FC236}">
                <a16:creationId xmlns:a16="http://schemas.microsoft.com/office/drawing/2014/main" id="{9DAA422D-71BE-A24E-AC30-EF48553DCFA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26615" y="2326203"/>
            <a:ext cx="6338770" cy="4351338"/>
          </a:xfrm>
          <a:prstGeom prst="rect">
            <a:avLst/>
          </a:prstGeom>
        </p:spPr>
      </p:pic>
      <p:sp>
        <p:nvSpPr>
          <p:cNvPr id="5" name="TextBox 4">
            <a:extLst>
              <a:ext uri="{FF2B5EF4-FFF2-40B4-BE49-F238E27FC236}">
                <a16:creationId xmlns:a16="http://schemas.microsoft.com/office/drawing/2014/main" id="{2538CA8B-704E-8446-8E37-8F55515D8D9A}"/>
              </a:ext>
            </a:extLst>
          </p:cNvPr>
          <p:cNvSpPr txBox="1"/>
          <p:nvPr/>
        </p:nvSpPr>
        <p:spPr>
          <a:xfrm>
            <a:off x="1166648" y="6492875"/>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13F6BE76-477B-6949-B4EF-1A0A5E86FA29}"/>
              </a:ext>
            </a:extLst>
          </p:cNvPr>
          <p:cNvSpPr txBox="1"/>
          <p:nvPr/>
        </p:nvSpPr>
        <p:spPr>
          <a:xfrm>
            <a:off x="838200" y="1690688"/>
            <a:ext cx="7339317" cy="369332"/>
          </a:xfrm>
          <a:prstGeom prst="rect">
            <a:avLst/>
          </a:prstGeom>
          <a:noFill/>
        </p:spPr>
        <p:txBody>
          <a:bodyPr wrap="none" rtlCol="0">
            <a:spAutoFit/>
          </a:bodyPr>
          <a:lstStyle/>
          <a:p>
            <a:r>
              <a:rPr lang="en-US" dirty="0"/>
              <a:t>2D visualization of the clusters taking only the first 2 principal components: -</a:t>
            </a:r>
          </a:p>
        </p:txBody>
      </p:sp>
    </p:spTree>
    <p:extLst>
      <p:ext uri="{BB962C8B-B14F-4D97-AF65-F5344CB8AC3E}">
        <p14:creationId xmlns:p14="http://schemas.microsoft.com/office/powerpoint/2010/main" val="2876959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9556-FC84-C741-8F32-C546F08F8414}"/>
              </a:ext>
            </a:extLst>
          </p:cNvPr>
          <p:cNvSpPr>
            <a:spLocks noGrp="1"/>
          </p:cNvSpPr>
          <p:nvPr>
            <p:ph type="title"/>
          </p:nvPr>
        </p:nvSpPr>
        <p:spPr/>
        <p:txBody>
          <a:bodyPr/>
          <a:lstStyle/>
          <a:p>
            <a:r>
              <a:rPr lang="en-US" dirty="0"/>
              <a:t>K-medoids (Cont.)</a:t>
            </a:r>
          </a:p>
        </p:txBody>
      </p:sp>
      <p:pic>
        <p:nvPicPr>
          <p:cNvPr id="4" name="Content Placeholder 3">
            <a:extLst>
              <a:ext uri="{FF2B5EF4-FFF2-40B4-BE49-F238E27FC236}">
                <a16:creationId xmlns:a16="http://schemas.microsoft.com/office/drawing/2014/main" id="{74AE4A57-D3E1-0B45-85CF-D61A0ACCF17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05412" y="2340632"/>
            <a:ext cx="6181176" cy="4351338"/>
          </a:xfrm>
          <a:prstGeom prst="rect">
            <a:avLst/>
          </a:prstGeom>
        </p:spPr>
      </p:pic>
      <p:sp>
        <p:nvSpPr>
          <p:cNvPr id="7" name="TextBox 6">
            <a:extLst>
              <a:ext uri="{FF2B5EF4-FFF2-40B4-BE49-F238E27FC236}">
                <a16:creationId xmlns:a16="http://schemas.microsoft.com/office/drawing/2014/main" id="{B6C07999-CEC7-DB46-AA2A-541EF9521D8D}"/>
              </a:ext>
            </a:extLst>
          </p:cNvPr>
          <p:cNvSpPr txBox="1"/>
          <p:nvPr/>
        </p:nvSpPr>
        <p:spPr>
          <a:xfrm>
            <a:off x="838200" y="1690688"/>
            <a:ext cx="7910948" cy="369332"/>
          </a:xfrm>
          <a:prstGeom prst="rect">
            <a:avLst/>
          </a:prstGeom>
          <a:noFill/>
        </p:spPr>
        <p:txBody>
          <a:bodyPr wrap="none" rtlCol="0">
            <a:spAutoFit/>
          </a:bodyPr>
          <a:lstStyle/>
          <a:p>
            <a:r>
              <a:rPr lang="en-US" dirty="0"/>
              <a:t>Top 10 variables that have the highest inter-cluster variance in their mean values: -</a:t>
            </a:r>
          </a:p>
        </p:txBody>
      </p:sp>
    </p:spTree>
    <p:extLst>
      <p:ext uri="{BB962C8B-B14F-4D97-AF65-F5344CB8AC3E}">
        <p14:creationId xmlns:p14="http://schemas.microsoft.com/office/powerpoint/2010/main" val="1262815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79AB-1A2C-E742-AA33-7EF1139CB6C8}"/>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DCD4EFDA-18C0-6D42-A6F5-22C38D2DC7A1}"/>
              </a:ext>
            </a:extLst>
          </p:cNvPr>
          <p:cNvSpPr>
            <a:spLocks noGrp="1"/>
          </p:cNvSpPr>
          <p:nvPr>
            <p:ph idx="1"/>
          </p:nvPr>
        </p:nvSpPr>
        <p:spPr>
          <a:xfrm>
            <a:off x="838200" y="1666491"/>
            <a:ext cx="9157138" cy="2709333"/>
          </a:xfrm>
        </p:spPr>
        <p:txBody>
          <a:bodyPr>
            <a:normAutofit fontScale="70000" lnSpcReduction="20000"/>
          </a:bodyPr>
          <a:lstStyle/>
          <a:p>
            <a:r>
              <a:rPr lang="en-IN" dirty="0"/>
              <a:t>Density-based Spatial Clustering of Applications with Noise</a:t>
            </a:r>
          </a:p>
          <a:p>
            <a:r>
              <a:rPr lang="en-IN" dirty="0"/>
              <a:t>It uses two parameters – </a:t>
            </a:r>
            <a:r>
              <a:rPr lang="en-IN" i="1" dirty="0"/>
              <a:t>Min Points</a:t>
            </a:r>
            <a:r>
              <a:rPr lang="en-IN" dirty="0"/>
              <a:t> and </a:t>
            </a:r>
            <a:r>
              <a:rPr lang="en-IN" i="1" dirty="0"/>
              <a:t>eps</a:t>
            </a:r>
            <a:r>
              <a:rPr lang="en-IN" dirty="0"/>
              <a:t> to divide data points into three categories.</a:t>
            </a:r>
          </a:p>
          <a:p>
            <a:pPr>
              <a:buFont typeface="Wingdings" pitchFamily="2" charset="2"/>
              <a:buChar char="Ø"/>
            </a:pPr>
            <a:r>
              <a:rPr lang="en-IN" dirty="0"/>
              <a:t> </a:t>
            </a:r>
            <a:r>
              <a:rPr lang="en-IN" b="1" dirty="0"/>
              <a:t>Min Points</a:t>
            </a:r>
            <a:r>
              <a:rPr lang="en-IN" dirty="0"/>
              <a:t>: - number of minimum points (including the point itself) that a data point need in its surrounding area (or neighbourhood) for it to be classified as a </a:t>
            </a:r>
            <a:r>
              <a:rPr lang="en-IN" b="1" i="1" dirty="0"/>
              <a:t>core point</a:t>
            </a:r>
            <a:r>
              <a:rPr lang="en-IN" dirty="0"/>
              <a:t>. </a:t>
            </a:r>
          </a:p>
          <a:p>
            <a:pPr>
              <a:buFont typeface="Wingdings" pitchFamily="2" charset="2"/>
              <a:buChar char="Ø"/>
            </a:pPr>
            <a:r>
              <a:rPr lang="en-IN" dirty="0"/>
              <a:t> </a:t>
            </a:r>
            <a:r>
              <a:rPr lang="en-IN" b="1" dirty="0"/>
              <a:t>Eps</a:t>
            </a:r>
            <a:r>
              <a:rPr lang="en-IN" dirty="0"/>
              <a:t>: - Eps is the length of the radius drawn by taking the data point as the centre. The points that fall in this area are the </a:t>
            </a:r>
            <a:r>
              <a:rPr lang="en-IN" b="1" i="1" dirty="0"/>
              <a:t>neighbour points</a:t>
            </a:r>
            <a:r>
              <a:rPr lang="en-IN" dirty="0"/>
              <a:t>. </a:t>
            </a:r>
          </a:p>
          <a:p>
            <a:pPr>
              <a:buFont typeface="Wingdings" pitchFamily="2" charset="2"/>
              <a:buChar char="Ø"/>
            </a:pPr>
            <a:r>
              <a:rPr lang="en-IN" dirty="0"/>
              <a:t> A point which is neither a core point nor a neighbour point is classified as an </a:t>
            </a:r>
            <a:r>
              <a:rPr lang="en-IN" b="1" i="1" dirty="0"/>
              <a:t>outlier</a:t>
            </a:r>
            <a:r>
              <a:rPr lang="en-IN" dirty="0"/>
              <a:t>.</a:t>
            </a:r>
          </a:p>
          <a:p>
            <a:endParaRPr lang="en-US" dirty="0"/>
          </a:p>
          <a:p>
            <a:endParaRPr lang="en-US" dirty="0"/>
          </a:p>
          <a:p>
            <a:endParaRPr lang="en-US" dirty="0"/>
          </a:p>
          <a:p>
            <a:endParaRPr lang="en-US" dirty="0"/>
          </a:p>
        </p:txBody>
      </p:sp>
      <p:graphicFrame>
        <p:nvGraphicFramePr>
          <p:cNvPr id="4" name="Diagram 3">
            <a:extLst>
              <a:ext uri="{FF2B5EF4-FFF2-40B4-BE49-F238E27FC236}">
                <a16:creationId xmlns:a16="http://schemas.microsoft.com/office/drawing/2014/main" id="{68628645-03ED-864E-84FE-C866065803B1}"/>
              </a:ext>
            </a:extLst>
          </p:cNvPr>
          <p:cNvGraphicFramePr/>
          <p:nvPr>
            <p:extLst>
              <p:ext uri="{D42A27DB-BD31-4B8C-83A1-F6EECF244321}">
                <p14:modId xmlns:p14="http://schemas.microsoft.com/office/powerpoint/2010/main" val="4087739325"/>
              </p:ext>
            </p:extLst>
          </p:nvPr>
        </p:nvGraphicFramePr>
        <p:xfrm>
          <a:off x="1636549" y="4322523"/>
          <a:ext cx="3780220"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EB540660-E6E3-5748-A49C-A111D98F46DD}"/>
              </a:ext>
            </a:extLst>
          </p:cNvPr>
          <p:cNvPicPr/>
          <p:nvPr/>
        </p:nvPicPr>
        <p:blipFill>
          <a:blip r:embed="rId7">
            <a:extLst>
              <a:ext uri="{28A0092B-C50C-407E-A947-70E740481C1C}">
                <a14:useLocalDpi xmlns:a14="http://schemas.microsoft.com/office/drawing/2010/main" val="0"/>
              </a:ext>
            </a:extLst>
          </a:blip>
          <a:stretch>
            <a:fillRect/>
          </a:stretch>
        </p:blipFill>
        <p:spPr>
          <a:xfrm>
            <a:off x="6890846" y="4795456"/>
            <a:ext cx="2242643" cy="1763468"/>
          </a:xfrm>
          <a:prstGeom prst="rect">
            <a:avLst/>
          </a:prstGeom>
        </p:spPr>
      </p:pic>
    </p:spTree>
    <p:extLst>
      <p:ext uri="{BB962C8B-B14F-4D97-AF65-F5344CB8AC3E}">
        <p14:creationId xmlns:p14="http://schemas.microsoft.com/office/powerpoint/2010/main" val="1349979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EE7E-1A22-784E-849C-518139274C16}"/>
              </a:ext>
            </a:extLst>
          </p:cNvPr>
          <p:cNvSpPr>
            <a:spLocks noGrp="1"/>
          </p:cNvSpPr>
          <p:nvPr>
            <p:ph type="title"/>
          </p:nvPr>
        </p:nvSpPr>
        <p:spPr/>
        <p:txBody>
          <a:bodyPr/>
          <a:lstStyle/>
          <a:p>
            <a:r>
              <a:rPr lang="en-US" dirty="0"/>
              <a:t>DBSCAN (Cont.)</a:t>
            </a:r>
          </a:p>
        </p:txBody>
      </p:sp>
      <p:sp>
        <p:nvSpPr>
          <p:cNvPr id="3" name="Content Placeholder 2">
            <a:extLst>
              <a:ext uri="{FF2B5EF4-FFF2-40B4-BE49-F238E27FC236}">
                <a16:creationId xmlns:a16="http://schemas.microsoft.com/office/drawing/2014/main" id="{DAC67F3A-1FAF-2344-BE4B-51C2D6046071}"/>
              </a:ext>
            </a:extLst>
          </p:cNvPr>
          <p:cNvSpPr>
            <a:spLocks noGrp="1"/>
          </p:cNvSpPr>
          <p:nvPr>
            <p:ph idx="1"/>
          </p:nvPr>
        </p:nvSpPr>
        <p:spPr/>
        <p:txBody>
          <a:bodyPr>
            <a:normAutofit fontScale="92500" lnSpcReduction="10000"/>
          </a:bodyPr>
          <a:lstStyle/>
          <a:p>
            <a:r>
              <a:rPr lang="en-US" b="1" u="sng" dirty="0"/>
              <a:t>Parameter Tuning</a:t>
            </a:r>
          </a:p>
          <a:p>
            <a:pPr marL="0" indent="0">
              <a:buNone/>
            </a:pPr>
            <a:endParaRPr lang="en-US" b="1" dirty="0"/>
          </a:p>
          <a:p>
            <a:pPr>
              <a:buFont typeface="Wingdings" pitchFamily="2" charset="2"/>
              <a:buChar char="Ø"/>
            </a:pPr>
            <a:r>
              <a:rPr lang="en-US" b="1" dirty="0"/>
              <a:t> Min Points: -</a:t>
            </a:r>
            <a:r>
              <a:rPr lang="en-US" dirty="0"/>
              <a:t> </a:t>
            </a:r>
            <a:r>
              <a:rPr lang="en-IN" dirty="0"/>
              <a:t>As a rule of thumb, </a:t>
            </a:r>
            <a:r>
              <a:rPr lang="en-IN" i="1" dirty="0"/>
              <a:t>min Pts</a:t>
            </a:r>
            <a:r>
              <a:rPr lang="en-IN" dirty="0"/>
              <a:t> = 2·</a:t>
            </a:r>
            <a:r>
              <a:rPr lang="en-IN" i="1" dirty="0"/>
              <a:t>dim</a:t>
            </a:r>
            <a:r>
              <a:rPr lang="en-IN" dirty="0"/>
              <a:t> can be used. Since we have 10 PCs, our Min Points will be 20. </a:t>
            </a:r>
          </a:p>
          <a:p>
            <a:pPr>
              <a:buFont typeface="Wingdings" pitchFamily="2" charset="2"/>
              <a:buChar char="Ø"/>
            </a:pPr>
            <a:r>
              <a:rPr lang="en-IN" b="1" dirty="0"/>
              <a:t> Eps: - </a:t>
            </a:r>
            <a:r>
              <a:rPr lang="en-IN" dirty="0"/>
              <a:t>If the eps value chosen is too small it’ll result in many outliers while a large value will result in the merging of all of the clusters. </a:t>
            </a:r>
          </a:p>
          <a:p>
            <a:pPr marL="0" indent="0">
              <a:buNone/>
            </a:pPr>
            <a:endParaRPr lang="en-IN" dirty="0"/>
          </a:p>
          <a:p>
            <a:pPr>
              <a:buFont typeface="Wingdings" pitchFamily="2" charset="2"/>
              <a:buChar char="§"/>
            </a:pPr>
            <a:r>
              <a:rPr lang="en-IN" dirty="0"/>
              <a:t> </a:t>
            </a:r>
            <a:r>
              <a:rPr lang="en-IN" b="1" dirty="0"/>
              <a:t>K-distance Plot: - </a:t>
            </a:r>
            <a:r>
              <a:rPr lang="en-IN" dirty="0"/>
              <a:t>It is used to determine the eps value by plotting the distances, from largest to the smallest value, of each of the data points to their (MinPoints-1)</a:t>
            </a:r>
            <a:r>
              <a:rPr lang="en-IN" baseline="30000" dirty="0" err="1"/>
              <a:t>th</a:t>
            </a:r>
            <a:r>
              <a:rPr lang="en-IN" baseline="30000" dirty="0"/>
              <a:t> </a:t>
            </a:r>
            <a:r>
              <a:rPr lang="en-IN" dirty="0"/>
              <a:t>neighbour.  Good value of </a:t>
            </a:r>
            <a:r>
              <a:rPr lang="en-IN" dirty="0" err="1"/>
              <a:t>ε</a:t>
            </a:r>
            <a:r>
              <a:rPr lang="en-IN" dirty="0"/>
              <a:t> is where this plot shows an "elbow".</a:t>
            </a:r>
          </a:p>
          <a:p>
            <a:pPr>
              <a:buFont typeface="Wingdings" pitchFamily="2" charset="2"/>
              <a:buChar char="§"/>
            </a:pPr>
            <a:endParaRPr lang="en-IN" b="1" dirty="0"/>
          </a:p>
          <a:p>
            <a:pPr>
              <a:buFont typeface="Wingdings" pitchFamily="2" charset="2"/>
              <a:buChar char="Ø"/>
            </a:pPr>
            <a:endParaRPr lang="en-US" b="1" dirty="0"/>
          </a:p>
        </p:txBody>
      </p:sp>
    </p:spTree>
    <p:extLst>
      <p:ext uri="{BB962C8B-B14F-4D97-AF65-F5344CB8AC3E}">
        <p14:creationId xmlns:p14="http://schemas.microsoft.com/office/powerpoint/2010/main" val="2988612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C1C2-ECA5-B842-8066-61F5B11EFF99}"/>
              </a:ext>
            </a:extLst>
          </p:cNvPr>
          <p:cNvSpPr>
            <a:spLocks noGrp="1"/>
          </p:cNvSpPr>
          <p:nvPr>
            <p:ph type="title"/>
          </p:nvPr>
        </p:nvSpPr>
        <p:spPr/>
        <p:txBody>
          <a:bodyPr/>
          <a:lstStyle/>
          <a:p>
            <a:r>
              <a:rPr lang="en-US" dirty="0"/>
              <a:t>DBSCAN (Cont.)</a:t>
            </a:r>
          </a:p>
        </p:txBody>
      </p:sp>
      <p:pic>
        <p:nvPicPr>
          <p:cNvPr id="4" name="Content Placeholder 3">
            <a:extLst>
              <a:ext uri="{FF2B5EF4-FFF2-40B4-BE49-F238E27FC236}">
                <a16:creationId xmlns:a16="http://schemas.microsoft.com/office/drawing/2014/main" id="{EE796D2F-BB48-B64D-AE9F-3B8149FFA1DE}"/>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838200" y="1903412"/>
            <a:ext cx="4343400" cy="3393802"/>
          </a:xfrm>
          <a:prstGeom prst="rect">
            <a:avLst/>
          </a:prstGeom>
        </p:spPr>
      </p:pic>
      <p:sp>
        <p:nvSpPr>
          <p:cNvPr id="5" name="TextBox 4">
            <a:extLst>
              <a:ext uri="{FF2B5EF4-FFF2-40B4-BE49-F238E27FC236}">
                <a16:creationId xmlns:a16="http://schemas.microsoft.com/office/drawing/2014/main" id="{2304DC97-A377-7343-9224-8B8D169C6A8F}"/>
              </a:ext>
            </a:extLst>
          </p:cNvPr>
          <p:cNvSpPr txBox="1"/>
          <p:nvPr/>
        </p:nvSpPr>
        <p:spPr>
          <a:xfrm>
            <a:off x="1027386" y="5509938"/>
            <a:ext cx="3612014" cy="646331"/>
          </a:xfrm>
          <a:prstGeom prst="rect">
            <a:avLst/>
          </a:prstGeom>
          <a:noFill/>
        </p:spPr>
        <p:txBody>
          <a:bodyPr wrap="none" rtlCol="0">
            <a:spAutoFit/>
          </a:bodyPr>
          <a:lstStyle/>
          <a:p>
            <a:r>
              <a:rPr lang="en-US" dirty="0"/>
              <a:t>The elbow point lies at eps = 0.5257.</a:t>
            </a:r>
            <a:endParaRPr lang="en-IN" dirty="0"/>
          </a:p>
          <a:p>
            <a:endParaRPr lang="en-US" dirty="0"/>
          </a:p>
        </p:txBody>
      </p:sp>
      <p:pic>
        <p:nvPicPr>
          <p:cNvPr id="7" name="Picture 6">
            <a:extLst>
              <a:ext uri="{FF2B5EF4-FFF2-40B4-BE49-F238E27FC236}">
                <a16:creationId xmlns:a16="http://schemas.microsoft.com/office/drawing/2014/main" id="{3A437931-FC52-174E-8A58-FE211886E78F}"/>
              </a:ext>
            </a:extLst>
          </p:cNvPr>
          <p:cNvPicPr>
            <a:picLocks noChangeAspect="1"/>
          </p:cNvPicPr>
          <p:nvPr/>
        </p:nvPicPr>
        <p:blipFill rotWithShape="1">
          <a:blip r:embed="rId4"/>
          <a:srcRect l="36398" t="55509" r="36495" b="21533"/>
          <a:stretch/>
        </p:blipFill>
        <p:spPr>
          <a:xfrm>
            <a:off x="6449551" y="2089970"/>
            <a:ext cx="5059278" cy="2678059"/>
          </a:xfrm>
          <a:prstGeom prst="rect">
            <a:avLst/>
          </a:prstGeom>
        </p:spPr>
      </p:pic>
      <p:sp>
        <p:nvSpPr>
          <p:cNvPr id="8" name="TextBox 7">
            <a:extLst>
              <a:ext uri="{FF2B5EF4-FFF2-40B4-BE49-F238E27FC236}">
                <a16:creationId xmlns:a16="http://schemas.microsoft.com/office/drawing/2014/main" id="{C1178995-B0A8-0B4A-BD27-5020AC10FF3F}"/>
              </a:ext>
            </a:extLst>
          </p:cNvPr>
          <p:cNvSpPr txBox="1"/>
          <p:nvPr/>
        </p:nvSpPr>
        <p:spPr>
          <a:xfrm>
            <a:off x="6575684" y="5371438"/>
            <a:ext cx="4933145" cy="923330"/>
          </a:xfrm>
          <a:prstGeom prst="rect">
            <a:avLst/>
          </a:prstGeom>
          <a:noFill/>
        </p:spPr>
        <p:txBody>
          <a:bodyPr wrap="none" rtlCol="0">
            <a:spAutoFit/>
          </a:bodyPr>
          <a:lstStyle/>
          <a:p>
            <a:r>
              <a:rPr lang="en-US" dirty="0"/>
              <a:t>Crosstab consisting of Cluster Labels and Purchase </a:t>
            </a:r>
          </a:p>
          <a:p>
            <a:r>
              <a:rPr lang="en-US" dirty="0"/>
              <a:t>Type</a:t>
            </a:r>
          </a:p>
          <a:p>
            <a:endParaRPr lang="en-US" dirty="0"/>
          </a:p>
        </p:txBody>
      </p:sp>
    </p:spTree>
    <p:extLst>
      <p:ext uri="{BB962C8B-B14F-4D97-AF65-F5344CB8AC3E}">
        <p14:creationId xmlns:p14="http://schemas.microsoft.com/office/powerpoint/2010/main" val="379422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E13B-1926-DD49-ABCC-90F907B6444D}"/>
              </a:ext>
            </a:extLst>
          </p:cNvPr>
          <p:cNvSpPr>
            <a:spLocks noGrp="1"/>
          </p:cNvSpPr>
          <p:nvPr>
            <p:ph type="title"/>
          </p:nvPr>
        </p:nvSpPr>
        <p:spPr/>
        <p:txBody>
          <a:bodyPr/>
          <a:lstStyle/>
          <a:p>
            <a:r>
              <a:rPr lang="en-US" dirty="0"/>
              <a:t>DBSCAN (Cont.)</a:t>
            </a:r>
          </a:p>
        </p:txBody>
      </p:sp>
      <p:pic>
        <p:nvPicPr>
          <p:cNvPr id="4" name="Content Placeholder 3">
            <a:extLst>
              <a:ext uri="{FF2B5EF4-FFF2-40B4-BE49-F238E27FC236}">
                <a16:creationId xmlns:a16="http://schemas.microsoft.com/office/drawing/2014/main" id="{CF7E8374-A260-8748-AAA7-DFF9CEC957D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926615" y="2309703"/>
            <a:ext cx="6338770" cy="4351338"/>
          </a:xfrm>
          <a:prstGeom prst="rect">
            <a:avLst/>
          </a:prstGeom>
        </p:spPr>
      </p:pic>
      <p:sp>
        <p:nvSpPr>
          <p:cNvPr id="6" name="TextBox 5">
            <a:extLst>
              <a:ext uri="{FF2B5EF4-FFF2-40B4-BE49-F238E27FC236}">
                <a16:creationId xmlns:a16="http://schemas.microsoft.com/office/drawing/2014/main" id="{31D89BDD-CE32-4740-AA4F-E6C8E0DFCBD1}"/>
              </a:ext>
            </a:extLst>
          </p:cNvPr>
          <p:cNvSpPr txBox="1"/>
          <p:nvPr/>
        </p:nvSpPr>
        <p:spPr>
          <a:xfrm>
            <a:off x="838200" y="1690688"/>
            <a:ext cx="7339317" cy="646331"/>
          </a:xfrm>
          <a:prstGeom prst="rect">
            <a:avLst/>
          </a:prstGeom>
          <a:noFill/>
        </p:spPr>
        <p:txBody>
          <a:bodyPr wrap="none" rtlCol="0">
            <a:spAutoFit/>
          </a:bodyPr>
          <a:lstStyle/>
          <a:p>
            <a:r>
              <a:rPr lang="en-US" dirty="0"/>
              <a:t>2D visualization of the clusters taking only the first 2 principal components: -</a:t>
            </a:r>
          </a:p>
          <a:p>
            <a:endParaRPr lang="en-US" dirty="0"/>
          </a:p>
        </p:txBody>
      </p:sp>
    </p:spTree>
    <p:extLst>
      <p:ext uri="{BB962C8B-B14F-4D97-AF65-F5344CB8AC3E}">
        <p14:creationId xmlns:p14="http://schemas.microsoft.com/office/powerpoint/2010/main" val="40190664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0A2B-55D2-3B4F-899B-149705BA024A}"/>
              </a:ext>
            </a:extLst>
          </p:cNvPr>
          <p:cNvSpPr>
            <a:spLocks noGrp="1"/>
          </p:cNvSpPr>
          <p:nvPr>
            <p:ph type="title"/>
          </p:nvPr>
        </p:nvSpPr>
        <p:spPr>
          <a:xfrm>
            <a:off x="840828" y="365125"/>
            <a:ext cx="10512972" cy="1043261"/>
          </a:xfrm>
        </p:spPr>
        <p:txBody>
          <a:bodyPr/>
          <a:lstStyle/>
          <a:p>
            <a:r>
              <a:rPr lang="en-US" dirty="0"/>
              <a:t>DBSCAN (Cont.)</a:t>
            </a:r>
          </a:p>
        </p:txBody>
      </p:sp>
      <p:pic>
        <p:nvPicPr>
          <p:cNvPr id="4" name="Content Placeholder 3">
            <a:extLst>
              <a:ext uri="{FF2B5EF4-FFF2-40B4-BE49-F238E27FC236}">
                <a16:creationId xmlns:a16="http://schemas.microsoft.com/office/drawing/2014/main" id="{68244515-1D7E-1745-B184-0FC87ACD4D9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05412" y="2141537"/>
            <a:ext cx="6181176" cy="4351338"/>
          </a:xfrm>
          <a:prstGeom prst="rect">
            <a:avLst/>
          </a:prstGeom>
        </p:spPr>
      </p:pic>
      <p:sp>
        <p:nvSpPr>
          <p:cNvPr id="6" name="TextBox 5">
            <a:extLst>
              <a:ext uri="{FF2B5EF4-FFF2-40B4-BE49-F238E27FC236}">
                <a16:creationId xmlns:a16="http://schemas.microsoft.com/office/drawing/2014/main" id="{63D4FB09-D8C4-404B-B5AC-084CB16E8298}"/>
              </a:ext>
            </a:extLst>
          </p:cNvPr>
          <p:cNvSpPr txBox="1"/>
          <p:nvPr/>
        </p:nvSpPr>
        <p:spPr>
          <a:xfrm>
            <a:off x="838200" y="1408386"/>
            <a:ext cx="7910948" cy="646331"/>
          </a:xfrm>
          <a:prstGeom prst="rect">
            <a:avLst/>
          </a:prstGeom>
          <a:noFill/>
        </p:spPr>
        <p:txBody>
          <a:bodyPr wrap="none" rtlCol="0">
            <a:spAutoFit/>
          </a:bodyPr>
          <a:lstStyle/>
          <a:p>
            <a:r>
              <a:rPr lang="en-US" dirty="0"/>
              <a:t>Top 10 variables that have the highest inter-cluster variance in their mean values: -</a:t>
            </a:r>
          </a:p>
          <a:p>
            <a:endParaRPr lang="en-US" dirty="0"/>
          </a:p>
        </p:txBody>
      </p:sp>
    </p:spTree>
    <p:extLst>
      <p:ext uri="{BB962C8B-B14F-4D97-AF65-F5344CB8AC3E}">
        <p14:creationId xmlns:p14="http://schemas.microsoft.com/office/powerpoint/2010/main" val="10229442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35E6-81AD-564E-9C6F-4CD9B7EFBB1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B9C803F-8E19-304A-90D6-8399C7A087C0}"/>
              </a:ext>
            </a:extLst>
          </p:cNvPr>
          <p:cNvSpPr>
            <a:spLocks noGrp="1"/>
          </p:cNvSpPr>
          <p:nvPr>
            <p:ph idx="1"/>
          </p:nvPr>
        </p:nvSpPr>
        <p:spPr/>
        <p:txBody>
          <a:bodyPr>
            <a:normAutofit fontScale="92500"/>
          </a:bodyPr>
          <a:lstStyle/>
          <a:p>
            <a:r>
              <a:rPr lang="en-US" dirty="0"/>
              <a:t>Each algorithm has its benefits and drawbacks, hence it’s hard to choose which one to use </a:t>
            </a:r>
          </a:p>
          <a:p>
            <a:r>
              <a:rPr lang="en-US" dirty="0"/>
              <a:t>Need for an objective analysis arises</a:t>
            </a:r>
          </a:p>
          <a:p>
            <a:r>
              <a:rPr lang="en-US" b="1" dirty="0"/>
              <a:t>Silhouette Coefficient: - </a:t>
            </a:r>
            <a:r>
              <a:rPr lang="en-US" dirty="0"/>
              <a:t>it’s a metric used to measure the performance of clustering algorithm.</a:t>
            </a:r>
          </a:p>
          <a:p>
            <a:pPr>
              <a:buFont typeface="Wingdings" pitchFamily="2" charset="2"/>
              <a:buChar char="Ø"/>
            </a:pPr>
            <a:r>
              <a:rPr lang="en-US" dirty="0"/>
              <a:t> computes the compactness of the cluster</a:t>
            </a:r>
          </a:p>
          <a:p>
            <a:pPr>
              <a:buFont typeface="Wingdings" pitchFamily="2" charset="2"/>
              <a:buChar char="Ø"/>
            </a:pPr>
            <a:r>
              <a:rPr lang="en-US" dirty="0"/>
              <a:t> </a:t>
            </a:r>
            <a:r>
              <a:rPr lang="en-IN" dirty="0"/>
              <a:t>measure of how similar an object is to its own cluster (</a:t>
            </a:r>
            <a:r>
              <a:rPr lang="en-IN" i="1" dirty="0"/>
              <a:t>cohesion</a:t>
            </a:r>
            <a:r>
              <a:rPr lang="en-IN" dirty="0"/>
              <a:t>) compared to other clusters (</a:t>
            </a:r>
            <a:r>
              <a:rPr lang="en-IN" i="1" dirty="0"/>
              <a:t>separation</a:t>
            </a:r>
            <a:r>
              <a:rPr lang="en-IN" dirty="0"/>
              <a:t>). </a:t>
            </a:r>
            <a:r>
              <a:rPr lang="en-US" dirty="0"/>
              <a:t> </a:t>
            </a:r>
          </a:p>
          <a:p>
            <a:pPr>
              <a:buFont typeface="Wingdings" pitchFamily="2" charset="2"/>
              <a:buChar char="Ø"/>
            </a:pPr>
            <a:r>
              <a:rPr lang="en-IN" dirty="0"/>
              <a:t>ranges from −1 to +1, where a high value indicates that the object is well matched to its own cluster and poorly matched to neighbouring clusters </a:t>
            </a:r>
            <a:endParaRPr lang="en-US" b="1" dirty="0"/>
          </a:p>
        </p:txBody>
      </p:sp>
    </p:spTree>
    <p:extLst>
      <p:ext uri="{BB962C8B-B14F-4D97-AF65-F5344CB8AC3E}">
        <p14:creationId xmlns:p14="http://schemas.microsoft.com/office/powerpoint/2010/main" val="409020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6FA0-A125-644D-9D98-D2191ED348B7}"/>
              </a:ext>
            </a:extLst>
          </p:cNvPr>
          <p:cNvSpPr>
            <a:spLocks noGrp="1"/>
          </p:cNvSpPr>
          <p:nvPr>
            <p:ph type="title"/>
          </p:nvPr>
        </p:nvSpPr>
        <p:spPr/>
        <p:txBody>
          <a:bodyPr/>
          <a:lstStyle/>
          <a:p>
            <a:r>
              <a:rPr lang="en-US" dirty="0"/>
              <a:t>Credit Card</a:t>
            </a:r>
          </a:p>
        </p:txBody>
      </p:sp>
      <p:sp>
        <p:nvSpPr>
          <p:cNvPr id="3" name="Content Placeholder 2">
            <a:extLst>
              <a:ext uri="{FF2B5EF4-FFF2-40B4-BE49-F238E27FC236}">
                <a16:creationId xmlns:a16="http://schemas.microsoft.com/office/drawing/2014/main" id="{768A73DC-2FD4-4042-8156-2F76D45FCD63}"/>
              </a:ext>
            </a:extLst>
          </p:cNvPr>
          <p:cNvSpPr>
            <a:spLocks noGrp="1"/>
          </p:cNvSpPr>
          <p:nvPr>
            <p:ph idx="1"/>
          </p:nvPr>
        </p:nvSpPr>
        <p:spPr/>
        <p:txBody>
          <a:bodyPr/>
          <a:lstStyle/>
          <a:p>
            <a:r>
              <a:rPr lang="en-US" dirty="0"/>
              <a:t>‘Plastic money’</a:t>
            </a:r>
          </a:p>
          <a:p>
            <a:r>
              <a:rPr lang="en-US" dirty="0"/>
              <a:t>An instrument that allows one to take credit/loan</a:t>
            </a:r>
          </a:p>
          <a:p>
            <a:r>
              <a:rPr lang="en-US" dirty="0"/>
              <a:t>Revolving line of credit</a:t>
            </a:r>
          </a:p>
          <a:p>
            <a:r>
              <a:rPr lang="en-US" dirty="0"/>
              <a:t>Generally used to make payments at outlets and online stores</a:t>
            </a:r>
          </a:p>
          <a:p>
            <a:endParaRPr lang="en-US" dirty="0"/>
          </a:p>
          <a:p>
            <a:pPr marL="0" indent="0">
              <a:buNone/>
            </a:pPr>
            <a:endParaRPr lang="en-US" dirty="0"/>
          </a:p>
        </p:txBody>
      </p:sp>
      <p:pic>
        <p:nvPicPr>
          <p:cNvPr id="5" name="Picture 4">
            <a:extLst>
              <a:ext uri="{FF2B5EF4-FFF2-40B4-BE49-F238E27FC236}">
                <a16:creationId xmlns:a16="http://schemas.microsoft.com/office/drawing/2014/main" id="{5D7EDB1D-38A7-2B4B-943E-E9E911A16FF1}"/>
              </a:ext>
            </a:extLst>
          </p:cNvPr>
          <p:cNvPicPr>
            <a:picLocks noChangeAspect="1"/>
          </p:cNvPicPr>
          <p:nvPr/>
        </p:nvPicPr>
        <p:blipFill>
          <a:blip r:embed="rId3"/>
          <a:stretch>
            <a:fillRect/>
          </a:stretch>
        </p:blipFill>
        <p:spPr>
          <a:xfrm>
            <a:off x="4712208" y="4047744"/>
            <a:ext cx="2767584" cy="2445131"/>
          </a:xfrm>
          <a:prstGeom prst="rect">
            <a:avLst/>
          </a:prstGeom>
        </p:spPr>
      </p:pic>
    </p:spTree>
    <p:extLst>
      <p:ext uri="{BB962C8B-B14F-4D97-AF65-F5344CB8AC3E}">
        <p14:creationId xmlns:p14="http://schemas.microsoft.com/office/powerpoint/2010/main" val="696699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3A68-E210-CE46-9E0D-B3D3B907907A}"/>
              </a:ext>
            </a:extLst>
          </p:cNvPr>
          <p:cNvSpPr>
            <a:spLocks noGrp="1"/>
          </p:cNvSpPr>
          <p:nvPr>
            <p:ph type="title"/>
          </p:nvPr>
        </p:nvSpPr>
        <p:spPr/>
        <p:txBody>
          <a:bodyPr/>
          <a:lstStyle/>
          <a:p>
            <a:r>
              <a:rPr lang="en-US" dirty="0"/>
              <a:t>CONCLUSION (Cont.)</a:t>
            </a:r>
          </a:p>
        </p:txBody>
      </p:sp>
      <p:sp>
        <p:nvSpPr>
          <p:cNvPr id="3" name="Content Placeholder 2">
            <a:extLst>
              <a:ext uri="{FF2B5EF4-FFF2-40B4-BE49-F238E27FC236}">
                <a16:creationId xmlns:a16="http://schemas.microsoft.com/office/drawing/2014/main" id="{863FD505-3F1C-D144-9405-6FB0E5916C0B}"/>
              </a:ext>
            </a:extLst>
          </p:cNvPr>
          <p:cNvSpPr>
            <a:spLocks noGrp="1"/>
          </p:cNvSpPr>
          <p:nvPr>
            <p:ph idx="1"/>
          </p:nvPr>
        </p:nvSpPr>
        <p:spPr/>
        <p:txBody>
          <a:bodyPr>
            <a:normAutofit lnSpcReduction="10000"/>
          </a:bodyPr>
          <a:lstStyle/>
          <a:p>
            <a:r>
              <a:rPr lang="en-IN" i="1" dirty="0"/>
              <a:t>Silhouette Coefficient = (x-y)/ max(x, y)</a:t>
            </a:r>
            <a:endParaRPr lang="en-IN" dirty="0"/>
          </a:p>
          <a:p>
            <a:pPr marL="0" indent="0">
              <a:buNone/>
            </a:pPr>
            <a:r>
              <a:rPr lang="en-US" dirty="0"/>
              <a:t>	</a:t>
            </a:r>
          </a:p>
          <a:p>
            <a:pPr marL="0" indent="0">
              <a:buNone/>
            </a:pPr>
            <a:r>
              <a:rPr lang="en-US" dirty="0"/>
              <a:t>		Y: </a:t>
            </a:r>
            <a:r>
              <a:rPr lang="en-IN" dirty="0"/>
              <a:t>mean intra cluster distance </a:t>
            </a:r>
          </a:p>
          <a:p>
            <a:pPr marL="0" indent="0">
              <a:buNone/>
            </a:pPr>
            <a:r>
              <a:rPr lang="en-IN" dirty="0"/>
              <a:t>		X: mean nearest cluster distance</a:t>
            </a:r>
          </a:p>
          <a:p>
            <a:pPr marL="0" indent="0">
              <a:buNone/>
            </a:pPr>
            <a:endParaRPr lang="en-IN" dirty="0"/>
          </a:p>
          <a:p>
            <a:pPr>
              <a:buFont typeface="Wingdings" pitchFamily="2" charset="2"/>
              <a:buChar char="Ø"/>
            </a:pPr>
            <a:r>
              <a:rPr lang="en-IN" dirty="0"/>
              <a:t> We calculate the </a:t>
            </a:r>
            <a:r>
              <a:rPr lang="en-US" dirty="0"/>
              <a:t>silhouette coefficient for each sample or observation in the dataset and finally, compute its mean.</a:t>
            </a:r>
          </a:p>
          <a:p>
            <a:pPr>
              <a:buFont typeface="Wingdings" pitchFamily="2" charset="2"/>
              <a:buChar char="Ø"/>
            </a:pPr>
            <a:r>
              <a:rPr lang="en-US" dirty="0"/>
              <a:t> In order for the silhouette coefficient to be closer to 1, x, or the mean inter-cluster distance, must be greater than y, the intra-cluster distance.</a:t>
            </a:r>
          </a:p>
        </p:txBody>
      </p:sp>
    </p:spTree>
    <p:extLst>
      <p:ext uri="{BB962C8B-B14F-4D97-AF65-F5344CB8AC3E}">
        <p14:creationId xmlns:p14="http://schemas.microsoft.com/office/powerpoint/2010/main" val="685409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DB00-AFBF-0F48-A3A0-92CCB377B55C}"/>
              </a:ext>
            </a:extLst>
          </p:cNvPr>
          <p:cNvSpPr>
            <a:spLocks noGrp="1"/>
          </p:cNvSpPr>
          <p:nvPr>
            <p:ph type="title"/>
          </p:nvPr>
        </p:nvSpPr>
        <p:spPr/>
        <p:txBody>
          <a:bodyPr/>
          <a:lstStyle/>
          <a:p>
            <a:r>
              <a:rPr lang="en-US" dirty="0"/>
              <a:t>CONCLUSION (Cont.)</a:t>
            </a:r>
          </a:p>
        </p:txBody>
      </p:sp>
      <p:pic>
        <p:nvPicPr>
          <p:cNvPr id="5" name="Content Placeholder 4">
            <a:extLst>
              <a:ext uri="{FF2B5EF4-FFF2-40B4-BE49-F238E27FC236}">
                <a16:creationId xmlns:a16="http://schemas.microsoft.com/office/drawing/2014/main" id="{2F6A28BF-F33E-0E44-B138-961EEA772FBF}"/>
              </a:ext>
            </a:extLst>
          </p:cNvPr>
          <p:cNvPicPr>
            <a:picLocks noGrp="1" noChangeAspect="1"/>
          </p:cNvPicPr>
          <p:nvPr>
            <p:ph idx="1"/>
          </p:nvPr>
        </p:nvPicPr>
        <p:blipFill rotWithShape="1">
          <a:blip r:embed="rId2"/>
          <a:srcRect l="41039" t="40460" r="40697" b="39511"/>
          <a:stretch/>
        </p:blipFill>
        <p:spPr>
          <a:xfrm>
            <a:off x="4238624" y="1690687"/>
            <a:ext cx="4349807" cy="2981325"/>
          </a:xfrm>
        </p:spPr>
      </p:pic>
      <p:sp>
        <p:nvSpPr>
          <p:cNvPr id="6" name="TextBox 5">
            <a:extLst>
              <a:ext uri="{FF2B5EF4-FFF2-40B4-BE49-F238E27FC236}">
                <a16:creationId xmlns:a16="http://schemas.microsoft.com/office/drawing/2014/main" id="{84CA1E8A-9E0B-364A-94F1-60A546975DA8}"/>
              </a:ext>
            </a:extLst>
          </p:cNvPr>
          <p:cNvSpPr txBox="1"/>
          <p:nvPr/>
        </p:nvSpPr>
        <p:spPr>
          <a:xfrm>
            <a:off x="584523" y="5167313"/>
            <a:ext cx="11022954" cy="923330"/>
          </a:xfrm>
          <a:prstGeom prst="rect">
            <a:avLst/>
          </a:prstGeom>
          <a:noFill/>
        </p:spPr>
        <p:txBody>
          <a:bodyPr wrap="none" rtlCol="0">
            <a:spAutoFit/>
          </a:bodyPr>
          <a:lstStyle/>
          <a:p>
            <a:r>
              <a:rPr lang="en-US" dirty="0"/>
              <a:t>Since, DBSCAN has the greatest value of the silhouette coefficient, it is the one that we will choose for deployment. </a:t>
            </a:r>
          </a:p>
          <a:p>
            <a:r>
              <a:rPr lang="en-US" dirty="0"/>
              <a:t>The outputs of this algorithm are our final results.</a:t>
            </a:r>
            <a:endParaRPr lang="en-IN" dirty="0"/>
          </a:p>
          <a:p>
            <a:endParaRPr lang="en-US" dirty="0"/>
          </a:p>
        </p:txBody>
      </p:sp>
    </p:spTree>
    <p:extLst>
      <p:ext uri="{BB962C8B-B14F-4D97-AF65-F5344CB8AC3E}">
        <p14:creationId xmlns:p14="http://schemas.microsoft.com/office/powerpoint/2010/main" val="1957373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343B-49F8-914B-87A4-9D9ECF2652C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6EC99D1-850B-8A49-A804-75E92FC23061}"/>
              </a:ext>
            </a:extLst>
          </p:cNvPr>
          <p:cNvSpPr>
            <a:spLocks noGrp="1"/>
          </p:cNvSpPr>
          <p:nvPr>
            <p:ph idx="1"/>
          </p:nvPr>
        </p:nvSpPr>
        <p:spPr/>
        <p:txBody>
          <a:bodyPr>
            <a:normAutofit fontScale="70000" lnSpcReduction="20000"/>
          </a:bodyPr>
          <a:lstStyle/>
          <a:p>
            <a:r>
              <a:rPr lang="en-IN" i="1" dirty="0"/>
              <a:t>DBSCAN</a:t>
            </a:r>
            <a:r>
              <a:rPr lang="en-IN" dirty="0"/>
              <a:t>. (n.d.). Retrieved from </a:t>
            </a:r>
            <a:r>
              <a:rPr lang="en-IN" dirty="0" err="1"/>
              <a:t>wikipedia.org</a:t>
            </a:r>
            <a:r>
              <a:rPr lang="en-IN" dirty="0"/>
              <a:t>/: https://</a:t>
            </a:r>
            <a:r>
              <a:rPr lang="en-IN" dirty="0" err="1"/>
              <a:t>en.wikipedia.org</a:t>
            </a:r>
            <a:r>
              <a:rPr lang="en-IN" dirty="0"/>
              <a:t>/wiki/</a:t>
            </a:r>
            <a:r>
              <a:rPr lang="en-IN" dirty="0" err="1"/>
              <a:t>DBSCAN#Parameter_estimation</a:t>
            </a:r>
            <a:endParaRPr lang="en-IN" dirty="0"/>
          </a:p>
          <a:p>
            <a:r>
              <a:rPr lang="en-IN" dirty="0"/>
              <a:t>Wikipedia. (2020). </a:t>
            </a:r>
            <a:r>
              <a:rPr lang="en-IN" i="1" dirty="0"/>
              <a:t>DBSCAN</a:t>
            </a:r>
            <a:r>
              <a:rPr lang="en-IN" dirty="0"/>
              <a:t>. Retrieved from </a:t>
            </a:r>
            <a:r>
              <a:rPr lang="en-IN" dirty="0" err="1"/>
              <a:t>wikipedia</a:t>
            </a:r>
            <a:r>
              <a:rPr lang="en-IN" dirty="0"/>
              <a:t>: https://</a:t>
            </a:r>
            <a:r>
              <a:rPr lang="en-IN" dirty="0" err="1"/>
              <a:t>en.wikipedia.org</a:t>
            </a:r>
            <a:r>
              <a:rPr lang="en-IN" dirty="0"/>
              <a:t>/wiki/</a:t>
            </a:r>
            <a:r>
              <a:rPr lang="en-IN" dirty="0" err="1"/>
              <a:t>DBSCAN#Parameter_estimation</a:t>
            </a:r>
            <a:endParaRPr lang="en-IN" dirty="0"/>
          </a:p>
          <a:p>
            <a:r>
              <a:rPr lang="en-IN" dirty="0"/>
              <a:t>Dubey, A. (2018, 12 21). </a:t>
            </a:r>
            <a:r>
              <a:rPr lang="en-IN" i="1" dirty="0"/>
              <a:t>The Mathematics Behind Principal Component Analysis</a:t>
            </a:r>
            <a:r>
              <a:rPr lang="en-IN" dirty="0"/>
              <a:t>. Retrieved from </a:t>
            </a:r>
            <a:r>
              <a:rPr lang="en-IN" dirty="0" err="1"/>
              <a:t>towardsdatascience</a:t>
            </a:r>
            <a:r>
              <a:rPr lang="en-IN" dirty="0"/>
              <a:t>: https://</a:t>
            </a:r>
            <a:r>
              <a:rPr lang="en-IN" dirty="0" err="1"/>
              <a:t>towardsdatascience.com</a:t>
            </a:r>
            <a:r>
              <a:rPr lang="en-IN" dirty="0"/>
              <a:t>/the-mathematics-behind-principal-component-analysis-fff2d7f4b643</a:t>
            </a:r>
          </a:p>
          <a:p>
            <a:r>
              <a:rPr lang="en-IN" dirty="0"/>
              <a:t>Sharma, G. (2018, 9 22). </a:t>
            </a:r>
            <a:r>
              <a:rPr lang="en-IN" i="1" dirty="0"/>
              <a:t>4 Types of Customer Segmentation All Marketers Should Know</a:t>
            </a:r>
            <a:r>
              <a:rPr lang="en-IN" dirty="0"/>
              <a:t>. Retrieved from business2community: https://www.business2community.com/customer-experience/4-types-of-customer-segmentation-all-marketers-should-know-02120397</a:t>
            </a:r>
          </a:p>
          <a:p>
            <a:r>
              <a:rPr lang="en-IN" i="1" dirty="0"/>
              <a:t>Revolving credit</a:t>
            </a:r>
            <a:r>
              <a:rPr lang="en-IN" dirty="0"/>
              <a:t>. (2020, 7 16). Retrieved from </a:t>
            </a:r>
            <a:r>
              <a:rPr lang="en-IN" dirty="0" err="1"/>
              <a:t>wikipedia</a:t>
            </a:r>
            <a:r>
              <a:rPr lang="en-IN" dirty="0"/>
              <a:t>: https://</a:t>
            </a:r>
            <a:r>
              <a:rPr lang="en-IN" dirty="0" err="1"/>
              <a:t>en.wikipedia.org</a:t>
            </a:r>
            <a:r>
              <a:rPr lang="en-IN" dirty="0"/>
              <a:t>/wiki/</a:t>
            </a:r>
            <a:r>
              <a:rPr lang="en-IN" dirty="0" err="1"/>
              <a:t>Revolving_credit</a:t>
            </a:r>
            <a:endParaRPr lang="en-IN" dirty="0"/>
          </a:p>
          <a:p>
            <a:r>
              <a:rPr lang="en-IN" i="1" dirty="0"/>
              <a:t>Credit Card Interest Rates</a:t>
            </a:r>
            <a:r>
              <a:rPr lang="en-IN" dirty="0"/>
              <a:t>. (2020, 6 30). Retrieved from </a:t>
            </a:r>
            <a:r>
              <a:rPr lang="en-IN" dirty="0" err="1"/>
              <a:t>paisabazaar</a:t>
            </a:r>
            <a:r>
              <a:rPr lang="en-IN" dirty="0"/>
              <a:t>: https://</a:t>
            </a:r>
            <a:r>
              <a:rPr lang="en-IN" dirty="0" err="1"/>
              <a:t>www.paisabazaar.com</a:t>
            </a:r>
            <a:r>
              <a:rPr lang="en-IN" dirty="0"/>
              <a:t>/credit-card/interest-rates/</a:t>
            </a:r>
          </a:p>
          <a:p>
            <a:r>
              <a:rPr lang="en-IN" dirty="0"/>
              <a:t>Irby, L. (2020, 3 25). </a:t>
            </a:r>
            <a:r>
              <a:rPr lang="en-IN" i="1" dirty="0"/>
              <a:t>Credit Card Grace Period Explained</a:t>
            </a:r>
            <a:r>
              <a:rPr lang="en-IN" dirty="0"/>
              <a:t>. Retrieved from </a:t>
            </a:r>
            <a:r>
              <a:rPr lang="en-IN" dirty="0" err="1"/>
              <a:t>thebalance</a:t>
            </a:r>
            <a:r>
              <a:rPr lang="en-IN" dirty="0"/>
              <a:t>: https://</a:t>
            </a:r>
            <a:r>
              <a:rPr lang="en-IN" dirty="0" err="1"/>
              <a:t>www.thebalance.com</a:t>
            </a:r>
            <a:r>
              <a:rPr lang="en-IN" dirty="0"/>
              <a:t>/credit-card-grace-period-explained-960699</a:t>
            </a:r>
          </a:p>
          <a:p>
            <a:endParaRPr lang="en-US" dirty="0"/>
          </a:p>
        </p:txBody>
      </p:sp>
    </p:spTree>
    <p:extLst>
      <p:ext uri="{BB962C8B-B14F-4D97-AF65-F5344CB8AC3E}">
        <p14:creationId xmlns:p14="http://schemas.microsoft.com/office/powerpoint/2010/main" val="854422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15EC-F59D-9F4D-9AC1-65152BCB0D4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557297B-30EB-F548-97A2-66FF7B4991A8}"/>
              </a:ext>
            </a:extLst>
          </p:cNvPr>
          <p:cNvSpPr>
            <a:spLocks noGrp="1"/>
          </p:cNvSpPr>
          <p:nvPr>
            <p:ph idx="1"/>
          </p:nvPr>
        </p:nvSpPr>
        <p:spPr/>
        <p:txBody>
          <a:bodyPr>
            <a:normAutofit fontScale="62500" lnSpcReduction="20000"/>
          </a:bodyPr>
          <a:lstStyle/>
          <a:p>
            <a:r>
              <a:rPr lang="en-IN" dirty="0"/>
              <a:t>Maji, P. (2020, 2 24). </a:t>
            </a:r>
            <a:r>
              <a:rPr lang="en-IN" i="1" dirty="0"/>
              <a:t>Credit Card Payment: What happens if you pay only the minimum amount due?</a:t>
            </a:r>
            <a:r>
              <a:rPr lang="en-IN" dirty="0"/>
              <a:t> Retrieved from </a:t>
            </a:r>
            <a:r>
              <a:rPr lang="en-IN" dirty="0" err="1"/>
              <a:t>financialexpress</a:t>
            </a:r>
            <a:r>
              <a:rPr lang="en-IN" dirty="0"/>
              <a:t>: https://</a:t>
            </a:r>
            <a:r>
              <a:rPr lang="en-IN" dirty="0" err="1"/>
              <a:t>www.financialexpress.com</a:t>
            </a:r>
            <a:r>
              <a:rPr lang="en-IN" dirty="0"/>
              <a:t>/money/credit-card-payment-what-happens-if-you-pay-only-the-minimum-amount-due/1877081/</a:t>
            </a:r>
          </a:p>
          <a:p>
            <a:r>
              <a:rPr lang="en-IN" dirty="0"/>
              <a:t>Kagan, J. (2020, 2 9). </a:t>
            </a:r>
            <a:r>
              <a:rPr lang="en-IN" i="1" dirty="0"/>
              <a:t>Credit Utilization Ratio</a:t>
            </a:r>
            <a:r>
              <a:rPr lang="en-IN" dirty="0"/>
              <a:t>. Retrieved from </a:t>
            </a:r>
            <a:r>
              <a:rPr lang="en-IN" dirty="0" err="1"/>
              <a:t>investopedia</a:t>
            </a:r>
            <a:r>
              <a:rPr lang="en-IN" dirty="0"/>
              <a:t>: https://</a:t>
            </a:r>
            <a:r>
              <a:rPr lang="en-IN" dirty="0" err="1"/>
              <a:t>www.investopedia.com</a:t>
            </a:r>
            <a:r>
              <a:rPr lang="en-IN" dirty="0"/>
              <a:t>/terms/c/credit-utilization-</a:t>
            </a:r>
            <a:r>
              <a:rPr lang="en-IN" dirty="0" err="1"/>
              <a:t>rate.asp</a:t>
            </a:r>
            <a:endParaRPr lang="en-IN" dirty="0"/>
          </a:p>
          <a:p>
            <a:r>
              <a:rPr lang="en-IN" i="1" dirty="0"/>
              <a:t>Feature scaling</a:t>
            </a:r>
            <a:r>
              <a:rPr lang="en-IN" dirty="0"/>
              <a:t>. (2020, 7 16). Retrieved from </a:t>
            </a:r>
            <a:r>
              <a:rPr lang="en-IN" dirty="0" err="1"/>
              <a:t>wikipedia</a:t>
            </a:r>
            <a:r>
              <a:rPr lang="en-IN" dirty="0"/>
              <a:t>: https://</a:t>
            </a:r>
            <a:r>
              <a:rPr lang="en-IN" dirty="0" err="1"/>
              <a:t>en.wikipedia.org</a:t>
            </a:r>
            <a:r>
              <a:rPr lang="en-IN" dirty="0"/>
              <a:t>/wiki/</a:t>
            </a:r>
            <a:r>
              <a:rPr lang="en-IN" dirty="0" err="1"/>
              <a:t>Feature_scaling</a:t>
            </a:r>
            <a:endParaRPr lang="en-IN" dirty="0"/>
          </a:p>
          <a:p>
            <a:r>
              <a:rPr lang="en-IN" i="1" dirty="0" err="1"/>
              <a:t>Jarque</a:t>
            </a:r>
            <a:r>
              <a:rPr lang="en-IN" i="1" dirty="0"/>
              <a:t>–</a:t>
            </a:r>
            <a:r>
              <a:rPr lang="en-IN" i="1" dirty="0" err="1"/>
              <a:t>Bera</a:t>
            </a:r>
            <a:r>
              <a:rPr lang="en-IN" i="1" dirty="0"/>
              <a:t> test</a:t>
            </a:r>
            <a:r>
              <a:rPr lang="en-IN" dirty="0"/>
              <a:t>. (2020, 7 16). Retrieved from </a:t>
            </a:r>
            <a:r>
              <a:rPr lang="en-IN" dirty="0" err="1"/>
              <a:t>wikipedia</a:t>
            </a:r>
            <a:r>
              <a:rPr lang="en-IN" dirty="0"/>
              <a:t>: https://</a:t>
            </a:r>
            <a:r>
              <a:rPr lang="en-IN" dirty="0" err="1"/>
              <a:t>en.wikipedia.org</a:t>
            </a:r>
            <a:r>
              <a:rPr lang="en-IN" dirty="0"/>
              <a:t>/wiki/</a:t>
            </a:r>
            <a:r>
              <a:rPr lang="en-IN" dirty="0" err="1"/>
              <a:t>Jarque</a:t>
            </a:r>
            <a:r>
              <a:rPr lang="en-IN" dirty="0"/>
              <a:t>–</a:t>
            </a:r>
            <a:r>
              <a:rPr lang="en-IN" dirty="0" err="1"/>
              <a:t>Bera_test</a:t>
            </a:r>
            <a:endParaRPr lang="en-IN" dirty="0"/>
          </a:p>
          <a:p>
            <a:r>
              <a:rPr lang="en-IN" dirty="0"/>
              <a:t>Pore, P. (2017, 4). </a:t>
            </a:r>
            <a:r>
              <a:rPr lang="en-IN" i="1" dirty="0"/>
              <a:t>Must-Know: What is the curse of dimensionality?</a:t>
            </a:r>
            <a:r>
              <a:rPr lang="en-IN" dirty="0"/>
              <a:t> Retrieved from </a:t>
            </a:r>
            <a:r>
              <a:rPr lang="en-IN" dirty="0" err="1"/>
              <a:t>kdnuggets</a:t>
            </a:r>
            <a:r>
              <a:rPr lang="en-IN" dirty="0"/>
              <a:t>: https://</a:t>
            </a:r>
            <a:r>
              <a:rPr lang="en-IN" dirty="0" err="1"/>
              <a:t>www.kdnuggets.com</a:t>
            </a:r>
            <a:r>
              <a:rPr lang="en-IN" dirty="0"/>
              <a:t>/2017/04/must-know-curse-</a:t>
            </a:r>
            <a:r>
              <a:rPr lang="en-IN" dirty="0" err="1"/>
              <a:t>dimensionality.html</a:t>
            </a:r>
            <a:endParaRPr lang="en-IN" dirty="0"/>
          </a:p>
          <a:p>
            <a:r>
              <a:rPr lang="en-IN" dirty="0" err="1"/>
              <a:t>Brems</a:t>
            </a:r>
            <a:r>
              <a:rPr lang="en-IN" dirty="0"/>
              <a:t>, M. (2017, 4 18). </a:t>
            </a:r>
            <a:r>
              <a:rPr lang="en-IN" i="1" dirty="0"/>
              <a:t>A One-Stop Shop for Principal Component Analysis</a:t>
            </a:r>
            <a:r>
              <a:rPr lang="en-IN" dirty="0"/>
              <a:t>. Retrieved from </a:t>
            </a:r>
            <a:r>
              <a:rPr lang="en-IN" dirty="0" err="1"/>
              <a:t>towardsdatascience</a:t>
            </a:r>
            <a:r>
              <a:rPr lang="en-IN" dirty="0"/>
              <a:t>: https://</a:t>
            </a:r>
            <a:r>
              <a:rPr lang="en-IN" dirty="0" err="1"/>
              <a:t>towardsdatascience.com</a:t>
            </a:r>
            <a:r>
              <a:rPr lang="en-IN" dirty="0"/>
              <a:t>/a-one-stop-shop-for-principal-component-analysis-5582fb7e0a9c</a:t>
            </a:r>
          </a:p>
          <a:p>
            <a:r>
              <a:rPr lang="en-IN" dirty="0"/>
              <a:t>Dubey, A. (2018, 12 21). </a:t>
            </a:r>
            <a:r>
              <a:rPr lang="en-IN" i="1" dirty="0"/>
              <a:t>The Mathematics Behind Principal Component Analysis</a:t>
            </a:r>
            <a:r>
              <a:rPr lang="en-IN" dirty="0"/>
              <a:t>. Retrieved from </a:t>
            </a:r>
            <a:r>
              <a:rPr lang="en-IN" dirty="0" err="1"/>
              <a:t>towardsdatascience</a:t>
            </a:r>
            <a:r>
              <a:rPr lang="en-IN" dirty="0"/>
              <a:t>: https://</a:t>
            </a:r>
            <a:r>
              <a:rPr lang="en-IN" dirty="0" err="1"/>
              <a:t>towardsdatascience.com</a:t>
            </a:r>
            <a:r>
              <a:rPr lang="en-IN" dirty="0"/>
              <a:t>/the-mathematics-behind-principal-component-analysis-fff2d7f4b643</a:t>
            </a:r>
          </a:p>
          <a:p>
            <a:endParaRPr lang="en-US" dirty="0"/>
          </a:p>
        </p:txBody>
      </p:sp>
    </p:spTree>
    <p:extLst>
      <p:ext uri="{BB962C8B-B14F-4D97-AF65-F5344CB8AC3E}">
        <p14:creationId xmlns:p14="http://schemas.microsoft.com/office/powerpoint/2010/main" val="7180047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EB24-C528-BA43-945D-A5ACA8A63A3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2307F0C-8784-A640-960A-3A56EC37D40E}"/>
              </a:ext>
            </a:extLst>
          </p:cNvPr>
          <p:cNvSpPr>
            <a:spLocks noGrp="1"/>
          </p:cNvSpPr>
          <p:nvPr>
            <p:ph idx="1"/>
          </p:nvPr>
        </p:nvSpPr>
        <p:spPr/>
        <p:txBody>
          <a:bodyPr>
            <a:normAutofit fontScale="55000" lnSpcReduction="20000"/>
          </a:bodyPr>
          <a:lstStyle/>
          <a:p>
            <a:r>
              <a:rPr lang="en-IN" dirty="0"/>
              <a:t>Sharma, P. (2019, 8 19). </a:t>
            </a:r>
            <a:r>
              <a:rPr lang="en-IN" i="1" dirty="0"/>
              <a:t>The Most Comprehensive Guide to K-Means Clustering You’ll Ever Need</a:t>
            </a:r>
            <a:r>
              <a:rPr lang="en-IN" dirty="0"/>
              <a:t>. Retrieved from </a:t>
            </a:r>
            <a:r>
              <a:rPr lang="en-IN" dirty="0" err="1"/>
              <a:t>analyticsvidhya</a:t>
            </a:r>
            <a:r>
              <a:rPr lang="en-IN" dirty="0"/>
              <a:t>: https://</a:t>
            </a:r>
            <a:r>
              <a:rPr lang="en-IN" dirty="0" err="1"/>
              <a:t>www.analyticsvidhya.com</a:t>
            </a:r>
            <a:r>
              <a:rPr lang="en-IN" dirty="0"/>
              <a:t>/blog/2019/08/comprehensive-guide-k-means-clustering/</a:t>
            </a:r>
          </a:p>
          <a:p>
            <a:r>
              <a:rPr lang="en-IN" i="1" dirty="0"/>
              <a:t>Elbow method (clustering)</a:t>
            </a:r>
            <a:r>
              <a:rPr lang="en-IN" dirty="0"/>
              <a:t>. (2020, 7 16). Retrieved from </a:t>
            </a:r>
            <a:r>
              <a:rPr lang="en-IN" dirty="0" err="1"/>
              <a:t>wikipedia</a:t>
            </a:r>
            <a:r>
              <a:rPr lang="en-IN" dirty="0"/>
              <a:t>: https://</a:t>
            </a:r>
            <a:r>
              <a:rPr lang="en-IN" dirty="0" err="1"/>
              <a:t>en.wikipedia.org</a:t>
            </a:r>
            <a:r>
              <a:rPr lang="en-IN" dirty="0"/>
              <a:t>/wiki/</a:t>
            </a:r>
            <a:r>
              <a:rPr lang="en-IN" dirty="0" err="1"/>
              <a:t>Elbow_method</a:t>
            </a:r>
            <a:r>
              <a:rPr lang="en-IN" dirty="0"/>
              <a:t>_(clustering)</a:t>
            </a:r>
          </a:p>
          <a:p>
            <a:r>
              <a:rPr lang="en-IN" dirty="0"/>
              <a:t>Grootendorst, M. (2019, 7 31). </a:t>
            </a:r>
            <a:r>
              <a:rPr lang="en-IN" i="1" dirty="0"/>
              <a:t>Cluster Analysis: Create, Visualize and Interpret Customer Segments</a:t>
            </a:r>
            <a:r>
              <a:rPr lang="en-IN" dirty="0"/>
              <a:t>. Retrieved from </a:t>
            </a:r>
            <a:r>
              <a:rPr lang="en-IN" dirty="0" err="1"/>
              <a:t>towardsdatascience</a:t>
            </a:r>
            <a:r>
              <a:rPr lang="en-IN" dirty="0"/>
              <a:t>: https://</a:t>
            </a:r>
            <a:r>
              <a:rPr lang="en-IN" dirty="0" err="1"/>
              <a:t>towardsdatascience.com</a:t>
            </a:r>
            <a:r>
              <a:rPr lang="en-IN" dirty="0"/>
              <a:t>/cluster-analysis-create-visualize-and-interpret-customer-segments-474e55d00ebb</a:t>
            </a:r>
          </a:p>
          <a:p>
            <a:r>
              <a:rPr lang="en-IN" i="1" dirty="0"/>
              <a:t>k-medoids</a:t>
            </a:r>
            <a:r>
              <a:rPr lang="en-IN" dirty="0"/>
              <a:t>. (2020, 7 16). Retrieved from </a:t>
            </a:r>
            <a:r>
              <a:rPr lang="en-IN" dirty="0" err="1"/>
              <a:t>wikipedia</a:t>
            </a:r>
            <a:r>
              <a:rPr lang="en-IN" dirty="0"/>
              <a:t>: https://</a:t>
            </a:r>
            <a:r>
              <a:rPr lang="en-IN" dirty="0" err="1"/>
              <a:t>en.wikipedia.org</a:t>
            </a:r>
            <a:r>
              <a:rPr lang="en-IN" dirty="0"/>
              <a:t>/wiki/K-medoids</a:t>
            </a:r>
          </a:p>
          <a:p>
            <a:r>
              <a:rPr lang="en-IN" i="1" dirty="0"/>
              <a:t>DBSCAN</a:t>
            </a:r>
            <a:r>
              <a:rPr lang="en-IN" dirty="0"/>
              <a:t>. (2020, 7 16). Retrieved from </a:t>
            </a:r>
            <a:r>
              <a:rPr lang="en-IN" dirty="0" err="1"/>
              <a:t>wikipedia</a:t>
            </a:r>
            <a:r>
              <a:rPr lang="en-IN" dirty="0"/>
              <a:t>: https://</a:t>
            </a:r>
            <a:r>
              <a:rPr lang="en-IN" dirty="0" err="1"/>
              <a:t>en.wikipedia.org</a:t>
            </a:r>
            <a:r>
              <a:rPr lang="en-IN" dirty="0"/>
              <a:t>/wiki/DBSCAN</a:t>
            </a:r>
          </a:p>
          <a:p>
            <a:r>
              <a:rPr lang="en-IN" dirty="0"/>
              <a:t>Sebastian </a:t>
            </a:r>
            <a:r>
              <a:rPr lang="en-IN" dirty="0" err="1"/>
              <a:t>Raschka</a:t>
            </a:r>
            <a:r>
              <a:rPr lang="en-IN" dirty="0"/>
              <a:t>, V. M. (2017). Quantifying the quality of clustering via silhouette plots. In V. M. Sebastian </a:t>
            </a:r>
            <a:r>
              <a:rPr lang="en-IN" dirty="0" err="1"/>
              <a:t>Raschka</a:t>
            </a:r>
            <a:r>
              <a:rPr lang="en-IN" dirty="0"/>
              <a:t>, </a:t>
            </a:r>
            <a:r>
              <a:rPr lang="en-IN" i="1" dirty="0"/>
              <a:t>Python Machine Learning</a:t>
            </a:r>
            <a:r>
              <a:rPr lang="en-IN" dirty="0"/>
              <a:t> (p. 358). </a:t>
            </a:r>
            <a:r>
              <a:rPr lang="en-IN" dirty="0" err="1"/>
              <a:t>Pckt</a:t>
            </a:r>
            <a:r>
              <a:rPr lang="en-IN" dirty="0"/>
              <a:t> Publishing.</a:t>
            </a:r>
          </a:p>
          <a:p>
            <a:r>
              <a:rPr lang="en-IN" dirty="0" err="1"/>
              <a:t>Sitanggang</a:t>
            </a:r>
            <a:r>
              <a:rPr lang="en-IN" dirty="0"/>
              <a:t>, N. R. (2015). </a:t>
            </a:r>
            <a:r>
              <a:rPr lang="en-IN" i="1" dirty="0"/>
              <a:t>Determination of Optimal Epsilon (Eps) Value on DBSCAN Algorithm to Clustering Data on Peatland Hotspots in Sumatra.</a:t>
            </a:r>
            <a:r>
              <a:rPr lang="en-IN" dirty="0"/>
              <a:t> Bogor, Indonesia: IOP Publishing Ltd.</a:t>
            </a:r>
          </a:p>
          <a:p>
            <a:r>
              <a:rPr lang="en-IN" dirty="0" err="1"/>
              <a:t>Navlani</a:t>
            </a:r>
            <a:r>
              <a:rPr lang="en-IN" dirty="0"/>
              <a:t>, A. (2018). Retrieved from https://</a:t>
            </a:r>
            <a:r>
              <a:rPr lang="en-IN" dirty="0" err="1"/>
              <a:t>www.datacamp.com</a:t>
            </a:r>
            <a:r>
              <a:rPr lang="en-IN" dirty="0"/>
              <a:t>/community/tutorials/k-nearest-</a:t>
            </a:r>
            <a:r>
              <a:rPr lang="en-IN" dirty="0" err="1"/>
              <a:t>neighbor</a:t>
            </a:r>
            <a:r>
              <a:rPr lang="en-IN" dirty="0"/>
              <a:t>-classification-scikit-learn</a:t>
            </a:r>
          </a:p>
          <a:p>
            <a:r>
              <a:rPr lang="en-IN" i="1" dirty="0" err="1"/>
              <a:t>deepai</a:t>
            </a:r>
            <a:r>
              <a:rPr lang="en-IN" dirty="0"/>
              <a:t>. (n.d.). Retrieved from https://</a:t>
            </a:r>
            <a:r>
              <a:rPr lang="en-IN" dirty="0" err="1"/>
              <a:t>deepai.org</a:t>
            </a:r>
            <a:r>
              <a:rPr lang="en-IN" dirty="0"/>
              <a:t>/machine-learning-glossary-and-terms/curse-of-dimensionality.</a:t>
            </a:r>
          </a:p>
          <a:p>
            <a:r>
              <a:rPr lang="en-IN" dirty="0"/>
              <a:t>Sharma, P. (n.d.). </a:t>
            </a:r>
            <a:r>
              <a:rPr lang="en-IN" i="1" dirty="0"/>
              <a:t>The Most Comprehensive Guide to K-Means Clustering</a:t>
            </a:r>
            <a:r>
              <a:rPr lang="en-IN" dirty="0"/>
              <a:t>. Retrieved from </a:t>
            </a:r>
            <a:r>
              <a:rPr lang="en-IN" dirty="0" err="1"/>
              <a:t>analyticsvidhya</a:t>
            </a:r>
            <a:r>
              <a:rPr lang="en-IN" dirty="0"/>
              <a:t>: https://</a:t>
            </a:r>
            <a:r>
              <a:rPr lang="en-IN" dirty="0" err="1"/>
              <a:t>www.analyticsvidhya.com</a:t>
            </a:r>
            <a:r>
              <a:rPr lang="en-IN" dirty="0"/>
              <a:t>/blog/2019/08/comprehensive-guide-k-means-clustering/</a:t>
            </a:r>
          </a:p>
          <a:p>
            <a:endParaRPr lang="en-US" dirty="0"/>
          </a:p>
        </p:txBody>
      </p:sp>
    </p:spTree>
    <p:extLst>
      <p:ext uri="{BB962C8B-B14F-4D97-AF65-F5344CB8AC3E}">
        <p14:creationId xmlns:p14="http://schemas.microsoft.com/office/powerpoint/2010/main" val="3262226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3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5E06-21D9-CD41-B206-2F95749613B4}"/>
              </a:ext>
            </a:extLst>
          </p:cNvPr>
          <p:cNvSpPr>
            <a:spLocks noGrp="1"/>
          </p:cNvSpPr>
          <p:nvPr>
            <p:ph type="title"/>
          </p:nvPr>
        </p:nvSpPr>
        <p:spPr>
          <a:xfrm>
            <a:off x="838200" y="2766218"/>
            <a:ext cx="10515600" cy="1325563"/>
          </a:xfrm>
        </p:spPr>
        <p:txBody>
          <a:bodyPr/>
          <a:lstStyle/>
          <a:p>
            <a:pPr algn="ctr"/>
            <a:r>
              <a:rPr lang="en-US" b="1" i="1" dirty="0"/>
              <a:t>THANK YOU</a:t>
            </a:r>
          </a:p>
        </p:txBody>
      </p:sp>
    </p:spTree>
    <p:extLst>
      <p:ext uri="{BB962C8B-B14F-4D97-AF65-F5344CB8AC3E}">
        <p14:creationId xmlns:p14="http://schemas.microsoft.com/office/powerpoint/2010/main" val="70663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2B8E-CE21-834C-986E-488FFACE6D98}"/>
              </a:ext>
            </a:extLst>
          </p:cNvPr>
          <p:cNvSpPr>
            <a:spLocks noGrp="1"/>
          </p:cNvSpPr>
          <p:nvPr>
            <p:ph type="title"/>
          </p:nvPr>
        </p:nvSpPr>
        <p:spPr/>
        <p:txBody>
          <a:bodyPr/>
          <a:lstStyle/>
          <a:p>
            <a:r>
              <a:rPr lang="en-US" dirty="0"/>
              <a:t>Key Terminologies</a:t>
            </a:r>
          </a:p>
        </p:txBody>
      </p:sp>
      <p:sp>
        <p:nvSpPr>
          <p:cNvPr id="3" name="Content Placeholder 2">
            <a:extLst>
              <a:ext uri="{FF2B5EF4-FFF2-40B4-BE49-F238E27FC236}">
                <a16:creationId xmlns:a16="http://schemas.microsoft.com/office/drawing/2014/main" id="{4AC448D5-C90D-B84D-8D48-0442512FC55E}"/>
              </a:ext>
            </a:extLst>
          </p:cNvPr>
          <p:cNvSpPr>
            <a:spLocks noGrp="1"/>
          </p:cNvSpPr>
          <p:nvPr>
            <p:ph idx="1"/>
          </p:nvPr>
        </p:nvSpPr>
        <p:spPr/>
        <p:txBody>
          <a:bodyPr/>
          <a:lstStyle/>
          <a:p>
            <a:r>
              <a:rPr lang="en-US" b="1" dirty="0"/>
              <a:t>Balance</a:t>
            </a:r>
            <a:r>
              <a:rPr lang="en-US" dirty="0"/>
              <a:t>: - amount due to be paid based on purchases, interest charges, and any additional fees</a:t>
            </a:r>
            <a:r>
              <a:rPr lang="en-IN" dirty="0">
                <a:effectLst/>
              </a:rPr>
              <a:t> </a:t>
            </a:r>
            <a:r>
              <a:rPr lang="en-US" dirty="0"/>
              <a:t> </a:t>
            </a:r>
          </a:p>
          <a:p>
            <a:r>
              <a:rPr lang="en-US" b="1" dirty="0"/>
              <a:t>Minimum Payment</a:t>
            </a:r>
            <a:r>
              <a:rPr lang="en-US" dirty="0"/>
              <a:t>: - amount of payment required from the user to help avoid a ‘late payment fee’. Generally, about 5% of total amount of bill</a:t>
            </a:r>
            <a:r>
              <a:rPr lang="en-IN" dirty="0">
                <a:effectLst/>
              </a:rPr>
              <a:t> </a:t>
            </a:r>
          </a:p>
          <a:p>
            <a:r>
              <a:rPr lang="en-US" b="1" dirty="0"/>
              <a:t>Credit Limit</a:t>
            </a:r>
            <a:r>
              <a:rPr lang="en-US" dirty="0"/>
              <a:t>: - maximum amount of credit that a credit card issuer extends to a user. It is decided based on your salary and CIBIL Score</a:t>
            </a:r>
            <a:r>
              <a:rPr lang="en-IN" dirty="0">
                <a:effectLst/>
              </a:rPr>
              <a:t> </a:t>
            </a:r>
          </a:p>
          <a:p>
            <a:r>
              <a:rPr lang="en-IN" b="1" dirty="0"/>
              <a:t>Interest Free Period</a:t>
            </a:r>
            <a:r>
              <a:rPr lang="en-IN" dirty="0"/>
              <a:t>: - </a:t>
            </a:r>
            <a:r>
              <a:rPr lang="en-US" dirty="0"/>
              <a:t>time period between the start of the billing cycle and the due date when no interest is charged on non-repayment. Generally, 50 days long.</a:t>
            </a:r>
          </a:p>
        </p:txBody>
      </p:sp>
    </p:spTree>
    <p:extLst>
      <p:ext uri="{BB962C8B-B14F-4D97-AF65-F5344CB8AC3E}">
        <p14:creationId xmlns:p14="http://schemas.microsoft.com/office/powerpoint/2010/main" val="370647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A76D-1F0B-684C-8DCE-187F46F75CE0}"/>
              </a:ext>
            </a:extLst>
          </p:cNvPr>
          <p:cNvSpPr>
            <a:spLocks noGrp="1"/>
          </p:cNvSpPr>
          <p:nvPr>
            <p:ph type="title"/>
          </p:nvPr>
        </p:nvSpPr>
        <p:spPr/>
        <p:txBody>
          <a:bodyPr/>
          <a:lstStyle/>
          <a:p>
            <a:r>
              <a:rPr lang="en-US" dirty="0"/>
              <a:t>Why Customer Segmentation? </a:t>
            </a:r>
          </a:p>
        </p:txBody>
      </p:sp>
      <p:sp>
        <p:nvSpPr>
          <p:cNvPr id="3" name="Content Placeholder 2">
            <a:extLst>
              <a:ext uri="{FF2B5EF4-FFF2-40B4-BE49-F238E27FC236}">
                <a16:creationId xmlns:a16="http://schemas.microsoft.com/office/drawing/2014/main" id="{81A20EEB-FACA-664C-A0B3-174B1718F8AB}"/>
              </a:ext>
            </a:extLst>
          </p:cNvPr>
          <p:cNvSpPr>
            <a:spLocks noGrp="1"/>
          </p:cNvSpPr>
          <p:nvPr>
            <p:ph idx="1"/>
          </p:nvPr>
        </p:nvSpPr>
        <p:spPr/>
        <p:txBody>
          <a:bodyPr/>
          <a:lstStyle/>
          <a:p>
            <a:r>
              <a:rPr lang="en-US" dirty="0"/>
              <a:t>Customer Retention: - “It’s cheaper to hang on to a current customer than it is to bring in a new one.” </a:t>
            </a:r>
          </a:p>
          <a:p>
            <a:r>
              <a:rPr lang="en-US" dirty="0"/>
              <a:t>One-size-fits-all approach doesn’t work so they must follow a personalized approach</a:t>
            </a:r>
            <a:r>
              <a:rPr lang="en-IN" dirty="0"/>
              <a:t>.</a:t>
            </a:r>
          </a:p>
          <a:p>
            <a:r>
              <a:rPr lang="en-US" dirty="0"/>
              <a:t>Customer segmentation makes marketing cost-effective by targeting relevant audience.</a:t>
            </a:r>
          </a:p>
          <a:p>
            <a:r>
              <a:rPr lang="en-US" dirty="0"/>
              <a:t>Highly predictable customer groups make it easier to forecast card profitability.</a:t>
            </a:r>
            <a:endParaRPr lang="en-IN" dirty="0"/>
          </a:p>
          <a:p>
            <a:endParaRPr lang="en-US" dirty="0"/>
          </a:p>
          <a:p>
            <a:endParaRPr lang="en-US" dirty="0"/>
          </a:p>
        </p:txBody>
      </p:sp>
    </p:spTree>
    <p:extLst>
      <p:ext uri="{BB962C8B-B14F-4D97-AF65-F5344CB8AC3E}">
        <p14:creationId xmlns:p14="http://schemas.microsoft.com/office/powerpoint/2010/main" val="278003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FFF7-4805-A749-B802-887088F4EFB2}"/>
              </a:ext>
            </a:extLst>
          </p:cNvPr>
          <p:cNvSpPr>
            <a:spLocks noGrp="1"/>
          </p:cNvSpPr>
          <p:nvPr>
            <p:ph type="title"/>
          </p:nvPr>
        </p:nvSpPr>
        <p:spPr/>
        <p:txBody>
          <a:bodyPr/>
          <a:lstStyle/>
          <a:p>
            <a:r>
              <a:rPr lang="en-US" dirty="0"/>
              <a:t>Data Dictionary</a:t>
            </a:r>
          </a:p>
        </p:txBody>
      </p:sp>
      <p:pic>
        <p:nvPicPr>
          <p:cNvPr id="9" name="Content Placeholder 8">
            <a:extLst>
              <a:ext uri="{FF2B5EF4-FFF2-40B4-BE49-F238E27FC236}">
                <a16:creationId xmlns:a16="http://schemas.microsoft.com/office/drawing/2014/main" id="{7833F4AE-461F-8249-A74D-4810F2AB4D39}"/>
              </a:ext>
            </a:extLst>
          </p:cNvPr>
          <p:cNvPicPr>
            <a:picLocks noGrp="1" noChangeAspect="1"/>
          </p:cNvPicPr>
          <p:nvPr>
            <p:ph idx="1"/>
          </p:nvPr>
        </p:nvPicPr>
        <p:blipFill rotWithShape="1">
          <a:blip r:embed="rId2"/>
          <a:srcRect l="27960" t="19291" r="28110" b="48747"/>
          <a:stretch/>
        </p:blipFill>
        <p:spPr>
          <a:xfrm>
            <a:off x="2709731" y="2745827"/>
            <a:ext cx="6772538" cy="3237187"/>
          </a:xfrm>
        </p:spPr>
      </p:pic>
      <p:sp>
        <p:nvSpPr>
          <p:cNvPr id="10" name="TextBox 9">
            <a:extLst>
              <a:ext uri="{FF2B5EF4-FFF2-40B4-BE49-F238E27FC236}">
                <a16:creationId xmlns:a16="http://schemas.microsoft.com/office/drawing/2014/main" id="{BA5C14D3-3B7D-9847-80CF-F0F2FD75D7E5}"/>
              </a:ext>
            </a:extLst>
          </p:cNvPr>
          <p:cNvSpPr txBox="1"/>
          <p:nvPr/>
        </p:nvSpPr>
        <p:spPr>
          <a:xfrm>
            <a:off x="838200" y="1690688"/>
            <a:ext cx="9006505" cy="369332"/>
          </a:xfrm>
          <a:prstGeom prst="rect">
            <a:avLst/>
          </a:prstGeom>
          <a:noFill/>
        </p:spPr>
        <p:txBody>
          <a:bodyPr wrap="none" rtlCol="0">
            <a:spAutoFit/>
          </a:bodyPr>
          <a:lstStyle/>
          <a:p>
            <a:r>
              <a:rPr lang="en-US" dirty="0"/>
              <a:t>There are a total of 8950 observations and 18 variables in the data. Let’s explore the variables.</a:t>
            </a:r>
          </a:p>
        </p:txBody>
      </p:sp>
    </p:spTree>
    <p:extLst>
      <p:ext uri="{BB962C8B-B14F-4D97-AF65-F5344CB8AC3E}">
        <p14:creationId xmlns:p14="http://schemas.microsoft.com/office/powerpoint/2010/main" val="268044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8F51-036F-AF44-8154-5816E09E964D}"/>
              </a:ext>
            </a:extLst>
          </p:cNvPr>
          <p:cNvSpPr>
            <a:spLocks noGrp="1"/>
          </p:cNvSpPr>
          <p:nvPr>
            <p:ph type="title"/>
          </p:nvPr>
        </p:nvSpPr>
        <p:spPr/>
        <p:txBody>
          <a:bodyPr/>
          <a:lstStyle/>
          <a:p>
            <a:r>
              <a:rPr lang="en-US" dirty="0"/>
              <a:t>Data Dictionary (Cont.)</a:t>
            </a:r>
          </a:p>
        </p:txBody>
      </p:sp>
      <p:pic>
        <p:nvPicPr>
          <p:cNvPr id="5" name="Content Placeholder 4">
            <a:extLst>
              <a:ext uri="{FF2B5EF4-FFF2-40B4-BE49-F238E27FC236}">
                <a16:creationId xmlns:a16="http://schemas.microsoft.com/office/drawing/2014/main" id="{62E791A5-8A1A-3945-BBC3-F64F69F870CF}"/>
              </a:ext>
            </a:extLst>
          </p:cNvPr>
          <p:cNvPicPr>
            <a:picLocks noGrp="1" noChangeAspect="1"/>
          </p:cNvPicPr>
          <p:nvPr>
            <p:ph idx="1"/>
          </p:nvPr>
        </p:nvPicPr>
        <p:blipFill rotWithShape="1">
          <a:blip r:embed="rId2"/>
          <a:srcRect l="27808" t="50798" r="27658" b="3309"/>
          <a:stretch/>
        </p:blipFill>
        <p:spPr>
          <a:xfrm>
            <a:off x="2948152" y="1996966"/>
            <a:ext cx="6295697" cy="4162096"/>
          </a:xfrm>
        </p:spPr>
      </p:pic>
    </p:spTree>
    <p:extLst>
      <p:ext uri="{BB962C8B-B14F-4D97-AF65-F5344CB8AC3E}">
        <p14:creationId xmlns:p14="http://schemas.microsoft.com/office/powerpoint/2010/main" val="228592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3058</TotalTime>
  <Words>3846</Words>
  <Application>Microsoft Macintosh PowerPoint</Application>
  <PresentationFormat>Widescreen</PresentationFormat>
  <Paragraphs>307</Paragraphs>
  <Slides>55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Cambria Math</vt:lpstr>
      <vt:lpstr>Symbol</vt:lpstr>
      <vt:lpstr>Wingdings</vt:lpstr>
      <vt:lpstr>Office Theme</vt:lpstr>
      <vt:lpstr>CREDIT CARD USERS SEGMENTATION</vt:lpstr>
      <vt:lpstr>Internship</vt:lpstr>
      <vt:lpstr>Business Understanding</vt:lpstr>
      <vt:lpstr>Proposed Solution</vt:lpstr>
      <vt:lpstr>Credit Card</vt:lpstr>
      <vt:lpstr>Key Terminologies</vt:lpstr>
      <vt:lpstr>Why Customer Segmentation? </vt:lpstr>
      <vt:lpstr>Data Dictionary</vt:lpstr>
      <vt:lpstr>Data Dictionary (Cont.)</vt:lpstr>
      <vt:lpstr>Feature Engineering </vt:lpstr>
      <vt:lpstr>Feature Engineering (Cont.)</vt:lpstr>
      <vt:lpstr>Key Insights Using Purchase Type </vt:lpstr>
      <vt:lpstr>Key Insights Using Purchase Type (Cont.)</vt:lpstr>
      <vt:lpstr>Key Insights Using Purchase Type (Cont.)</vt:lpstr>
      <vt:lpstr>Missing Data</vt:lpstr>
      <vt:lpstr>Imputation </vt:lpstr>
      <vt:lpstr>Imputation (Cont.)</vt:lpstr>
      <vt:lpstr>Removing Outliers</vt:lpstr>
      <vt:lpstr>Feature Scaling</vt:lpstr>
      <vt:lpstr>Normality Test</vt:lpstr>
      <vt:lpstr>Normality Test (Cont.)</vt:lpstr>
      <vt:lpstr>Feature Extraction</vt:lpstr>
      <vt:lpstr>Principal Component Analysis</vt:lpstr>
      <vt:lpstr>Variability</vt:lpstr>
      <vt:lpstr>PCA Algebra</vt:lpstr>
      <vt:lpstr>PCA Algebra (Cont.)</vt:lpstr>
      <vt:lpstr>PCA Algebra (Cont.)</vt:lpstr>
      <vt:lpstr>PCA Algebra (Cont.)</vt:lpstr>
      <vt:lpstr>PCA Algebra (Cont.)</vt:lpstr>
      <vt:lpstr>Optimal Number of Components</vt:lpstr>
      <vt:lpstr>Optimal Number of Components (Cont.)</vt:lpstr>
      <vt:lpstr>Optimal Number of Components (Cont.)</vt:lpstr>
      <vt:lpstr>Applying Clustering Algorithms</vt:lpstr>
      <vt:lpstr>Optimal Number of Clusters</vt:lpstr>
      <vt:lpstr>Elbow Method</vt:lpstr>
      <vt:lpstr>K-means</vt:lpstr>
      <vt:lpstr>K-means (Cont.)</vt:lpstr>
      <vt:lpstr>K-means (Cont.)</vt:lpstr>
      <vt:lpstr>K-means (Cont.)</vt:lpstr>
      <vt:lpstr>K-medoids</vt:lpstr>
      <vt:lpstr>K-medoids (Cont.)</vt:lpstr>
      <vt:lpstr>K-medoids (Cont.)</vt:lpstr>
      <vt:lpstr>K-medoids (Cont.)</vt:lpstr>
      <vt:lpstr>DBSCAN</vt:lpstr>
      <vt:lpstr>DBSCAN (Cont.)</vt:lpstr>
      <vt:lpstr>DBSCAN (Cont.)</vt:lpstr>
      <vt:lpstr>DBSCAN (Cont.)</vt:lpstr>
      <vt:lpstr>DBSCAN (Cont.)</vt:lpstr>
      <vt:lpstr>CONCLUSION</vt:lpstr>
      <vt:lpstr>CONCLUSION (Cont.)</vt:lpstr>
      <vt:lpstr>CONCLUSION (Cont.)</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USERS SEGMENTATION</dc:title>
  <dc:creator>Damini Thandele</dc:creator>
  <cp:lastModifiedBy>Damini Thandele</cp:lastModifiedBy>
  <cp:revision>98</cp:revision>
  <dcterms:created xsi:type="dcterms:W3CDTF">2020-08-22T05:57:13Z</dcterms:created>
  <dcterms:modified xsi:type="dcterms:W3CDTF">2024-01-29T14:53:15Z</dcterms:modified>
</cp:coreProperties>
</file>