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322" r:id="rId3"/>
    <p:sldId id="360" r:id="rId4"/>
    <p:sldId id="361" r:id="rId5"/>
    <p:sldId id="362" r:id="rId6"/>
    <p:sldId id="363" r:id="rId7"/>
    <p:sldId id="364" r:id="rId8"/>
    <p:sldId id="365" r:id="rId9"/>
    <p:sldId id="367" r:id="rId10"/>
    <p:sldId id="368" r:id="rId11"/>
    <p:sldId id="369" r:id="rId12"/>
    <p:sldId id="323" r:id="rId13"/>
    <p:sldId id="296" r:id="rId14"/>
    <p:sldId id="325" r:id="rId15"/>
    <p:sldId id="326" r:id="rId16"/>
    <p:sldId id="335" r:id="rId17"/>
    <p:sldId id="349" r:id="rId18"/>
    <p:sldId id="350" r:id="rId19"/>
    <p:sldId id="347" r:id="rId20"/>
    <p:sldId id="348" r:id="rId21"/>
    <p:sldId id="330" r:id="rId22"/>
    <p:sldId id="351" r:id="rId23"/>
    <p:sldId id="352" r:id="rId24"/>
    <p:sldId id="353" r:id="rId25"/>
    <p:sldId id="359" r:id="rId26"/>
    <p:sldId id="354" r:id="rId27"/>
    <p:sldId id="372" r:id="rId28"/>
    <p:sldId id="373" r:id="rId29"/>
    <p:sldId id="374" r:id="rId30"/>
    <p:sldId id="375" r:id="rId31"/>
    <p:sldId id="324" r:id="rId32"/>
    <p:sldId id="340" r:id="rId33"/>
    <p:sldId id="302" r:id="rId34"/>
    <p:sldId id="303" r:id="rId35"/>
    <p:sldId id="336" r:id="rId36"/>
    <p:sldId id="337" r:id="rId37"/>
    <p:sldId id="338" r:id="rId38"/>
    <p:sldId id="339" r:id="rId39"/>
    <p:sldId id="370" r:id="rId40"/>
    <p:sldId id="342" r:id="rId41"/>
    <p:sldId id="371" r:id="rId42"/>
    <p:sldId id="345" r:id="rId43"/>
    <p:sldId id="34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796361-4277-4922-805C-3E1BDB489B28}" type="doc">
      <dgm:prSet loTypeId="urn:microsoft.com/office/officeart/2005/8/layout/hProcess9" loCatId="process" qsTypeId="urn:microsoft.com/office/officeart/2005/8/quickstyle/simple2" qsCatId="simple" csTypeId="urn:microsoft.com/office/officeart/2005/8/colors/accent6_2" csCatId="accent6" phldr="1"/>
      <dgm:spPr/>
    </dgm:pt>
    <dgm:pt modelId="{2E749477-AC0D-4B4E-9B52-833A9F622C42}">
      <dgm:prSet phldrT="[Texte]"/>
      <dgm:spPr/>
      <dgm:t>
        <a:bodyPr/>
        <a:lstStyle/>
        <a:p>
          <a:r>
            <a:rPr lang="en-GB" b="1" dirty="0" smtClean="0">
              <a:latin typeface="Century Gothic" panose="020B0502020202020204" pitchFamily="34" charset="0"/>
            </a:rPr>
            <a:t>Data</a:t>
          </a:r>
          <a:endParaRPr lang="en-GB" b="1" dirty="0">
            <a:latin typeface="Century Gothic" panose="020B0502020202020204" pitchFamily="34" charset="0"/>
          </a:endParaRPr>
        </a:p>
      </dgm:t>
    </dgm:pt>
    <dgm:pt modelId="{09EF2ACF-6B21-4D71-97DF-CA091DD724FE}" type="parTrans" cxnId="{AC97A31C-ACC0-4605-90AF-C58AE2022A28}">
      <dgm:prSet/>
      <dgm:spPr/>
      <dgm:t>
        <a:bodyPr/>
        <a:lstStyle/>
        <a:p>
          <a:endParaRPr lang="en-GB" b="1">
            <a:latin typeface="Century Gothic" panose="020B0502020202020204" pitchFamily="34" charset="0"/>
          </a:endParaRPr>
        </a:p>
      </dgm:t>
    </dgm:pt>
    <dgm:pt modelId="{1671512D-CF9C-4305-8862-B97432D690B9}" type="sibTrans" cxnId="{AC97A31C-ACC0-4605-90AF-C58AE2022A28}">
      <dgm:prSet/>
      <dgm:spPr/>
      <dgm:t>
        <a:bodyPr/>
        <a:lstStyle/>
        <a:p>
          <a:endParaRPr lang="en-GB" b="1">
            <a:latin typeface="Century Gothic" panose="020B0502020202020204" pitchFamily="34" charset="0"/>
          </a:endParaRPr>
        </a:p>
      </dgm:t>
    </dgm:pt>
    <dgm:pt modelId="{3BF8D754-9CB1-497D-9609-98C47758F53C}">
      <dgm:prSet phldrT="[Texte]" custT="1"/>
      <dgm:spPr/>
      <dgm:t>
        <a:bodyPr/>
        <a:lstStyle/>
        <a:p>
          <a:r>
            <a:rPr lang="en-GB" sz="2400" b="1" dirty="0" smtClean="0">
              <a:latin typeface="Century Gothic" panose="020B0502020202020204" pitchFamily="34" charset="0"/>
            </a:rPr>
            <a:t>Transformation process</a:t>
          </a:r>
        </a:p>
        <a:p>
          <a:r>
            <a:rPr lang="en-GB" sz="1800" b="1" dirty="0" smtClean="0">
              <a:latin typeface="Century Gothic" panose="020B0502020202020204" pitchFamily="34" charset="0"/>
            </a:rPr>
            <a:t>(selecting, organizing and manipulating data)</a:t>
          </a:r>
          <a:endParaRPr lang="en-GB" sz="1800" b="1" dirty="0">
            <a:latin typeface="Century Gothic" panose="020B0502020202020204" pitchFamily="34" charset="0"/>
          </a:endParaRPr>
        </a:p>
      </dgm:t>
    </dgm:pt>
    <dgm:pt modelId="{2075FA0B-D736-428E-8EBA-B3AD8A735926}" type="parTrans" cxnId="{F8C619CE-4567-455B-B87B-7C910E662D87}">
      <dgm:prSet/>
      <dgm:spPr/>
      <dgm:t>
        <a:bodyPr/>
        <a:lstStyle/>
        <a:p>
          <a:endParaRPr lang="en-GB" b="1">
            <a:latin typeface="Century Gothic" panose="020B0502020202020204" pitchFamily="34" charset="0"/>
          </a:endParaRPr>
        </a:p>
      </dgm:t>
    </dgm:pt>
    <dgm:pt modelId="{5E508448-93C8-4BF0-822E-B7C476A4005B}" type="sibTrans" cxnId="{F8C619CE-4567-455B-B87B-7C910E662D87}">
      <dgm:prSet/>
      <dgm:spPr/>
      <dgm:t>
        <a:bodyPr/>
        <a:lstStyle/>
        <a:p>
          <a:endParaRPr lang="en-GB" b="1">
            <a:latin typeface="Century Gothic" panose="020B0502020202020204" pitchFamily="34" charset="0"/>
          </a:endParaRPr>
        </a:p>
      </dgm:t>
    </dgm:pt>
    <dgm:pt modelId="{48573B4A-433F-4D2B-86DA-E6CB147251E5}">
      <dgm:prSet phldrT="[Texte]"/>
      <dgm:spPr/>
      <dgm:t>
        <a:bodyPr/>
        <a:lstStyle/>
        <a:p>
          <a:r>
            <a:rPr lang="en-GB" b="1" dirty="0" smtClean="0">
              <a:latin typeface="Century Gothic" panose="020B0502020202020204" pitchFamily="34" charset="0"/>
            </a:rPr>
            <a:t>Information</a:t>
          </a:r>
          <a:endParaRPr lang="en-GB" b="1" dirty="0">
            <a:latin typeface="Century Gothic" panose="020B0502020202020204" pitchFamily="34" charset="0"/>
          </a:endParaRPr>
        </a:p>
      </dgm:t>
    </dgm:pt>
    <dgm:pt modelId="{4EAC15BE-F7A6-4DD4-9E79-C18D81CF55A6}" type="parTrans" cxnId="{3CB0DA4E-5C26-4AFC-AAC4-EBD649212587}">
      <dgm:prSet/>
      <dgm:spPr/>
      <dgm:t>
        <a:bodyPr/>
        <a:lstStyle/>
        <a:p>
          <a:endParaRPr lang="en-GB" b="1">
            <a:latin typeface="Century Gothic" panose="020B0502020202020204" pitchFamily="34" charset="0"/>
          </a:endParaRPr>
        </a:p>
      </dgm:t>
    </dgm:pt>
    <dgm:pt modelId="{748632BE-75FA-4C67-85AA-9BD315B66915}" type="sibTrans" cxnId="{3CB0DA4E-5C26-4AFC-AAC4-EBD649212587}">
      <dgm:prSet/>
      <dgm:spPr/>
      <dgm:t>
        <a:bodyPr/>
        <a:lstStyle/>
        <a:p>
          <a:endParaRPr lang="en-GB" b="1">
            <a:latin typeface="Century Gothic" panose="020B0502020202020204" pitchFamily="34" charset="0"/>
          </a:endParaRPr>
        </a:p>
      </dgm:t>
    </dgm:pt>
    <dgm:pt modelId="{1268ABC4-5877-483B-A956-5D028C031B41}" type="pres">
      <dgm:prSet presAssocID="{42796361-4277-4922-805C-3E1BDB489B28}" presName="CompostProcess" presStyleCnt="0">
        <dgm:presLayoutVars>
          <dgm:dir/>
          <dgm:resizeHandles val="exact"/>
        </dgm:presLayoutVars>
      </dgm:prSet>
      <dgm:spPr/>
    </dgm:pt>
    <dgm:pt modelId="{CB71D3E2-51EB-4B60-AD55-1520E0E7B678}" type="pres">
      <dgm:prSet presAssocID="{42796361-4277-4922-805C-3E1BDB489B28}" presName="arrow" presStyleLbl="bgShp" presStyleIdx="0" presStyleCnt="1"/>
      <dgm:spPr>
        <a:solidFill>
          <a:schemeClr val="accent6">
            <a:lumMod val="75000"/>
          </a:schemeClr>
        </a:solidFill>
      </dgm:spPr>
    </dgm:pt>
    <dgm:pt modelId="{85961D64-F64A-41F2-9690-80E09C4C341E}" type="pres">
      <dgm:prSet presAssocID="{42796361-4277-4922-805C-3E1BDB489B28}" presName="linearProcess" presStyleCnt="0"/>
      <dgm:spPr/>
    </dgm:pt>
    <dgm:pt modelId="{3C0D5264-6E5B-4591-9DD7-63BD189E5394}" type="pres">
      <dgm:prSet presAssocID="{2E749477-AC0D-4B4E-9B52-833A9F622C42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13C7B69-414F-4785-A381-FF9B8EA5219D}" type="pres">
      <dgm:prSet presAssocID="{1671512D-CF9C-4305-8862-B97432D690B9}" presName="sibTrans" presStyleCnt="0"/>
      <dgm:spPr/>
    </dgm:pt>
    <dgm:pt modelId="{0B46778C-D261-4490-9142-335C85BF7A30}" type="pres">
      <dgm:prSet presAssocID="{3BF8D754-9CB1-497D-9609-98C47758F53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3B473C8-E9FB-4EAC-95AF-10CDD677FE09}" type="pres">
      <dgm:prSet presAssocID="{5E508448-93C8-4BF0-822E-B7C476A4005B}" presName="sibTrans" presStyleCnt="0"/>
      <dgm:spPr/>
    </dgm:pt>
    <dgm:pt modelId="{EBCBF729-CE51-49D1-9472-608816B325D7}" type="pres">
      <dgm:prSet presAssocID="{48573B4A-433F-4D2B-86DA-E6CB147251E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8A65C42-9E1C-487B-B1A4-A0B1E7BD5EAC}" type="presOf" srcId="{42796361-4277-4922-805C-3E1BDB489B28}" destId="{1268ABC4-5877-483B-A956-5D028C031B41}" srcOrd="0" destOrd="0" presId="urn:microsoft.com/office/officeart/2005/8/layout/hProcess9"/>
    <dgm:cxn modelId="{3CB0DA4E-5C26-4AFC-AAC4-EBD649212587}" srcId="{42796361-4277-4922-805C-3E1BDB489B28}" destId="{48573B4A-433F-4D2B-86DA-E6CB147251E5}" srcOrd="2" destOrd="0" parTransId="{4EAC15BE-F7A6-4DD4-9E79-C18D81CF55A6}" sibTransId="{748632BE-75FA-4C67-85AA-9BD315B66915}"/>
    <dgm:cxn modelId="{7BB4211B-EB2E-497D-A6AD-99E01AA228D4}" type="presOf" srcId="{3BF8D754-9CB1-497D-9609-98C47758F53C}" destId="{0B46778C-D261-4490-9142-335C85BF7A30}" srcOrd="0" destOrd="0" presId="urn:microsoft.com/office/officeart/2005/8/layout/hProcess9"/>
    <dgm:cxn modelId="{B929D935-C717-4C5A-903D-D06D438E98B0}" type="presOf" srcId="{2E749477-AC0D-4B4E-9B52-833A9F622C42}" destId="{3C0D5264-6E5B-4591-9DD7-63BD189E5394}" srcOrd="0" destOrd="0" presId="urn:microsoft.com/office/officeart/2005/8/layout/hProcess9"/>
    <dgm:cxn modelId="{C542502C-7C7D-4AD4-AB4A-1FA1AFD649CB}" type="presOf" srcId="{48573B4A-433F-4D2B-86DA-E6CB147251E5}" destId="{EBCBF729-CE51-49D1-9472-608816B325D7}" srcOrd="0" destOrd="0" presId="urn:microsoft.com/office/officeart/2005/8/layout/hProcess9"/>
    <dgm:cxn modelId="{F8C619CE-4567-455B-B87B-7C910E662D87}" srcId="{42796361-4277-4922-805C-3E1BDB489B28}" destId="{3BF8D754-9CB1-497D-9609-98C47758F53C}" srcOrd="1" destOrd="0" parTransId="{2075FA0B-D736-428E-8EBA-B3AD8A735926}" sibTransId="{5E508448-93C8-4BF0-822E-B7C476A4005B}"/>
    <dgm:cxn modelId="{AC97A31C-ACC0-4605-90AF-C58AE2022A28}" srcId="{42796361-4277-4922-805C-3E1BDB489B28}" destId="{2E749477-AC0D-4B4E-9B52-833A9F622C42}" srcOrd="0" destOrd="0" parTransId="{09EF2ACF-6B21-4D71-97DF-CA091DD724FE}" sibTransId="{1671512D-CF9C-4305-8862-B97432D690B9}"/>
    <dgm:cxn modelId="{BF85F70F-282D-49BE-B5C3-8E19DD502501}" type="presParOf" srcId="{1268ABC4-5877-483B-A956-5D028C031B41}" destId="{CB71D3E2-51EB-4B60-AD55-1520E0E7B678}" srcOrd="0" destOrd="0" presId="urn:microsoft.com/office/officeart/2005/8/layout/hProcess9"/>
    <dgm:cxn modelId="{D10E7920-FC16-473C-825A-60D216A4C534}" type="presParOf" srcId="{1268ABC4-5877-483B-A956-5D028C031B41}" destId="{85961D64-F64A-41F2-9690-80E09C4C341E}" srcOrd="1" destOrd="0" presId="urn:microsoft.com/office/officeart/2005/8/layout/hProcess9"/>
    <dgm:cxn modelId="{0D555C06-4976-47C4-BF3B-20FBB67C6C5F}" type="presParOf" srcId="{85961D64-F64A-41F2-9690-80E09C4C341E}" destId="{3C0D5264-6E5B-4591-9DD7-63BD189E5394}" srcOrd="0" destOrd="0" presId="urn:microsoft.com/office/officeart/2005/8/layout/hProcess9"/>
    <dgm:cxn modelId="{C7CDBC53-EA3D-461C-AF83-D281F90C5CCC}" type="presParOf" srcId="{85961D64-F64A-41F2-9690-80E09C4C341E}" destId="{213C7B69-414F-4785-A381-FF9B8EA5219D}" srcOrd="1" destOrd="0" presId="urn:microsoft.com/office/officeart/2005/8/layout/hProcess9"/>
    <dgm:cxn modelId="{9D110560-C7FC-4C7E-A469-EDB71852C846}" type="presParOf" srcId="{85961D64-F64A-41F2-9690-80E09C4C341E}" destId="{0B46778C-D261-4490-9142-335C85BF7A30}" srcOrd="2" destOrd="0" presId="urn:microsoft.com/office/officeart/2005/8/layout/hProcess9"/>
    <dgm:cxn modelId="{8944734C-06DB-4E88-9EB0-CDB0CF9BA464}" type="presParOf" srcId="{85961D64-F64A-41F2-9690-80E09C4C341E}" destId="{63B473C8-E9FB-4EAC-95AF-10CDD677FE09}" srcOrd="3" destOrd="0" presId="urn:microsoft.com/office/officeart/2005/8/layout/hProcess9"/>
    <dgm:cxn modelId="{4A4A6637-A16C-424B-973C-BD31BE50A528}" type="presParOf" srcId="{85961D64-F64A-41F2-9690-80E09C4C341E}" destId="{EBCBF729-CE51-49D1-9472-608816B325D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D3E2-51EB-4B60-AD55-1520E0E7B678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D5264-6E5B-4591-9DD7-63BD189E5394}">
      <dsp:nvSpPr>
        <dsp:cNvPr id="0" name=""/>
        <dsp:cNvSpPr/>
      </dsp:nvSpPr>
      <dsp:spPr>
        <a:xfrm>
          <a:off x="1118" y="1357788"/>
          <a:ext cx="2605696" cy="181038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b="1" kern="1200" dirty="0" smtClean="0">
              <a:latin typeface="Century Gothic" panose="020B0502020202020204" pitchFamily="34" charset="0"/>
            </a:rPr>
            <a:t>Data</a:t>
          </a:r>
          <a:endParaRPr lang="en-GB" sz="3100" b="1" kern="1200" dirty="0">
            <a:latin typeface="Century Gothic" panose="020B0502020202020204" pitchFamily="34" charset="0"/>
          </a:endParaRPr>
        </a:p>
      </dsp:txBody>
      <dsp:txXfrm>
        <a:off x="89494" y="1446164"/>
        <a:ext cx="2428944" cy="1633633"/>
      </dsp:txXfrm>
    </dsp:sp>
    <dsp:sp modelId="{0B46778C-D261-4490-9142-335C85BF7A30}">
      <dsp:nvSpPr>
        <dsp:cNvPr id="0" name=""/>
        <dsp:cNvSpPr/>
      </dsp:nvSpPr>
      <dsp:spPr>
        <a:xfrm>
          <a:off x="2811951" y="1357788"/>
          <a:ext cx="2605696" cy="181038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>
              <a:latin typeface="Century Gothic" panose="020B0502020202020204" pitchFamily="34" charset="0"/>
            </a:rPr>
            <a:t>Transformation process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Century Gothic" panose="020B0502020202020204" pitchFamily="34" charset="0"/>
            </a:rPr>
            <a:t>(selecting, organizing and manipulating data)</a:t>
          </a:r>
          <a:endParaRPr lang="en-GB" sz="1800" b="1" kern="1200" dirty="0">
            <a:latin typeface="Century Gothic" panose="020B0502020202020204" pitchFamily="34" charset="0"/>
          </a:endParaRPr>
        </a:p>
      </dsp:txBody>
      <dsp:txXfrm>
        <a:off x="2900327" y="1446164"/>
        <a:ext cx="2428944" cy="1633633"/>
      </dsp:txXfrm>
    </dsp:sp>
    <dsp:sp modelId="{EBCBF729-CE51-49D1-9472-608816B325D7}">
      <dsp:nvSpPr>
        <dsp:cNvPr id="0" name=""/>
        <dsp:cNvSpPr/>
      </dsp:nvSpPr>
      <dsp:spPr>
        <a:xfrm>
          <a:off x="5622785" y="1357788"/>
          <a:ext cx="2605696" cy="181038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b="1" kern="1200" dirty="0" smtClean="0">
              <a:latin typeface="Century Gothic" panose="020B0502020202020204" pitchFamily="34" charset="0"/>
            </a:rPr>
            <a:t>Information</a:t>
          </a:r>
          <a:endParaRPr lang="en-GB" sz="3100" b="1" kern="1200" dirty="0">
            <a:latin typeface="Century Gothic" panose="020B0502020202020204" pitchFamily="34" charset="0"/>
          </a:endParaRPr>
        </a:p>
      </dsp:txBody>
      <dsp:txXfrm>
        <a:off x="5711161" y="1446164"/>
        <a:ext cx="2428944" cy="1633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7341E-71F4-4A19-8567-2157529C5887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A0D93-D2FB-45F8-8417-B20766769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23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upred\Desktop\communications-welcome-bann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6465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  <a:solidFill>
            <a:schemeClr val="bg1">
              <a:lumMod val="75000"/>
              <a:alpha val="80000"/>
            </a:schemeClr>
          </a:solidFill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5132784"/>
            <a:ext cx="6400800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5DD-EDE2-425E-B871-FA05A91E9557}" type="datetime1">
              <a:rPr lang="en-GB" smtClean="0"/>
              <a:t>29/10/2020</a:t>
            </a:fld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dupred\Desktop\Screenshot-2019-02-18-at-08.50.55-300x115.png"/>
          <p:cNvPicPr>
            <a:picLocks noChangeAspect="1" noChangeArrowheads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05"/>
          <a:stretch/>
        </p:blipFill>
        <p:spPr bwMode="auto">
          <a:xfrm>
            <a:off x="107504" y="5597889"/>
            <a:ext cx="2048677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dupred\Desktop\index.png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381" y="5478212"/>
            <a:ext cx="1209600" cy="133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96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C56C-3218-4ABC-A188-42676ABDDEB9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59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EE5B-23B6-41BC-A4F1-7CB24C7604BD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2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6512" y="274638"/>
            <a:ext cx="8229600" cy="1143000"/>
          </a:xfrm>
          <a:prstGeom prst="snip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F32F-8A7A-4A33-A232-D7289E57DB91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1556792"/>
            <a:ext cx="88204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253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6512" y="4406901"/>
            <a:ext cx="7772400" cy="750292"/>
          </a:xfrm>
          <a:solidFill>
            <a:schemeClr val="accent6">
              <a:lumMod val="75000"/>
            </a:schemeClr>
          </a:solidFill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DC8B-D525-4E5D-977C-E1E4073D6B59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5373216"/>
            <a:ext cx="83164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81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111C-D906-40A1-AC2B-F4B98180CAE5}" type="datetime1">
              <a:rPr lang="en-GB" smtClean="0"/>
              <a:t>29/10/2020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29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DC99-DF0F-4CCD-8E13-2E14E3C48FF3}" type="datetime1">
              <a:rPr lang="en-GB" smtClean="0"/>
              <a:t>29/10/2020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7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4A73-B248-4821-8063-67BDA636A6AD}" type="datetime1">
              <a:rPr lang="en-GB" smtClean="0"/>
              <a:t>29/10/2020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09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9FD2-7BA5-4B2F-AED4-5AC98E730926}" type="datetime1">
              <a:rPr lang="en-GB" smtClean="0"/>
              <a:t>29/10/2020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07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A937-0C70-4D32-852F-71CDFB10E751}" type="datetime1">
              <a:rPr lang="en-GB" smtClean="0"/>
              <a:t>29/10/2020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1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CBC4-0785-488A-AE7E-BC207F085598}" type="datetime1">
              <a:rPr lang="en-GB" smtClean="0"/>
              <a:t>29/10/2020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48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9917C329-DB81-4682-AC82-137CFD014413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528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400A3391-136C-4F1A-88DE-E6DC035D9C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6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mien.dupre@dcu.i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eginner-sql-tutorial.com/sql-commands.ht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qliteonline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en-excel-features-every-analyst-should-know/" TargetMode="External"/><Relationship Id="rId2" Type="http://schemas.openxmlformats.org/officeDocument/2006/relationships/hyperlink" Target="https://www.udemy.com/course/excel_quicksta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emy.com/course/excel-dashboards-in-an-hour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pred\Desktop\communications-welcome-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6465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solidFill>
            <a:schemeClr val="bg1">
              <a:lumMod val="65000"/>
              <a:alpha val="80000"/>
            </a:schemeClr>
          </a:solidFill>
        </p:spPr>
        <p:txBody>
          <a:bodyPr/>
          <a:lstStyle/>
          <a:p>
            <a:r>
              <a:rPr lang="en-GB" dirty="0" err="1"/>
              <a:t>Strat</a:t>
            </a:r>
            <a:r>
              <a:rPr lang="en-GB" dirty="0"/>
              <a:t>. Consultancy Project I &amp; Data Analytics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63688" y="5124535"/>
            <a:ext cx="6400800" cy="1752600"/>
          </a:xfrm>
        </p:spPr>
        <p:txBody>
          <a:bodyPr anchor="b">
            <a:noAutofit/>
          </a:bodyPr>
          <a:lstStyle/>
          <a:p>
            <a:r>
              <a:rPr lang="en-GB" sz="1800" dirty="0" err="1" smtClean="0">
                <a:solidFill>
                  <a:schemeClr val="tx1"/>
                </a:solidFill>
              </a:rPr>
              <a:t>Dr.</a:t>
            </a:r>
            <a:r>
              <a:rPr lang="en-GB" sz="1800" dirty="0" smtClean="0">
                <a:solidFill>
                  <a:schemeClr val="tx1"/>
                </a:solidFill>
              </a:rPr>
              <a:t> Damien </a:t>
            </a:r>
            <a:r>
              <a:rPr lang="en-GB" sz="1800" dirty="0" err="1" smtClean="0">
                <a:solidFill>
                  <a:schemeClr val="tx1"/>
                </a:solidFill>
              </a:rPr>
              <a:t>Dupré</a:t>
            </a:r>
            <a:endParaRPr lang="en-GB" sz="1800" dirty="0" smtClean="0">
              <a:solidFill>
                <a:schemeClr val="tx1"/>
              </a:solidFill>
            </a:endParaRPr>
          </a:p>
          <a:p>
            <a:r>
              <a:rPr lang="en-GB" sz="1800" dirty="0" smtClean="0">
                <a:solidFill>
                  <a:schemeClr val="tx1"/>
                </a:solidFill>
                <a:hlinkClick r:id="rId3"/>
              </a:rPr>
              <a:t>damien.dupre@dcu.ie</a:t>
            </a:r>
            <a:endParaRPr lang="en-GB" sz="1800" dirty="0" smtClean="0">
              <a:solidFill>
                <a:schemeClr val="tx1"/>
              </a:solidFill>
            </a:endParaRPr>
          </a:p>
          <a:p>
            <a:r>
              <a:rPr lang="en-GB" sz="1800" dirty="0" smtClean="0">
                <a:solidFill>
                  <a:schemeClr val="tx1"/>
                </a:solidFill>
              </a:rPr>
              <a:t>Assistant Professor - Business Research Methods 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79289"/>
              </p:ext>
            </p:extLst>
          </p:nvPr>
        </p:nvGraphicFramePr>
        <p:xfrm>
          <a:off x="0" y="16318"/>
          <a:ext cx="9164655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5656"/>
                <a:gridCol w="5976664"/>
                <a:gridCol w="1712335"/>
              </a:tblGrid>
              <a:tr h="1390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MT5125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MSc in Business Administration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2020/2021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 descr="C:\Users\dupred\Desktop\Screenshot-2019-02-18-at-08.50.55-300x115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05"/>
          <a:stretch/>
        </p:blipFill>
        <p:spPr bwMode="auto">
          <a:xfrm>
            <a:off x="107504" y="5597889"/>
            <a:ext cx="2048677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upred\Desktop\index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381" y="5478212"/>
            <a:ext cx="1209600" cy="133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09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Analytics Tasks</a:t>
            </a:r>
            <a:endParaRPr lang="en-GB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674421" y="2708920"/>
            <a:ext cx="3984225" cy="23762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latin typeface="Century Gothic" panose="020B0502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2822" y="3597696"/>
            <a:ext cx="175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entury Gothic" panose="020B0502020202020204" pitchFamily="34" charset="0"/>
              </a:rPr>
              <a:t>IMPORT</a:t>
            </a:r>
            <a:endParaRPr lang="en-GB" sz="2800" dirty="0">
              <a:latin typeface="Century Gothic" panose="020B0502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857115" y="3592180"/>
            <a:ext cx="249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entury Gothic" panose="020B0502020202020204" pitchFamily="34" charset="0"/>
              </a:rPr>
              <a:t>TRANSFORM</a:t>
            </a:r>
            <a:endParaRPr lang="en-GB" sz="2800" dirty="0">
              <a:latin typeface="Century Gothic" panose="020B0502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12344" y="2818380"/>
            <a:ext cx="2130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entury Gothic" panose="020B0502020202020204" pitchFamily="34" charset="0"/>
              </a:rPr>
              <a:t>VISUALISE</a:t>
            </a:r>
            <a:endParaRPr lang="en-GB" sz="2800" dirty="0">
              <a:latin typeface="Century Gothic" panose="020B0502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586518" y="4437112"/>
            <a:ext cx="153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entury Gothic" panose="020B0502020202020204" pitchFamily="34" charset="0"/>
              </a:rPr>
              <a:t>MODEL</a:t>
            </a:r>
            <a:endParaRPr lang="en-GB" sz="2800" dirty="0">
              <a:latin typeface="Century Gothic" panose="020B0502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066169" y="3577004"/>
            <a:ext cx="307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entury Gothic" panose="020B0502020202020204" pitchFamily="34" charset="0"/>
              </a:rPr>
              <a:t>COMMUNICATE</a:t>
            </a:r>
            <a:endParaRPr lang="en-GB" sz="2800" dirty="0">
              <a:latin typeface="Century Gothic" panose="020B0502020202020204" pitchFamily="34" charset="0"/>
            </a:endParaRPr>
          </a:p>
        </p:txBody>
      </p:sp>
      <p:cxnSp>
        <p:nvCxnSpPr>
          <p:cNvPr id="10" name="Connecteur droit avec flèche 9"/>
          <p:cNvCxnSpPr>
            <a:stCxn id="6" idx="0"/>
            <a:endCxn id="7" idx="1"/>
          </p:cNvCxnSpPr>
          <p:nvPr/>
        </p:nvCxnSpPr>
        <p:spPr>
          <a:xfrm flipV="1">
            <a:off x="3106545" y="3079990"/>
            <a:ext cx="405799" cy="512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2"/>
            <a:endCxn id="8" idx="0"/>
          </p:cNvCxnSpPr>
          <p:nvPr/>
        </p:nvCxnSpPr>
        <p:spPr>
          <a:xfrm flipH="1">
            <a:off x="4355976" y="3341600"/>
            <a:ext cx="221756" cy="1095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1"/>
            <a:endCxn id="6" idx="2"/>
          </p:cNvCxnSpPr>
          <p:nvPr/>
        </p:nvCxnSpPr>
        <p:spPr>
          <a:xfrm flipH="1" flipV="1">
            <a:off x="3106545" y="4115400"/>
            <a:ext cx="479973" cy="583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endCxn id="6" idx="1"/>
          </p:cNvCxnSpPr>
          <p:nvPr/>
        </p:nvCxnSpPr>
        <p:spPr>
          <a:xfrm flipV="1">
            <a:off x="1513717" y="3853790"/>
            <a:ext cx="343398" cy="5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5220072" y="3853790"/>
            <a:ext cx="8460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8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6860194" y="1668643"/>
            <a:ext cx="1960278" cy="50591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COMMUNICATE</a:t>
            </a:r>
            <a:endParaRPr lang="en-GB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4645062" y="1668643"/>
            <a:ext cx="2042952" cy="50727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VISUALISE &amp; MODEL</a:t>
            </a:r>
            <a:endParaRPr lang="en-GB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2395698" y="1668643"/>
            <a:ext cx="2126010" cy="50727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TRANSFORM</a:t>
            </a:r>
            <a:endParaRPr lang="en-GB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2574" y="1668644"/>
            <a:ext cx="2054002" cy="50727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IMPORT</a:t>
            </a:r>
            <a:endParaRPr lang="en-GB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Analytics </a:t>
            </a:r>
            <a:r>
              <a:rPr lang="en-GB" dirty="0" smtClean="0"/>
              <a:t>Tools</a:t>
            </a:r>
            <a:endParaRPr lang="en-GB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0" y="4044247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 descr="Image result for databas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25" y="3058374"/>
            <a:ext cx="690520" cy="72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6" descr="Image result for files icon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2" y="4573935"/>
            <a:ext cx="745025" cy="7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e 11"/>
          <p:cNvGrpSpPr/>
          <p:nvPr/>
        </p:nvGrpSpPr>
        <p:grpSpPr>
          <a:xfrm>
            <a:off x="4544888" y="3938899"/>
            <a:ext cx="2143125" cy="2143125"/>
            <a:chOff x="5381203" y="1595714"/>
            <a:chExt cx="2143125" cy="2143125"/>
          </a:xfrm>
        </p:grpSpPr>
        <p:pic>
          <p:nvPicPr>
            <p:cNvPr id="27" name="Picture 1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1203" y="1595714"/>
              <a:ext cx="2143125" cy="214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0"/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346"/>
            <a:stretch/>
          </p:blipFill>
          <p:spPr bwMode="auto">
            <a:xfrm>
              <a:off x="6261991" y="2112971"/>
              <a:ext cx="810533" cy="731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" name="Picture 20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6"/>
          <a:stretch/>
        </p:blipFill>
        <p:spPr bwMode="auto">
          <a:xfrm>
            <a:off x="5247187" y="2963682"/>
            <a:ext cx="810533" cy="73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ZoneTexte 32"/>
          <p:cNvSpPr txBox="1"/>
          <p:nvPr/>
        </p:nvSpPr>
        <p:spPr>
          <a:xfrm>
            <a:off x="5076056" y="1668643"/>
            <a:ext cx="117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TABLEAU</a:t>
            </a:r>
          </a:p>
          <a:p>
            <a:pPr algn="ctr"/>
            <a:r>
              <a:rPr lang="en-GB" b="1" dirty="0" smtClean="0"/>
              <a:t>JAMOVI</a:t>
            </a:r>
            <a:endParaRPr lang="en-GB" b="1" dirty="0"/>
          </a:p>
        </p:txBody>
      </p:sp>
      <p:pic>
        <p:nvPicPr>
          <p:cNvPr id="36" name="Picture 2" descr="Image result for cloud ic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7769"/>
          <a:stretch/>
        </p:blipFill>
        <p:spPr bwMode="auto">
          <a:xfrm>
            <a:off x="4699954" y="2658980"/>
            <a:ext cx="1905000" cy="118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lèche droite 37"/>
          <p:cNvSpPr/>
          <p:nvPr/>
        </p:nvSpPr>
        <p:spPr>
          <a:xfrm rot="5400000">
            <a:off x="1112766" y="3813961"/>
            <a:ext cx="432049" cy="858396"/>
          </a:xfrm>
          <a:prstGeom prst="rightArrow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Image result for Transform data icon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794" y="4542073"/>
            <a:ext cx="826146" cy="82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cloud ic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7769"/>
          <a:stretch/>
        </p:blipFill>
        <p:spPr bwMode="auto">
          <a:xfrm>
            <a:off x="307466" y="2697648"/>
            <a:ext cx="1905000" cy="118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698" y="402713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Image result for REPORT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326" y="3422177"/>
            <a:ext cx="1613068" cy="16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Flèche droite 40"/>
          <p:cNvSpPr/>
          <p:nvPr/>
        </p:nvSpPr>
        <p:spPr>
          <a:xfrm rot="16200000">
            <a:off x="5590987" y="3716212"/>
            <a:ext cx="432049" cy="858396"/>
          </a:xfrm>
          <a:prstGeom prst="rightArrow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39552" y="1668643"/>
            <a:ext cx="133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SQL</a:t>
            </a:r>
          </a:p>
          <a:p>
            <a:pPr algn="ctr"/>
            <a:endParaRPr lang="en-GB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2800204" y="1668643"/>
            <a:ext cx="133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EXCEL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7264448" y="1668644"/>
            <a:ext cx="11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142164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Storage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4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Hierarchy </a:t>
            </a:r>
            <a:r>
              <a:rPr lang="en-GB" dirty="0"/>
              <a:t>of </a:t>
            </a:r>
            <a:r>
              <a:rPr lang="en-GB" dirty="0" smtClean="0"/>
              <a:t>Data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6"/>
          <a:stretch/>
        </p:blipFill>
        <p:spPr bwMode="auto">
          <a:xfrm>
            <a:off x="4572000" y="1794527"/>
            <a:ext cx="4572000" cy="460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mage result for databas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55" y="2072807"/>
            <a:ext cx="1152128" cy="95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643832" y="1702586"/>
            <a:ext cx="256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643832" y="3465839"/>
            <a:ext cx="2568128" cy="75524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Tables/Files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643832" y="4567819"/>
            <a:ext cx="2568128" cy="30134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Records/Observations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643832" y="5229200"/>
            <a:ext cx="2568128" cy="30134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Fields/Variables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643832" y="5877271"/>
            <a:ext cx="2568128" cy="30134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Characters (bytes)</a:t>
            </a:r>
            <a:endParaRPr lang="en-GB" dirty="0"/>
          </a:p>
        </p:txBody>
      </p:sp>
      <p:sp>
        <p:nvSpPr>
          <p:cNvPr id="12" name="Flèche droite 11"/>
          <p:cNvSpPr/>
          <p:nvPr/>
        </p:nvSpPr>
        <p:spPr>
          <a:xfrm rot="5400000">
            <a:off x="2779740" y="3136477"/>
            <a:ext cx="268759" cy="260479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 droite 12"/>
          <p:cNvSpPr/>
          <p:nvPr/>
        </p:nvSpPr>
        <p:spPr>
          <a:xfrm rot="5400000">
            <a:off x="2779740" y="4262805"/>
            <a:ext cx="268759" cy="260479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 droite 13"/>
          <p:cNvSpPr/>
          <p:nvPr/>
        </p:nvSpPr>
        <p:spPr>
          <a:xfrm rot="5400000">
            <a:off x="2779740" y="4935531"/>
            <a:ext cx="268759" cy="260479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 droite 14"/>
          <p:cNvSpPr/>
          <p:nvPr/>
        </p:nvSpPr>
        <p:spPr>
          <a:xfrm rot="5400000">
            <a:off x="2779740" y="5575200"/>
            <a:ext cx="268759" cy="260479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ZoneTexte 15"/>
          <p:cNvSpPr txBox="1"/>
          <p:nvPr/>
        </p:nvSpPr>
        <p:spPr>
          <a:xfrm>
            <a:off x="1" y="2852936"/>
            <a:ext cx="1643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/>
              <a:t>A database contains one or more Tables/Files</a:t>
            </a:r>
            <a:endParaRPr lang="en-GB" sz="1000" i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-1" y="4099138"/>
            <a:ext cx="16438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/>
              <a:t>A Table/File contains a number of records/observations</a:t>
            </a:r>
            <a:endParaRPr lang="en-GB" sz="1000" i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0" y="4798893"/>
            <a:ext cx="16438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/>
              <a:t>A record/observation</a:t>
            </a:r>
            <a:endParaRPr lang="en-GB" sz="1000" i="1" dirty="0"/>
          </a:p>
          <a:p>
            <a:pPr algn="ctr"/>
            <a:r>
              <a:rPr lang="en-GB" sz="1000" i="1" dirty="0" smtClean="0"/>
              <a:t> contains a number of fields/variable</a:t>
            </a:r>
            <a:endParaRPr lang="en-GB" sz="1000" i="1" dirty="0"/>
          </a:p>
        </p:txBody>
      </p:sp>
      <p:sp>
        <p:nvSpPr>
          <p:cNvPr id="19" name="Ellipse 18"/>
          <p:cNvSpPr/>
          <p:nvPr/>
        </p:nvSpPr>
        <p:spPr>
          <a:xfrm>
            <a:off x="1424975" y="2359451"/>
            <a:ext cx="437715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0" name="Ellipse 19"/>
          <p:cNvSpPr/>
          <p:nvPr/>
        </p:nvSpPr>
        <p:spPr>
          <a:xfrm>
            <a:off x="1424975" y="3663443"/>
            <a:ext cx="437715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1424975" y="4526961"/>
            <a:ext cx="437715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2" name="Ellipse 21"/>
          <p:cNvSpPr/>
          <p:nvPr/>
        </p:nvSpPr>
        <p:spPr>
          <a:xfrm>
            <a:off x="1424974" y="5191455"/>
            <a:ext cx="437715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3" name="Ellipse 22"/>
          <p:cNvSpPr/>
          <p:nvPr/>
        </p:nvSpPr>
        <p:spPr>
          <a:xfrm>
            <a:off x="1424975" y="5847921"/>
            <a:ext cx="437715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15752" y="1708337"/>
            <a:ext cx="256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Levels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Access</a:t>
            </a:r>
            <a:endParaRPr lang="en-GB" dirty="0"/>
          </a:p>
        </p:txBody>
      </p:sp>
      <p:pic>
        <p:nvPicPr>
          <p:cNvPr id="6" name="Picture 8" descr="Image result for databa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63" y="2072807"/>
            <a:ext cx="1152128" cy="95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39440" y="1702586"/>
            <a:ext cx="256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39440" y="3465839"/>
            <a:ext cx="2568128" cy="75524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Tables/Files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39440" y="4567819"/>
            <a:ext cx="2568128" cy="30134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Records/Observations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39440" y="5229200"/>
            <a:ext cx="2568128" cy="30134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Fields/Variables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39440" y="5877271"/>
            <a:ext cx="2568128" cy="30134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Characters (bytes)</a:t>
            </a:r>
            <a:endParaRPr lang="en-GB" dirty="0"/>
          </a:p>
        </p:txBody>
      </p:sp>
      <p:sp>
        <p:nvSpPr>
          <p:cNvPr id="12" name="Flèche droite 11"/>
          <p:cNvSpPr/>
          <p:nvPr/>
        </p:nvSpPr>
        <p:spPr>
          <a:xfrm rot="5400000">
            <a:off x="1375348" y="3136477"/>
            <a:ext cx="268759" cy="26047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 droite 12"/>
          <p:cNvSpPr/>
          <p:nvPr/>
        </p:nvSpPr>
        <p:spPr>
          <a:xfrm rot="5400000">
            <a:off x="1375348" y="4262805"/>
            <a:ext cx="268759" cy="26047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 droite 13"/>
          <p:cNvSpPr/>
          <p:nvPr/>
        </p:nvSpPr>
        <p:spPr>
          <a:xfrm rot="5400000">
            <a:off x="1375348" y="4935531"/>
            <a:ext cx="268759" cy="26047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 droite 14"/>
          <p:cNvSpPr/>
          <p:nvPr/>
        </p:nvSpPr>
        <p:spPr>
          <a:xfrm rot="5400000">
            <a:off x="1375348" y="5575200"/>
            <a:ext cx="268759" cy="26047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e 18"/>
          <p:cNvSpPr/>
          <p:nvPr/>
        </p:nvSpPr>
        <p:spPr>
          <a:xfrm>
            <a:off x="20583" y="2359451"/>
            <a:ext cx="437715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0" name="Ellipse 19"/>
          <p:cNvSpPr/>
          <p:nvPr/>
        </p:nvSpPr>
        <p:spPr>
          <a:xfrm>
            <a:off x="20583" y="3663443"/>
            <a:ext cx="437715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20583" y="4526961"/>
            <a:ext cx="437715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2" name="Ellipse 21"/>
          <p:cNvSpPr/>
          <p:nvPr/>
        </p:nvSpPr>
        <p:spPr>
          <a:xfrm>
            <a:off x="20582" y="5191455"/>
            <a:ext cx="437715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3" name="Ellipse 22"/>
          <p:cNvSpPr/>
          <p:nvPr/>
        </p:nvSpPr>
        <p:spPr>
          <a:xfrm>
            <a:off x="20583" y="5847921"/>
            <a:ext cx="437715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0" y="1708337"/>
            <a:ext cx="137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Levels</a:t>
            </a:r>
            <a:endParaRPr lang="en-GB" dirty="0"/>
          </a:p>
        </p:txBody>
      </p:sp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2915816" y="1600200"/>
            <a:ext cx="5770984" cy="4781128"/>
          </a:xfrm>
        </p:spPr>
        <p:txBody>
          <a:bodyPr>
            <a:normAutofit/>
          </a:bodyPr>
          <a:lstStyle/>
          <a:p>
            <a:r>
              <a:rPr lang="en-GB" sz="2800" dirty="0"/>
              <a:t>When building a database, </a:t>
            </a:r>
            <a:r>
              <a:rPr lang="en-GB" sz="2800" dirty="0" smtClean="0"/>
              <a:t>organizations </a:t>
            </a:r>
            <a:r>
              <a:rPr lang="en-GB" sz="2800" dirty="0"/>
              <a:t>must consider: </a:t>
            </a:r>
          </a:p>
          <a:p>
            <a:pPr lvl="1"/>
            <a:r>
              <a:rPr lang="en-GB" sz="2400" b="1" i="1" dirty="0" smtClean="0"/>
              <a:t>Content: </a:t>
            </a:r>
            <a:r>
              <a:rPr lang="en-GB" sz="2400" dirty="0" smtClean="0"/>
              <a:t>What </a:t>
            </a:r>
            <a:r>
              <a:rPr lang="en-GB" sz="2400" dirty="0"/>
              <a:t>data should be collected and at what cost?</a:t>
            </a:r>
          </a:p>
          <a:p>
            <a:pPr lvl="1"/>
            <a:r>
              <a:rPr lang="en-GB" sz="2400" b="1" i="1" dirty="0"/>
              <a:t>Access: </a:t>
            </a:r>
            <a:r>
              <a:rPr lang="en-GB" sz="2400" dirty="0" smtClean="0"/>
              <a:t>What </a:t>
            </a:r>
            <a:r>
              <a:rPr lang="en-GB" sz="2400" dirty="0"/>
              <a:t>data should be provided to which users and when?</a:t>
            </a:r>
          </a:p>
          <a:p>
            <a:pPr lvl="1"/>
            <a:r>
              <a:rPr lang="en-GB" sz="2400" b="1" i="1" dirty="0"/>
              <a:t>Logical structure: </a:t>
            </a:r>
            <a:r>
              <a:rPr lang="en-GB" sz="2400" dirty="0"/>
              <a:t>How should data be arranged so that it makes sense to a given user</a:t>
            </a:r>
            <a:r>
              <a:rPr lang="en-GB" sz="2400" dirty="0" smtClean="0"/>
              <a:t>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99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6512" y="274638"/>
            <a:ext cx="8352928" cy="1143000"/>
          </a:xfrm>
        </p:spPr>
        <p:txBody>
          <a:bodyPr/>
          <a:lstStyle/>
          <a:p>
            <a:r>
              <a:rPr lang="en-GB" dirty="0" smtClean="0"/>
              <a:t>Access to Databases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0" lvl="1" indent="0">
              <a:buNone/>
            </a:pPr>
            <a:r>
              <a:rPr lang="en-GB" sz="2400" dirty="0" smtClean="0"/>
              <a:t>Allows </a:t>
            </a:r>
            <a:r>
              <a:rPr lang="en-GB" sz="2400" dirty="0"/>
              <a:t>dozens or hundreds of people to access the same database system at the same </a:t>
            </a:r>
            <a:r>
              <a:rPr lang="en-GB" sz="2400" dirty="0" smtClean="0"/>
              <a:t>time:</a:t>
            </a:r>
            <a:endParaRPr lang="en-GB" dirty="0"/>
          </a:p>
          <a:p>
            <a:r>
              <a:rPr lang="en-GB" dirty="0" smtClean="0"/>
              <a:t>Hosted on a remote “cloud” server (usually)</a:t>
            </a:r>
          </a:p>
          <a:p>
            <a:r>
              <a:rPr lang="en-GB" dirty="0"/>
              <a:t>Database client </a:t>
            </a:r>
            <a:r>
              <a:rPr lang="en-GB" dirty="0" smtClean="0"/>
              <a:t>manager</a:t>
            </a:r>
          </a:p>
          <a:p>
            <a:pPr lvl="1"/>
            <a:r>
              <a:rPr lang="en-GB" dirty="0" smtClean="0"/>
              <a:t>Host address (IP or URL)</a:t>
            </a:r>
          </a:p>
          <a:p>
            <a:pPr lvl="1"/>
            <a:r>
              <a:rPr lang="en-GB" dirty="0" smtClean="0"/>
              <a:t>Guest Access</a:t>
            </a:r>
          </a:p>
          <a:p>
            <a:pPr lvl="2"/>
            <a:r>
              <a:rPr lang="en-GB" dirty="0" smtClean="0"/>
              <a:t>TCP </a:t>
            </a:r>
            <a:r>
              <a:rPr lang="en-GB" dirty="0"/>
              <a:t>Port </a:t>
            </a:r>
            <a:r>
              <a:rPr lang="en-GB" dirty="0" smtClean="0"/>
              <a:t>(e.g. 5432)</a:t>
            </a:r>
          </a:p>
          <a:p>
            <a:pPr lvl="2"/>
            <a:r>
              <a:rPr lang="en-GB" dirty="0" smtClean="0"/>
              <a:t>Login/password</a:t>
            </a:r>
          </a:p>
          <a:p>
            <a:r>
              <a:rPr lang="en-GB" dirty="0" smtClean="0"/>
              <a:t>Gateway for another tool</a:t>
            </a:r>
          </a:p>
        </p:txBody>
      </p:sp>
      <p:pic>
        <p:nvPicPr>
          <p:cNvPr id="7" name="Picture 2" descr="Image result for cloud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7769"/>
          <a:stretch/>
        </p:blipFill>
        <p:spPr bwMode="auto">
          <a:xfrm>
            <a:off x="6579413" y="3789040"/>
            <a:ext cx="952500" cy="5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8" b="18518"/>
          <a:stretch/>
        </p:blipFill>
        <p:spPr bwMode="auto">
          <a:xfrm>
            <a:off x="7452320" y="4529221"/>
            <a:ext cx="1486718" cy="93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Image result for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52922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en arc 9"/>
          <p:cNvCxnSpPr>
            <a:stCxn id="2052" idx="0"/>
            <a:endCxn id="7" idx="1"/>
          </p:cNvCxnSpPr>
          <p:nvPr/>
        </p:nvCxnSpPr>
        <p:spPr>
          <a:xfrm rot="5400000" flipH="1" flipV="1">
            <a:off x="6055877" y="4005687"/>
            <a:ext cx="443815" cy="603257"/>
          </a:xfrm>
          <a:prstGeom prst="curved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en arc 15"/>
          <p:cNvCxnSpPr>
            <a:stCxn id="7" idx="3"/>
            <a:endCxn id="8" idx="0"/>
          </p:cNvCxnSpPr>
          <p:nvPr/>
        </p:nvCxnSpPr>
        <p:spPr>
          <a:xfrm>
            <a:off x="7531913" y="4085407"/>
            <a:ext cx="663766" cy="443814"/>
          </a:xfrm>
          <a:prstGeom prst="curved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Relational Database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63688" y="1844824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latin typeface="Century Gothic" panose="020B0502020202020204" pitchFamily="34" charset="0"/>
              </a:rPr>
              <a:t>Northwind</a:t>
            </a:r>
            <a:r>
              <a:rPr lang="en-GB" dirty="0">
                <a:latin typeface="Century Gothic" panose="020B0502020202020204" pitchFamily="34" charset="0"/>
              </a:rPr>
              <a:t> PostgreSQL Database</a:t>
            </a:r>
          </a:p>
        </p:txBody>
      </p:sp>
      <p:pic>
        <p:nvPicPr>
          <p:cNvPr id="1028" name="Picture 4" descr="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34970"/>
            <a:ext cx="7824331" cy="391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3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Relational Principle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78112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Every product gets ONE record in the Products table</a:t>
            </a:r>
          </a:p>
          <a:p>
            <a:r>
              <a:rPr lang="en-GB" sz="2800" dirty="0" smtClean="0"/>
              <a:t>Every supplier gets ONE record in the Suppliers table</a:t>
            </a:r>
          </a:p>
          <a:p>
            <a:r>
              <a:rPr lang="en-GB" sz="2800" dirty="0" smtClean="0"/>
              <a:t>Rows in different tables can be related to another using a shared key</a:t>
            </a:r>
          </a:p>
          <a:p>
            <a:r>
              <a:rPr lang="en-GB" sz="2800" dirty="0" smtClean="0"/>
              <a:t>There can be multiple product records for a given supplier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844824"/>
            <a:ext cx="27146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6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Relational Principle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781128"/>
          </a:xfrm>
        </p:spPr>
        <p:txBody>
          <a:bodyPr/>
          <a:lstStyle/>
          <a:p>
            <a:r>
              <a:rPr lang="en-GB" dirty="0" smtClean="0"/>
              <a:t>Related records can be found using a shared key</a:t>
            </a:r>
          </a:p>
          <a:p>
            <a:pPr lvl="1"/>
            <a:r>
              <a:rPr lang="en-GB" dirty="0" smtClean="0"/>
              <a:t>Shared key = identifier that is:</a:t>
            </a:r>
          </a:p>
          <a:p>
            <a:pPr lvl="2"/>
            <a:r>
              <a:rPr lang="en-GB" dirty="0" smtClean="0"/>
              <a:t>Unique to each table</a:t>
            </a:r>
          </a:p>
          <a:p>
            <a:pPr lvl="2"/>
            <a:r>
              <a:rPr lang="en-GB" dirty="0" smtClean="0"/>
              <a:t>Can be referenced by another table</a:t>
            </a:r>
          </a:p>
          <a:p>
            <a:pPr lvl="1"/>
            <a:r>
              <a:rPr lang="en-GB" dirty="0" smtClean="0"/>
              <a:t>E.g., </a:t>
            </a:r>
          </a:p>
          <a:p>
            <a:pPr marL="457200" lvl="1" indent="0">
              <a:buNone/>
            </a:pPr>
            <a:r>
              <a:rPr lang="en-GB" i="1" dirty="0" err="1" smtClean="0"/>
              <a:t>Products.ProductID</a:t>
            </a:r>
            <a:r>
              <a:rPr lang="en-GB" i="1" dirty="0" smtClean="0"/>
              <a:t> = Order </a:t>
            </a:r>
            <a:r>
              <a:rPr lang="en-GB" i="1" dirty="0" err="1" smtClean="0"/>
              <a:t>Details.ProductID</a:t>
            </a:r>
            <a:r>
              <a:rPr lang="en-GB" i="1" dirty="0" smtClean="0"/>
              <a:t> 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0663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Schema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schema describes all tables/files and all fields/variables</a:t>
            </a:r>
          </a:p>
          <a:p>
            <a:pPr lvl="1"/>
            <a:r>
              <a:rPr lang="en-GB" dirty="0" smtClean="0"/>
              <a:t>Describes relationship between tables</a:t>
            </a:r>
          </a:p>
          <a:p>
            <a:pPr lvl="1"/>
            <a:r>
              <a:rPr lang="en-GB" dirty="0" smtClean="0"/>
              <a:t>Crucial in enabling retrieval of desired data</a:t>
            </a:r>
          </a:p>
          <a:p>
            <a:r>
              <a:rPr lang="en-GB" dirty="0" smtClean="0"/>
              <a:t>Very important</a:t>
            </a:r>
          </a:p>
          <a:p>
            <a:pPr lvl="1"/>
            <a:r>
              <a:rPr lang="en-GB" dirty="0" smtClean="0"/>
              <a:t>Must understand schema for accurate querying</a:t>
            </a:r>
          </a:p>
          <a:p>
            <a:pPr lvl="1"/>
            <a:r>
              <a:rPr lang="en-GB" dirty="0" smtClean="0"/>
              <a:t>Wrong understanding = wrong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3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r>
              <a:rPr lang="en-GB" dirty="0"/>
              <a:t>. Data Storage and </a:t>
            </a:r>
            <a:r>
              <a:rPr lang="en-GB" dirty="0" smtClean="0"/>
              <a:t>Access</a:t>
            </a:r>
            <a:endParaRPr lang="en-GB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Queries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Database can be made of millions/billions data spread on hundreds of tables/files</a:t>
            </a:r>
          </a:p>
          <a:p>
            <a:r>
              <a:rPr lang="en-GB" dirty="0" smtClean="0"/>
              <a:t>A Query is a set of instructions to retrieve, sort and format returning data</a:t>
            </a:r>
          </a:p>
          <a:p>
            <a:pPr lvl="1"/>
            <a:r>
              <a:rPr lang="en-GB" dirty="0" smtClean="0"/>
              <a:t>E.g., “find me all customers in my database”</a:t>
            </a:r>
          </a:p>
          <a:p>
            <a:pPr lvl="1"/>
            <a:r>
              <a:rPr lang="en-GB" dirty="0" smtClean="0"/>
              <a:t>Query = extracting information out of the database and process them into something (e.g., MS Excel)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3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with SQL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Structured Query Language</a:t>
            </a:r>
          </a:p>
          <a:p>
            <a:r>
              <a:rPr lang="en-GB" dirty="0" smtClean="0"/>
              <a:t>Way to obtain ONE file with the information </a:t>
            </a:r>
            <a:r>
              <a:rPr lang="en-GB" dirty="0"/>
              <a:t>you need </a:t>
            </a:r>
            <a:r>
              <a:rPr lang="en-GB" dirty="0" smtClean="0"/>
              <a:t>ONLY</a:t>
            </a:r>
          </a:p>
          <a:p>
            <a:r>
              <a:rPr lang="en-GB" dirty="0" smtClean="0"/>
              <a:t>This </a:t>
            </a:r>
            <a:r>
              <a:rPr lang="en-GB" dirty="0"/>
              <a:t>is the main SQL statement you need to understand for </a:t>
            </a:r>
            <a:r>
              <a:rPr lang="en-GB" dirty="0" smtClean="0"/>
              <a:t>querying: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Translation: “Show me the data from all the fields from the table ‘</a:t>
            </a:r>
            <a:r>
              <a:rPr lang="en-GB" dirty="0" err="1"/>
              <a:t>table_name</a:t>
            </a:r>
            <a:r>
              <a:rPr lang="en-GB" dirty="0" smtClean="0"/>
              <a:t>’”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899592" y="4509120"/>
            <a:ext cx="70567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SELECT *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FROM </a:t>
            </a:r>
            <a:r>
              <a:rPr lang="en-GB" dirty="0" err="1" smtClean="0">
                <a:solidFill>
                  <a:schemeClr val="bg1"/>
                </a:solidFill>
              </a:rPr>
              <a:t>table_name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Syntax of SQL SELECT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Show </a:t>
            </a:r>
            <a:r>
              <a:rPr lang="en-GB" sz="2400" dirty="0"/>
              <a:t>me the data from </a:t>
            </a:r>
            <a:r>
              <a:rPr lang="en-GB" sz="2400" dirty="0" smtClean="0"/>
              <a:t>the </a:t>
            </a:r>
            <a:r>
              <a:rPr lang="en-GB" sz="2400" dirty="0"/>
              <a:t>fields </a:t>
            </a:r>
            <a:r>
              <a:rPr lang="en-GB" sz="2400" dirty="0" smtClean="0"/>
              <a:t>‘field_name_1’ and ‘field_name_2’ from </a:t>
            </a:r>
            <a:r>
              <a:rPr lang="en-GB" sz="2400" dirty="0"/>
              <a:t>the table ‘</a:t>
            </a:r>
            <a:r>
              <a:rPr lang="en-GB" sz="2400" dirty="0" err="1"/>
              <a:t>table_name</a:t>
            </a:r>
            <a:r>
              <a:rPr lang="en-GB" sz="2400" dirty="0" smtClean="0"/>
              <a:t>’</a:t>
            </a:r>
          </a:p>
          <a:p>
            <a:endParaRPr lang="en-GB" sz="2400" dirty="0"/>
          </a:p>
          <a:p>
            <a:r>
              <a:rPr lang="en-GB" sz="2400" dirty="0" smtClean="0"/>
              <a:t>Example:</a:t>
            </a:r>
            <a:endParaRPr lang="en-GB" sz="20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539552" y="1700808"/>
            <a:ext cx="70567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SELECT field_name_1, field_name_2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FROM </a:t>
            </a:r>
            <a:r>
              <a:rPr lang="en-GB" dirty="0" err="1" smtClean="0">
                <a:solidFill>
                  <a:schemeClr val="bg1"/>
                </a:solidFill>
              </a:rPr>
              <a:t>table_name</a:t>
            </a:r>
            <a:r>
              <a:rPr lang="en-GB" dirty="0" smtClean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39552" y="4221088"/>
            <a:ext cx="70567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SELECT </a:t>
            </a:r>
            <a:r>
              <a:rPr lang="en-GB" dirty="0" err="1" smtClean="0">
                <a:solidFill>
                  <a:schemeClr val="bg1"/>
                </a:solidFill>
              </a:rPr>
              <a:t>ProductID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err="1" smtClean="0">
                <a:solidFill>
                  <a:schemeClr val="bg1"/>
                </a:solidFill>
              </a:rPr>
              <a:t>ProductName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FROM Products;</a:t>
            </a:r>
          </a:p>
        </p:txBody>
      </p:sp>
    </p:spTree>
    <p:extLst>
      <p:ext uri="{BB962C8B-B14F-4D97-AF65-F5344CB8AC3E}">
        <p14:creationId xmlns:p14="http://schemas.microsoft.com/office/powerpoint/2010/main" val="49802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Syntax of SQL SELECT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Show </a:t>
            </a:r>
            <a:r>
              <a:rPr lang="en-GB" sz="2400" dirty="0"/>
              <a:t>me the data from the fields ‘field_name_1’ and ‘</a:t>
            </a:r>
            <a:r>
              <a:rPr lang="en-GB" sz="2400" dirty="0" smtClean="0"/>
              <a:t>field_name_2</a:t>
            </a:r>
            <a:r>
              <a:rPr lang="en-GB" sz="2400" dirty="0"/>
              <a:t>’ from the table ‘</a:t>
            </a:r>
            <a:r>
              <a:rPr lang="en-GB" sz="2400" dirty="0" err="1"/>
              <a:t>table_name</a:t>
            </a:r>
            <a:r>
              <a:rPr lang="en-GB" sz="2400" dirty="0" smtClean="0"/>
              <a:t>’ corresponding to ‘X’ in the field </a:t>
            </a:r>
            <a:r>
              <a:rPr lang="en-GB" sz="2400" dirty="0"/>
              <a:t>‘field_name_1’ 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Example: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539552" y="1857598"/>
            <a:ext cx="705678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SELECT field_name_1, field_name_2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FROM </a:t>
            </a:r>
            <a:r>
              <a:rPr lang="en-GB" dirty="0" err="1" smtClean="0">
                <a:solidFill>
                  <a:schemeClr val="bg1"/>
                </a:solidFill>
              </a:rPr>
              <a:t>table_name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WHERE field_name_1 = ‘X’;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39552" y="5014917"/>
            <a:ext cx="705678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SELECT </a:t>
            </a:r>
            <a:r>
              <a:rPr lang="en-GB" dirty="0" err="1" smtClean="0">
                <a:solidFill>
                  <a:schemeClr val="bg1"/>
                </a:solidFill>
              </a:rPr>
              <a:t>ProductID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err="1" smtClean="0">
                <a:solidFill>
                  <a:schemeClr val="bg1"/>
                </a:solidFill>
              </a:rPr>
              <a:t>ProductName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FROM Products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WHERE </a:t>
            </a:r>
            <a:r>
              <a:rPr lang="en-GB" dirty="0" err="1" smtClean="0">
                <a:solidFill>
                  <a:schemeClr val="bg1"/>
                </a:solidFill>
              </a:rPr>
              <a:t>ProductName</a:t>
            </a:r>
            <a:r>
              <a:rPr lang="en-GB" dirty="0" smtClean="0">
                <a:solidFill>
                  <a:schemeClr val="bg1"/>
                </a:solidFill>
              </a:rPr>
              <a:t> = ‘</a:t>
            </a:r>
            <a:r>
              <a:rPr lang="en-GB" dirty="0" err="1" smtClean="0">
                <a:solidFill>
                  <a:schemeClr val="bg1"/>
                </a:solidFill>
              </a:rPr>
              <a:t>macbook</a:t>
            </a:r>
            <a:r>
              <a:rPr lang="en-GB" dirty="0" smtClean="0">
                <a:solidFill>
                  <a:schemeClr val="bg1"/>
                </a:solidFill>
              </a:rPr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18213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Possibilities with SELECT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More: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beginner-sql-tutorial.com/sql-commands.htm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539552" y="1857598"/>
            <a:ext cx="705678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SELECT [DISTINCT|COUNT] </a:t>
            </a:r>
            <a:r>
              <a:rPr lang="en-GB" dirty="0" err="1" smtClean="0">
                <a:solidFill>
                  <a:schemeClr val="bg1"/>
                </a:solidFill>
              </a:rPr>
              <a:t>field_names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FROM table_name_1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[WHERE conditions]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[GROUP </a:t>
            </a:r>
            <a:r>
              <a:rPr lang="en-GB" dirty="0">
                <a:solidFill>
                  <a:schemeClr val="bg1"/>
                </a:solidFill>
              </a:rPr>
              <a:t>BY </a:t>
            </a:r>
            <a:r>
              <a:rPr lang="en-GB" dirty="0" err="1" smtClean="0">
                <a:solidFill>
                  <a:schemeClr val="bg1"/>
                </a:solidFill>
              </a:rPr>
              <a:t>field_name</a:t>
            </a:r>
            <a:r>
              <a:rPr lang="en-GB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[ORDER BY </a:t>
            </a:r>
            <a:r>
              <a:rPr lang="en-GB" dirty="0" err="1">
                <a:solidFill>
                  <a:schemeClr val="bg1"/>
                </a:solidFill>
              </a:rPr>
              <a:t>field_name</a:t>
            </a:r>
            <a:r>
              <a:rPr lang="en-GB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bg1"/>
                </a:solidFill>
              </a:rPr>
              <a:t>LEFT|RIGHT|INNER JOIN </a:t>
            </a:r>
            <a:r>
              <a:rPr lang="en-GB" dirty="0" smtClean="0">
                <a:solidFill>
                  <a:schemeClr val="bg1"/>
                </a:solidFill>
              </a:rPr>
              <a:t>table_name_2]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bg1"/>
                </a:solidFill>
              </a:rPr>
              <a:t>ON </a:t>
            </a:r>
            <a:r>
              <a:rPr lang="en-GB" dirty="0" smtClean="0">
                <a:solidFill>
                  <a:schemeClr val="bg1"/>
                </a:solidFill>
              </a:rPr>
              <a:t>table_name_1.field_name = table_name_2.field_name];</a:t>
            </a:r>
          </a:p>
        </p:txBody>
      </p:sp>
    </p:spTree>
    <p:extLst>
      <p:ext uri="{BB962C8B-B14F-4D97-AF65-F5344CB8AC3E}">
        <p14:creationId xmlns:p14="http://schemas.microsoft.com/office/powerpoint/2010/main" val="239034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Possibilities with SELECT</a:t>
            </a:r>
            <a:endParaRPr lang="en-GB" dirty="0"/>
          </a:p>
        </p:txBody>
      </p:sp>
      <p:pic>
        <p:nvPicPr>
          <p:cNvPr id="1026" name="Picture 2" descr="C:\Users\dupred\Desktop\EF5FYNIXYAAuyxV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17"/>
          <a:stretch/>
        </p:blipFill>
        <p:spPr bwMode="auto">
          <a:xfrm>
            <a:off x="35496" y="2348880"/>
            <a:ext cx="8990857" cy="243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1907704" y="5013176"/>
            <a:ext cx="1080120" cy="432048"/>
          </a:xfrm>
          <a:prstGeom prst="rightArrow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/>
          <p:cNvSpPr txBox="1"/>
          <p:nvPr/>
        </p:nvSpPr>
        <p:spPr>
          <a:xfrm>
            <a:off x="35496" y="504453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Read/Write Order</a:t>
            </a:r>
            <a:endParaRPr lang="en-GB" dirty="0"/>
          </a:p>
        </p:txBody>
      </p:sp>
      <p:sp>
        <p:nvSpPr>
          <p:cNvPr id="10" name="ZoneTexte 9"/>
          <p:cNvSpPr txBox="1"/>
          <p:nvPr/>
        </p:nvSpPr>
        <p:spPr>
          <a:xfrm>
            <a:off x="59036" y="556626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Processing Order</a:t>
            </a:r>
            <a:endParaRPr lang="en-GB" dirty="0"/>
          </a:p>
        </p:txBody>
      </p:sp>
      <p:cxnSp>
        <p:nvCxnSpPr>
          <p:cNvPr id="11" name="Connecteur droit avec flèche 10"/>
          <p:cNvCxnSpPr>
            <a:stCxn id="10" idx="3"/>
          </p:cNvCxnSpPr>
          <p:nvPr/>
        </p:nvCxnSpPr>
        <p:spPr>
          <a:xfrm>
            <a:off x="1931244" y="5750932"/>
            <a:ext cx="1056580" cy="0"/>
          </a:xfrm>
          <a:prstGeom prst="straightConnector1">
            <a:avLst/>
          </a:prstGeom>
          <a:ln w="571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3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Words of Caution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Easy to build queries that</a:t>
            </a:r>
          </a:p>
          <a:p>
            <a:pPr lvl="1"/>
            <a:r>
              <a:rPr lang="en-GB" dirty="0" smtClean="0"/>
              <a:t>Retrieve nonsense</a:t>
            </a:r>
          </a:p>
          <a:p>
            <a:pPr lvl="1"/>
            <a:r>
              <a:rPr lang="en-GB" dirty="0" smtClean="0"/>
              <a:t>Never complete, end up completely bogging down the database</a:t>
            </a:r>
          </a:p>
          <a:p>
            <a:r>
              <a:rPr lang="en-GB" dirty="0" smtClean="0"/>
              <a:t>Understanding Schema is a way to prevent that</a:t>
            </a:r>
          </a:p>
        </p:txBody>
      </p:sp>
    </p:spTree>
    <p:extLst>
      <p:ext uri="{BB962C8B-B14F-4D97-AF65-F5344CB8AC3E}">
        <p14:creationId xmlns:p14="http://schemas.microsoft.com/office/powerpoint/2010/main" val="46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Practice SQL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07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SQL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/>
              <a:t>On the loop page of the module, download the document called “northwind_onlinedemo.txt” on your desktop</a:t>
            </a:r>
            <a:r>
              <a:rPr lang="en-GB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Open your web browser and go to </a:t>
            </a:r>
            <a:r>
              <a:rPr lang="en-GB" sz="2800" u="sng" dirty="0">
                <a:hlinkClick r:id="rId2"/>
              </a:rPr>
              <a:t>https://sqliteonline.com/</a:t>
            </a:r>
            <a:r>
              <a:rPr lang="en-GB" sz="2800" dirty="0"/>
              <a:t> (free emulation of SQL servers).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Click right (Win)/double (Mac) </a:t>
            </a:r>
            <a:r>
              <a:rPr lang="en-GB" sz="2800" dirty="0"/>
              <a:t>on demo, use DROP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39141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Copy-Paste the text of the file “northwind_onlinedemo.txt” (3556 lines) and press Run on the top menu bar (you should see the 15 table appears on the left box).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Select all the lines in the box (CTRL + A or </a:t>
            </a:r>
            <a:r>
              <a:rPr lang="en-GB" sz="2800" dirty="0" err="1"/>
              <a:t>Cmd</a:t>
            </a:r>
            <a:r>
              <a:rPr lang="en-GB" sz="2800" dirty="0"/>
              <a:t> + A) and delete them. </a:t>
            </a:r>
            <a:endParaRPr lang="en-GB" sz="2800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sz="2400" b="1" dirty="0"/>
              <a:t>All the game of this tutorial will be to create new tables that can be downloaded for our analyses</a:t>
            </a:r>
            <a:r>
              <a:rPr lang="en-GB" sz="2400" b="1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2257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Data Everywhere!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80105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5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Run the following commands: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276872"/>
            <a:ext cx="842493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*</a:t>
            </a:r>
          </a:p>
          <a:p>
            <a:r>
              <a:rPr lang="en-GB" dirty="0">
                <a:solidFill>
                  <a:schemeClr val="bg1"/>
                </a:solidFill>
              </a:rPr>
              <a:t>FROM </a:t>
            </a:r>
            <a:r>
              <a:rPr lang="en-GB" dirty="0" smtClean="0">
                <a:solidFill>
                  <a:schemeClr val="bg1"/>
                </a:solidFill>
              </a:rPr>
              <a:t>customers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96952"/>
            <a:ext cx="842493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</a:t>
            </a:r>
            <a:r>
              <a:rPr lang="en-GB" dirty="0" err="1">
                <a:solidFill>
                  <a:schemeClr val="bg1"/>
                </a:solidFill>
              </a:rPr>
              <a:t>ProductName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UnitsInStock</a:t>
            </a:r>
            <a:r>
              <a:rPr lang="en-GB" dirty="0">
                <a:solidFill>
                  <a:schemeClr val="bg1"/>
                </a:solidFill>
              </a:rPr>
              <a:t> * </a:t>
            </a:r>
            <a:r>
              <a:rPr lang="en-GB" dirty="0" err="1">
                <a:solidFill>
                  <a:schemeClr val="bg1"/>
                </a:solidFill>
              </a:rPr>
              <a:t>UnitPrice</a:t>
            </a:r>
            <a:r>
              <a:rPr lang="en-GB" dirty="0">
                <a:solidFill>
                  <a:schemeClr val="bg1"/>
                </a:solidFill>
              </a:rPr>
              <a:t> AS </a:t>
            </a:r>
            <a:r>
              <a:rPr lang="en-GB" dirty="0" err="1">
                <a:solidFill>
                  <a:schemeClr val="bg1"/>
                </a:solidFill>
              </a:rPr>
              <a:t>profit_max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FROM </a:t>
            </a:r>
            <a:r>
              <a:rPr lang="en-GB" dirty="0" smtClean="0">
                <a:solidFill>
                  <a:schemeClr val="bg1"/>
                </a:solidFill>
              </a:rPr>
              <a:t>products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3717032"/>
            <a:ext cx="842493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*</a:t>
            </a:r>
          </a:p>
          <a:p>
            <a:r>
              <a:rPr lang="en-GB" dirty="0">
                <a:solidFill>
                  <a:schemeClr val="bg1"/>
                </a:solidFill>
              </a:rPr>
              <a:t>FROM customers</a:t>
            </a:r>
          </a:p>
          <a:p>
            <a:r>
              <a:rPr lang="en-GB" dirty="0">
                <a:solidFill>
                  <a:schemeClr val="bg1"/>
                </a:solidFill>
              </a:rPr>
              <a:t>WHERE Country = "Mexico"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725144"/>
            <a:ext cx="842493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</a:t>
            </a:r>
            <a:r>
              <a:rPr lang="en-GB" dirty="0" smtClean="0">
                <a:solidFill>
                  <a:schemeClr val="bg1"/>
                </a:solidFill>
              </a:rPr>
              <a:t> COUNT (</a:t>
            </a:r>
            <a:r>
              <a:rPr lang="en-GB" dirty="0" err="1" smtClean="0">
                <a:solidFill>
                  <a:schemeClr val="bg1"/>
                </a:solidFill>
              </a:rPr>
              <a:t>ContactName</a:t>
            </a:r>
            <a:r>
              <a:rPr lang="en-GB" dirty="0" smtClean="0">
                <a:solidFill>
                  <a:schemeClr val="bg1"/>
                </a:solidFill>
              </a:rPr>
              <a:t>), Country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FROM </a:t>
            </a:r>
            <a:r>
              <a:rPr lang="en-GB" dirty="0" smtClean="0">
                <a:solidFill>
                  <a:schemeClr val="bg1"/>
                </a:solidFill>
              </a:rPr>
              <a:t>customers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GROUP BY Country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33256"/>
            <a:ext cx="842493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*</a:t>
            </a:r>
          </a:p>
          <a:p>
            <a:r>
              <a:rPr lang="en-GB" dirty="0">
                <a:solidFill>
                  <a:schemeClr val="bg1"/>
                </a:solidFill>
              </a:rPr>
              <a:t>FROM </a:t>
            </a:r>
            <a:r>
              <a:rPr lang="en-GB" dirty="0" smtClean="0">
                <a:solidFill>
                  <a:schemeClr val="bg1"/>
                </a:solidFill>
              </a:rPr>
              <a:t> orders 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INNER JOIN customers ON </a:t>
            </a:r>
            <a:r>
              <a:rPr lang="en-GB" dirty="0" err="1" smtClean="0">
                <a:solidFill>
                  <a:schemeClr val="bg1"/>
                </a:solidFill>
              </a:rPr>
              <a:t>orders.CustomerID</a:t>
            </a:r>
            <a:r>
              <a:rPr lang="en-GB" dirty="0" smtClean="0">
                <a:solidFill>
                  <a:schemeClr val="bg1"/>
                </a:solidFill>
              </a:rPr>
              <a:t> =  </a:t>
            </a:r>
            <a:r>
              <a:rPr lang="en-GB" dirty="0" err="1" smtClean="0">
                <a:solidFill>
                  <a:schemeClr val="bg1"/>
                </a:solidFill>
              </a:rPr>
              <a:t>customers.CustomerID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4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 Tables/Files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5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Tables/Files Access</a:t>
            </a:r>
            <a:endParaRPr lang="en-GB" dirty="0"/>
          </a:p>
        </p:txBody>
      </p:sp>
      <p:pic>
        <p:nvPicPr>
          <p:cNvPr id="6" name="Picture 8" descr="Image result for database icon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63" y="2072807"/>
            <a:ext cx="1152128" cy="95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39440" y="1702586"/>
            <a:ext cx="256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Database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9440" y="3465839"/>
            <a:ext cx="2568128" cy="7552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Tables/Files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39440" y="4567819"/>
            <a:ext cx="2568128" cy="30134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Records/Observations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39440" y="5229200"/>
            <a:ext cx="2568128" cy="30134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Fields/Variables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39440" y="5877271"/>
            <a:ext cx="2568128" cy="30134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Characters (bytes)</a:t>
            </a:r>
            <a:endParaRPr lang="en-GB" dirty="0"/>
          </a:p>
        </p:txBody>
      </p:sp>
      <p:sp>
        <p:nvSpPr>
          <p:cNvPr id="12" name="Flèche droite 11"/>
          <p:cNvSpPr/>
          <p:nvPr/>
        </p:nvSpPr>
        <p:spPr>
          <a:xfrm rot="5400000">
            <a:off x="1375348" y="3136477"/>
            <a:ext cx="268759" cy="2604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 droite 12"/>
          <p:cNvSpPr/>
          <p:nvPr/>
        </p:nvSpPr>
        <p:spPr>
          <a:xfrm rot="5400000">
            <a:off x="1375348" y="4262805"/>
            <a:ext cx="268759" cy="26047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 droite 13"/>
          <p:cNvSpPr/>
          <p:nvPr/>
        </p:nvSpPr>
        <p:spPr>
          <a:xfrm rot="5400000">
            <a:off x="1375348" y="4935531"/>
            <a:ext cx="268759" cy="26047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 droite 14"/>
          <p:cNvSpPr/>
          <p:nvPr/>
        </p:nvSpPr>
        <p:spPr>
          <a:xfrm rot="5400000">
            <a:off x="1375348" y="5575200"/>
            <a:ext cx="268759" cy="26047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/>
          <p:cNvSpPr/>
          <p:nvPr/>
        </p:nvSpPr>
        <p:spPr>
          <a:xfrm>
            <a:off x="20583" y="2359451"/>
            <a:ext cx="437715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7" name="Ellipse 16"/>
          <p:cNvSpPr/>
          <p:nvPr/>
        </p:nvSpPr>
        <p:spPr>
          <a:xfrm>
            <a:off x="20583" y="3663443"/>
            <a:ext cx="437715" cy="36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Ellipse 17"/>
          <p:cNvSpPr/>
          <p:nvPr/>
        </p:nvSpPr>
        <p:spPr>
          <a:xfrm>
            <a:off x="20583" y="4526961"/>
            <a:ext cx="437715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9" name="Ellipse 18"/>
          <p:cNvSpPr/>
          <p:nvPr/>
        </p:nvSpPr>
        <p:spPr>
          <a:xfrm>
            <a:off x="20582" y="5191455"/>
            <a:ext cx="437715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0" name="Ellipse 19"/>
          <p:cNvSpPr/>
          <p:nvPr/>
        </p:nvSpPr>
        <p:spPr>
          <a:xfrm>
            <a:off x="20583" y="5847921"/>
            <a:ext cx="437715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0" y="1708337"/>
            <a:ext cx="137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Levels</a:t>
            </a:r>
            <a:endParaRPr lang="en-GB" dirty="0"/>
          </a:p>
        </p:txBody>
      </p:sp>
      <p:pic>
        <p:nvPicPr>
          <p:cNvPr id="22" name="Picture 6" descr="https://garrettgman.github.io/images/tidy-4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4" b="20042"/>
          <a:stretch/>
        </p:blipFill>
        <p:spPr bwMode="auto">
          <a:xfrm>
            <a:off x="2915816" y="3266716"/>
            <a:ext cx="5883025" cy="125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space réservé du contenu 2"/>
          <p:cNvSpPr txBox="1">
            <a:spLocks/>
          </p:cNvSpPr>
          <p:nvPr/>
        </p:nvSpPr>
        <p:spPr>
          <a:xfrm>
            <a:off x="2915816" y="1600200"/>
            <a:ext cx="5976664" cy="44277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Each variable has its own column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Each observation is placed in its own row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Each value is placed in its own cell</a:t>
            </a:r>
          </a:p>
        </p:txBody>
      </p:sp>
    </p:spTree>
    <p:extLst>
      <p:ext uri="{BB962C8B-B14F-4D97-AF65-F5344CB8AC3E}">
        <p14:creationId xmlns:p14="http://schemas.microsoft.com/office/powerpoint/2010/main" val="9910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File/Table Structure </a:t>
            </a:r>
            <a:r>
              <a:rPr lang="en-GB" dirty="0"/>
              <a:t>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/>
          <a:lstStyle/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Each </a:t>
            </a:r>
            <a:r>
              <a:rPr lang="en-GB" dirty="0"/>
              <a:t>variable </a:t>
            </a:r>
            <a:r>
              <a:rPr lang="en-GB" dirty="0" smtClean="0"/>
              <a:t>has its </a:t>
            </a:r>
            <a:r>
              <a:rPr lang="en-GB" dirty="0"/>
              <a:t>own column 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Each </a:t>
            </a:r>
            <a:r>
              <a:rPr lang="en-GB" dirty="0"/>
              <a:t>observation is placed in its own row 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Each </a:t>
            </a:r>
            <a:r>
              <a:rPr lang="en-GB" dirty="0"/>
              <a:t>value is placed in its own cell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4" name="Picture 6" descr="https://garrettgman.github.io/images/tidy-4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4" b="20042"/>
          <a:stretch/>
        </p:blipFill>
        <p:spPr bwMode="auto">
          <a:xfrm>
            <a:off x="773278" y="2492896"/>
            <a:ext cx="7347113" cy="156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043608" y="206084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entury Gothic" panose="020B0502020202020204" pitchFamily="34" charset="0"/>
              </a:rPr>
              <a:t>Table/File               Field/Variable           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smtClean="0">
                <a:latin typeface="Century Gothic" panose="020B0502020202020204" pitchFamily="34" charset="0"/>
              </a:rPr>
              <a:t>   Record/Observation</a:t>
            </a: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File/Table </a:t>
            </a:r>
            <a:r>
              <a:rPr lang="en-GB" dirty="0"/>
              <a:t>Structure </a:t>
            </a:r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Long format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Wide format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6" name="Picture 8" descr="https://garrettgman.github.io/images/tidy-7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19" b="14317"/>
          <a:stretch/>
        </p:blipFill>
        <p:spPr bwMode="auto">
          <a:xfrm>
            <a:off x="1422873" y="5157193"/>
            <a:ext cx="6480720" cy="95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garrettgman.github.io/images/tidy-5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1" b="11171"/>
          <a:stretch/>
        </p:blipFill>
        <p:spPr bwMode="auto">
          <a:xfrm>
            <a:off x="1422873" y="2276872"/>
            <a:ext cx="6104198" cy="241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Fields/Variables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“Field” when </a:t>
            </a:r>
            <a:r>
              <a:rPr lang="en-GB" dirty="0"/>
              <a:t>the observation</a:t>
            </a:r>
            <a:r>
              <a:rPr lang="en-GB" dirty="0" smtClean="0"/>
              <a:t> is recorded</a:t>
            </a:r>
          </a:p>
          <a:p>
            <a:r>
              <a:rPr lang="en-GB" dirty="0" smtClean="0"/>
              <a:t>“Variable” when all the observations are agglomerated</a:t>
            </a:r>
          </a:p>
          <a:p>
            <a:r>
              <a:rPr lang="en-GB" dirty="0" smtClean="0"/>
              <a:t>When processing Files, we are using variables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Variable?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Series of observations/records with different values </a:t>
            </a:r>
          </a:p>
          <a:p>
            <a:pPr lvl="1"/>
            <a:r>
              <a:rPr lang="en-GB" dirty="0" smtClean="0"/>
              <a:t>if the same value is used this is not a variable</a:t>
            </a:r>
          </a:p>
          <a:p>
            <a:r>
              <a:rPr lang="en-GB" dirty="0" smtClean="0"/>
              <a:t>Have different types:</a:t>
            </a:r>
          </a:p>
          <a:p>
            <a:pPr lvl="1"/>
            <a:r>
              <a:rPr lang="en-GB" dirty="0" smtClean="0"/>
              <a:t>Character</a:t>
            </a:r>
          </a:p>
          <a:p>
            <a:pPr lvl="1"/>
            <a:r>
              <a:rPr lang="en-GB" dirty="0" smtClean="0"/>
              <a:t>Numeric</a:t>
            </a:r>
          </a:p>
          <a:p>
            <a:pPr lvl="1"/>
            <a:r>
              <a:rPr lang="en-GB" dirty="0" smtClean="0"/>
              <a:t>Date</a:t>
            </a:r>
          </a:p>
          <a:p>
            <a:pPr lvl="1"/>
            <a:r>
              <a:rPr lang="en-GB" dirty="0" smtClean="0"/>
              <a:t>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0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Naming </a:t>
            </a:r>
            <a:r>
              <a:rPr lang="en-GB" dirty="0" smtClean="0"/>
              <a:t>Conventions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81128"/>
          </a:xfrm>
        </p:spPr>
        <p:txBody>
          <a:bodyPr/>
          <a:lstStyle/>
          <a:p>
            <a:r>
              <a:rPr lang="en-GB" dirty="0" smtClean="0"/>
              <a:t>for files and variables</a:t>
            </a:r>
          </a:p>
          <a:p>
            <a:pPr lvl="1"/>
            <a:r>
              <a:rPr lang="en-GB" dirty="0"/>
              <a:t>no white space “ </a:t>
            </a:r>
            <a:r>
              <a:rPr lang="en-GB" dirty="0" smtClean="0"/>
              <a:t>“!</a:t>
            </a:r>
          </a:p>
          <a:p>
            <a:r>
              <a:rPr lang="en-GB" dirty="0" smtClean="0"/>
              <a:t>Choose either</a:t>
            </a:r>
          </a:p>
          <a:p>
            <a:pPr lvl="1"/>
            <a:r>
              <a:rPr lang="en-GB" dirty="0"/>
              <a:t>Camel Case </a:t>
            </a:r>
            <a:endParaRPr lang="en-GB" dirty="0" smtClean="0"/>
          </a:p>
          <a:p>
            <a:pPr lvl="2"/>
            <a:r>
              <a:rPr lang="en-GB" dirty="0" smtClean="0"/>
              <a:t>E.g. </a:t>
            </a:r>
            <a:r>
              <a:rPr lang="en-GB" i="1" dirty="0" err="1"/>
              <a:t>someVar</a:t>
            </a:r>
            <a:r>
              <a:rPr lang="en-GB" dirty="0"/>
              <a:t>, </a:t>
            </a:r>
            <a:r>
              <a:rPr lang="en-GB" i="1" dirty="0" err="1"/>
              <a:t>someClass</a:t>
            </a:r>
            <a:r>
              <a:rPr lang="en-GB" dirty="0"/>
              <a:t>, </a:t>
            </a:r>
            <a:r>
              <a:rPr lang="en-GB" i="1" dirty="0" err="1" smtClean="0"/>
              <a:t>somePackage.xyz</a:t>
            </a:r>
            <a:endParaRPr lang="en-GB" dirty="0"/>
          </a:p>
          <a:p>
            <a:pPr lvl="1"/>
            <a:r>
              <a:rPr lang="en-GB" dirty="0"/>
              <a:t>Pascal Case </a:t>
            </a:r>
            <a:endParaRPr lang="en-GB" dirty="0" smtClean="0"/>
          </a:p>
          <a:p>
            <a:pPr lvl="2"/>
            <a:r>
              <a:rPr lang="en-GB" dirty="0"/>
              <a:t>E.g</a:t>
            </a:r>
            <a:r>
              <a:rPr lang="en-GB" dirty="0" smtClean="0"/>
              <a:t>. </a:t>
            </a:r>
            <a:r>
              <a:rPr lang="en-GB" i="1" dirty="0" err="1"/>
              <a:t>SomeVar</a:t>
            </a:r>
            <a:r>
              <a:rPr lang="en-GB" dirty="0"/>
              <a:t>, </a:t>
            </a:r>
            <a:r>
              <a:rPr lang="en-GB" i="1" dirty="0" err="1"/>
              <a:t>SomeClass</a:t>
            </a:r>
            <a:r>
              <a:rPr lang="en-GB" dirty="0"/>
              <a:t>, </a:t>
            </a:r>
            <a:r>
              <a:rPr lang="en-GB" i="1" dirty="0" err="1" smtClean="0"/>
              <a:t>SomePackage.xyz</a:t>
            </a:r>
            <a:endParaRPr lang="en-GB" dirty="0"/>
          </a:p>
          <a:p>
            <a:pPr lvl="1"/>
            <a:r>
              <a:rPr lang="en-GB" dirty="0"/>
              <a:t>Snake Case</a:t>
            </a:r>
            <a:endParaRPr lang="en-GB" dirty="0" smtClean="0"/>
          </a:p>
          <a:p>
            <a:pPr lvl="2"/>
            <a:r>
              <a:rPr lang="en-GB" dirty="0"/>
              <a:t>E.g</a:t>
            </a:r>
            <a:r>
              <a:rPr lang="en-GB" dirty="0" smtClean="0"/>
              <a:t>. </a:t>
            </a:r>
            <a:r>
              <a:rPr lang="en-GB" i="1" dirty="0" err="1"/>
              <a:t>some_var</a:t>
            </a:r>
            <a:r>
              <a:rPr lang="en-GB" dirty="0"/>
              <a:t>, </a:t>
            </a:r>
            <a:r>
              <a:rPr lang="en-GB" i="1" dirty="0" err="1"/>
              <a:t>some_class</a:t>
            </a:r>
            <a:r>
              <a:rPr lang="en-GB" dirty="0"/>
              <a:t>, </a:t>
            </a:r>
            <a:r>
              <a:rPr lang="en-GB" i="1" dirty="0" err="1" smtClean="0"/>
              <a:t>some_package.xyz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3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Files Types/Formats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9150"/>
              </p:ext>
            </p:extLst>
          </p:nvPr>
        </p:nvGraphicFramePr>
        <p:xfrm>
          <a:off x="467544" y="1844824"/>
          <a:ext cx="8208912" cy="458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61179"/>
                <a:gridCol w="544773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File Extension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Comment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.doc/.</a:t>
                      </a:r>
                      <a:r>
                        <a:rPr lang="en-GB" dirty="0" err="1" smtClean="0"/>
                        <a:t>docx</a:t>
                      </a:r>
                      <a:r>
                        <a:rPr lang="en-GB" dirty="0" smtClean="0"/>
                        <a:t>/.pdf/.jpg/.mp3/.</a:t>
                      </a:r>
                      <a:r>
                        <a:rPr lang="en-GB" dirty="0" err="1" smtClean="0"/>
                        <a:t>avi</a:t>
                      </a:r>
                      <a:r>
                        <a:rPr lang="en-GB" dirty="0" smtClean="0"/>
                        <a:t>/...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</a:t>
                      </a:r>
                      <a:r>
                        <a:rPr lang="en-GB" baseline="0" dirty="0" smtClean="0"/>
                        <a:t> can be access but needs file processing or OCR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.</a:t>
                      </a:r>
                      <a:r>
                        <a:rPr lang="en-GB" dirty="0" err="1" smtClean="0"/>
                        <a:t>xls</a:t>
                      </a:r>
                      <a:r>
                        <a:rPr lang="en-GB" dirty="0" smtClean="0"/>
                        <a:t>/.</a:t>
                      </a:r>
                      <a:r>
                        <a:rPr lang="en-GB" dirty="0" err="1" smtClean="0"/>
                        <a:t>xlsx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MS Excel</a:t>
                      </a:r>
                      <a:r>
                        <a:rPr lang="en-GB" baseline="0" dirty="0" smtClean="0"/>
                        <a:t> format (not open) which contains interface, metadata and figures. To avoid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.</a:t>
                      </a:r>
                      <a:r>
                        <a:rPr lang="en-GB" dirty="0" err="1" smtClean="0"/>
                        <a:t>ods</a:t>
                      </a:r>
                      <a:r>
                        <a:rPr lang="en-GB" dirty="0" smtClean="0"/>
                        <a:t>/.</a:t>
                      </a:r>
                      <a:r>
                        <a:rPr lang="en-GB" dirty="0" err="1" smtClean="0"/>
                        <a:t>ots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Open Office</a:t>
                      </a:r>
                      <a:r>
                        <a:rPr lang="en-GB" baseline="0" dirty="0" smtClean="0"/>
                        <a:t> spreadsheet format, contains interface, metadata and figures but is open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.csv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Comma Separated</a:t>
                      </a:r>
                      <a:r>
                        <a:rPr lang="en-GB" b="1" baseline="0" dirty="0" smtClean="0"/>
                        <a:t> Value is the m</a:t>
                      </a:r>
                      <a:r>
                        <a:rPr lang="en-GB" b="1" dirty="0" smtClean="0"/>
                        <a:t>ost</a:t>
                      </a:r>
                      <a:r>
                        <a:rPr lang="en-GB" b="1" baseline="0" dirty="0" smtClean="0"/>
                        <a:t> common data format. Open and light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.txt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Similar</a:t>
                      </a:r>
                      <a:r>
                        <a:rPr lang="en-GB" baseline="0" dirty="0" smtClean="0"/>
                        <a:t> to CSV, can be tab separated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.</a:t>
                      </a:r>
                      <a:r>
                        <a:rPr lang="en-GB" dirty="0" err="1" smtClean="0"/>
                        <a:t>json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JavaScript Object Notation (https://www.json.org/),</a:t>
                      </a:r>
                      <a:r>
                        <a:rPr lang="en-GB" baseline="0" dirty="0" smtClean="0"/>
                        <a:t> semi-structured data file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.</a:t>
                      </a:r>
                      <a:r>
                        <a:rPr lang="en-GB" dirty="0" err="1" smtClean="0"/>
                        <a:t>sav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SPSS</a:t>
                      </a:r>
                      <a:r>
                        <a:rPr lang="en-GB" baseline="0" dirty="0" smtClean="0"/>
                        <a:t> format (not open) which contains interface, metadata and figures. To avoid</a:t>
                      </a:r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 Data to Information</a:t>
            </a:r>
            <a:endParaRPr lang="en-GB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Extract relevant data from the database with a query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Check that the structure of the obtained file is compatible with your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Process these data with mathematic/statistic calculations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Big Data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Too large or too complex to be handled by conventional tools</a:t>
            </a:r>
          </a:p>
          <a:p>
            <a:r>
              <a:rPr lang="en-GB" dirty="0" smtClean="0"/>
              <a:t>Microsoft Excel’s Limits (current version)</a:t>
            </a:r>
          </a:p>
          <a:p>
            <a:pPr lvl="1"/>
            <a:r>
              <a:rPr lang="en-GB" dirty="0"/>
              <a:t>Total number of rows: 1,048,576 rows</a:t>
            </a:r>
            <a:endParaRPr lang="en-GB" dirty="0" smtClean="0"/>
          </a:p>
          <a:p>
            <a:pPr lvl="1"/>
            <a:r>
              <a:rPr lang="en-GB" dirty="0"/>
              <a:t>Total number </a:t>
            </a:r>
            <a:r>
              <a:rPr lang="en-GB" dirty="0" smtClean="0"/>
              <a:t>columns</a:t>
            </a:r>
            <a:r>
              <a:rPr lang="en-GB" dirty="0"/>
              <a:t>: 16,384 columns</a:t>
            </a:r>
          </a:p>
        </p:txBody>
      </p:sp>
    </p:spTree>
    <p:extLst>
      <p:ext uri="{BB962C8B-B14F-4D97-AF65-F5344CB8AC3E}">
        <p14:creationId xmlns:p14="http://schemas.microsoft.com/office/powerpoint/2010/main" val="14374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 Data to Information</a:t>
            </a:r>
            <a:endParaRPr lang="en-GB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Receiving data extracted from a database is an optimal way to preform analyses</a:t>
            </a:r>
          </a:p>
          <a:p>
            <a:r>
              <a:rPr lang="en-GB" dirty="0" smtClean="0"/>
              <a:t>However, it is usual to access data that are gathered and analysed in an Excel file</a:t>
            </a:r>
          </a:p>
          <a:p>
            <a:pPr lvl="1"/>
            <a:r>
              <a:rPr lang="en-GB" dirty="0" smtClean="0"/>
              <a:t>Local only</a:t>
            </a:r>
          </a:p>
          <a:p>
            <a:pPr lvl="1"/>
            <a:r>
              <a:rPr lang="en-GB" dirty="0" smtClean="0"/>
              <a:t>No update possible</a:t>
            </a:r>
          </a:p>
          <a:p>
            <a:pPr lvl="1"/>
            <a:r>
              <a:rPr lang="en-GB" dirty="0" smtClean="0"/>
              <a:t>Messy and unstructured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9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Data to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Next Lecture we will see how to clean and prepare data for our analyses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0584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for </a:t>
            </a:r>
            <a:r>
              <a:rPr lang="en-GB" dirty="0"/>
              <a:t>N</a:t>
            </a:r>
            <a:r>
              <a:rPr lang="en-GB" dirty="0" smtClean="0"/>
              <a:t>ext Lecture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 smtClean="0"/>
              <a:t>Next time</a:t>
            </a:r>
            <a:r>
              <a:rPr lang="en-GB" dirty="0"/>
              <a:t>: Data Cleaning and </a:t>
            </a:r>
            <a:r>
              <a:rPr lang="en-GB" dirty="0" smtClean="0"/>
              <a:t>Transformations with Excel</a:t>
            </a:r>
          </a:p>
          <a:p>
            <a:pPr lvl="1"/>
            <a:r>
              <a:rPr lang="en-GB" dirty="0" smtClean="0"/>
              <a:t>Mandatory</a:t>
            </a:r>
            <a:endParaRPr lang="en-GB" dirty="0"/>
          </a:p>
          <a:p>
            <a:pPr lvl="2"/>
            <a:r>
              <a:rPr lang="en-GB" sz="2000" dirty="0">
                <a:hlinkClick r:id="rId2"/>
              </a:rPr>
              <a:t>https://www.udemy.com/course/excel_quickstart</a:t>
            </a:r>
            <a:r>
              <a:rPr lang="en-GB" sz="2000" dirty="0" smtClean="0">
                <a:hlinkClick r:id="rId2"/>
              </a:rPr>
              <a:t>/</a:t>
            </a:r>
            <a:endParaRPr lang="en-GB" sz="2000" dirty="0" smtClean="0"/>
          </a:p>
          <a:p>
            <a:pPr lvl="1"/>
            <a:r>
              <a:rPr lang="en-GB" dirty="0" smtClean="0"/>
              <a:t>Optional but suggested</a:t>
            </a:r>
          </a:p>
          <a:p>
            <a:pPr lvl="2"/>
            <a:r>
              <a:rPr lang="en-GB" sz="2000" dirty="0">
                <a:hlinkClick r:id="rId3"/>
              </a:rPr>
              <a:t>https://www.udemy.com/course/ten-excel-features-every-analyst-should-know</a:t>
            </a:r>
            <a:r>
              <a:rPr lang="en-GB" sz="2000" dirty="0" smtClean="0">
                <a:hlinkClick r:id="rId3"/>
              </a:rPr>
              <a:t>/</a:t>
            </a:r>
            <a:endParaRPr lang="en-GB" sz="2000" dirty="0" smtClean="0"/>
          </a:p>
          <a:p>
            <a:pPr lvl="1"/>
            <a:r>
              <a:rPr lang="en-GB" dirty="0" smtClean="0"/>
              <a:t>Just have a look for your interest</a:t>
            </a:r>
          </a:p>
          <a:p>
            <a:pPr lvl="2"/>
            <a:r>
              <a:rPr lang="en-GB" sz="2000" dirty="0">
                <a:hlinkClick r:id="rId4"/>
              </a:rPr>
              <a:t>https://www.udemy.com/course/excel-dashboards-in-an-hour</a:t>
            </a:r>
            <a:r>
              <a:rPr lang="en-GB" sz="2000" dirty="0" smtClean="0">
                <a:hlinkClick r:id="rId4"/>
              </a:rPr>
              <a:t>/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3265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ntoryes.com/my/wp-content/uploads/2017/05/Database-Administrator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7351" r="9073" b="3157"/>
          <a:stretch/>
        </p:blipFill>
        <p:spPr bwMode="auto">
          <a:xfrm>
            <a:off x="870856" y="1"/>
            <a:ext cx="82731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6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i="1" dirty="0"/>
              <a:t>vs. </a:t>
            </a:r>
            <a:r>
              <a:rPr lang="en-GB" dirty="0" smtClean="0"/>
              <a:t>Information (1)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Without </a:t>
            </a:r>
            <a:r>
              <a:rPr lang="en-GB" dirty="0"/>
              <a:t>data </a:t>
            </a:r>
            <a:r>
              <a:rPr lang="en-GB" dirty="0" smtClean="0"/>
              <a:t>an </a:t>
            </a:r>
            <a:r>
              <a:rPr lang="en-GB" dirty="0"/>
              <a:t>organization could not successfully complete most business activities</a:t>
            </a:r>
          </a:p>
          <a:p>
            <a:r>
              <a:rPr lang="en-GB" b="1" dirty="0" smtClean="0"/>
              <a:t>Data </a:t>
            </a:r>
            <a:r>
              <a:rPr lang="en-GB" dirty="0"/>
              <a:t>consists of </a:t>
            </a:r>
            <a:r>
              <a:rPr lang="en-GB" b="1" dirty="0"/>
              <a:t>raw facts</a:t>
            </a:r>
            <a:endParaRPr lang="en-GB" dirty="0"/>
          </a:p>
          <a:p>
            <a:r>
              <a:rPr lang="en-GB" b="1" dirty="0" smtClean="0"/>
              <a:t>Information </a:t>
            </a:r>
            <a:r>
              <a:rPr lang="en-GB" dirty="0" smtClean="0"/>
              <a:t>is </a:t>
            </a:r>
            <a:r>
              <a:rPr lang="en-GB" dirty="0"/>
              <a:t>one of an organisation’s most valuable resources</a:t>
            </a:r>
          </a:p>
          <a:p>
            <a:r>
              <a:rPr lang="en-GB" dirty="0" smtClean="0"/>
              <a:t>Often </a:t>
            </a:r>
            <a:r>
              <a:rPr lang="en-GB" dirty="0"/>
              <a:t>confused with the term </a:t>
            </a:r>
            <a:r>
              <a:rPr lang="en-GB" b="1" dirty="0"/>
              <a:t>data</a:t>
            </a:r>
            <a:endParaRPr lang="en-GB" dirty="0"/>
          </a:p>
          <a:p>
            <a:r>
              <a:rPr lang="en-GB" dirty="0" smtClean="0"/>
              <a:t>To </a:t>
            </a:r>
            <a:r>
              <a:rPr lang="en-GB" dirty="0"/>
              <a:t>transform </a:t>
            </a:r>
            <a:r>
              <a:rPr lang="en-GB" b="1" dirty="0" smtClean="0"/>
              <a:t>data </a:t>
            </a:r>
            <a:r>
              <a:rPr lang="en-GB" dirty="0" smtClean="0"/>
              <a:t>into </a:t>
            </a:r>
            <a:r>
              <a:rPr lang="en-GB" dirty="0"/>
              <a:t>useful </a:t>
            </a:r>
            <a:r>
              <a:rPr lang="en-GB" b="1" dirty="0"/>
              <a:t>information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9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i="1" dirty="0"/>
              <a:t>vs. </a:t>
            </a:r>
            <a:r>
              <a:rPr lang="en-GB" dirty="0" smtClean="0"/>
              <a:t>Information (2)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Sales Manager</a:t>
            </a:r>
          </a:p>
          <a:p>
            <a:pPr lvl="1"/>
            <a:r>
              <a:rPr lang="en-GB" dirty="0"/>
              <a:t>Knowing number of sales for each representative </a:t>
            </a:r>
            <a:endParaRPr lang="en-GB" dirty="0" smtClean="0"/>
          </a:p>
          <a:p>
            <a:pPr lvl="2"/>
            <a:r>
              <a:rPr lang="en-GB" dirty="0" smtClean="0"/>
              <a:t>(</a:t>
            </a:r>
            <a:r>
              <a:rPr lang="en-GB" dirty="0"/>
              <a:t>fact </a:t>
            </a:r>
            <a:r>
              <a:rPr lang="en-GB" dirty="0" smtClean="0"/>
              <a:t>– data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Knowing total monthly sales </a:t>
            </a:r>
            <a:endParaRPr lang="en-GB" dirty="0" smtClean="0"/>
          </a:p>
          <a:p>
            <a:pPr lvl="2"/>
            <a:r>
              <a:rPr lang="en-GB" dirty="0" smtClean="0"/>
              <a:t>(</a:t>
            </a:r>
            <a:r>
              <a:rPr lang="en-GB" dirty="0"/>
              <a:t>transformed </a:t>
            </a:r>
            <a:r>
              <a:rPr lang="en-GB" dirty="0" smtClean="0"/>
              <a:t>– information</a:t>
            </a:r>
            <a:r>
              <a:rPr lang="en-GB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2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i="1" dirty="0"/>
              <a:t>vs. </a:t>
            </a:r>
            <a:r>
              <a:rPr lang="en-GB" dirty="0"/>
              <a:t>Information  </a:t>
            </a:r>
            <a:r>
              <a:rPr lang="en-GB" dirty="0" smtClean="0"/>
              <a:t>(3)</a:t>
            </a:r>
            <a:endParaRPr lang="en-GB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66269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87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of </a:t>
            </a:r>
            <a:r>
              <a:rPr lang="en-GB" dirty="0"/>
              <a:t>I</a:t>
            </a:r>
            <a:r>
              <a:rPr lang="en-GB" dirty="0" smtClean="0"/>
              <a:t>nformation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</a:p>
          <a:p>
            <a:pPr lvl="1"/>
            <a:r>
              <a:rPr lang="en-GB" dirty="0" smtClean="0"/>
              <a:t>Helps </a:t>
            </a:r>
            <a:r>
              <a:rPr lang="en-GB" dirty="0"/>
              <a:t>decision makers achieve organisational goals</a:t>
            </a:r>
          </a:p>
          <a:p>
            <a:r>
              <a:rPr lang="en-GB" dirty="0" smtClean="0"/>
              <a:t>Performance</a:t>
            </a:r>
          </a:p>
          <a:p>
            <a:pPr lvl="1"/>
            <a:r>
              <a:rPr lang="en-GB" dirty="0" smtClean="0"/>
              <a:t>Valuable </a:t>
            </a:r>
            <a:r>
              <a:rPr lang="en-GB" dirty="0"/>
              <a:t>information helps people and organisations </a:t>
            </a:r>
            <a:r>
              <a:rPr lang="en-GB" dirty="0" smtClean="0"/>
              <a:t>perform</a:t>
            </a:r>
          </a:p>
          <a:p>
            <a:r>
              <a:rPr lang="en-GB" dirty="0" smtClean="0"/>
              <a:t>Accuracy</a:t>
            </a:r>
          </a:p>
          <a:p>
            <a:pPr lvl="1"/>
            <a:r>
              <a:rPr lang="en-GB" dirty="0" smtClean="0"/>
              <a:t>Inaccurate/Incomplete information leads to </a:t>
            </a:r>
            <a:r>
              <a:rPr lang="en-GB" dirty="0"/>
              <a:t>Poor </a:t>
            </a:r>
            <a:r>
              <a:rPr lang="en-GB" dirty="0" smtClean="0"/>
              <a:t>Decisions and can result in High Cost for the organisation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4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Analytics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science of using data to build models that lead to better decisions that in turn add value to individuals, companies and institutions</a:t>
            </a:r>
          </a:p>
          <a:p>
            <a:r>
              <a:rPr lang="en-GB" dirty="0"/>
              <a:t>The analysis of data, typically large sets of data, by the use of mathematics, statistics, and computer software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0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1457</Words>
  <Application>Microsoft Office PowerPoint</Application>
  <PresentationFormat>On-screen Show (4:3)</PresentationFormat>
  <Paragraphs>320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Thème Office</vt:lpstr>
      <vt:lpstr>Strat. Consultancy Project I &amp; Data Analytics</vt:lpstr>
      <vt:lpstr>1. Data Storage and Access</vt:lpstr>
      <vt:lpstr>Big Data Everywhere!</vt:lpstr>
      <vt:lpstr>What is Big Data</vt:lpstr>
      <vt:lpstr>Data vs. Information (1)</vt:lpstr>
      <vt:lpstr>Data vs. Information (2)</vt:lpstr>
      <vt:lpstr>Data vs. Information  (3)</vt:lpstr>
      <vt:lpstr>Value of Information</vt:lpstr>
      <vt:lpstr>Data Analytics</vt:lpstr>
      <vt:lpstr>Data Analytics Tasks</vt:lpstr>
      <vt:lpstr>Data Analytics Tools</vt:lpstr>
      <vt:lpstr>Data Storage</vt:lpstr>
      <vt:lpstr>The Hierarchy of Data</vt:lpstr>
      <vt:lpstr>Database Access</vt:lpstr>
      <vt:lpstr>Access to Databases</vt:lpstr>
      <vt:lpstr>Relational Database</vt:lpstr>
      <vt:lpstr>The Relational Principle</vt:lpstr>
      <vt:lpstr>The Relational Principle</vt:lpstr>
      <vt:lpstr>Database Schema</vt:lpstr>
      <vt:lpstr>Database Queries</vt:lpstr>
      <vt:lpstr>Query with SQL</vt:lpstr>
      <vt:lpstr>Basic Syntax of SQL SELECT</vt:lpstr>
      <vt:lpstr>Basic Syntax of SQL SELECT</vt:lpstr>
      <vt:lpstr>More Possibilities with SELECT</vt:lpstr>
      <vt:lpstr>More Possibilities with SELECT</vt:lpstr>
      <vt:lpstr>Words of Caution</vt:lpstr>
      <vt:lpstr>Exercise: Practice SQL</vt:lpstr>
      <vt:lpstr>Practice SQL</vt:lpstr>
      <vt:lpstr>Practice SQL</vt:lpstr>
      <vt:lpstr>Practice SQL</vt:lpstr>
      <vt:lpstr>Manage Tables/Files</vt:lpstr>
      <vt:lpstr>Tables/Files Access</vt:lpstr>
      <vt:lpstr>File/Table Structure (1)</vt:lpstr>
      <vt:lpstr>File/Table Structure (2)</vt:lpstr>
      <vt:lpstr>Fields/Variables</vt:lpstr>
      <vt:lpstr>What is a Variable?</vt:lpstr>
      <vt:lpstr>Naming Conventions</vt:lpstr>
      <vt:lpstr>Files Types/Formats</vt:lpstr>
      <vt:lpstr>Convert Data to Information</vt:lpstr>
      <vt:lpstr>Convert Data to Information</vt:lpstr>
      <vt:lpstr>Convert Data to Information</vt:lpstr>
      <vt:lpstr>Homework for Next Lecture</vt:lpstr>
      <vt:lpstr>Questions?</vt:lpstr>
    </vt:vector>
  </TitlesOfParts>
  <Company>UPMF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for Accounting and Business</dc:title>
  <dc:creator>Damien Dupre</dc:creator>
  <cp:lastModifiedBy>Damien Dupre</cp:lastModifiedBy>
  <cp:revision>264</cp:revision>
  <dcterms:created xsi:type="dcterms:W3CDTF">2019-09-16T10:55:01Z</dcterms:created>
  <dcterms:modified xsi:type="dcterms:W3CDTF">2020-10-29T11:50:01Z</dcterms:modified>
</cp:coreProperties>
</file>