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388" r:id="rId2"/>
    <p:sldId id="286" r:id="rId3"/>
    <p:sldId id="355" r:id="rId4"/>
    <p:sldId id="356" r:id="rId5"/>
    <p:sldId id="391" r:id="rId6"/>
    <p:sldId id="390" r:id="rId7"/>
    <p:sldId id="389" r:id="rId8"/>
    <p:sldId id="393" r:id="rId9"/>
    <p:sldId id="392" r:id="rId10"/>
    <p:sldId id="395" r:id="rId11"/>
    <p:sldId id="396" r:id="rId12"/>
    <p:sldId id="398" r:id="rId13"/>
    <p:sldId id="397" r:id="rId14"/>
    <p:sldId id="400" r:id="rId15"/>
    <p:sldId id="402" r:id="rId16"/>
    <p:sldId id="404" r:id="rId17"/>
    <p:sldId id="443" r:id="rId18"/>
    <p:sldId id="444" r:id="rId19"/>
    <p:sldId id="445" r:id="rId20"/>
    <p:sldId id="446" r:id="rId21"/>
    <p:sldId id="436" r:id="rId22"/>
    <p:sldId id="447" r:id="rId23"/>
    <p:sldId id="449" r:id="rId24"/>
    <p:sldId id="450" r:id="rId25"/>
    <p:sldId id="451" r:id="rId26"/>
    <p:sldId id="452" r:id="rId27"/>
    <p:sldId id="454" r:id="rId28"/>
    <p:sldId id="455" r:id="rId29"/>
    <p:sldId id="457" r:id="rId30"/>
    <p:sldId id="458" r:id="rId31"/>
    <p:sldId id="460" r:id="rId32"/>
    <p:sldId id="461" r:id="rId33"/>
    <p:sldId id="469" r:id="rId34"/>
    <p:sldId id="473" r:id="rId35"/>
    <p:sldId id="471" r:id="rId36"/>
    <p:sldId id="475" r:id="rId37"/>
    <p:sldId id="405" r:id="rId38"/>
    <p:sldId id="406" r:id="rId39"/>
    <p:sldId id="415" r:id="rId40"/>
    <p:sldId id="407" r:id="rId41"/>
    <p:sldId id="408" r:id="rId42"/>
    <p:sldId id="409" r:id="rId43"/>
    <p:sldId id="410" r:id="rId44"/>
    <p:sldId id="411" r:id="rId45"/>
    <p:sldId id="412" r:id="rId46"/>
    <p:sldId id="413" r:id="rId47"/>
    <p:sldId id="416" r:id="rId48"/>
    <p:sldId id="414" r:id="rId49"/>
    <p:sldId id="417" r:id="rId50"/>
    <p:sldId id="418" r:id="rId51"/>
    <p:sldId id="419" r:id="rId52"/>
    <p:sldId id="421" r:id="rId53"/>
    <p:sldId id="420" r:id="rId54"/>
    <p:sldId id="422" r:id="rId55"/>
    <p:sldId id="423" r:id="rId56"/>
    <p:sldId id="424" r:id="rId57"/>
    <p:sldId id="425" r:id="rId58"/>
    <p:sldId id="426" r:id="rId59"/>
    <p:sldId id="427" r:id="rId60"/>
    <p:sldId id="429" r:id="rId61"/>
    <p:sldId id="430" r:id="rId62"/>
    <p:sldId id="431" r:id="rId63"/>
    <p:sldId id="438" r:id="rId64"/>
    <p:sldId id="440" r:id="rId65"/>
    <p:sldId id="437" r:id="rId66"/>
    <p:sldId id="441" r:id="rId67"/>
    <p:sldId id="439" r:id="rId68"/>
    <p:sldId id="442" r:id="rId69"/>
    <p:sldId id="432" r:id="rId70"/>
    <p:sldId id="433" r:id="rId71"/>
    <p:sldId id="434" r:id="rId72"/>
    <p:sldId id="435" r:id="rId73"/>
    <p:sldId id="353"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5"/>
  </p:normalViewPr>
  <p:slideViewPr>
    <p:cSldViewPr>
      <p:cViewPr varScale="1">
        <p:scale>
          <a:sx n="127" d="100"/>
          <a:sy n="127" d="100"/>
        </p:scale>
        <p:origin x="1528"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A0B9F0-063B-4A4C-861F-D14A7C4D3806}" type="doc">
      <dgm:prSet loTypeId="urn:microsoft.com/office/officeart/2005/8/layout/hProcess9" loCatId="process" qsTypeId="urn:microsoft.com/office/officeart/2005/8/quickstyle/simple1" qsCatId="simple" csTypeId="urn:microsoft.com/office/officeart/2005/8/colors/accent6_2" csCatId="accent6" phldr="1"/>
      <dgm:spPr/>
    </dgm:pt>
    <dgm:pt modelId="{CF2A788C-9438-4F9A-A5DA-6DEF07FCE00E}">
      <dgm:prSet phldrT="[Text]"/>
      <dgm:spPr/>
      <dgm:t>
        <a:bodyPr/>
        <a:lstStyle/>
        <a:p>
          <a:r>
            <a:rPr lang="en-US" dirty="0"/>
            <a:t>Create questions according to hypotheses</a:t>
          </a:r>
        </a:p>
      </dgm:t>
    </dgm:pt>
    <dgm:pt modelId="{2524142E-46C0-47AD-AA54-6E350885708F}" type="parTrans" cxnId="{7914DEC7-B90A-48CF-A98B-61A5AED1B77F}">
      <dgm:prSet/>
      <dgm:spPr/>
      <dgm:t>
        <a:bodyPr/>
        <a:lstStyle/>
        <a:p>
          <a:endParaRPr lang="en-US"/>
        </a:p>
      </dgm:t>
    </dgm:pt>
    <dgm:pt modelId="{BE584A9D-7020-4672-A3F6-76ED3582CAE9}" type="sibTrans" cxnId="{7914DEC7-B90A-48CF-A98B-61A5AED1B77F}">
      <dgm:prSet/>
      <dgm:spPr/>
      <dgm:t>
        <a:bodyPr/>
        <a:lstStyle/>
        <a:p>
          <a:endParaRPr lang="en-US"/>
        </a:p>
      </dgm:t>
    </dgm:pt>
    <dgm:pt modelId="{D05AB12A-8FA7-451F-AD51-B06D851422C2}">
      <dgm:prSet phldrT="[Text]"/>
      <dgm:spPr/>
      <dgm:t>
        <a:bodyPr/>
        <a:lstStyle/>
        <a:p>
          <a:r>
            <a:rPr lang="en-US" dirty="0"/>
            <a:t>Identify and recruit representative participants</a:t>
          </a:r>
        </a:p>
      </dgm:t>
    </dgm:pt>
    <dgm:pt modelId="{060245BD-1E4C-4193-BF6C-04B469D95B03}" type="parTrans" cxnId="{1D3B2572-2E0C-4A30-A584-BBCEC7775A06}">
      <dgm:prSet/>
      <dgm:spPr/>
      <dgm:t>
        <a:bodyPr/>
        <a:lstStyle/>
        <a:p>
          <a:endParaRPr lang="en-US"/>
        </a:p>
      </dgm:t>
    </dgm:pt>
    <dgm:pt modelId="{C09D2DE7-9AF6-4379-97EB-42FFB4574716}" type="sibTrans" cxnId="{1D3B2572-2E0C-4A30-A584-BBCEC7775A06}">
      <dgm:prSet/>
      <dgm:spPr/>
      <dgm:t>
        <a:bodyPr/>
        <a:lstStyle/>
        <a:p>
          <a:endParaRPr lang="en-US"/>
        </a:p>
      </dgm:t>
    </dgm:pt>
    <dgm:pt modelId="{0CA33EA1-3B5A-41CE-905B-88B09F228442}">
      <dgm:prSet phldrT="[Text]"/>
      <dgm:spPr/>
      <dgm:t>
        <a:bodyPr/>
        <a:lstStyle/>
        <a:p>
          <a:r>
            <a:rPr lang="en-US" dirty="0"/>
            <a:t>Interview audio recording</a:t>
          </a:r>
        </a:p>
      </dgm:t>
    </dgm:pt>
    <dgm:pt modelId="{56C50161-3BC5-4AA5-8A0A-EA0195290432}" type="parTrans" cxnId="{20A82060-8353-4D30-9451-8FAD6280126E}">
      <dgm:prSet/>
      <dgm:spPr/>
      <dgm:t>
        <a:bodyPr/>
        <a:lstStyle/>
        <a:p>
          <a:endParaRPr lang="en-US"/>
        </a:p>
      </dgm:t>
    </dgm:pt>
    <dgm:pt modelId="{75802AA8-6B98-4499-A2A3-8D3155687D5E}" type="sibTrans" cxnId="{20A82060-8353-4D30-9451-8FAD6280126E}">
      <dgm:prSet/>
      <dgm:spPr/>
      <dgm:t>
        <a:bodyPr/>
        <a:lstStyle/>
        <a:p>
          <a:endParaRPr lang="en-US"/>
        </a:p>
      </dgm:t>
    </dgm:pt>
    <dgm:pt modelId="{D04993C2-3111-4C39-9A60-F9E98A6E73C1}">
      <dgm:prSet/>
      <dgm:spPr/>
      <dgm:t>
        <a:bodyPr/>
        <a:lstStyle/>
        <a:p>
          <a:r>
            <a:rPr lang="en-US" dirty="0"/>
            <a:t>Transcription</a:t>
          </a:r>
        </a:p>
        <a:p>
          <a:r>
            <a:rPr lang="en-US" dirty="0"/>
            <a:t>(speech to text)</a:t>
          </a:r>
        </a:p>
      </dgm:t>
    </dgm:pt>
    <dgm:pt modelId="{4770DD7B-407C-448D-A55C-A8D6FB3FC469}" type="parTrans" cxnId="{3166FF93-CAE0-4F27-BF62-4A9DD08CC98C}">
      <dgm:prSet/>
      <dgm:spPr/>
      <dgm:t>
        <a:bodyPr/>
        <a:lstStyle/>
        <a:p>
          <a:endParaRPr lang="en-US"/>
        </a:p>
      </dgm:t>
    </dgm:pt>
    <dgm:pt modelId="{BE15DABD-83A1-4165-9C36-69C2D888B8BB}" type="sibTrans" cxnId="{3166FF93-CAE0-4F27-BF62-4A9DD08CC98C}">
      <dgm:prSet/>
      <dgm:spPr/>
      <dgm:t>
        <a:bodyPr/>
        <a:lstStyle/>
        <a:p>
          <a:endParaRPr lang="en-US"/>
        </a:p>
      </dgm:t>
    </dgm:pt>
    <dgm:pt modelId="{0FB80208-6F35-42B7-84AC-9B1C988ECB70}">
      <dgm:prSet/>
      <dgm:spPr/>
      <dgm:t>
        <a:bodyPr/>
        <a:lstStyle/>
        <a:p>
          <a:r>
            <a:rPr lang="en-US" dirty="0"/>
            <a:t>Define Coding Scheme</a:t>
          </a:r>
        </a:p>
      </dgm:t>
    </dgm:pt>
    <dgm:pt modelId="{1E093CDC-CB27-49F7-98E5-D0C96F6FA774}" type="parTrans" cxnId="{FEE62BAB-9203-4504-B503-2A8195369CC5}">
      <dgm:prSet/>
      <dgm:spPr/>
      <dgm:t>
        <a:bodyPr/>
        <a:lstStyle/>
        <a:p>
          <a:endParaRPr lang="en-US"/>
        </a:p>
      </dgm:t>
    </dgm:pt>
    <dgm:pt modelId="{A458F005-47CB-49A6-8267-C4AAB92976AE}" type="sibTrans" cxnId="{FEE62BAB-9203-4504-B503-2A8195369CC5}">
      <dgm:prSet/>
      <dgm:spPr/>
      <dgm:t>
        <a:bodyPr/>
        <a:lstStyle/>
        <a:p>
          <a:endParaRPr lang="en-US"/>
        </a:p>
      </dgm:t>
    </dgm:pt>
    <dgm:pt modelId="{925A026E-BFDC-48A1-9F67-77FB2BD3B8DD}">
      <dgm:prSet/>
      <dgm:spPr/>
      <dgm:t>
        <a:bodyPr/>
        <a:lstStyle/>
        <a:p>
          <a:r>
            <a:rPr lang="en-US" dirty="0" err="1"/>
            <a:t>Analyse</a:t>
          </a:r>
          <a:r>
            <a:rPr lang="en-US" dirty="0"/>
            <a:t> Interview according to the coding scheme</a:t>
          </a:r>
        </a:p>
      </dgm:t>
    </dgm:pt>
    <dgm:pt modelId="{E30E1E4B-8B38-4896-AF4A-FA12334F70AA}" type="parTrans" cxnId="{9B3BC74C-4A3F-4AA3-964B-1702B6D6ADED}">
      <dgm:prSet/>
      <dgm:spPr/>
      <dgm:t>
        <a:bodyPr/>
        <a:lstStyle/>
        <a:p>
          <a:endParaRPr lang="en-US"/>
        </a:p>
      </dgm:t>
    </dgm:pt>
    <dgm:pt modelId="{B62623AE-1B82-4896-8C18-4002D01CC7F5}" type="sibTrans" cxnId="{9B3BC74C-4A3F-4AA3-964B-1702B6D6ADED}">
      <dgm:prSet/>
      <dgm:spPr/>
      <dgm:t>
        <a:bodyPr/>
        <a:lstStyle/>
        <a:p>
          <a:endParaRPr lang="en-US"/>
        </a:p>
      </dgm:t>
    </dgm:pt>
    <dgm:pt modelId="{3DF7DA85-54F6-4DD9-98A8-74CC92A63BF3}" type="pres">
      <dgm:prSet presAssocID="{87A0B9F0-063B-4A4C-861F-D14A7C4D3806}" presName="CompostProcess" presStyleCnt="0">
        <dgm:presLayoutVars>
          <dgm:dir/>
          <dgm:resizeHandles val="exact"/>
        </dgm:presLayoutVars>
      </dgm:prSet>
      <dgm:spPr/>
    </dgm:pt>
    <dgm:pt modelId="{F0C0AA8C-4863-4F38-AFB5-A39783C05FCA}" type="pres">
      <dgm:prSet presAssocID="{87A0B9F0-063B-4A4C-861F-D14A7C4D3806}" presName="arrow" presStyleLbl="bgShp" presStyleIdx="0" presStyleCnt="1"/>
      <dgm:spPr/>
    </dgm:pt>
    <dgm:pt modelId="{B7A63A65-F558-4C17-9ACB-B2AFA5EC7B63}" type="pres">
      <dgm:prSet presAssocID="{87A0B9F0-063B-4A4C-861F-D14A7C4D3806}" presName="linearProcess" presStyleCnt="0"/>
      <dgm:spPr/>
    </dgm:pt>
    <dgm:pt modelId="{F70A2F28-70A6-435A-90D2-855CD210A4BB}" type="pres">
      <dgm:prSet presAssocID="{CF2A788C-9438-4F9A-A5DA-6DEF07FCE00E}" presName="textNode" presStyleLbl="node1" presStyleIdx="0" presStyleCnt="6">
        <dgm:presLayoutVars>
          <dgm:bulletEnabled val="1"/>
        </dgm:presLayoutVars>
      </dgm:prSet>
      <dgm:spPr/>
    </dgm:pt>
    <dgm:pt modelId="{C7F011F1-67F3-44F1-BBC9-7A7CF3803A77}" type="pres">
      <dgm:prSet presAssocID="{BE584A9D-7020-4672-A3F6-76ED3582CAE9}" presName="sibTrans" presStyleCnt="0"/>
      <dgm:spPr/>
    </dgm:pt>
    <dgm:pt modelId="{EB6A6D3F-2BFF-4CB9-A821-AA836A847E5D}" type="pres">
      <dgm:prSet presAssocID="{D05AB12A-8FA7-451F-AD51-B06D851422C2}" presName="textNode" presStyleLbl="node1" presStyleIdx="1" presStyleCnt="6">
        <dgm:presLayoutVars>
          <dgm:bulletEnabled val="1"/>
        </dgm:presLayoutVars>
      </dgm:prSet>
      <dgm:spPr/>
    </dgm:pt>
    <dgm:pt modelId="{87F51E3D-7EAA-46E5-A3DE-8DAF8E5EF0AE}" type="pres">
      <dgm:prSet presAssocID="{C09D2DE7-9AF6-4379-97EB-42FFB4574716}" presName="sibTrans" presStyleCnt="0"/>
      <dgm:spPr/>
    </dgm:pt>
    <dgm:pt modelId="{9ABB0BA3-B771-4577-9F3D-E88E158DD054}" type="pres">
      <dgm:prSet presAssocID="{0CA33EA1-3B5A-41CE-905B-88B09F228442}" presName="textNode" presStyleLbl="node1" presStyleIdx="2" presStyleCnt="6">
        <dgm:presLayoutVars>
          <dgm:bulletEnabled val="1"/>
        </dgm:presLayoutVars>
      </dgm:prSet>
      <dgm:spPr/>
    </dgm:pt>
    <dgm:pt modelId="{86B84D6E-D555-4238-A0B5-07C0D7AAD9C3}" type="pres">
      <dgm:prSet presAssocID="{75802AA8-6B98-4499-A2A3-8D3155687D5E}" presName="sibTrans" presStyleCnt="0"/>
      <dgm:spPr/>
    </dgm:pt>
    <dgm:pt modelId="{EA95D0D3-D619-4AAE-8720-98F6ACD9F67E}" type="pres">
      <dgm:prSet presAssocID="{D04993C2-3111-4C39-9A60-F9E98A6E73C1}" presName="textNode" presStyleLbl="node1" presStyleIdx="3" presStyleCnt="6">
        <dgm:presLayoutVars>
          <dgm:bulletEnabled val="1"/>
        </dgm:presLayoutVars>
      </dgm:prSet>
      <dgm:spPr/>
    </dgm:pt>
    <dgm:pt modelId="{DD73D1DB-BA4E-4B95-9428-19212E0655C2}" type="pres">
      <dgm:prSet presAssocID="{BE15DABD-83A1-4165-9C36-69C2D888B8BB}" presName="sibTrans" presStyleCnt="0"/>
      <dgm:spPr/>
    </dgm:pt>
    <dgm:pt modelId="{4389D109-68CF-4E4C-BB3E-B3ED46451A4A}" type="pres">
      <dgm:prSet presAssocID="{0FB80208-6F35-42B7-84AC-9B1C988ECB70}" presName="textNode" presStyleLbl="node1" presStyleIdx="4" presStyleCnt="6">
        <dgm:presLayoutVars>
          <dgm:bulletEnabled val="1"/>
        </dgm:presLayoutVars>
      </dgm:prSet>
      <dgm:spPr/>
    </dgm:pt>
    <dgm:pt modelId="{7337B4A7-E077-4AB7-BF83-AF2145CE2B7A}" type="pres">
      <dgm:prSet presAssocID="{A458F005-47CB-49A6-8267-C4AAB92976AE}" presName="sibTrans" presStyleCnt="0"/>
      <dgm:spPr/>
    </dgm:pt>
    <dgm:pt modelId="{2436D322-D35C-4663-A338-8B822769CE4B}" type="pres">
      <dgm:prSet presAssocID="{925A026E-BFDC-48A1-9F67-77FB2BD3B8DD}" presName="textNode" presStyleLbl="node1" presStyleIdx="5" presStyleCnt="6">
        <dgm:presLayoutVars>
          <dgm:bulletEnabled val="1"/>
        </dgm:presLayoutVars>
      </dgm:prSet>
      <dgm:spPr/>
    </dgm:pt>
  </dgm:ptLst>
  <dgm:cxnLst>
    <dgm:cxn modelId="{2F30A702-3A28-481E-B155-C8F985E5DC56}" type="presOf" srcId="{CF2A788C-9438-4F9A-A5DA-6DEF07FCE00E}" destId="{F70A2F28-70A6-435A-90D2-855CD210A4BB}" srcOrd="0" destOrd="0" presId="urn:microsoft.com/office/officeart/2005/8/layout/hProcess9"/>
    <dgm:cxn modelId="{C1D64520-C78C-4CC6-8003-DA915840DC4F}" type="presOf" srcId="{87A0B9F0-063B-4A4C-861F-D14A7C4D3806}" destId="{3DF7DA85-54F6-4DD9-98A8-74CC92A63BF3}" srcOrd="0" destOrd="0" presId="urn:microsoft.com/office/officeart/2005/8/layout/hProcess9"/>
    <dgm:cxn modelId="{E392E82A-281B-4B83-8B7A-6E835B02A0D7}" type="presOf" srcId="{0CA33EA1-3B5A-41CE-905B-88B09F228442}" destId="{9ABB0BA3-B771-4577-9F3D-E88E158DD054}" srcOrd="0" destOrd="0" presId="urn:microsoft.com/office/officeart/2005/8/layout/hProcess9"/>
    <dgm:cxn modelId="{7EDACE49-74ED-431D-B00B-79ADD16F9076}" type="presOf" srcId="{D04993C2-3111-4C39-9A60-F9E98A6E73C1}" destId="{EA95D0D3-D619-4AAE-8720-98F6ACD9F67E}" srcOrd="0" destOrd="0" presId="urn:microsoft.com/office/officeart/2005/8/layout/hProcess9"/>
    <dgm:cxn modelId="{9B3BC74C-4A3F-4AA3-964B-1702B6D6ADED}" srcId="{87A0B9F0-063B-4A4C-861F-D14A7C4D3806}" destId="{925A026E-BFDC-48A1-9F67-77FB2BD3B8DD}" srcOrd="5" destOrd="0" parTransId="{E30E1E4B-8B38-4896-AF4A-FA12334F70AA}" sibTransId="{B62623AE-1B82-4896-8C18-4002D01CC7F5}"/>
    <dgm:cxn modelId="{8376625C-0A5F-48CF-9071-6971E5E1D2D1}" type="presOf" srcId="{925A026E-BFDC-48A1-9F67-77FB2BD3B8DD}" destId="{2436D322-D35C-4663-A338-8B822769CE4B}" srcOrd="0" destOrd="0" presId="urn:microsoft.com/office/officeart/2005/8/layout/hProcess9"/>
    <dgm:cxn modelId="{20A82060-8353-4D30-9451-8FAD6280126E}" srcId="{87A0B9F0-063B-4A4C-861F-D14A7C4D3806}" destId="{0CA33EA1-3B5A-41CE-905B-88B09F228442}" srcOrd="2" destOrd="0" parTransId="{56C50161-3BC5-4AA5-8A0A-EA0195290432}" sibTransId="{75802AA8-6B98-4499-A2A3-8D3155687D5E}"/>
    <dgm:cxn modelId="{1D3B2572-2E0C-4A30-A584-BBCEC7775A06}" srcId="{87A0B9F0-063B-4A4C-861F-D14A7C4D3806}" destId="{D05AB12A-8FA7-451F-AD51-B06D851422C2}" srcOrd="1" destOrd="0" parTransId="{060245BD-1E4C-4193-BF6C-04B469D95B03}" sibTransId="{C09D2DE7-9AF6-4379-97EB-42FFB4574716}"/>
    <dgm:cxn modelId="{A2173A7D-DFB1-40DC-B3AE-8BCA4A7A0CB8}" type="presOf" srcId="{0FB80208-6F35-42B7-84AC-9B1C988ECB70}" destId="{4389D109-68CF-4E4C-BB3E-B3ED46451A4A}" srcOrd="0" destOrd="0" presId="urn:microsoft.com/office/officeart/2005/8/layout/hProcess9"/>
    <dgm:cxn modelId="{3166FF93-CAE0-4F27-BF62-4A9DD08CC98C}" srcId="{87A0B9F0-063B-4A4C-861F-D14A7C4D3806}" destId="{D04993C2-3111-4C39-9A60-F9E98A6E73C1}" srcOrd="3" destOrd="0" parTransId="{4770DD7B-407C-448D-A55C-A8D6FB3FC469}" sibTransId="{BE15DABD-83A1-4165-9C36-69C2D888B8BB}"/>
    <dgm:cxn modelId="{FEE62BAB-9203-4504-B503-2A8195369CC5}" srcId="{87A0B9F0-063B-4A4C-861F-D14A7C4D3806}" destId="{0FB80208-6F35-42B7-84AC-9B1C988ECB70}" srcOrd="4" destOrd="0" parTransId="{1E093CDC-CB27-49F7-98E5-D0C96F6FA774}" sibTransId="{A458F005-47CB-49A6-8267-C4AAB92976AE}"/>
    <dgm:cxn modelId="{7914DEC7-B90A-48CF-A98B-61A5AED1B77F}" srcId="{87A0B9F0-063B-4A4C-861F-D14A7C4D3806}" destId="{CF2A788C-9438-4F9A-A5DA-6DEF07FCE00E}" srcOrd="0" destOrd="0" parTransId="{2524142E-46C0-47AD-AA54-6E350885708F}" sibTransId="{BE584A9D-7020-4672-A3F6-76ED3582CAE9}"/>
    <dgm:cxn modelId="{DFFB9DE5-F9E8-4E03-8E5D-D7793297A2B9}" type="presOf" srcId="{D05AB12A-8FA7-451F-AD51-B06D851422C2}" destId="{EB6A6D3F-2BFF-4CB9-A821-AA836A847E5D}" srcOrd="0" destOrd="0" presId="urn:microsoft.com/office/officeart/2005/8/layout/hProcess9"/>
    <dgm:cxn modelId="{1A2A565D-CFAB-4A92-9810-E2CAA9EEDEB7}" type="presParOf" srcId="{3DF7DA85-54F6-4DD9-98A8-74CC92A63BF3}" destId="{F0C0AA8C-4863-4F38-AFB5-A39783C05FCA}" srcOrd="0" destOrd="0" presId="urn:microsoft.com/office/officeart/2005/8/layout/hProcess9"/>
    <dgm:cxn modelId="{57926F21-BC23-402B-A794-6B9C7F7D2E12}" type="presParOf" srcId="{3DF7DA85-54F6-4DD9-98A8-74CC92A63BF3}" destId="{B7A63A65-F558-4C17-9ACB-B2AFA5EC7B63}" srcOrd="1" destOrd="0" presId="urn:microsoft.com/office/officeart/2005/8/layout/hProcess9"/>
    <dgm:cxn modelId="{DE87DA69-CF86-4C4E-BA23-7C3D84D8B735}" type="presParOf" srcId="{B7A63A65-F558-4C17-9ACB-B2AFA5EC7B63}" destId="{F70A2F28-70A6-435A-90D2-855CD210A4BB}" srcOrd="0" destOrd="0" presId="urn:microsoft.com/office/officeart/2005/8/layout/hProcess9"/>
    <dgm:cxn modelId="{23B60652-2820-4E55-8B61-AE37D55D3C2B}" type="presParOf" srcId="{B7A63A65-F558-4C17-9ACB-B2AFA5EC7B63}" destId="{C7F011F1-67F3-44F1-BBC9-7A7CF3803A77}" srcOrd="1" destOrd="0" presId="urn:microsoft.com/office/officeart/2005/8/layout/hProcess9"/>
    <dgm:cxn modelId="{BA6B3B72-0F85-4AD1-875B-EFB2F958BFAC}" type="presParOf" srcId="{B7A63A65-F558-4C17-9ACB-B2AFA5EC7B63}" destId="{EB6A6D3F-2BFF-4CB9-A821-AA836A847E5D}" srcOrd="2" destOrd="0" presId="urn:microsoft.com/office/officeart/2005/8/layout/hProcess9"/>
    <dgm:cxn modelId="{A83F7E3A-B65B-43DE-A890-AF993076E652}" type="presParOf" srcId="{B7A63A65-F558-4C17-9ACB-B2AFA5EC7B63}" destId="{87F51E3D-7EAA-46E5-A3DE-8DAF8E5EF0AE}" srcOrd="3" destOrd="0" presId="urn:microsoft.com/office/officeart/2005/8/layout/hProcess9"/>
    <dgm:cxn modelId="{662F3753-CB34-4B48-90EE-C88EEB3C0CBE}" type="presParOf" srcId="{B7A63A65-F558-4C17-9ACB-B2AFA5EC7B63}" destId="{9ABB0BA3-B771-4577-9F3D-E88E158DD054}" srcOrd="4" destOrd="0" presId="urn:microsoft.com/office/officeart/2005/8/layout/hProcess9"/>
    <dgm:cxn modelId="{C9084C8A-6372-404F-B1EC-1E911A1FD67F}" type="presParOf" srcId="{B7A63A65-F558-4C17-9ACB-B2AFA5EC7B63}" destId="{86B84D6E-D555-4238-A0B5-07C0D7AAD9C3}" srcOrd="5" destOrd="0" presId="urn:microsoft.com/office/officeart/2005/8/layout/hProcess9"/>
    <dgm:cxn modelId="{51B604A7-81C7-4E72-A0A9-BF077338A112}" type="presParOf" srcId="{B7A63A65-F558-4C17-9ACB-B2AFA5EC7B63}" destId="{EA95D0D3-D619-4AAE-8720-98F6ACD9F67E}" srcOrd="6" destOrd="0" presId="urn:microsoft.com/office/officeart/2005/8/layout/hProcess9"/>
    <dgm:cxn modelId="{FE3EAE03-CE25-4235-9E31-8E8098A3A194}" type="presParOf" srcId="{B7A63A65-F558-4C17-9ACB-B2AFA5EC7B63}" destId="{DD73D1DB-BA4E-4B95-9428-19212E0655C2}" srcOrd="7" destOrd="0" presId="urn:microsoft.com/office/officeart/2005/8/layout/hProcess9"/>
    <dgm:cxn modelId="{90BC8D24-2E0C-493C-928D-5B8951749DC5}" type="presParOf" srcId="{B7A63A65-F558-4C17-9ACB-B2AFA5EC7B63}" destId="{4389D109-68CF-4E4C-BB3E-B3ED46451A4A}" srcOrd="8" destOrd="0" presId="urn:microsoft.com/office/officeart/2005/8/layout/hProcess9"/>
    <dgm:cxn modelId="{94838377-1D86-47BA-8617-47957439F158}" type="presParOf" srcId="{B7A63A65-F558-4C17-9ACB-B2AFA5EC7B63}" destId="{7337B4A7-E077-4AB7-BF83-AF2145CE2B7A}" srcOrd="9" destOrd="0" presId="urn:microsoft.com/office/officeart/2005/8/layout/hProcess9"/>
    <dgm:cxn modelId="{784D5B51-4ACB-4CF2-926E-BA6367B10B54}" type="presParOf" srcId="{B7A63A65-F558-4C17-9ACB-B2AFA5EC7B63}" destId="{2436D322-D35C-4663-A338-8B822769CE4B}"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0AA8C-4863-4F38-AFB5-A39783C05FCA}">
      <dsp:nvSpPr>
        <dsp:cNvPr id="0" name=""/>
        <dsp:cNvSpPr/>
      </dsp:nvSpPr>
      <dsp:spPr>
        <a:xfrm>
          <a:off x="626469" y="0"/>
          <a:ext cx="7099988" cy="4032597"/>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0A2F28-70A6-435A-90D2-855CD210A4BB}">
      <dsp:nvSpPr>
        <dsp:cNvPr id="0" name=""/>
        <dsp:cNvSpPr/>
      </dsp:nvSpPr>
      <dsp:spPr>
        <a:xfrm>
          <a:off x="2294" y="1209779"/>
          <a:ext cx="1335734" cy="161303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Create questions according to hypotheses</a:t>
          </a:r>
        </a:p>
      </dsp:txBody>
      <dsp:txXfrm>
        <a:off x="67499" y="1274984"/>
        <a:ext cx="1205324" cy="1482628"/>
      </dsp:txXfrm>
    </dsp:sp>
    <dsp:sp modelId="{EB6A6D3F-2BFF-4CB9-A821-AA836A847E5D}">
      <dsp:nvSpPr>
        <dsp:cNvPr id="0" name=""/>
        <dsp:cNvSpPr/>
      </dsp:nvSpPr>
      <dsp:spPr>
        <a:xfrm>
          <a:off x="1404815" y="1209779"/>
          <a:ext cx="1335734" cy="161303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Identify and recruit representative participants</a:t>
          </a:r>
        </a:p>
      </dsp:txBody>
      <dsp:txXfrm>
        <a:off x="1470020" y="1274984"/>
        <a:ext cx="1205324" cy="1482628"/>
      </dsp:txXfrm>
    </dsp:sp>
    <dsp:sp modelId="{9ABB0BA3-B771-4577-9F3D-E88E158DD054}">
      <dsp:nvSpPr>
        <dsp:cNvPr id="0" name=""/>
        <dsp:cNvSpPr/>
      </dsp:nvSpPr>
      <dsp:spPr>
        <a:xfrm>
          <a:off x="2807336" y="1209779"/>
          <a:ext cx="1335734" cy="161303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Interview audio recording</a:t>
          </a:r>
        </a:p>
      </dsp:txBody>
      <dsp:txXfrm>
        <a:off x="2872541" y="1274984"/>
        <a:ext cx="1205324" cy="1482628"/>
      </dsp:txXfrm>
    </dsp:sp>
    <dsp:sp modelId="{EA95D0D3-D619-4AAE-8720-98F6ACD9F67E}">
      <dsp:nvSpPr>
        <dsp:cNvPr id="0" name=""/>
        <dsp:cNvSpPr/>
      </dsp:nvSpPr>
      <dsp:spPr>
        <a:xfrm>
          <a:off x="4209857" y="1209779"/>
          <a:ext cx="1335734" cy="161303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Transcription</a:t>
          </a:r>
        </a:p>
        <a:p>
          <a:pPr marL="0" lvl="0" indent="0" algn="ctr" defTabSz="622300">
            <a:lnSpc>
              <a:spcPct val="90000"/>
            </a:lnSpc>
            <a:spcBef>
              <a:spcPct val="0"/>
            </a:spcBef>
            <a:spcAft>
              <a:spcPct val="35000"/>
            </a:spcAft>
            <a:buNone/>
          </a:pPr>
          <a:r>
            <a:rPr lang="en-US" sz="1400" kern="1200" dirty="0"/>
            <a:t>(speech to text)</a:t>
          </a:r>
        </a:p>
      </dsp:txBody>
      <dsp:txXfrm>
        <a:off x="4275062" y="1274984"/>
        <a:ext cx="1205324" cy="1482628"/>
      </dsp:txXfrm>
    </dsp:sp>
    <dsp:sp modelId="{4389D109-68CF-4E4C-BB3E-B3ED46451A4A}">
      <dsp:nvSpPr>
        <dsp:cNvPr id="0" name=""/>
        <dsp:cNvSpPr/>
      </dsp:nvSpPr>
      <dsp:spPr>
        <a:xfrm>
          <a:off x="5612378" y="1209779"/>
          <a:ext cx="1335734" cy="161303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Define Coding Scheme</a:t>
          </a:r>
        </a:p>
      </dsp:txBody>
      <dsp:txXfrm>
        <a:off x="5677583" y="1274984"/>
        <a:ext cx="1205324" cy="1482628"/>
      </dsp:txXfrm>
    </dsp:sp>
    <dsp:sp modelId="{2436D322-D35C-4663-A338-8B822769CE4B}">
      <dsp:nvSpPr>
        <dsp:cNvPr id="0" name=""/>
        <dsp:cNvSpPr/>
      </dsp:nvSpPr>
      <dsp:spPr>
        <a:xfrm>
          <a:off x="7014899" y="1209779"/>
          <a:ext cx="1335734" cy="161303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Analyse</a:t>
          </a:r>
          <a:r>
            <a:rPr lang="en-US" sz="1400" kern="1200" dirty="0"/>
            <a:t> Interview according to the coding scheme</a:t>
          </a:r>
        </a:p>
      </dsp:txBody>
      <dsp:txXfrm>
        <a:off x="7080104" y="1274984"/>
        <a:ext cx="1205324" cy="14826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A7341E-71F4-4A19-8567-2157529C5887}" type="datetimeFigureOut">
              <a:rPr lang="en-GB" smtClean="0"/>
              <a:t>10/03/2021</a:t>
            </a:fld>
            <a:endParaRPr lang="en-GB"/>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FA0D93-D2FB-45F8-8417-B20766769930}" type="slidenum">
              <a:rPr lang="en-GB" smtClean="0"/>
              <a:t>‹#›</a:t>
            </a:fld>
            <a:endParaRPr lang="en-GB"/>
          </a:p>
        </p:txBody>
      </p:sp>
    </p:spTree>
    <p:extLst>
      <p:ext uri="{BB962C8B-B14F-4D97-AF65-F5344CB8AC3E}">
        <p14:creationId xmlns:p14="http://schemas.microsoft.com/office/powerpoint/2010/main" val="2478239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2" descr="C:\Users\dupred\Desktop\communications-welcome-bann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40768"/>
            <a:ext cx="9164655" cy="403244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ctrTitle"/>
          </p:nvPr>
        </p:nvSpPr>
        <p:spPr>
          <a:xfrm>
            <a:off x="685800" y="1844824"/>
            <a:ext cx="7772400" cy="1470025"/>
          </a:xfrm>
          <a:solidFill>
            <a:schemeClr val="bg1">
              <a:lumMod val="75000"/>
              <a:alpha val="80000"/>
            </a:schemeClr>
          </a:solidFill>
        </p:spPr>
        <p:txBody>
          <a:bodyPr/>
          <a:lstStyle/>
          <a:p>
            <a:r>
              <a:rPr lang="fr-FR"/>
              <a:t>Modifiez le style du titre</a:t>
            </a:r>
            <a:endParaRPr lang="en-GB"/>
          </a:p>
        </p:txBody>
      </p:sp>
      <p:sp>
        <p:nvSpPr>
          <p:cNvPr id="3" name="Sous-titre 2"/>
          <p:cNvSpPr>
            <a:spLocks noGrp="1"/>
          </p:cNvSpPr>
          <p:nvPr>
            <p:ph type="subTitle" idx="1"/>
          </p:nvPr>
        </p:nvSpPr>
        <p:spPr>
          <a:xfrm>
            <a:off x="1371600" y="5132784"/>
            <a:ext cx="6400800" cy="1752600"/>
          </a:xfrm>
        </p:spPr>
        <p:txBody>
          <a:bodyPr anchor="ct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GB" dirty="0"/>
          </a:p>
        </p:txBody>
      </p:sp>
      <p:sp>
        <p:nvSpPr>
          <p:cNvPr id="4" name="Espace réservé de la date 3"/>
          <p:cNvSpPr>
            <a:spLocks noGrp="1"/>
          </p:cNvSpPr>
          <p:nvPr>
            <p:ph type="dt" sz="half" idx="10"/>
          </p:nvPr>
        </p:nvSpPr>
        <p:spPr/>
        <p:txBody>
          <a:bodyPr/>
          <a:lstStyle/>
          <a:p>
            <a:fld id="{B9480763-43A2-426F-8B1F-5C1C06A09936}" type="datetime1">
              <a:rPr lang="en-GB" smtClean="0"/>
              <a:t>10/03/2021</a:t>
            </a:fld>
            <a:endParaRPr lang="en-GB"/>
          </a:p>
        </p:txBody>
      </p:sp>
      <p:sp>
        <p:nvSpPr>
          <p:cNvPr id="5" name="Espace réservé du pied de page 4"/>
          <p:cNvSpPr>
            <a:spLocks noGrp="1"/>
          </p:cNvSpPr>
          <p:nvPr>
            <p:ph type="ftr" sz="quarter" idx="11"/>
          </p:nvPr>
        </p:nvSpPr>
        <p:spPr/>
        <p:txBody>
          <a:bodyPr/>
          <a:lstStyle/>
          <a:p>
            <a:r>
              <a:rPr lang="en-GB"/>
              <a:t>Data Analytics for Accounting and Business</a:t>
            </a:r>
          </a:p>
        </p:txBody>
      </p:sp>
      <p:sp>
        <p:nvSpPr>
          <p:cNvPr id="6" name="Espace réservé du numéro de diapositive 5"/>
          <p:cNvSpPr>
            <a:spLocks noGrp="1"/>
          </p:cNvSpPr>
          <p:nvPr>
            <p:ph type="sldNum" sz="quarter" idx="12"/>
          </p:nvPr>
        </p:nvSpPr>
        <p:spPr/>
        <p:txBody>
          <a:bodyPr/>
          <a:lstStyle/>
          <a:p>
            <a:fld id="{400A3391-136C-4F1A-88DE-E6DC035D9CD5}" type="slidenum">
              <a:rPr lang="en-GB" smtClean="0"/>
              <a:t>‹#›</a:t>
            </a:fld>
            <a:endParaRPr lang="en-GB"/>
          </a:p>
        </p:txBody>
      </p:sp>
      <p:pic>
        <p:nvPicPr>
          <p:cNvPr id="8" name="Picture 3" descr="C:\Users\dupred\Desktop\Screenshot-2019-02-18-at-08.50.55-300x115.png"/>
          <p:cNvPicPr>
            <a:picLocks noChangeAspect="1" noChangeArrowheads="1"/>
          </p:cNvPicPr>
          <p:nvPr userDrawn="1"/>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28305"/>
          <a:stretch/>
        </p:blipFill>
        <p:spPr bwMode="auto">
          <a:xfrm>
            <a:off x="107504" y="5597889"/>
            <a:ext cx="2048677" cy="1095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dupred\Desktop\index.png"/>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4381" y="5478212"/>
            <a:ext cx="1209600" cy="1334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09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FE74D07B-2DE4-4136-9E6E-ED13E5187600}" type="datetime1">
              <a:rPr lang="en-GB" smtClean="0"/>
              <a:t>10/03/2021</a:t>
            </a:fld>
            <a:endParaRPr lang="en-GB"/>
          </a:p>
        </p:txBody>
      </p:sp>
      <p:sp>
        <p:nvSpPr>
          <p:cNvPr id="5" name="Espace réservé du pied de page 4"/>
          <p:cNvSpPr>
            <a:spLocks noGrp="1"/>
          </p:cNvSpPr>
          <p:nvPr>
            <p:ph type="ftr" sz="quarter" idx="11"/>
          </p:nvPr>
        </p:nvSpPr>
        <p:spPr/>
        <p:txBody>
          <a:bodyPr/>
          <a:lstStyle/>
          <a:p>
            <a:r>
              <a:rPr lang="en-GB"/>
              <a:t>Data Analytics for Accounting and Business</a:t>
            </a:r>
          </a:p>
        </p:txBody>
      </p:sp>
      <p:sp>
        <p:nvSpPr>
          <p:cNvPr id="6" name="Espace réservé du numéro de diapositive 5"/>
          <p:cNvSpPr>
            <a:spLocks noGrp="1"/>
          </p:cNvSpPr>
          <p:nvPr>
            <p:ph type="sldNum" sz="quarter" idx="12"/>
          </p:nvPr>
        </p:nvSpPr>
        <p:spPr/>
        <p:txBody>
          <a:bodyPr/>
          <a:lstStyle/>
          <a:p>
            <a:fld id="{400A3391-136C-4F1A-88DE-E6DC035D9CD5}" type="slidenum">
              <a:rPr lang="en-GB" smtClean="0"/>
              <a:t>‹#›</a:t>
            </a:fld>
            <a:endParaRPr lang="en-GB"/>
          </a:p>
        </p:txBody>
      </p:sp>
    </p:spTree>
    <p:extLst>
      <p:ext uri="{BB962C8B-B14F-4D97-AF65-F5344CB8AC3E}">
        <p14:creationId xmlns:p14="http://schemas.microsoft.com/office/powerpoint/2010/main" val="2178596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en-GB"/>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A342A588-9E1E-4C56-AAC3-C1260823E539}" type="datetime1">
              <a:rPr lang="en-GB" smtClean="0"/>
              <a:t>10/03/2021</a:t>
            </a:fld>
            <a:endParaRPr lang="en-GB"/>
          </a:p>
        </p:txBody>
      </p:sp>
      <p:sp>
        <p:nvSpPr>
          <p:cNvPr id="5" name="Espace réservé du pied de page 4"/>
          <p:cNvSpPr>
            <a:spLocks noGrp="1"/>
          </p:cNvSpPr>
          <p:nvPr>
            <p:ph type="ftr" sz="quarter" idx="11"/>
          </p:nvPr>
        </p:nvSpPr>
        <p:spPr/>
        <p:txBody>
          <a:bodyPr/>
          <a:lstStyle/>
          <a:p>
            <a:r>
              <a:rPr lang="en-GB"/>
              <a:t>Data Analytics for Accounting and Business</a:t>
            </a:r>
          </a:p>
        </p:txBody>
      </p:sp>
      <p:sp>
        <p:nvSpPr>
          <p:cNvPr id="6" name="Espace réservé du numéro de diapositive 5"/>
          <p:cNvSpPr>
            <a:spLocks noGrp="1"/>
          </p:cNvSpPr>
          <p:nvPr>
            <p:ph type="sldNum" sz="quarter" idx="12"/>
          </p:nvPr>
        </p:nvSpPr>
        <p:spPr/>
        <p:txBody>
          <a:bodyPr/>
          <a:lstStyle/>
          <a:p>
            <a:fld id="{400A3391-136C-4F1A-88DE-E6DC035D9CD5}" type="slidenum">
              <a:rPr lang="en-GB" smtClean="0"/>
              <a:t>‹#›</a:t>
            </a:fld>
            <a:endParaRPr lang="en-GB"/>
          </a:p>
        </p:txBody>
      </p:sp>
    </p:spTree>
    <p:extLst>
      <p:ext uri="{BB962C8B-B14F-4D97-AF65-F5344CB8AC3E}">
        <p14:creationId xmlns:p14="http://schemas.microsoft.com/office/powerpoint/2010/main" val="363425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36512" y="274638"/>
            <a:ext cx="8229600" cy="1143000"/>
          </a:xfrm>
          <a:prstGeom prst="snip1Rect">
            <a:avLst>
              <a:gd name="adj" fmla="val 50000"/>
            </a:avLst>
          </a:prstGeom>
          <a:solidFill>
            <a:schemeClr val="accent6">
              <a:lumMod val="75000"/>
            </a:schemeClr>
          </a:solidFill>
        </p:spPr>
        <p:txBody>
          <a:bodyPr/>
          <a:lstStyle>
            <a:lvl1pPr algn="l">
              <a:defRPr>
                <a:solidFill>
                  <a:schemeClr val="tx1"/>
                </a:solidFill>
              </a:defRPr>
            </a:lvl1pPr>
          </a:lstStyle>
          <a:p>
            <a:r>
              <a:rPr lang="fr-FR" dirty="0"/>
              <a:t>Modifiez le style du titre</a:t>
            </a:r>
            <a:endParaRPr lang="en-GB" dirty="0"/>
          </a:p>
        </p:txBody>
      </p:sp>
      <p:sp>
        <p:nvSpPr>
          <p:cNvPr id="3" name="Espace réservé du contenu 2"/>
          <p:cNvSpPr>
            <a:spLocks noGrp="1"/>
          </p:cNvSpPr>
          <p:nvPr>
            <p:ph idx="1"/>
          </p:nvPr>
        </p:nvSpPr>
        <p:spPr>
          <a:xfrm>
            <a:off x="457200" y="1600200"/>
            <a:ext cx="8229600" cy="4781128"/>
          </a:xfrm>
        </p:spPr>
        <p:txBody>
          <a:bodyPr anchor="ct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0CB5157F-9674-4E9C-9DEA-DFA51078E110}" type="datetime1">
              <a:rPr lang="en-GB" smtClean="0"/>
              <a:t>10/03/2021</a:t>
            </a:fld>
            <a:endParaRPr lang="en-GB"/>
          </a:p>
        </p:txBody>
      </p:sp>
      <p:sp>
        <p:nvSpPr>
          <p:cNvPr id="5" name="Espace réservé du pied de page 4"/>
          <p:cNvSpPr>
            <a:spLocks noGrp="1"/>
          </p:cNvSpPr>
          <p:nvPr>
            <p:ph type="ftr" sz="quarter" idx="11"/>
          </p:nvPr>
        </p:nvSpPr>
        <p:spPr>
          <a:xfrm>
            <a:off x="2699792" y="6356350"/>
            <a:ext cx="3744416" cy="365125"/>
          </a:xfrm>
        </p:spPr>
        <p:txBody>
          <a:bodyPr/>
          <a:lstStyle/>
          <a:p>
            <a:r>
              <a:rPr lang="en-GB" dirty="0"/>
              <a:t>Data Analytics for Accounting and Business</a:t>
            </a:r>
          </a:p>
        </p:txBody>
      </p:sp>
      <p:sp>
        <p:nvSpPr>
          <p:cNvPr id="6" name="Espace réservé du numéro de diapositive 5"/>
          <p:cNvSpPr>
            <a:spLocks noGrp="1"/>
          </p:cNvSpPr>
          <p:nvPr>
            <p:ph type="sldNum" sz="quarter" idx="12"/>
          </p:nvPr>
        </p:nvSpPr>
        <p:spPr/>
        <p:txBody>
          <a:bodyPr/>
          <a:lstStyle/>
          <a:p>
            <a:fld id="{400A3391-136C-4F1A-88DE-E6DC035D9CD5}" type="slidenum">
              <a:rPr lang="en-GB" smtClean="0"/>
              <a:t>‹#›</a:t>
            </a:fld>
            <a:endParaRPr lang="en-GB"/>
          </a:p>
        </p:txBody>
      </p:sp>
      <p:cxnSp>
        <p:nvCxnSpPr>
          <p:cNvPr id="8" name="Connecteur droit 7"/>
          <p:cNvCxnSpPr/>
          <p:nvPr userDrawn="1"/>
        </p:nvCxnSpPr>
        <p:spPr>
          <a:xfrm>
            <a:off x="0" y="1556792"/>
            <a:ext cx="882047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25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36512" y="4406901"/>
            <a:ext cx="7772400" cy="750292"/>
          </a:xfrm>
          <a:solidFill>
            <a:schemeClr val="accent6">
              <a:lumMod val="75000"/>
            </a:schemeClr>
          </a:solidFill>
        </p:spPr>
        <p:txBody>
          <a:bodyPr anchor="t"/>
          <a:lstStyle>
            <a:lvl1pPr algn="l">
              <a:defRPr sz="4000" b="1" cap="all">
                <a:solidFill>
                  <a:schemeClr val="tx1"/>
                </a:solidFill>
              </a:defRPr>
            </a:lvl1pPr>
          </a:lstStyle>
          <a:p>
            <a:r>
              <a:rPr lang="fr-FR" dirty="0"/>
              <a:t>Modifiez le style du titre</a:t>
            </a:r>
            <a:endParaRPr lang="en-GB" dirty="0"/>
          </a:p>
        </p:txBody>
      </p:sp>
      <p:sp>
        <p:nvSpPr>
          <p:cNvPr id="3" name="Espace réservé du texte 2"/>
          <p:cNvSpPr>
            <a:spLocks noGrp="1"/>
          </p:cNvSpPr>
          <p:nvPr>
            <p:ph type="body" idx="1"/>
          </p:nvPr>
        </p:nvSpPr>
        <p:spPr>
          <a:xfrm>
            <a:off x="722313" y="2906713"/>
            <a:ext cx="7772400" cy="1500187"/>
          </a:xfrm>
        </p:spPr>
        <p:txBody>
          <a:bodyPr anchor="b">
            <a:normAutofit/>
          </a:bodyPr>
          <a:lstStyle>
            <a:lvl1pPr marL="0" indent="0">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a:t>Modifiez les styles du texte du masque</a:t>
            </a:r>
          </a:p>
        </p:txBody>
      </p:sp>
      <p:sp>
        <p:nvSpPr>
          <p:cNvPr id="4" name="Espace réservé de la date 3"/>
          <p:cNvSpPr>
            <a:spLocks noGrp="1"/>
          </p:cNvSpPr>
          <p:nvPr>
            <p:ph type="dt" sz="half" idx="10"/>
          </p:nvPr>
        </p:nvSpPr>
        <p:spPr/>
        <p:txBody>
          <a:bodyPr/>
          <a:lstStyle/>
          <a:p>
            <a:fld id="{21281CBC-D4D5-4C6E-BB84-9E2AEF64927D}" type="datetime1">
              <a:rPr lang="en-GB" smtClean="0"/>
              <a:t>10/03/2021</a:t>
            </a:fld>
            <a:endParaRPr lang="en-GB"/>
          </a:p>
        </p:txBody>
      </p:sp>
      <p:sp>
        <p:nvSpPr>
          <p:cNvPr id="5" name="Espace réservé du pied de page 4"/>
          <p:cNvSpPr>
            <a:spLocks noGrp="1"/>
          </p:cNvSpPr>
          <p:nvPr>
            <p:ph type="ftr" sz="quarter" idx="11"/>
          </p:nvPr>
        </p:nvSpPr>
        <p:spPr/>
        <p:txBody>
          <a:bodyPr/>
          <a:lstStyle/>
          <a:p>
            <a:r>
              <a:rPr lang="en-GB"/>
              <a:t>Data Analytics for Accounting and Business</a:t>
            </a:r>
          </a:p>
        </p:txBody>
      </p:sp>
      <p:sp>
        <p:nvSpPr>
          <p:cNvPr id="6" name="Espace réservé du numéro de diapositive 5"/>
          <p:cNvSpPr>
            <a:spLocks noGrp="1"/>
          </p:cNvSpPr>
          <p:nvPr>
            <p:ph type="sldNum" sz="quarter" idx="12"/>
          </p:nvPr>
        </p:nvSpPr>
        <p:spPr/>
        <p:txBody>
          <a:bodyPr/>
          <a:lstStyle/>
          <a:p>
            <a:fld id="{400A3391-136C-4F1A-88DE-E6DC035D9CD5}" type="slidenum">
              <a:rPr lang="en-GB" smtClean="0"/>
              <a:t>‹#›</a:t>
            </a:fld>
            <a:endParaRPr lang="en-GB"/>
          </a:p>
        </p:txBody>
      </p:sp>
      <p:cxnSp>
        <p:nvCxnSpPr>
          <p:cNvPr id="12" name="Connecteur droit 11"/>
          <p:cNvCxnSpPr/>
          <p:nvPr userDrawn="1"/>
        </p:nvCxnSpPr>
        <p:spPr>
          <a:xfrm>
            <a:off x="0" y="5373216"/>
            <a:ext cx="83164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81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p:cNvSpPr>
            <a:spLocks noGrp="1"/>
          </p:cNvSpPr>
          <p:nvPr>
            <p:ph type="dt" sz="half" idx="10"/>
          </p:nvPr>
        </p:nvSpPr>
        <p:spPr/>
        <p:txBody>
          <a:bodyPr/>
          <a:lstStyle/>
          <a:p>
            <a:fld id="{5F7C910F-4BF8-401B-B83D-E0D588AAAA1A}" type="datetime1">
              <a:rPr lang="en-GB" smtClean="0"/>
              <a:t>10/03/2021</a:t>
            </a:fld>
            <a:endParaRPr lang="en-GB"/>
          </a:p>
        </p:txBody>
      </p:sp>
      <p:sp>
        <p:nvSpPr>
          <p:cNvPr id="6" name="Espace réservé du pied de page 5"/>
          <p:cNvSpPr>
            <a:spLocks noGrp="1"/>
          </p:cNvSpPr>
          <p:nvPr>
            <p:ph type="ftr" sz="quarter" idx="11"/>
          </p:nvPr>
        </p:nvSpPr>
        <p:spPr/>
        <p:txBody>
          <a:bodyPr/>
          <a:lstStyle/>
          <a:p>
            <a:r>
              <a:rPr lang="en-GB"/>
              <a:t>Data Analytics for Accounting and Business</a:t>
            </a:r>
          </a:p>
        </p:txBody>
      </p:sp>
      <p:sp>
        <p:nvSpPr>
          <p:cNvPr id="7" name="Espace réservé du numéro de diapositive 6"/>
          <p:cNvSpPr>
            <a:spLocks noGrp="1"/>
          </p:cNvSpPr>
          <p:nvPr>
            <p:ph type="sldNum" sz="quarter" idx="12"/>
          </p:nvPr>
        </p:nvSpPr>
        <p:spPr/>
        <p:txBody>
          <a:bodyPr/>
          <a:lstStyle/>
          <a:p>
            <a:fld id="{400A3391-136C-4F1A-88DE-E6DC035D9CD5}" type="slidenum">
              <a:rPr lang="en-GB" smtClean="0"/>
              <a:t>‹#›</a:t>
            </a:fld>
            <a:endParaRPr lang="en-GB"/>
          </a:p>
        </p:txBody>
      </p:sp>
    </p:spTree>
    <p:extLst>
      <p:ext uri="{BB962C8B-B14F-4D97-AF65-F5344CB8AC3E}">
        <p14:creationId xmlns:p14="http://schemas.microsoft.com/office/powerpoint/2010/main" val="270029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en-GB"/>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p:cNvSpPr>
            <a:spLocks noGrp="1"/>
          </p:cNvSpPr>
          <p:nvPr>
            <p:ph type="dt" sz="half" idx="10"/>
          </p:nvPr>
        </p:nvSpPr>
        <p:spPr/>
        <p:txBody>
          <a:bodyPr/>
          <a:lstStyle/>
          <a:p>
            <a:fld id="{F0158D26-4BBE-4AD5-89B9-F598B4F856D6}" type="datetime1">
              <a:rPr lang="en-GB" smtClean="0"/>
              <a:t>10/03/2021</a:t>
            </a:fld>
            <a:endParaRPr lang="en-GB"/>
          </a:p>
        </p:txBody>
      </p:sp>
      <p:sp>
        <p:nvSpPr>
          <p:cNvPr id="8" name="Espace réservé du pied de page 7"/>
          <p:cNvSpPr>
            <a:spLocks noGrp="1"/>
          </p:cNvSpPr>
          <p:nvPr>
            <p:ph type="ftr" sz="quarter" idx="11"/>
          </p:nvPr>
        </p:nvSpPr>
        <p:spPr/>
        <p:txBody>
          <a:bodyPr/>
          <a:lstStyle/>
          <a:p>
            <a:r>
              <a:rPr lang="en-GB"/>
              <a:t>Data Analytics for Accounting and Business</a:t>
            </a:r>
          </a:p>
        </p:txBody>
      </p:sp>
      <p:sp>
        <p:nvSpPr>
          <p:cNvPr id="9" name="Espace réservé du numéro de diapositive 8"/>
          <p:cNvSpPr>
            <a:spLocks noGrp="1"/>
          </p:cNvSpPr>
          <p:nvPr>
            <p:ph type="sldNum" sz="quarter" idx="12"/>
          </p:nvPr>
        </p:nvSpPr>
        <p:spPr/>
        <p:txBody>
          <a:bodyPr/>
          <a:lstStyle/>
          <a:p>
            <a:fld id="{400A3391-136C-4F1A-88DE-E6DC035D9CD5}" type="slidenum">
              <a:rPr lang="en-GB" smtClean="0"/>
              <a:t>‹#›</a:t>
            </a:fld>
            <a:endParaRPr lang="en-GB"/>
          </a:p>
        </p:txBody>
      </p:sp>
    </p:spTree>
    <p:extLst>
      <p:ext uri="{BB962C8B-B14F-4D97-AF65-F5344CB8AC3E}">
        <p14:creationId xmlns:p14="http://schemas.microsoft.com/office/powerpoint/2010/main" val="225657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e la date 2"/>
          <p:cNvSpPr>
            <a:spLocks noGrp="1"/>
          </p:cNvSpPr>
          <p:nvPr>
            <p:ph type="dt" sz="half" idx="10"/>
          </p:nvPr>
        </p:nvSpPr>
        <p:spPr/>
        <p:txBody>
          <a:bodyPr/>
          <a:lstStyle/>
          <a:p>
            <a:fld id="{86E78400-4E1D-46B4-8911-F2ACEBB445EF}" type="datetime1">
              <a:rPr lang="en-GB" smtClean="0"/>
              <a:t>10/03/2021</a:t>
            </a:fld>
            <a:endParaRPr lang="en-GB"/>
          </a:p>
        </p:txBody>
      </p:sp>
      <p:sp>
        <p:nvSpPr>
          <p:cNvPr id="4" name="Espace réservé du pied de page 3"/>
          <p:cNvSpPr>
            <a:spLocks noGrp="1"/>
          </p:cNvSpPr>
          <p:nvPr>
            <p:ph type="ftr" sz="quarter" idx="11"/>
          </p:nvPr>
        </p:nvSpPr>
        <p:spPr/>
        <p:txBody>
          <a:bodyPr/>
          <a:lstStyle/>
          <a:p>
            <a:r>
              <a:rPr lang="en-GB"/>
              <a:t>Data Analytics for Accounting and Business</a:t>
            </a:r>
          </a:p>
        </p:txBody>
      </p:sp>
      <p:sp>
        <p:nvSpPr>
          <p:cNvPr id="5" name="Espace réservé du numéro de diapositive 4"/>
          <p:cNvSpPr>
            <a:spLocks noGrp="1"/>
          </p:cNvSpPr>
          <p:nvPr>
            <p:ph type="sldNum" sz="quarter" idx="12"/>
          </p:nvPr>
        </p:nvSpPr>
        <p:spPr/>
        <p:txBody>
          <a:bodyPr/>
          <a:lstStyle/>
          <a:p>
            <a:fld id="{400A3391-136C-4F1A-88DE-E6DC035D9CD5}" type="slidenum">
              <a:rPr lang="en-GB" smtClean="0"/>
              <a:t>‹#›</a:t>
            </a:fld>
            <a:endParaRPr lang="en-GB"/>
          </a:p>
        </p:txBody>
      </p:sp>
    </p:spTree>
    <p:extLst>
      <p:ext uri="{BB962C8B-B14F-4D97-AF65-F5344CB8AC3E}">
        <p14:creationId xmlns:p14="http://schemas.microsoft.com/office/powerpoint/2010/main" val="311709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F0D3B0E-2A62-4CE3-AD91-F2C1A291D932}" type="datetime1">
              <a:rPr lang="en-GB" smtClean="0"/>
              <a:t>10/03/2021</a:t>
            </a:fld>
            <a:endParaRPr lang="en-GB"/>
          </a:p>
        </p:txBody>
      </p:sp>
      <p:sp>
        <p:nvSpPr>
          <p:cNvPr id="3" name="Espace réservé du pied de page 2"/>
          <p:cNvSpPr>
            <a:spLocks noGrp="1"/>
          </p:cNvSpPr>
          <p:nvPr>
            <p:ph type="ftr" sz="quarter" idx="11"/>
          </p:nvPr>
        </p:nvSpPr>
        <p:spPr/>
        <p:txBody>
          <a:bodyPr/>
          <a:lstStyle/>
          <a:p>
            <a:r>
              <a:rPr lang="en-GB"/>
              <a:t>Data Analytics for Accounting and Business</a:t>
            </a:r>
          </a:p>
        </p:txBody>
      </p:sp>
      <p:sp>
        <p:nvSpPr>
          <p:cNvPr id="4" name="Espace réservé du numéro de diapositive 3"/>
          <p:cNvSpPr>
            <a:spLocks noGrp="1"/>
          </p:cNvSpPr>
          <p:nvPr>
            <p:ph type="sldNum" sz="quarter" idx="12"/>
          </p:nvPr>
        </p:nvSpPr>
        <p:spPr/>
        <p:txBody>
          <a:bodyPr/>
          <a:lstStyle/>
          <a:p>
            <a:fld id="{400A3391-136C-4F1A-88DE-E6DC035D9CD5}" type="slidenum">
              <a:rPr lang="en-GB" smtClean="0"/>
              <a:t>‹#›</a:t>
            </a:fld>
            <a:endParaRPr lang="en-GB"/>
          </a:p>
        </p:txBody>
      </p:sp>
    </p:spTree>
    <p:extLst>
      <p:ext uri="{BB962C8B-B14F-4D97-AF65-F5344CB8AC3E}">
        <p14:creationId xmlns:p14="http://schemas.microsoft.com/office/powerpoint/2010/main" val="2110078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en-GB"/>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061EC2D-0D09-426F-8807-D0289D552E89}" type="datetime1">
              <a:rPr lang="en-GB" smtClean="0"/>
              <a:t>10/03/2021</a:t>
            </a:fld>
            <a:endParaRPr lang="en-GB"/>
          </a:p>
        </p:txBody>
      </p:sp>
      <p:sp>
        <p:nvSpPr>
          <p:cNvPr id="6" name="Espace réservé du pied de page 5"/>
          <p:cNvSpPr>
            <a:spLocks noGrp="1"/>
          </p:cNvSpPr>
          <p:nvPr>
            <p:ph type="ftr" sz="quarter" idx="11"/>
          </p:nvPr>
        </p:nvSpPr>
        <p:spPr/>
        <p:txBody>
          <a:bodyPr/>
          <a:lstStyle/>
          <a:p>
            <a:r>
              <a:rPr lang="en-GB"/>
              <a:t>Data Analytics for Accounting and Business</a:t>
            </a:r>
          </a:p>
        </p:txBody>
      </p:sp>
      <p:sp>
        <p:nvSpPr>
          <p:cNvPr id="7" name="Espace réservé du numéro de diapositive 6"/>
          <p:cNvSpPr>
            <a:spLocks noGrp="1"/>
          </p:cNvSpPr>
          <p:nvPr>
            <p:ph type="sldNum" sz="quarter" idx="12"/>
          </p:nvPr>
        </p:nvSpPr>
        <p:spPr/>
        <p:txBody>
          <a:bodyPr/>
          <a:lstStyle/>
          <a:p>
            <a:fld id="{400A3391-136C-4F1A-88DE-E6DC035D9CD5}" type="slidenum">
              <a:rPr lang="en-GB" smtClean="0"/>
              <a:t>‹#›</a:t>
            </a:fld>
            <a:endParaRPr lang="en-GB"/>
          </a:p>
        </p:txBody>
      </p:sp>
    </p:spTree>
    <p:extLst>
      <p:ext uri="{BB962C8B-B14F-4D97-AF65-F5344CB8AC3E}">
        <p14:creationId xmlns:p14="http://schemas.microsoft.com/office/powerpoint/2010/main" val="355641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en-GB"/>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F4275EB3-87F4-4056-B8CB-FCC0CBD247AE}" type="datetime1">
              <a:rPr lang="en-GB" smtClean="0"/>
              <a:t>10/03/2021</a:t>
            </a:fld>
            <a:endParaRPr lang="en-GB"/>
          </a:p>
        </p:txBody>
      </p:sp>
      <p:sp>
        <p:nvSpPr>
          <p:cNvPr id="6" name="Espace réservé du pied de page 5"/>
          <p:cNvSpPr>
            <a:spLocks noGrp="1"/>
          </p:cNvSpPr>
          <p:nvPr>
            <p:ph type="ftr" sz="quarter" idx="11"/>
          </p:nvPr>
        </p:nvSpPr>
        <p:spPr/>
        <p:txBody>
          <a:bodyPr/>
          <a:lstStyle/>
          <a:p>
            <a:r>
              <a:rPr lang="en-GB"/>
              <a:t>Data Analytics for Accounting and Business</a:t>
            </a:r>
          </a:p>
        </p:txBody>
      </p:sp>
      <p:sp>
        <p:nvSpPr>
          <p:cNvPr id="7" name="Espace réservé du numéro de diapositive 6"/>
          <p:cNvSpPr>
            <a:spLocks noGrp="1"/>
          </p:cNvSpPr>
          <p:nvPr>
            <p:ph type="sldNum" sz="quarter" idx="12"/>
          </p:nvPr>
        </p:nvSpPr>
        <p:spPr/>
        <p:txBody>
          <a:bodyPr/>
          <a:lstStyle/>
          <a:p>
            <a:fld id="{400A3391-136C-4F1A-88DE-E6DC035D9CD5}" type="slidenum">
              <a:rPr lang="en-GB" smtClean="0"/>
              <a:t>‹#›</a:t>
            </a:fld>
            <a:endParaRPr lang="en-GB"/>
          </a:p>
        </p:txBody>
      </p:sp>
    </p:spTree>
    <p:extLst>
      <p:ext uri="{BB962C8B-B14F-4D97-AF65-F5344CB8AC3E}">
        <p14:creationId xmlns:p14="http://schemas.microsoft.com/office/powerpoint/2010/main" val="78348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defRPr>
            </a:lvl1pPr>
          </a:lstStyle>
          <a:p>
            <a:fld id="{1968D8A3-A94F-43F8-AF81-DCBCC4180C5B}" type="datetime1">
              <a:rPr lang="en-GB" smtClean="0"/>
              <a:t>10/03/2021</a:t>
            </a:fld>
            <a:endParaRPr lang="en-GB"/>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defRPr>
            </a:lvl1pPr>
          </a:lstStyle>
          <a:p>
            <a:r>
              <a:rPr lang="en-GB"/>
              <a:t>Data Analytics for Accounting and Business</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defRPr>
            </a:lvl1pPr>
          </a:lstStyle>
          <a:p>
            <a:fld id="{400A3391-136C-4F1A-88DE-E6DC035D9CD5}" type="slidenum">
              <a:rPr lang="en-GB" smtClean="0"/>
              <a:pPr/>
              <a:t>‹#›</a:t>
            </a:fld>
            <a:endParaRPr lang="en-GB"/>
          </a:p>
        </p:txBody>
      </p:sp>
    </p:spTree>
    <p:extLst>
      <p:ext uri="{BB962C8B-B14F-4D97-AF65-F5344CB8AC3E}">
        <p14:creationId xmlns:p14="http://schemas.microsoft.com/office/powerpoint/2010/main" val="194760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mien.dupre@dcu.ie"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upred\Desktop\communications-welcome-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0768"/>
            <a:ext cx="9164655" cy="403244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ctrTitle"/>
          </p:nvPr>
        </p:nvSpPr>
        <p:spPr>
          <a:solidFill>
            <a:schemeClr val="bg1">
              <a:lumMod val="65000"/>
              <a:alpha val="80000"/>
            </a:schemeClr>
          </a:solidFill>
        </p:spPr>
        <p:txBody>
          <a:bodyPr/>
          <a:lstStyle/>
          <a:p>
            <a:r>
              <a:rPr lang="en-GB"/>
              <a:t>Strat</a:t>
            </a:r>
            <a:r>
              <a:rPr lang="en-GB" dirty="0"/>
              <a:t>. Consultancy Project I &amp; Data Analytics </a:t>
            </a:r>
          </a:p>
        </p:txBody>
      </p:sp>
      <p:sp>
        <p:nvSpPr>
          <p:cNvPr id="5" name="Sous-titre 4"/>
          <p:cNvSpPr>
            <a:spLocks noGrp="1"/>
          </p:cNvSpPr>
          <p:nvPr>
            <p:ph type="subTitle" idx="1"/>
          </p:nvPr>
        </p:nvSpPr>
        <p:spPr>
          <a:xfrm>
            <a:off x="1763688" y="5124535"/>
            <a:ext cx="6400800" cy="1752600"/>
          </a:xfrm>
        </p:spPr>
        <p:txBody>
          <a:bodyPr anchor="b">
            <a:noAutofit/>
          </a:bodyPr>
          <a:lstStyle/>
          <a:p>
            <a:r>
              <a:rPr lang="en-GB" sz="1800" dirty="0" err="1">
                <a:solidFill>
                  <a:schemeClr val="tx1"/>
                </a:solidFill>
              </a:rPr>
              <a:t>Dr.</a:t>
            </a:r>
            <a:r>
              <a:rPr lang="en-GB" sz="1800" dirty="0">
                <a:solidFill>
                  <a:schemeClr val="tx1"/>
                </a:solidFill>
              </a:rPr>
              <a:t> Damien </a:t>
            </a:r>
            <a:r>
              <a:rPr lang="en-GB" sz="1800" dirty="0" err="1">
                <a:solidFill>
                  <a:schemeClr val="tx1"/>
                </a:solidFill>
              </a:rPr>
              <a:t>Dupré</a:t>
            </a:r>
            <a:endParaRPr lang="en-GB" sz="1800" dirty="0">
              <a:solidFill>
                <a:schemeClr val="tx1"/>
              </a:solidFill>
            </a:endParaRPr>
          </a:p>
          <a:p>
            <a:r>
              <a:rPr lang="en-GB" sz="1800" dirty="0">
                <a:solidFill>
                  <a:schemeClr val="tx1"/>
                </a:solidFill>
                <a:hlinkClick r:id="rId3"/>
              </a:rPr>
              <a:t>damien.dupre@dcu.ie</a:t>
            </a:r>
            <a:endParaRPr lang="en-GB" sz="1800" dirty="0">
              <a:solidFill>
                <a:schemeClr val="tx1"/>
              </a:solidFill>
            </a:endParaRPr>
          </a:p>
          <a:p>
            <a:r>
              <a:rPr lang="en-GB" sz="1800" dirty="0">
                <a:solidFill>
                  <a:schemeClr val="tx1"/>
                </a:solidFill>
              </a:rPr>
              <a:t>Assistant Professor - Business Research Methods </a:t>
            </a:r>
          </a:p>
        </p:txBody>
      </p:sp>
      <p:pic>
        <p:nvPicPr>
          <p:cNvPr id="1027" name="Picture 3" descr="C:\Users\dupred\Desktop\Screenshot-2019-02-18-at-08.50.55-300x115.pn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28305"/>
          <a:stretch/>
        </p:blipFill>
        <p:spPr bwMode="auto">
          <a:xfrm>
            <a:off x="107504" y="5597889"/>
            <a:ext cx="2048677"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upred\Desktop\index.pn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4381" y="5478212"/>
            <a:ext cx="1209600" cy="1334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178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err="1"/>
              <a:t>Cronbach's</a:t>
            </a:r>
            <a:r>
              <a:rPr lang="en-GB" sz="4000" dirty="0"/>
              <a:t> alpha in JAMOVI</a:t>
            </a:r>
          </a:p>
        </p:txBody>
      </p:sp>
      <p:sp>
        <p:nvSpPr>
          <p:cNvPr id="3" name="Espace réservé du contenu 2"/>
          <p:cNvSpPr>
            <a:spLocks noGrp="1"/>
          </p:cNvSpPr>
          <p:nvPr>
            <p:ph idx="1"/>
          </p:nvPr>
        </p:nvSpPr>
        <p:spPr/>
        <p:txBody>
          <a:bodyPr anchor="t"/>
          <a:lstStyle/>
          <a:p>
            <a:r>
              <a:rPr lang="en-GB" dirty="0"/>
              <a:t>If lower than 0.7, </a:t>
            </a:r>
            <a:r>
              <a:rPr lang="en-GB" b="1" dirty="0"/>
              <a:t>there is a problem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345" y="2204864"/>
            <a:ext cx="8259271" cy="3997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797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err="1"/>
              <a:t>Cronbach's</a:t>
            </a:r>
            <a:r>
              <a:rPr lang="en-GB" sz="4000" dirty="0"/>
              <a:t> alpha in JAMOVI</a:t>
            </a:r>
          </a:p>
        </p:txBody>
      </p:sp>
      <p:sp>
        <p:nvSpPr>
          <p:cNvPr id="3" name="Espace réservé du contenu 2"/>
          <p:cNvSpPr>
            <a:spLocks noGrp="1"/>
          </p:cNvSpPr>
          <p:nvPr>
            <p:ph idx="1"/>
          </p:nvPr>
        </p:nvSpPr>
        <p:spPr/>
        <p:txBody>
          <a:bodyPr anchor="t"/>
          <a:lstStyle/>
          <a:p>
            <a:r>
              <a:rPr lang="en-GB" dirty="0"/>
              <a:t>Solutions:</a:t>
            </a:r>
          </a:p>
          <a:p>
            <a:pPr lvl="1"/>
            <a:r>
              <a:rPr lang="en-GB" dirty="0"/>
              <a:t>Have a look at the correlation </a:t>
            </a:r>
            <a:r>
              <a:rPr lang="en-GB" dirty="0" err="1"/>
              <a:t>heatmap</a:t>
            </a:r>
            <a:endParaRPr lang="en-GB" dirty="0"/>
          </a:p>
          <a:p>
            <a:pPr lvl="2"/>
            <a:r>
              <a:rPr lang="en-GB" dirty="0"/>
              <a:t>If one item is negatively correlated with the others (values &lt; 0 and red colour), this item is reversed and has to be recoded</a:t>
            </a:r>
          </a:p>
          <a:p>
            <a:pPr lvl="2"/>
            <a:r>
              <a:rPr lang="en-GB" dirty="0"/>
              <a:t>Add the negatively correlated item to “Reverse Scaled Item”</a:t>
            </a:r>
          </a:p>
          <a:p>
            <a:pPr lvl="1"/>
            <a:r>
              <a:rPr lang="en-GB" dirty="0"/>
              <a:t>Have a look at the Cronbach's alpha if item is dropped</a:t>
            </a:r>
          </a:p>
        </p:txBody>
      </p:sp>
    </p:spTree>
    <p:extLst>
      <p:ext uri="{BB962C8B-B14F-4D97-AF65-F5344CB8AC3E}">
        <p14:creationId xmlns:p14="http://schemas.microsoft.com/office/powerpoint/2010/main" val="1516678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err="1"/>
              <a:t>Cronbach's</a:t>
            </a:r>
            <a:r>
              <a:rPr lang="en-GB" sz="4000" dirty="0"/>
              <a:t> alpha in JAMOVI</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28800"/>
            <a:ext cx="8829109" cy="4938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6989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err="1"/>
              <a:t>Cronbach's</a:t>
            </a:r>
            <a:r>
              <a:rPr lang="en-GB" sz="4000" dirty="0"/>
              <a:t> alpha in JAMOVI</a:t>
            </a:r>
          </a:p>
        </p:txBody>
      </p:sp>
      <p:sp>
        <p:nvSpPr>
          <p:cNvPr id="3" name="Espace réservé du contenu 2"/>
          <p:cNvSpPr>
            <a:spLocks noGrp="1"/>
          </p:cNvSpPr>
          <p:nvPr>
            <p:ph idx="1"/>
          </p:nvPr>
        </p:nvSpPr>
        <p:spPr/>
        <p:txBody>
          <a:bodyPr anchor="t"/>
          <a:lstStyle/>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1679"/>
            <a:ext cx="9080370" cy="456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179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a:t>Manually Recode Variable</a:t>
            </a:r>
          </a:p>
        </p:txBody>
      </p:sp>
      <p:sp>
        <p:nvSpPr>
          <p:cNvPr id="3" name="Espace réservé du contenu 2"/>
          <p:cNvSpPr>
            <a:spLocks noGrp="1"/>
          </p:cNvSpPr>
          <p:nvPr>
            <p:ph idx="1"/>
          </p:nvPr>
        </p:nvSpPr>
        <p:spPr/>
        <p:txBody>
          <a:bodyPr anchor="t"/>
          <a:lstStyle/>
          <a:p>
            <a:r>
              <a:rPr lang="en-GB" dirty="0"/>
              <a:t>scale from 0 to 10:</a:t>
            </a:r>
          </a:p>
          <a:p>
            <a:pPr lvl="1"/>
            <a:r>
              <a:rPr lang="en-GB" dirty="0"/>
              <a:t>0 becomes 10</a:t>
            </a:r>
          </a:p>
          <a:p>
            <a:pPr lvl="1"/>
            <a:r>
              <a:rPr lang="en-GB" dirty="0"/>
              <a:t>1 becomes 9</a:t>
            </a:r>
          </a:p>
          <a:p>
            <a:pPr lvl="1"/>
            <a:r>
              <a:rPr lang="en-GB" dirty="0"/>
              <a:t>...</a:t>
            </a:r>
          </a:p>
          <a:p>
            <a:pPr lvl="1"/>
            <a:r>
              <a:rPr lang="en-GB" dirty="0"/>
              <a:t>10 becomes 0</a:t>
            </a:r>
          </a:p>
          <a:p>
            <a:pPr lvl="2"/>
            <a:endParaRPr lang="en-GB" dirty="0"/>
          </a:p>
          <a:p>
            <a:pPr lvl="2"/>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030904"/>
            <a:ext cx="2592288" cy="4782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220072" y="2030904"/>
            <a:ext cx="864095" cy="4782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6083536" y="2030904"/>
            <a:ext cx="864095" cy="4782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948265" y="2030904"/>
            <a:ext cx="864095" cy="4782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ZoneTexte 4"/>
          <p:cNvSpPr txBox="1"/>
          <p:nvPr/>
        </p:nvSpPr>
        <p:spPr>
          <a:xfrm>
            <a:off x="4932040" y="1660738"/>
            <a:ext cx="3276365" cy="400110"/>
          </a:xfrm>
          <a:prstGeom prst="rect">
            <a:avLst/>
          </a:prstGeom>
          <a:noFill/>
        </p:spPr>
        <p:txBody>
          <a:bodyPr wrap="square" rtlCol="0">
            <a:spAutoFit/>
          </a:bodyPr>
          <a:lstStyle/>
          <a:p>
            <a:r>
              <a:rPr lang="en-GB" sz="2000" b="1" dirty="0"/>
              <a:t>Original Transform Compute</a:t>
            </a:r>
          </a:p>
        </p:txBody>
      </p:sp>
    </p:spTree>
    <p:extLst>
      <p:ext uri="{BB962C8B-B14F-4D97-AF65-F5344CB8AC3E}">
        <p14:creationId xmlns:p14="http://schemas.microsoft.com/office/powerpoint/2010/main" val="347950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a:t>Manually Recode Variable</a:t>
            </a:r>
          </a:p>
        </p:txBody>
      </p:sp>
      <p:sp>
        <p:nvSpPr>
          <p:cNvPr id="3" name="Espace réservé du contenu 2"/>
          <p:cNvSpPr>
            <a:spLocks noGrp="1"/>
          </p:cNvSpPr>
          <p:nvPr>
            <p:ph idx="1"/>
          </p:nvPr>
        </p:nvSpPr>
        <p:spPr/>
        <p:txBody>
          <a:bodyPr anchor="t"/>
          <a:lstStyle/>
          <a:p>
            <a:r>
              <a:rPr lang="en-GB" dirty="0"/>
              <a:t>Manually Recode Variable (scale from 0 to 10):</a:t>
            </a:r>
          </a:p>
          <a:p>
            <a:pPr lvl="1"/>
            <a:r>
              <a:rPr lang="en-GB" dirty="0"/>
              <a:t>Data &gt; Transform: edit</a:t>
            </a:r>
          </a:p>
          <a:p>
            <a:pPr lvl="2"/>
            <a:endParaRPr lang="en-GB"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3429000"/>
            <a:ext cx="6516591"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1461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a:t>Manually Recode Variable</a:t>
            </a:r>
          </a:p>
        </p:txBody>
      </p:sp>
      <p:sp>
        <p:nvSpPr>
          <p:cNvPr id="3" name="Espace réservé du contenu 2"/>
          <p:cNvSpPr>
            <a:spLocks noGrp="1"/>
          </p:cNvSpPr>
          <p:nvPr>
            <p:ph idx="1"/>
          </p:nvPr>
        </p:nvSpPr>
        <p:spPr/>
        <p:txBody>
          <a:bodyPr anchor="t"/>
          <a:lstStyle/>
          <a:p>
            <a:r>
              <a:rPr lang="en-GB" dirty="0"/>
              <a:t>Manually Recode Variable (scale from 0 to 10):</a:t>
            </a:r>
          </a:p>
          <a:p>
            <a:pPr lvl="1"/>
            <a:r>
              <a:rPr lang="en-GB" dirty="0"/>
              <a:t>Data &gt; Compute Variable</a:t>
            </a:r>
          </a:p>
          <a:p>
            <a:pPr marL="457200" lvl="1" indent="0" algn="ctr">
              <a:buNone/>
            </a:pPr>
            <a:r>
              <a:rPr lang="en-GB" b="1" dirty="0"/>
              <a:t>= (max scale + min scale) - variable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3" y="3717032"/>
            <a:ext cx="6398181"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532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en-GB" sz="3200" dirty="0"/>
              <a:t>Test </a:t>
            </a:r>
            <a:r>
              <a:rPr lang="en-GB" sz="3200" dirty="0" err="1"/>
              <a:t>maIN</a:t>
            </a:r>
            <a:r>
              <a:rPr lang="en-GB" sz="3200" dirty="0"/>
              <a:t> Effect</a:t>
            </a:r>
            <a:endParaRPr lang="en-GB" sz="5400" dirty="0"/>
          </a:p>
        </p:txBody>
      </p:sp>
      <p:sp>
        <p:nvSpPr>
          <p:cNvPr id="5" name="Espace réservé du texte 4"/>
          <p:cNvSpPr>
            <a:spLocks noGrp="1"/>
          </p:cNvSpPr>
          <p:nvPr>
            <p:ph type="body" idx="1"/>
          </p:nvPr>
        </p:nvSpPr>
        <p:spPr/>
        <p:txBody>
          <a:bodyPr/>
          <a:lstStyle/>
          <a:p>
            <a:endParaRPr lang="en-GB"/>
          </a:p>
        </p:txBody>
      </p:sp>
    </p:spTree>
    <p:extLst>
      <p:ext uri="{BB962C8B-B14F-4D97-AF65-F5344CB8AC3E}">
        <p14:creationId xmlns:p14="http://schemas.microsoft.com/office/powerpoint/2010/main" val="144496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Main Effects</a:t>
            </a:r>
          </a:p>
        </p:txBody>
      </p:sp>
      <p:sp>
        <p:nvSpPr>
          <p:cNvPr id="3" name="Espace réservé du contenu 2"/>
          <p:cNvSpPr>
            <a:spLocks noGrp="1"/>
          </p:cNvSpPr>
          <p:nvPr>
            <p:ph idx="1"/>
          </p:nvPr>
        </p:nvSpPr>
        <p:spPr/>
        <p:txBody>
          <a:bodyPr anchor="t"/>
          <a:lstStyle/>
          <a:p>
            <a:endParaRPr lang="en-GB"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6" y="1787413"/>
            <a:ext cx="9136483" cy="469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990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Basic Example</a:t>
            </a:r>
          </a:p>
        </p:txBody>
      </p:sp>
      <p:sp>
        <p:nvSpPr>
          <p:cNvPr id="3" name="Espace réservé du contenu 2"/>
          <p:cNvSpPr>
            <a:spLocks noGrp="1"/>
          </p:cNvSpPr>
          <p:nvPr>
            <p:ph idx="1"/>
          </p:nvPr>
        </p:nvSpPr>
        <p:spPr/>
        <p:txBody>
          <a:bodyPr anchor="t"/>
          <a:lstStyle/>
          <a:p>
            <a:r>
              <a:rPr lang="en-GB" dirty="0"/>
              <a:t>Is there a relationship between Results in Maths and IQ?</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871061"/>
            <a:ext cx="8532440" cy="3250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280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GB" dirty="0"/>
              <a:t>Quantitative vs. Qualitative</a:t>
            </a:r>
          </a:p>
        </p:txBody>
      </p:sp>
      <p:sp>
        <p:nvSpPr>
          <p:cNvPr id="3" name="Subtitle 2">
            <a:extLst>
              <a:ext uri="{FF2B5EF4-FFF2-40B4-BE49-F238E27FC236}">
                <a16:creationId xmlns:a16="http://schemas.microsoft.com/office/drawing/2014/main" id="{1F3A116C-29E0-5B4A-9685-B8A29913AA46}"/>
              </a:ext>
            </a:extLst>
          </p:cNvPr>
          <p:cNvSpPr>
            <a:spLocks noGrp="1"/>
          </p:cNvSpPr>
          <p:nvPr>
            <p:ph type="subTitle" idx="1"/>
          </p:nvPr>
        </p:nvSpPr>
        <p:spPr/>
        <p:txBody>
          <a:bodyPr/>
          <a:lstStyle/>
          <a:p>
            <a:endParaRPr lang="en-IE"/>
          </a:p>
        </p:txBody>
      </p:sp>
    </p:spTree>
    <p:extLst>
      <p:ext uri="{BB962C8B-B14F-4D97-AF65-F5344CB8AC3E}">
        <p14:creationId xmlns:p14="http://schemas.microsoft.com/office/powerpoint/2010/main" val="3554392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Basic Example</a:t>
            </a:r>
          </a:p>
        </p:txBody>
      </p:sp>
      <p:sp>
        <p:nvSpPr>
          <p:cNvPr id="3" name="Espace réservé du contenu 2"/>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8110848" cy="3688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8685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Basic Example</a:t>
            </a:r>
          </a:p>
        </p:txBody>
      </p:sp>
      <p:sp>
        <p:nvSpPr>
          <p:cNvPr id="3" name="Espace réservé du contenu 2"/>
          <p:cNvSpPr>
            <a:spLocks noGrp="1"/>
          </p:cNvSpPr>
          <p:nvPr>
            <p:ph idx="1"/>
          </p:nvPr>
        </p:nvSpPr>
        <p:spPr/>
        <p:txBody>
          <a:bodyPr anchor="t">
            <a:normAutofit/>
          </a:bodyPr>
          <a:lstStyle/>
          <a:p>
            <a:r>
              <a:rPr lang="en-GB" sz="2400" dirty="0"/>
              <a:t>In JAMOVI:</a:t>
            </a:r>
          </a:p>
          <a:p>
            <a:pPr marL="914400" lvl="1" indent="-514350">
              <a:buFont typeface="+mj-lt"/>
              <a:buAutoNum type="arabicPeriod"/>
            </a:pPr>
            <a:r>
              <a:rPr lang="en-GB" sz="2000" dirty="0"/>
              <a:t>Set variables as continuous</a:t>
            </a:r>
          </a:p>
          <a:p>
            <a:pPr marL="914400" lvl="1" indent="-514350">
              <a:buFont typeface="+mj-lt"/>
              <a:buAutoNum type="arabicPeriod"/>
            </a:pPr>
            <a:r>
              <a:rPr lang="en-GB" sz="2000" dirty="0"/>
              <a:t>Analyses &gt; Regression: </a:t>
            </a:r>
            <a:r>
              <a:rPr lang="en-GB" sz="2000" dirty="0" err="1"/>
              <a:t>math_results</a:t>
            </a:r>
            <a:r>
              <a:rPr lang="en-GB" sz="2000" dirty="0"/>
              <a:t> as DV and IQ as Covariates</a:t>
            </a:r>
          </a:p>
          <a:p>
            <a:pPr marL="914400" lvl="1" indent="-514350">
              <a:buFont typeface="+mj-lt"/>
              <a:buAutoNum type="arabicPeriod"/>
            </a:pPr>
            <a:r>
              <a:rPr lang="en-GB" sz="2000" dirty="0"/>
              <a:t>Model Fit &gt; Overall Model Test: F test</a:t>
            </a:r>
          </a:p>
          <a:p>
            <a:endParaRPr lang="en-GB"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69" y="3501008"/>
            <a:ext cx="8993531" cy="3206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214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Basic Example</a:t>
            </a:r>
          </a:p>
        </p:txBody>
      </p:sp>
      <p:sp>
        <p:nvSpPr>
          <p:cNvPr id="3" name="Espace réservé du contenu 2"/>
          <p:cNvSpPr>
            <a:spLocks noGrp="1"/>
          </p:cNvSpPr>
          <p:nvPr>
            <p:ph idx="1"/>
          </p:nvPr>
        </p:nvSpPr>
        <p:spPr/>
        <p:txBody>
          <a:bodyPr/>
          <a:lstStyle/>
          <a:p>
            <a:r>
              <a:rPr lang="en-GB" dirty="0"/>
              <a:t>Two tables are shown:</a:t>
            </a:r>
          </a:p>
          <a:p>
            <a:pPr lvl="1"/>
            <a:r>
              <a:rPr lang="en-GB" dirty="0"/>
              <a:t>Model Fit Measure evaluates the entire model </a:t>
            </a:r>
          </a:p>
          <a:p>
            <a:pPr lvl="1"/>
            <a:r>
              <a:rPr lang="en-GB" dirty="0"/>
              <a:t>Model Coefficient evaluates each parameter one by one</a:t>
            </a:r>
          </a:p>
        </p:txBody>
      </p:sp>
    </p:spTree>
    <p:extLst>
      <p:ext uri="{BB962C8B-B14F-4D97-AF65-F5344CB8AC3E}">
        <p14:creationId xmlns:p14="http://schemas.microsoft.com/office/powerpoint/2010/main" val="2308813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Autofit/>
          </a:bodyPr>
          <a:lstStyle/>
          <a:p>
            <a:r>
              <a:rPr lang="en-GB" sz="2400" dirty="0"/>
              <a:t>Testing </a:t>
            </a:r>
            <a:r>
              <a:rPr lang="en-GB" sz="2400" dirty="0" err="1"/>
              <a:t>hyp</a:t>
            </a:r>
            <a:r>
              <a:rPr lang="en-GB" sz="2400" dirty="0"/>
              <a:t>. with categorical IV (2 modalities)</a:t>
            </a:r>
            <a:endParaRPr lang="en-GB" sz="4400" dirty="0"/>
          </a:p>
        </p:txBody>
      </p:sp>
      <p:sp>
        <p:nvSpPr>
          <p:cNvPr id="2" name="Espace réservé du texte 1"/>
          <p:cNvSpPr>
            <a:spLocks noGrp="1"/>
          </p:cNvSpPr>
          <p:nvPr>
            <p:ph type="body" idx="1"/>
          </p:nvPr>
        </p:nvSpPr>
        <p:spPr/>
        <p:txBody>
          <a:bodyPr/>
          <a:lstStyle/>
          <a:p>
            <a:endParaRPr lang="en-GB"/>
          </a:p>
        </p:txBody>
      </p:sp>
    </p:spTree>
    <p:extLst>
      <p:ext uri="{BB962C8B-B14F-4D97-AF65-F5344CB8AC3E}">
        <p14:creationId xmlns:p14="http://schemas.microsoft.com/office/powerpoint/2010/main" val="3257385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GB" sz="4000" dirty="0"/>
              <a:t>Testing </a:t>
            </a:r>
            <a:r>
              <a:rPr lang="en-GB" sz="4000" dirty="0" err="1"/>
              <a:t>hyp</a:t>
            </a:r>
            <a:r>
              <a:rPr lang="en-GB" sz="4000" dirty="0"/>
              <a:t>. with categorical IV</a:t>
            </a:r>
          </a:p>
        </p:txBody>
      </p:sp>
      <p:sp>
        <p:nvSpPr>
          <p:cNvPr id="3" name="Espace réservé du contenu 2"/>
          <p:cNvSpPr>
            <a:spLocks noGrp="1"/>
          </p:cNvSpPr>
          <p:nvPr>
            <p:ph idx="1"/>
          </p:nvPr>
        </p:nvSpPr>
        <p:spPr/>
        <p:txBody>
          <a:bodyPr/>
          <a:lstStyle/>
          <a:p>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61803"/>
            <a:ext cx="9144000" cy="3379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1199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a:t>Testing </a:t>
            </a:r>
            <a:r>
              <a:rPr lang="en-GB" sz="4000" dirty="0" err="1"/>
              <a:t>hyp</a:t>
            </a:r>
            <a:r>
              <a:rPr lang="en-GB" sz="4000" dirty="0"/>
              <a:t>. with categorical IV</a:t>
            </a:r>
          </a:p>
        </p:txBody>
      </p:sp>
      <p:sp>
        <p:nvSpPr>
          <p:cNvPr id="3" name="Espace réservé du contenu 2"/>
          <p:cNvSpPr>
            <a:spLocks noGrp="1"/>
          </p:cNvSpPr>
          <p:nvPr>
            <p:ph idx="1"/>
          </p:nvPr>
        </p:nvSpPr>
        <p:spPr/>
        <p:txBody>
          <a:bodyPr/>
          <a:lstStyle/>
          <a:p>
            <a:endParaRPr lang="en-GB"/>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4824"/>
            <a:ext cx="9159121" cy="4101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053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a:t>Testing </a:t>
            </a:r>
            <a:r>
              <a:rPr lang="en-GB" sz="4000" dirty="0" err="1"/>
              <a:t>hyp</a:t>
            </a:r>
            <a:r>
              <a:rPr lang="en-GB" sz="4000" dirty="0"/>
              <a:t>. with categorical IV</a:t>
            </a:r>
          </a:p>
        </p:txBody>
      </p:sp>
      <p:sp>
        <p:nvSpPr>
          <p:cNvPr id="3" name="Espace réservé du contenu 2"/>
          <p:cNvSpPr>
            <a:spLocks noGrp="1"/>
          </p:cNvSpPr>
          <p:nvPr>
            <p:ph idx="1"/>
          </p:nvPr>
        </p:nvSpPr>
        <p:spPr/>
        <p:txBody>
          <a:bodyPr anchor="t">
            <a:normAutofit/>
          </a:bodyPr>
          <a:lstStyle/>
          <a:p>
            <a:r>
              <a:rPr lang="en-GB" sz="2400" dirty="0"/>
              <a:t>In JAMOVI:</a:t>
            </a:r>
          </a:p>
          <a:p>
            <a:pPr marL="914400" lvl="1" indent="-514350">
              <a:buFont typeface="+mj-lt"/>
              <a:buAutoNum type="arabicPeriod"/>
            </a:pPr>
            <a:r>
              <a:rPr lang="en-GB" sz="2000" dirty="0"/>
              <a:t>Set variables as continuous</a:t>
            </a:r>
          </a:p>
          <a:p>
            <a:pPr marL="914400" lvl="1" indent="-514350">
              <a:buFont typeface="+mj-lt"/>
              <a:buAutoNum type="arabicPeriod"/>
            </a:pPr>
            <a:r>
              <a:rPr lang="en-GB" sz="2000" dirty="0"/>
              <a:t>Analyses &gt; Regression: </a:t>
            </a:r>
            <a:r>
              <a:rPr lang="en-GB" sz="2000" dirty="0" err="1"/>
              <a:t>math_results</a:t>
            </a:r>
            <a:r>
              <a:rPr lang="en-GB" sz="2000" dirty="0"/>
              <a:t> as DV and gender as Factors (or </a:t>
            </a:r>
            <a:r>
              <a:rPr lang="en-GB" sz="2000" dirty="0" err="1"/>
              <a:t>gender_c</a:t>
            </a:r>
            <a:r>
              <a:rPr lang="en-GB" sz="2000" dirty="0"/>
              <a:t> as Covariate)</a:t>
            </a:r>
          </a:p>
          <a:p>
            <a:pPr marL="914400" lvl="1" indent="-514350">
              <a:buFont typeface="+mj-lt"/>
              <a:buAutoNum type="arabicPeriod"/>
            </a:pPr>
            <a:r>
              <a:rPr lang="en-GB" sz="2000" dirty="0"/>
              <a:t>Model Fit &gt; Overall Model Test: F test</a:t>
            </a:r>
          </a:p>
          <a:p>
            <a:endParaRPr lang="en-GB"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36" y="3573015"/>
            <a:ext cx="8504375" cy="301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71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6512" y="4406901"/>
            <a:ext cx="7920880" cy="750292"/>
          </a:xfrm>
        </p:spPr>
        <p:txBody>
          <a:bodyPr>
            <a:noAutofit/>
          </a:bodyPr>
          <a:lstStyle/>
          <a:p>
            <a:r>
              <a:rPr lang="en-GB" sz="2400" dirty="0"/>
              <a:t>Testing </a:t>
            </a:r>
            <a:r>
              <a:rPr lang="en-GB" sz="2400" dirty="0" err="1"/>
              <a:t>hyp</a:t>
            </a:r>
            <a:r>
              <a:rPr lang="en-GB" sz="2400" dirty="0"/>
              <a:t>. with categorical IV (3+ modalities)</a:t>
            </a:r>
            <a:endParaRPr lang="en-GB" sz="4400" dirty="0"/>
          </a:p>
        </p:txBody>
      </p:sp>
      <p:sp>
        <p:nvSpPr>
          <p:cNvPr id="5" name="Espace réservé du texte 4"/>
          <p:cNvSpPr>
            <a:spLocks noGrp="1"/>
          </p:cNvSpPr>
          <p:nvPr>
            <p:ph type="body" idx="1"/>
          </p:nvPr>
        </p:nvSpPr>
        <p:spPr/>
        <p:txBody>
          <a:bodyPr/>
          <a:lstStyle/>
          <a:p>
            <a:endParaRPr lang="en-GB"/>
          </a:p>
        </p:txBody>
      </p:sp>
    </p:spTree>
    <p:extLst>
      <p:ext uri="{BB962C8B-B14F-4D97-AF65-F5344CB8AC3E}">
        <p14:creationId xmlns:p14="http://schemas.microsoft.com/office/powerpoint/2010/main" val="1515332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a:t>Testing </a:t>
            </a:r>
            <a:r>
              <a:rPr lang="en-GB" sz="4000" dirty="0" err="1"/>
              <a:t>hyp</a:t>
            </a:r>
            <a:r>
              <a:rPr lang="en-GB" sz="4000" dirty="0"/>
              <a:t>. with categorical IV</a:t>
            </a:r>
          </a:p>
        </p:txBody>
      </p:sp>
      <p:sp>
        <p:nvSpPr>
          <p:cNvPr id="3" name="Espace réservé du contenu 2"/>
          <p:cNvSpPr>
            <a:spLocks noGrp="1"/>
          </p:cNvSpPr>
          <p:nvPr>
            <p:ph idx="1"/>
          </p:nvPr>
        </p:nvSpPr>
        <p:spPr/>
        <p:txBody>
          <a:bodyPr/>
          <a:lstStyle/>
          <a:p>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5" y="2242376"/>
            <a:ext cx="9028401" cy="3969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6507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a:t>Testing </a:t>
            </a:r>
            <a:r>
              <a:rPr lang="en-GB" sz="4000" dirty="0" err="1"/>
              <a:t>hyp</a:t>
            </a:r>
            <a:r>
              <a:rPr lang="en-GB" sz="4000" dirty="0"/>
              <a:t>. with categorical IV</a:t>
            </a:r>
          </a:p>
        </p:txBody>
      </p:sp>
      <p:sp>
        <p:nvSpPr>
          <p:cNvPr id="3" name="Espace réservé du contenu 2"/>
          <p:cNvSpPr>
            <a:spLocks noGrp="1"/>
          </p:cNvSpPr>
          <p:nvPr>
            <p:ph idx="1"/>
          </p:nvPr>
        </p:nvSpPr>
        <p:spPr/>
        <p:txBody>
          <a:bodyPr anchor="t">
            <a:normAutofit/>
          </a:bodyPr>
          <a:lstStyle/>
          <a:p>
            <a:r>
              <a:rPr lang="en-GB" sz="2400" dirty="0"/>
              <a:t>In JAMOVI:</a:t>
            </a:r>
          </a:p>
          <a:p>
            <a:pPr lvl="1"/>
            <a:r>
              <a:rPr lang="en-GB" sz="2000" dirty="0"/>
              <a:t>Set variables as continuous</a:t>
            </a:r>
          </a:p>
          <a:p>
            <a:pPr lvl="1"/>
            <a:r>
              <a:rPr lang="en-GB" sz="2000" dirty="0"/>
              <a:t>Analyses &gt; Regression: </a:t>
            </a:r>
            <a:r>
              <a:rPr lang="en-GB" sz="2000" dirty="0" err="1"/>
              <a:t>math_results</a:t>
            </a:r>
            <a:r>
              <a:rPr lang="en-GB" sz="2000" dirty="0"/>
              <a:t> as DV and age as Factors</a:t>
            </a:r>
          </a:p>
          <a:p>
            <a:pPr lvl="1"/>
            <a:r>
              <a:rPr lang="en-GB" sz="2000" dirty="0"/>
              <a:t>Model Fit &gt; Overall Model Test: F test</a:t>
            </a:r>
          </a:p>
          <a:p>
            <a:pPr lvl="1"/>
            <a:r>
              <a:rPr lang="en-GB" sz="2000" dirty="0"/>
              <a:t>Model Coefficient &gt; </a:t>
            </a:r>
            <a:r>
              <a:rPr lang="en-GB" sz="2000" b="1" dirty="0"/>
              <a:t>Omnibus Test: ANOVA test</a:t>
            </a:r>
          </a:p>
          <a:p>
            <a:endParaRPr lang="en-GB"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42677"/>
            <a:ext cx="5258966" cy="2774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961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a:t>Previously, we have seen...</a:t>
            </a:r>
          </a:p>
        </p:txBody>
      </p:sp>
      <p:sp>
        <p:nvSpPr>
          <p:cNvPr id="5" name="Espace réservé du contenu 4"/>
          <p:cNvSpPr>
            <a:spLocks noGrp="1"/>
          </p:cNvSpPr>
          <p:nvPr>
            <p:ph idx="1"/>
          </p:nvPr>
        </p:nvSpPr>
        <p:spPr/>
        <p:txBody>
          <a:bodyPr/>
          <a:lstStyle/>
          <a:p>
            <a:r>
              <a:rPr lang="en-GB" dirty="0"/>
              <a:t>How to transform and subset data with SQL queries</a:t>
            </a:r>
          </a:p>
          <a:p>
            <a:r>
              <a:rPr lang="en-GB" dirty="0"/>
              <a:t>How to transform and visualise data with Excel</a:t>
            </a:r>
          </a:p>
          <a:p>
            <a:r>
              <a:rPr lang="en-GB" dirty="0"/>
              <a:t>How to visualise, model and communicate data with JAMOVI</a:t>
            </a:r>
          </a:p>
          <a:p>
            <a:r>
              <a:rPr lang="en-GB" dirty="0"/>
              <a:t>How to visualise and communicate data with Tableau</a:t>
            </a:r>
          </a:p>
        </p:txBody>
      </p:sp>
    </p:spTree>
    <p:extLst>
      <p:ext uri="{BB962C8B-B14F-4D97-AF65-F5344CB8AC3E}">
        <p14:creationId xmlns:p14="http://schemas.microsoft.com/office/powerpoint/2010/main" val="1764670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a:t>Testing </a:t>
            </a:r>
            <a:r>
              <a:rPr lang="en-GB" sz="4000" dirty="0" err="1"/>
              <a:t>hyp</a:t>
            </a:r>
            <a:r>
              <a:rPr lang="en-GB" sz="4000" dirty="0"/>
              <a:t>. with categorical IV</a:t>
            </a:r>
          </a:p>
        </p:txBody>
      </p:sp>
      <p:sp>
        <p:nvSpPr>
          <p:cNvPr id="3" name="Espace réservé du contenu 2"/>
          <p:cNvSpPr>
            <a:spLocks noGrp="1"/>
          </p:cNvSpPr>
          <p:nvPr>
            <p:ph idx="1"/>
          </p:nvPr>
        </p:nvSpPr>
        <p:spPr/>
        <p:txBody>
          <a:bodyPr>
            <a:normAutofit/>
          </a:bodyPr>
          <a:lstStyle/>
          <a:p>
            <a:r>
              <a:rPr lang="en-GB" sz="2800" dirty="0"/>
              <a:t>This time, Model Coefficient shows group comparisons of all the groups with a reference group.</a:t>
            </a:r>
          </a:p>
          <a:p>
            <a:pPr lvl="1"/>
            <a:r>
              <a:rPr lang="en-GB" sz="2400" dirty="0"/>
              <a:t>Analysing Categorical IV with 3+ modalities is comparing each group with a reference.</a:t>
            </a:r>
          </a:p>
          <a:p>
            <a:pPr lvl="1"/>
            <a:r>
              <a:rPr lang="en-GB" sz="2400" dirty="0"/>
              <a:t>To obtain an overall evaluation of all the groups, an ANOVA test is required.</a:t>
            </a:r>
          </a:p>
        </p:txBody>
      </p:sp>
    </p:spTree>
    <p:extLst>
      <p:ext uri="{BB962C8B-B14F-4D97-AF65-F5344CB8AC3E}">
        <p14:creationId xmlns:p14="http://schemas.microsoft.com/office/powerpoint/2010/main" val="3182263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2800" dirty="0"/>
              <a:t>Test Interaction Effect</a:t>
            </a:r>
          </a:p>
        </p:txBody>
      </p:sp>
      <p:sp>
        <p:nvSpPr>
          <p:cNvPr id="4" name="Espace réservé du texte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24739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Interaction Effects</a:t>
            </a:r>
          </a:p>
        </p:txBody>
      </p:sp>
      <p:sp>
        <p:nvSpPr>
          <p:cNvPr id="3" name="Espace réservé du contenu 2"/>
          <p:cNvSpPr>
            <a:spLocks noGrp="1"/>
          </p:cNvSpPr>
          <p:nvPr>
            <p:ph idx="1"/>
          </p:nvPr>
        </p:nvSpPr>
        <p:spPr/>
        <p:txBody>
          <a:bodyPr/>
          <a:lstStyle/>
          <a:p>
            <a:endParaRPr lang="en-GB"/>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8064896" cy="4797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756001"/>
            <a:ext cx="297180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451201"/>
            <a:ext cx="3686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945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GB" sz="3200" dirty="0"/>
              <a:t>Interaction Effects</a:t>
            </a:r>
          </a:p>
        </p:txBody>
      </p:sp>
      <p:sp>
        <p:nvSpPr>
          <p:cNvPr id="3" name="Espace réservé du contenu 2"/>
          <p:cNvSpPr>
            <a:spLocks noGrp="1"/>
          </p:cNvSpPr>
          <p:nvPr>
            <p:ph idx="1"/>
          </p:nvPr>
        </p:nvSpPr>
        <p:spPr/>
        <p:txBody>
          <a:bodyPr/>
          <a:lstStyle/>
          <a:p>
            <a:endParaRPr lang="en-GB"/>
          </a:p>
        </p:txBody>
      </p:sp>
      <p:sp>
        <p:nvSpPr>
          <p:cNvPr id="4" name="Espace réservé du pied de page 3"/>
          <p:cNvSpPr>
            <a:spLocks noGrp="1"/>
          </p:cNvSpPr>
          <p:nvPr>
            <p:ph type="ftr" sz="quarter" idx="11"/>
          </p:nvPr>
        </p:nvSpPr>
        <p:spPr/>
        <p:txBody>
          <a:bodyPr/>
          <a:lstStyle/>
          <a:p>
            <a:r>
              <a:rPr lang="en-GB"/>
              <a:t>Strat. Consultancy Project I &amp; Data Analytics</a:t>
            </a:r>
            <a:endParaRPr lang="en-GB"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12430"/>
            <a:ext cx="9144000" cy="3452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7926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GB" sz="3200" dirty="0"/>
              <a:t>Interaction Effects</a:t>
            </a:r>
          </a:p>
        </p:txBody>
      </p:sp>
      <p:sp>
        <p:nvSpPr>
          <p:cNvPr id="3" name="Espace réservé du contenu 2"/>
          <p:cNvSpPr>
            <a:spLocks noGrp="1"/>
          </p:cNvSpPr>
          <p:nvPr>
            <p:ph idx="1"/>
          </p:nvPr>
        </p:nvSpPr>
        <p:spPr/>
        <p:txBody>
          <a:bodyPr>
            <a:noAutofit/>
          </a:bodyPr>
          <a:lstStyle/>
          <a:p>
            <a:r>
              <a:rPr lang="en-GB" sz="2400" dirty="0"/>
              <a:t>Hypothesis 1: </a:t>
            </a:r>
          </a:p>
          <a:p>
            <a:pPr lvl="1"/>
            <a:r>
              <a:rPr lang="en-GB" sz="2000" dirty="0"/>
              <a:t>When IQ increases, math results increases as well</a:t>
            </a:r>
          </a:p>
          <a:p>
            <a:pPr lvl="1"/>
            <a:r>
              <a:rPr lang="en-GB" sz="2000" dirty="0"/>
              <a:t>(H0) When IQ increases, math results stay the same</a:t>
            </a:r>
          </a:p>
          <a:p>
            <a:r>
              <a:rPr lang="en-GB" sz="2400" dirty="0"/>
              <a:t>Hypothesis 2: </a:t>
            </a:r>
          </a:p>
          <a:p>
            <a:pPr lvl="1"/>
            <a:r>
              <a:rPr lang="en-GB" sz="2000" dirty="0"/>
              <a:t>math results of males are higher than math results of females</a:t>
            </a:r>
          </a:p>
          <a:p>
            <a:pPr lvl="1"/>
            <a:r>
              <a:rPr lang="en-GB" sz="2000" dirty="0"/>
              <a:t>(H0) math results of males are not different to math results of females</a:t>
            </a:r>
          </a:p>
          <a:p>
            <a:r>
              <a:rPr lang="en-GB" sz="2400" dirty="0"/>
              <a:t>Hypothesis 3:</a:t>
            </a:r>
          </a:p>
          <a:p>
            <a:pPr lvl="1"/>
            <a:r>
              <a:rPr lang="en-GB" sz="2000" dirty="0"/>
              <a:t>the effect of gender on math results increase when IQ increases</a:t>
            </a:r>
          </a:p>
          <a:p>
            <a:pPr lvl="1"/>
            <a:r>
              <a:rPr lang="en-GB" sz="2000" dirty="0"/>
              <a:t>(H0) the effect of gender on math results stay the same when IQ increases</a:t>
            </a:r>
          </a:p>
        </p:txBody>
      </p:sp>
      <p:sp>
        <p:nvSpPr>
          <p:cNvPr id="4" name="Espace réservé du pied de page 3"/>
          <p:cNvSpPr>
            <a:spLocks noGrp="1"/>
          </p:cNvSpPr>
          <p:nvPr>
            <p:ph type="ftr" sz="quarter" idx="11"/>
          </p:nvPr>
        </p:nvSpPr>
        <p:spPr/>
        <p:txBody>
          <a:bodyPr/>
          <a:lstStyle/>
          <a:p>
            <a:r>
              <a:rPr lang="en-GB"/>
              <a:t>Strat. Consultancy Project I &amp; Data Analytics</a:t>
            </a:r>
            <a:endParaRPr lang="en-GB" dirty="0"/>
          </a:p>
        </p:txBody>
      </p:sp>
    </p:spTree>
    <p:extLst>
      <p:ext uri="{BB962C8B-B14F-4D97-AF65-F5344CB8AC3E}">
        <p14:creationId xmlns:p14="http://schemas.microsoft.com/office/powerpoint/2010/main" val="3232068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GB" sz="3200" dirty="0"/>
              <a:t>Interaction Effects</a:t>
            </a:r>
          </a:p>
        </p:txBody>
      </p:sp>
      <p:sp>
        <p:nvSpPr>
          <p:cNvPr id="3" name="Espace réservé du contenu 2"/>
          <p:cNvSpPr>
            <a:spLocks noGrp="1"/>
          </p:cNvSpPr>
          <p:nvPr>
            <p:ph idx="1"/>
          </p:nvPr>
        </p:nvSpPr>
        <p:spPr/>
        <p:txBody>
          <a:bodyPr/>
          <a:lstStyle/>
          <a:p>
            <a:endParaRPr lang="en-GB"/>
          </a:p>
        </p:txBody>
      </p:sp>
      <p:sp>
        <p:nvSpPr>
          <p:cNvPr id="4" name="Espace réservé du pied de page 3"/>
          <p:cNvSpPr>
            <a:spLocks noGrp="1"/>
          </p:cNvSpPr>
          <p:nvPr>
            <p:ph type="ftr" sz="quarter" idx="11"/>
          </p:nvPr>
        </p:nvSpPr>
        <p:spPr/>
        <p:txBody>
          <a:bodyPr/>
          <a:lstStyle/>
          <a:p>
            <a:r>
              <a:rPr lang="en-GB"/>
              <a:t>Strat. Consultancy Project I &amp; Data Analytics</a:t>
            </a:r>
            <a:endParaRPr lang="en-GB"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2376488"/>
            <a:ext cx="852487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4007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GB" sz="3200" dirty="0"/>
              <a:t>Interaction Effects</a:t>
            </a:r>
          </a:p>
        </p:txBody>
      </p:sp>
      <p:sp>
        <p:nvSpPr>
          <p:cNvPr id="3" name="Espace réservé du contenu 2"/>
          <p:cNvSpPr>
            <a:spLocks noGrp="1"/>
          </p:cNvSpPr>
          <p:nvPr>
            <p:ph idx="1"/>
          </p:nvPr>
        </p:nvSpPr>
        <p:spPr/>
        <p:txBody>
          <a:bodyPr anchor="t">
            <a:normAutofit/>
          </a:bodyPr>
          <a:lstStyle/>
          <a:p>
            <a:r>
              <a:rPr lang="en-GB" sz="2000" dirty="0"/>
              <a:t>In JAMOVI:</a:t>
            </a:r>
          </a:p>
          <a:p>
            <a:pPr marL="971550" lvl="1" indent="-514350">
              <a:buFont typeface="+mj-lt"/>
              <a:buAutoNum type="arabicPeriod"/>
            </a:pPr>
            <a:r>
              <a:rPr lang="en-GB" sz="1800" dirty="0"/>
              <a:t>Set variables as continuous</a:t>
            </a:r>
          </a:p>
          <a:p>
            <a:pPr marL="971550" lvl="1" indent="-514350">
              <a:buFont typeface="+mj-lt"/>
              <a:buAutoNum type="arabicPeriod"/>
            </a:pPr>
            <a:r>
              <a:rPr lang="en-GB" sz="1800" dirty="0"/>
              <a:t>Analyses &gt; Regression: </a:t>
            </a:r>
            <a:r>
              <a:rPr lang="en-GB" sz="1800" dirty="0" err="1"/>
              <a:t>math_results</a:t>
            </a:r>
            <a:r>
              <a:rPr lang="en-GB" sz="1800" dirty="0"/>
              <a:t> as DV, IQ as </a:t>
            </a:r>
            <a:r>
              <a:rPr lang="en-GB" sz="1800" dirty="0" err="1"/>
              <a:t>Covaiates</a:t>
            </a:r>
            <a:r>
              <a:rPr lang="en-GB" sz="1800" dirty="0"/>
              <a:t> and gender as Factors</a:t>
            </a:r>
          </a:p>
          <a:p>
            <a:pPr marL="971550" lvl="1" indent="-514350">
              <a:buFont typeface="+mj-lt"/>
              <a:buAutoNum type="arabicPeriod"/>
            </a:pPr>
            <a:r>
              <a:rPr lang="en-GB" sz="1800" dirty="0"/>
              <a:t>Model Fit &gt; Overall Model Test: F test</a:t>
            </a:r>
          </a:p>
          <a:p>
            <a:pPr marL="971550" lvl="1" indent="-514350">
              <a:buFont typeface="+mj-lt"/>
              <a:buAutoNum type="arabicPeriod"/>
            </a:pPr>
            <a:r>
              <a:rPr lang="en-GB" sz="1800" dirty="0"/>
              <a:t>Model Coefficient &gt; Omnibus Test: ANOVA test</a:t>
            </a:r>
          </a:p>
          <a:p>
            <a:pPr marL="971550" lvl="1" indent="-514350">
              <a:buFont typeface="+mj-lt"/>
              <a:buAutoNum type="arabicPeriod"/>
            </a:pPr>
            <a:r>
              <a:rPr lang="en-GB" sz="1800" dirty="0"/>
              <a:t>Model Builder: select IQ and gender and pass them on the Blocks</a:t>
            </a:r>
          </a:p>
          <a:p>
            <a:endParaRPr lang="en-GB" sz="2000" dirty="0"/>
          </a:p>
        </p:txBody>
      </p:sp>
      <p:sp>
        <p:nvSpPr>
          <p:cNvPr id="4" name="Espace réservé du pied de page 3"/>
          <p:cNvSpPr>
            <a:spLocks noGrp="1"/>
          </p:cNvSpPr>
          <p:nvPr>
            <p:ph type="ftr" sz="quarter" idx="11"/>
          </p:nvPr>
        </p:nvSpPr>
        <p:spPr/>
        <p:txBody>
          <a:bodyPr/>
          <a:lstStyle/>
          <a:p>
            <a:r>
              <a:rPr lang="en-GB"/>
              <a:t>Strat. Consultancy Project I &amp; Data Analytics</a:t>
            </a:r>
            <a:endParaRPr lang="en-GB"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933056"/>
            <a:ext cx="5103378" cy="2913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7594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a:t>Is Everything about scales?</a:t>
            </a:r>
          </a:p>
        </p:txBody>
      </p:sp>
      <p:sp>
        <p:nvSpPr>
          <p:cNvPr id="5" name="Espace réservé du texte 4"/>
          <p:cNvSpPr>
            <a:spLocks noGrp="1"/>
          </p:cNvSpPr>
          <p:nvPr>
            <p:ph type="body" idx="1"/>
          </p:nvPr>
        </p:nvSpPr>
        <p:spPr/>
        <p:txBody>
          <a:bodyPr/>
          <a:lstStyle/>
          <a:p>
            <a:endParaRPr lang="en-GB"/>
          </a:p>
        </p:txBody>
      </p:sp>
    </p:spTree>
    <p:extLst>
      <p:ext uri="{BB962C8B-B14F-4D97-AF65-F5344CB8AC3E}">
        <p14:creationId xmlns:p14="http://schemas.microsoft.com/office/powerpoint/2010/main" val="272944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Qualitative Research</a:t>
            </a:r>
          </a:p>
        </p:txBody>
      </p:sp>
      <p:sp>
        <p:nvSpPr>
          <p:cNvPr id="3" name="Espace réservé du contenu 2"/>
          <p:cNvSpPr>
            <a:spLocks noGrp="1"/>
          </p:cNvSpPr>
          <p:nvPr>
            <p:ph idx="1"/>
          </p:nvPr>
        </p:nvSpPr>
        <p:spPr/>
        <p:txBody>
          <a:bodyPr/>
          <a:lstStyle/>
          <a:p>
            <a:pPr>
              <a:lnSpc>
                <a:spcPct val="100000"/>
              </a:lnSpc>
              <a:spcAft>
                <a:spcPts val="600"/>
              </a:spcAft>
            </a:pPr>
            <a:r>
              <a:rPr lang="en-IE" dirty="0"/>
              <a:t>Qualitative Techniques</a:t>
            </a:r>
          </a:p>
          <a:p>
            <a:pPr lvl="1">
              <a:lnSpc>
                <a:spcPct val="100000"/>
              </a:lnSpc>
              <a:spcAft>
                <a:spcPts val="600"/>
              </a:spcAft>
            </a:pPr>
            <a:r>
              <a:rPr lang="en-IE" dirty="0"/>
              <a:t>Interviews</a:t>
            </a:r>
          </a:p>
          <a:p>
            <a:pPr lvl="1">
              <a:spcAft>
                <a:spcPts val="600"/>
              </a:spcAft>
            </a:pPr>
            <a:r>
              <a:rPr lang="en-IE" dirty="0"/>
              <a:t>Focus Groups</a:t>
            </a:r>
          </a:p>
          <a:p>
            <a:pPr lvl="1">
              <a:lnSpc>
                <a:spcPct val="100000"/>
              </a:lnSpc>
              <a:spcAft>
                <a:spcPts val="600"/>
              </a:spcAft>
            </a:pPr>
            <a:r>
              <a:rPr lang="en-IE" dirty="0"/>
              <a:t>Observation</a:t>
            </a:r>
          </a:p>
          <a:p>
            <a:endParaRPr lang="en-GB" dirty="0"/>
          </a:p>
        </p:txBody>
      </p:sp>
    </p:spTree>
    <p:extLst>
      <p:ext uri="{BB962C8B-B14F-4D97-AF65-F5344CB8AC3E}">
        <p14:creationId xmlns:p14="http://schemas.microsoft.com/office/powerpoint/2010/main" val="254173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IE" dirty="0"/>
              <a:t>Interviews</a:t>
            </a:r>
            <a:endParaRPr lang="en-GB" dirty="0"/>
          </a:p>
        </p:txBody>
      </p:sp>
      <p:sp>
        <p:nvSpPr>
          <p:cNvPr id="5" name="Espace réservé du texte 4"/>
          <p:cNvSpPr>
            <a:spLocks noGrp="1"/>
          </p:cNvSpPr>
          <p:nvPr>
            <p:ph type="body" idx="1"/>
          </p:nvPr>
        </p:nvSpPr>
        <p:spPr/>
        <p:txBody>
          <a:bodyPr/>
          <a:lstStyle/>
          <a:p>
            <a:endParaRPr lang="en-GB"/>
          </a:p>
        </p:txBody>
      </p:sp>
    </p:spTree>
    <p:extLst>
      <p:ext uri="{BB962C8B-B14F-4D97-AF65-F5344CB8AC3E}">
        <p14:creationId xmlns:p14="http://schemas.microsoft.com/office/powerpoint/2010/main" val="122768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Previously, we have seen...</a:t>
            </a:r>
          </a:p>
        </p:txBody>
      </p:sp>
      <p:sp>
        <p:nvSpPr>
          <p:cNvPr id="3" name="Espace réservé du contenu 2"/>
          <p:cNvSpPr>
            <a:spLocks noGrp="1"/>
          </p:cNvSpPr>
          <p:nvPr>
            <p:ph idx="1"/>
          </p:nvPr>
        </p:nvSpPr>
        <p:spPr/>
        <p:txBody>
          <a:bodyPr>
            <a:normAutofit/>
          </a:bodyPr>
          <a:lstStyle/>
          <a:p>
            <a:r>
              <a:rPr lang="en-GB" sz="2800" dirty="0"/>
              <a:t>In general, through the lecture we have seen variables:</a:t>
            </a:r>
          </a:p>
          <a:p>
            <a:pPr lvl="1"/>
            <a:r>
              <a:rPr lang="en-GB" sz="2400" dirty="0"/>
              <a:t>Made of character strings (usually interpreted as categorical but not always)</a:t>
            </a:r>
          </a:p>
          <a:p>
            <a:pPr lvl="1"/>
            <a:r>
              <a:rPr lang="en-GB" sz="2400" dirty="0"/>
              <a:t>Made of numbers (usually interpreted as continuous but not always)</a:t>
            </a:r>
          </a:p>
        </p:txBody>
      </p:sp>
    </p:spTree>
    <p:extLst>
      <p:ext uri="{BB962C8B-B14F-4D97-AF65-F5344CB8AC3E}">
        <p14:creationId xmlns:p14="http://schemas.microsoft.com/office/powerpoint/2010/main" val="819823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IE" dirty="0"/>
              <a:t>Interviews</a:t>
            </a:r>
            <a:endParaRPr lang="en-GB" dirty="0"/>
          </a:p>
        </p:txBody>
      </p:sp>
      <p:sp>
        <p:nvSpPr>
          <p:cNvPr id="3" name="Espace réservé du contenu 2"/>
          <p:cNvSpPr>
            <a:spLocks noGrp="1"/>
          </p:cNvSpPr>
          <p:nvPr>
            <p:ph idx="1"/>
          </p:nvPr>
        </p:nvSpPr>
        <p:spPr/>
        <p:txBody>
          <a:bodyPr>
            <a:noAutofit/>
          </a:bodyPr>
          <a:lstStyle/>
          <a:p>
            <a:pPr>
              <a:lnSpc>
                <a:spcPct val="120000"/>
              </a:lnSpc>
              <a:spcAft>
                <a:spcPts val="600"/>
              </a:spcAft>
            </a:pPr>
            <a:r>
              <a:rPr lang="en-US" sz="2800" dirty="0"/>
              <a:t>Unstructured</a:t>
            </a:r>
          </a:p>
          <a:p>
            <a:pPr lvl="1">
              <a:lnSpc>
                <a:spcPct val="120000"/>
              </a:lnSpc>
              <a:spcAft>
                <a:spcPts val="600"/>
              </a:spcAft>
            </a:pPr>
            <a:r>
              <a:rPr lang="en-IE" sz="2400" dirty="0"/>
              <a:t>no set agenda, no (or few) prepared questions</a:t>
            </a:r>
          </a:p>
          <a:p>
            <a:pPr>
              <a:lnSpc>
                <a:spcPct val="120000"/>
              </a:lnSpc>
              <a:spcAft>
                <a:spcPts val="600"/>
              </a:spcAft>
            </a:pPr>
            <a:r>
              <a:rPr lang="en-US" sz="2800" dirty="0"/>
              <a:t>Semi-structured</a:t>
            </a:r>
          </a:p>
          <a:p>
            <a:pPr lvl="1">
              <a:lnSpc>
                <a:spcPct val="120000"/>
              </a:lnSpc>
              <a:spcAft>
                <a:spcPts val="600"/>
              </a:spcAft>
            </a:pPr>
            <a:r>
              <a:rPr lang="en-IE" sz="2400" dirty="0"/>
              <a:t>Themes and questions known but questions and order may change depending on flow of interview</a:t>
            </a:r>
          </a:p>
          <a:p>
            <a:pPr>
              <a:lnSpc>
                <a:spcPct val="120000"/>
              </a:lnSpc>
              <a:spcAft>
                <a:spcPts val="600"/>
              </a:spcAft>
            </a:pPr>
            <a:r>
              <a:rPr lang="en-US" sz="2800" dirty="0"/>
              <a:t>Structured </a:t>
            </a:r>
          </a:p>
          <a:p>
            <a:pPr lvl="1">
              <a:lnSpc>
                <a:spcPct val="120000"/>
              </a:lnSpc>
              <a:spcAft>
                <a:spcPts val="600"/>
              </a:spcAft>
            </a:pPr>
            <a:r>
              <a:rPr lang="en-US" sz="2400" dirty="0"/>
              <a:t>Predetermined </a:t>
            </a:r>
            <a:r>
              <a:rPr lang="en-US" sz="2400" dirty="0" err="1"/>
              <a:t>standardised</a:t>
            </a:r>
            <a:r>
              <a:rPr lang="en-US" sz="2400" dirty="0"/>
              <a:t> questions in consistent sequence</a:t>
            </a:r>
          </a:p>
        </p:txBody>
      </p:sp>
    </p:spTree>
    <p:extLst>
      <p:ext uri="{BB962C8B-B14F-4D97-AF65-F5344CB8AC3E}">
        <p14:creationId xmlns:p14="http://schemas.microsoft.com/office/powerpoint/2010/main" val="2925358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Interview Guide</a:t>
            </a:r>
          </a:p>
        </p:txBody>
      </p:sp>
      <p:sp>
        <p:nvSpPr>
          <p:cNvPr id="4" name="Text Box 4"/>
          <p:cNvSpPr txBox="1">
            <a:spLocks noChangeArrowheads="1"/>
          </p:cNvSpPr>
          <p:nvPr/>
        </p:nvSpPr>
        <p:spPr bwMode="auto">
          <a:xfrm>
            <a:off x="6948264" y="1613743"/>
            <a:ext cx="2286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0"/>
              </a:spcBef>
              <a:buClrTx/>
              <a:buSzTx/>
              <a:buFontTx/>
              <a:buNone/>
            </a:pPr>
            <a:r>
              <a:rPr lang="en-US" altLang="en-US" sz="1600" b="1" dirty="0">
                <a:latin typeface="OUP Argo Light" pitchFamily="34" charset="0"/>
                <a:cs typeface="Arial" charset="0"/>
              </a:rPr>
              <a:t>Formulate</a:t>
            </a:r>
          </a:p>
          <a:p>
            <a:pPr>
              <a:spcBef>
                <a:spcPct val="0"/>
              </a:spcBef>
              <a:buClrTx/>
              <a:buSzTx/>
              <a:buFontTx/>
              <a:buNone/>
            </a:pPr>
            <a:r>
              <a:rPr lang="en-US" altLang="en-US" sz="1600" b="1" dirty="0">
                <a:latin typeface="OUP Argo Light" pitchFamily="34" charset="0"/>
                <a:cs typeface="Arial" charset="0"/>
              </a:rPr>
              <a:t>interview</a:t>
            </a:r>
            <a:endParaRPr lang="en-GB" altLang="en-US" sz="1600" b="1" dirty="0">
              <a:latin typeface="OUP Argo Light" pitchFamily="34" charset="0"/>
              <a:cs typeface="Arial" charset="0"/>
            </a:endParaRPr>
          </a:p>
          <a:p>
            <a:pPr>
              <a:spcBef>
                <a:spcPct val="0"/>
              </a:spcBef>
              <a:buClrTx/>
              <a:buSzTx/>
              <a:buFontTx/>
              <a:buNone/>
            </a:pPr>
            <a:r>
              <a:rPr lang="en-US" altLang="en-US" sz="1600" b="1" dirty="0">
                <a:latin typeface="OUP Argo Light" pitchFamily="34" charset="0"/>
                <a:cs typeface="Arial" charset="0"/>
              </a:rPr>
              <a:t>questions</a:t>
            </a:r>
            <a:endParaRPr lang="en-GB" altLang="en-US" sz="1600" b="1" dirty="0">
              <a:latin typeface="OUP Argo Light" pitchFamily="34" charset="0"/>
              <a:cs typeface="Arial" charset="0"/>
            </a:endParaRPr>
          </a:p>
        </p:txBody>
      </p:sp>
      <p:grpSp>
        <p:nvGrpSpPr>
          <p:cNvPr id="5" name="Group 1"/>
          <p:cNvGrpSpPr/>
          <p:nvPr/>
        </p:nvGrpSpPr>
        <p:grpSpPr>
          <a:xfrm>
            <a:off x="683568" y="1756618"/>
            <a:ext cx="8269288" cy="4984750"/>
            <a:chOff x="596900" y="1268413"/>
            <a:chExt cx="8269288" cy="4984750"/>
          </a:xfrm>
        </p:grpSpPr>
        <p:sp>
          <p:nvSpPr>
            <p:cNvPr id="6" name="Text Box 5"/>
            <p:cNvSpPr txBox="1">
              <a:spLocks noChangeArrowheads="1"/>
            </p:cNvSpPr>
            <p:nvPr/>
          </p:nvSpPr>
          <p:spPr bwMode="auto">
            <a:xfrm>
              <a:off x="2578100" y="1268413"/>
              <a:ext cx="1143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0"/>
                </a:spcBef>
                <a:buClrTx/>
                <a:buSzTx/>
                <a:buFontTx/>
                <a:buNone/>
              </a:pPr>
              <a:r>
                <a:rPr lang="en-US" altLang="en-US" sz="1600" b="1" dirty="0">
                  <a:latin typeface="OUP Argo Light" pitchFamily="34" charset="0"/>
                  <a:cs typeface="Arial" charset="0"/>
                </a:rPr>
                <a:t>Specific</a:t>
              </a:r>
              <a:endParaRPr lang="en-GB" altLang="en-US" sz="1600" b="1" dirty="0">
                <a:latin typeface="OUP Argo Light" pitchFamily="34" charset="0"/>
                <a:cs typeface="Arial" charset="0"/>
              </a:endParaRPr>
            </a:p>
            <a:p>
              <a:pPr>
                <a:spcBef>
                  <a:spcPct val="0"/>
                </a:spcBef>
                <a:buClrTx/>
                <a:buSzTx/>
                <a:buFontTx/>
                <a:buNone/>
              </a:pPr>
              <a:r>
                <a:rPr lang="en-US" altLang="en-US" sz="1600" b="1" dirty="0">
                  <a:latin typeface="OUP Argo Light" pitchFamily="34" charset="0"/>
                  <a:cs typeface="Arial" charset="0"/>
                </a:rPr>
                <a:t>research</a:t>
              </a:r>
              <a:endParaRPr lang="en-GB" altLang="en-US" sz="1600" b="1" dirty="0">
                <a:latin typeface="OUP Argo Light" pitchFamily="34" charset="0"/>
                <a:cs typeface="Arial" charset="0"/>
              </a:endParaRPr>
            </a:p>
            <a:p>
              <a:pPr>
                <a:spcBef>
                  <a:spcPct val="0"/>
                </a:spcBef>
                <a:buClrTx/>
                <a:buSzTx/>
                <a:buFontTx/>
                <a:buNone/>
              </a:pPr>
              <a:r>
                <a:rPr lang="en-US" altLang="en-US" sz="1600" b="1" dirty="0">
                  <a:latin typeface="OUP Argo Light" pitchFamily="34" charset="0"/>
                  <a:cs typeface="Arial" charset="0"/>
                </a:rPr>
                <a:t>questions</a:t>
              </a:r>
              <a:endParaRPr lang="en-GB" altLang="en-US" sz="1600" b="1" dirty="0">
                <a:latin typeface="OUP Argo Light" pitchFamily="34" charset="0"/>
                <a:cs typeface="Arial" charset="0"/>
              </a:endParaRPr>
            </a:p>
          </p:txBody>
        </p:sp>
        <p:sp>
          <p:nvSpPr>
            <p:cNvPr id="7" name="Text Box 6"/>
            <p:cNvSpPr txBox="1">
              <a:spLocks noChangeArrowheads="1"/>
            </p:cNvSpPr>
            <p:nvPr/>
          </p:nvSpPr>
          <p:spPr bwMode="auto">
            <a:xfrm>
              <a:off x="596900" y="1268413"/>
              <a:ext cx="1066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0"/>
                </a:spcBef>
                <a:buClrTx/>
                <a:buSzTx/>
                <a:buFontTx/>
                <a:buNone/>
              </a:pPr>
              <a:r>
                <a:rPr lang="en-US" altLang="en-US" sz="1600" b="1" dirty="0">
                  <a:latin typeface="OUP Argo Light" pitchFamily="34" charset="0"/>
                  <a:cs typeface="Arial" charset="0"/>
                </a:rPr>
                <a:t>General</a:t>
              </a:r>
              <a:endParaRPr lang="en-GB" altLang="en-US" sz="1600" b="1" dirty="0">
                <a:latin typeface="OUP Argo Light" pitchFamily="34" charset="0"/>
                <a:cs typeface="Arial" charset="0"/>
              </a:endParaRPr>
            </a:p>
            <a:p>
              <a:pPr>
                <a:spcBef>
                  <a:spcPct val="0"/>
                </a:spcBef>
                <a:buClrTx/>
                <a:buSzTx/>
                <a:buFontTx/>
                <a:buNone/>
              </a:pPr>
              <a:r>
                <a:rPr lang="en-US" altLang="en-US" sz="1600" b="1" dirty="0">
                  <a:latin typeface="OUP Argo Light" pitchFamily="34" charset="0"/>
                  <a:cs typeface="Arial" charset="0"/>
                </a:rPr>
                <a:t>research</a:t>
              </a:r>
              <a:endParaRPr lang="en-GB" altLang="en-US" sz="1600" b="1" dirty="0">
                <a:latin typeface="OUP Argo Light" pitchFamily="34" charset="0"/>
                <a:cs typeface="Arial" charset="0"/>
              </a:endParaRPr>
            </a:p>
            <a:p>
              <a:pPr>
                <a:spcBef>
                  <a:spcPct val="0"/>
                </a:spcBef>
                <a:buClrTx/>
                <a:buSzTx/>
                <a:buFontTx/>
                <a:buNone/>
              </a:pPr>
              <a:r>
                <a:rPr lang="en-US" altLang="en-US" sz="1600" b="1" dirty="0">
                  <a:latin typeface="OUP Argo Light" pitchFamily="34" charset="0"/>
                  <a:cs typeface="Arial" charset="0"/>
                </a:rPr>
                <a:t>area</a:t>
              </a:r>
              <a:endParaRPr lang="en-GB" altLang="en-US" sz="1800" dirty="0">
                <a:latin typeface="OUP Argo Light" pitchFamily="34" charset="0"/>
              </a:endParaRPr>
            </a:p>
          </p:txBody>
        </p:sp>
        <p:sp>
          <p:nvSpPr>
            <p:cNvPr id="8" name="Text Box 7"/>
            <p:cNvSpPr txBox="1">
              <a:spLocks noChangeArrowheads="1"/>
            </p:cNvSpPr>
            <p:nvPr/>
          </p:nvSpPr>
          <p:spPr bwMode="auto">
            <a:xfrm>
              <a:off x="4787900" y="1268413"/>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0"/>
                </a:spcBef>
                <a:buClrTx/>
                <a:buSzTx/>
                <a:buFontTx/>
                <a:buNone/>
              </a:pPr>
              <a:r>
                <a:rPr lang="en-US" altLang="en-US" sz="1600" b="1">
                  <a:latin typeface="OUP Argo Light" pitchFamily="34" charset="0"/>
                  <a:cs typeface="Arial" charset="0"/>
                </a:rPr>
                <a:t>Interview</a:t>
              </a:r>
              <a:endParaRPr lang="en-GB" altLang="en-US" sz="1600" b="1">
                <a:latin typeface="OUP Argo Light" pitchFamily="34" charset="0"/>
                <a:cs typeface="Arial" charset="0"/>
              </a:endParaRPr>
            </a:p>
            <a:p>
              <a:pPr>
                <a:spcBef>
                  <a:spcPct val="0"/>
                </a:spcBef>
                <a:buClrTx/>
                <a:buSzTx/>
                <a:buFontTx/>
                <a:buNone/>
              </a:pPr>
              <a:r>
                <a:rPr lang="en-US" altLang="en-US" sz="1600" b="1">
                  <a:latin typeface="OUP Argo Light" pitchFamily="34" charset="0"/>
                  <a:cs typeface="Arial" charset="0"/>
                </a:rPr>
                <a:t>topics</a:t>
              </a:r>
              <a:r>
                <a:rPr lang="en-GB" altLang="en-US" sz="1600" b="1">
                  <a:latin typeface="OUP Argo Light" pitchFamily="34" charset="0"/>
                  <a:cs typeface="Arial" charset="0"/>
                </a:rPr>
                <a:t> </a:t>
              </a:r>
            </a:p>
          </p:txBody>
        </p:sp>
        <p:sp>
          <p:nvSpPr>
            <p:cNvPr id="9" name="Text Box 8"/>
            <p:cNvSpPr txBox="1">
              <a:spLocks noChangeArrowheads="1"/>
            </p:cNvSpPr>
            <p:nvPr/>
          </p:nvSpPr>
          <p:spPr bwMode="auto">
            <a:xfrm>
              <a:off x="6732588" y="2349500"/>
              <a:ext cx="213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0"/>
                </a:spcBef>
                <a:buClrTx/>
                <a:buSzTx/>
                <a:buFontTx/>
                <a:buNone/>
              </a:pPr>
              <a:r>
                <a:rPr lang="en-US" altLang="en-US" sz="1600" b="1">
                  <a:latin typeface="OUP Argo Light" pitchFamily="34" charset="0"/>
                  <a:cs typeface="Arial" charset="0"/>
                </a:rPr>
                <a:t>Review/revise</a:t>
              </a:r>
              <a:endParaRPr lang="en-GB" altLang="en-US" sz="1600" b="1">
                <a:latin typeface="OUP Argo Light" pitchFamily="34" charset="0"/>
                <a:cs typeface="Arial" charset="0"/>
              </a:endParaRPr>
            </a:p>
            <a:p>
              <a:pPr>
                <a:spcBef>
                  <a:spcPct val="0"/>
                </a:spcBef>
                <a:buClrTx/>
                <a:buSzTx/>
                <a:buFontTx/>
                <a:buNone/>
              </a:pPr>
              <a:r>
                <a:rPr lang="en-US" altLang="en-US" sz="1600" b="1">
                  <a:latin typeface="OUP Argo Light" pitchFamily="34" charset="0"/>
                  <a:cs typeface="Arial" charset="0"/>
                </a:rPr>
                <a:t>Interview questions</a:t>
              </a:r>
              <a:endParaRPr lang="en-GB" altLang="en-US" sz="1600" b="1">
                <a:latin typeface="OUP Argo Light" pitchFamily="34" charset="0"/>
                <a:cs typeface="Arial" charset="0"/>
              </a:endParaRPr>
            </a:p>
          </p:txBody>
        </p:sp>
        <p:sp>
          <p:nvSpPr>
            <p:cNvPr id="10" name="Text Box 9"/>
            <p:cNvSpPr txBox="1">
              <a:spLocks noChangeArrowheads="1"/>
            </p:cNvSpPr>
            <p:nvPr/>
          </p:nvSpPr>
          <p:spPr bwMode="auto">
            <a:xfrm>
              <a:off x="6769100" y="3402013"/>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50000"/>
                </a:spcBef>
                <a:buClrTx/>
                <a:buSzTx/>
                <a:buFontTx/>
                <a:buNone/>
              </a:pPr>
              <a:r>
                <a:rPr lang="en-US" altLang="en-US" sz="1600" b="1">
                  <a:latin typeface="OUP Argo Light" pitchFamily="34" charset="0"/>
                  <a:cs typeface="Arial" charset="0"/>
                </a:rPr>
                <a:t>Pilot guide</a:t>
              </a:r>
              <a:r>
                <a:rPr lang="en-GB" altLang="en-US" sz="1600" b="1">
                  <a:latin typeface="OUP Argo Light" pitchFamily="34" charset="0"/>
                  <a:cs typeface="Arial" charset="0"/>
                </a:rPr>
                <a:t> </a:t>
              </a:r>
            </a:p>
          </p:txBody>
        </p:sp>
        <p:sp>
          <p:nvSpPr>
            <p:cNvPr id="11" name="Text Box 10"/>
            <p:cNvSpPr txBox="1">
              <a:spLocks noChangeArrowheads="1"/>
            </p:cNvSpPr>
            <p:nvPr/>
          </p:nvSpPr>
          <p:spPr bwMode="auto">
            <a:xfrm>
              <a:off x="6769100" y="4164013"/>
              <a:ext cx="1600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0"/>
                </a:spcBef>
                <a:buClrTx/>
                <a:buSzTx/>
                <a:buFontTx/>
                <a:buNone/>
              </a:pPr>
              <a:r>
                <a:rPr lang="en-US" altLang="en-US" sz="1600" b="1">
                  <a:latin typeface="OUP Argo Light" pitchFamily="34" charset="0"/>
                  <a:cs typeface="Arial" charset="0"/>
                </a:rPr>
                <a:t>Identify novel</a:t>
              </a:r>
              <a:endParaRPr lang="en-GB" altLang="en-US" sz="1600" b="1">
                <a:latin typeface="OUP Argo Light" pitchFamily="34" charset="0"/>
                <a:cs typeface="Arial" charset="0"/>
              </a:endParaRPr>
            </a:p>
            <a:p>
              <a:pPr>
                <a:spcBef>
                  <a:spcPct val="0"/>
                </a:spcBef>
                <a:buClrTx/>
                <a:buSzTx/>
                <a:buFontTx/>
                <a:buNone/>
              </a:pPr>
              <a:r>
                <a:rPr lang="en-US" altLang="en-US" sz="1600" b="1">
                  <a:latin typeface="OUP Argo Light" pitchFamily="34" charset="0"/>
                  <a:cs typeface="Arial" charset="0"/>
                </a:rPr>
                <a:t>issues</a:t>
              </a:r>
              <a:endParaRPr lang="en-GB" altLang="en-US" sz="1800">
                <a:latin typeface="OUP Argo Light" pitchFamily="34" charset="0"/>
              </a:endParaRPr>
            </a:p>
          </p:txBody>
        </p:sp>
        <p:sp>
          <p:nvSpPr>
            <p:cNvPr id="12" name="Text Box 11"/>
            <p:cNvSpPr txBox="1">
              <a:spLocks noChangeArrowheads="1"/>
            </p:cNvSpPr>
            <p:nvPr/>
          </p:nvSpPr>
          <p:spPr bwMode="auto">
            <a:xfrm>
              <a:off x="6769100" y="5002213"/>
              <a:ext cx="1905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0"/>
                </a:spcBef>
                <a:buClrTx/>
                <a:buSzTx/>
                <a:buFontTx/>
                <a:buNone/>
              </a:pPr>
              <a:r>
                <a:rPr lang="en-US" altLang="en-US" sz="1600" b="1">
                  <a:latin typeface="OUP Argo Light" pitchFamily="34" charset="0"/>
                  <a:cs typeface="Arial" charset="0"/>
                </a:rPr>
                <a:t>Revise interview</a:t>
              </a:r>
              <a:endParaRPr lang="en-GB" altLang="en-US" sz="1600" b="1">
                <a:latin typeface="OUP Argo Light" pitchFamily="34" charset="0"/>
                <a:cs typeface="Arial" charset="0"/>
              </a:endParaRPr>
            </a:p>
            <a:p>
              <a:pPr>
                <a:spcBef>
                  <a:spcPct val="0"/>
                </a:spcBef>
                <a:buClrTx/>
                <a:buSzTx/>
                <a:buFontTx/>
                <a:buNone/>
              </a:pPr>
              <a:r>
                <a:rPr lang="en-US" altLang="en-US" sz="1600" b="1">
                  <a:latin typeface="OUP Argo Light" pitchFamily="34" charset="0"/>
                  <a:cs typeface="Arial" charset="0"/>
                </a:rPr>
                <a:t>questions</a:t>
              </a:r>
              <a:endParaRPr lang="en-GB" altLang="en-US" sz="1800">
                <a:latin typeface="OUP Argo Light" pitchFamily="34" charset="0"/>
              </a:endParaRPr>
            </a:p>
          </p:txBody>
        </p:sp>
        <p:sp>
          <p:nvSpPr>
            <p:cNvPr id="13" name="Text Box 12"/>
            <p:cNvSpPr txBox="1">
              <a:spLocks noChangeArrowheads="1"/>
            </p:cNvSpPr>
            <p:nvPr/>
          </p:nvSpPr>
          <p:spPr bwMode="auto">
            <a:xfrm>
              <a:off x="6769100" y="5916613"/>
              <a:ext cx="182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50000"/>
                </a:spcBef>
                <a:buClrTx/>
                <a:buSzTx/>
                <a:buFontTx/>
                <a:buNone/>
              </a:pPr>
              <a:r>
                <a:rPr lang="en-US" altLang="en-US" sz="1600" b="1">
                  <a:latin typeface="OUP Argo Light" pitchFamily="34" charset="0"/>
                  <a:cs typeface="Arial" charset="0"/>
                </a:rPr>
                <a:t>Finalize guide</a:t>
              </a:r>
              <a:endParaRPr lang="en-GB" altLang="en-US" sz="1800">
                <a:latin typeface="OUP Argo Light" pitchFamily="34" charset="0"/>
              </a:endParaRPr>
            </a:p>
          </p:txBody>
        </p:sp>
        <p:sp>
          <p:nvSpPr>
            <p:cNvPr id="14" name="Line 13"/>
            <p:cNvSpPr>
              <a:spLocks noChangeShapeType="1"/>
            </p:cNvSpPr>
            <p:nvPr/>
          </p:nvSpPr>
          <p:spPr bwMode="auto">
            <a:xfrm>
              <a:off x="1663700" y="1573213"/>
              <a:ext cx="914400"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 name="Line 14"/>
            <p:cNvSpPr>
              <a:spLocks noChangeShapeType="1"/>
            </p:cNvSpPr>
            <p:nvPr/>
          </p:nvSpPr>
          <p:spPr bwMode="auto">
            <a:xfrm>
              <a:off x="3721100" y="1573213"/>
              <a:ext cx="914400"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 name="Line 15"/>
            <p:cNvSpPr>
              <a:spLocks noChangeShapeType="1"/>
            </p:cNvSpPr>
            <p:nvPr/>
          </p:nvSpPr>
          <p:spPr bwMode="auto">
            <a:xfrm>
              <a:off x="5930900" y="1573213"/>
              <a:ext cx="914400"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a:off x="7308850" y="1916113"/>
              <a:ext cx="0" cy="45720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Line 17"/>
            <p:cNvSpPr>
              <a:spLocks noChangeShapeType="1"/>
            </p:cNvSpPr>
            <p:nvPr/>
          </p:nvSpPr>
          <p:spPr bwMode="auto">
            <a:xfrm>
              <a:off x="7302500" y="2944813"/>
              <a:ext cx="0" cy="45720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9" name="Line 18"/>
            <p:cNvSpPr>
              <a:spLocks noChangeShapeType="1"/>
            </p:cNvSpPr>
            <p:nvPr/>
          </p:nvSpPr>
          <p:spPr bwMode="auto">
            <a:xfrm>
              <a:off x="7302500" y="3706813"/>
              <a:ext cx="0" cy="45720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0" name="Line 19"/>
            <p:cNvSpPr>
              <a:spLocks noChangeShapeType="1"/>
            </p:cNvSpPr>
            <p:nvPr/>
          </p:nvSpPr>
          <p:spPr bwMode="auto">
            <a:xfrm>
              <a:off x="7302500" y="4621213"/>
              <a:ext cx="0" cy="45720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1" name="Line 20"/>
            <p:cNvSpPr>
              <a:spLocks noChangeShapeType="1"/>
            </p:cNvSpPr>
            <p:nvPr/>
          </p:nvSpPr>
          <p:spPr bwMode="auto">
            <a:xfrm>
              <a:off x="7302500" y="5535613"/>
              <a:ext cx="0" cy="45720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2" name="Line 21"/>
            <p:cNvSpPr>
              <a:spLocks noChangeShapeType="1"/>
            </p:cNvSpPr>
            <p:nvPr/>
          </p:nvSpPr>
          <p:spPr bwMode="auto">
            <a:xfrm flipH="1" flipV="1">
              <a:off x="5321300" y="1878013"/>
              <a:ext cx="1371600" cy="83820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23" name="Rectangle 3"/>
          <p:cNvSpPr txBox="1">
            <a:spLocks noChangeArrowheads="1"/>
          </p:cNvSpPr>
          <p:nvPr/>
        </p:nvSpPr>
        <p:spPr bwMode="auto">
          <a:xfrm>
            <a:off x="143818" y="2771193"/>
            <a:ext cx="6178550" cy="4291855"/>
          </a:xfrm>
          <a:prstGeom prst="rect">
            <a:avLst/>
          </a:prstGeom>
          <a:noFill/>
          <a:ln w="9525">
            <a:noFill/>
            <a:miter lim="800000"/>
            <a:headEnd/>
            <a:tailEnd/>
          </a:ln>
          <a:effectLst/>
        </p:spPr>
        <p:txBody>
          <a:bodyPr/>
          <a:lstStyle/>
          <a:p>
            <a:pPr algn="ctr">
              <a:spcBef>
                <a:spcPct val="20000"/>
              </a:spcBef>
              <a:buSzPct val="80000"/>
              <a:defRPr/>
            </a:pPr>
            <a:r>
              <a:rPr lang="en-GB" sz="2000" dirty="0"/>
              <a:t>Associated issues</a:t>
            </a:r>
          </a:p>
          <a:p>
            <a:pPr marL="285750" indent="-285750">
              <a:spcBef>
                <a:spcPct val="20000"/>
              </a:spcBef>
              <a:buSzPct val="80000"/>
              <a:buFont typeface="Arial" panose="020B0604020202020204" pitchFamily="34" charset="0"/>
              <a:buChar char="•"/>
              <a:defRPr/>
            </a:pPr>
            <a:r>
              <a:rPr lang="en-GB" sz="2000" dirty="0"/>
              <a:t>Who to interview – self selection</a:t>
            </a:r>
          </a:p>
          <a:p>
            <a:pPr marL="285750" indent="-285750">
              <a:spcBef>
                <a:spcPct val="20000"/>
              </a:spcBef>
              <a:buSzPct val="80000"/>
              <a:buFont typeface="Arial" panose="020B0604020202020204" pitchFamily="34" charset="0"/>
              <a:buChar char="•"/>
              <a:defRPr/>
            </a:pPr>
            <a:r>
              <a:rPr lang="en-GB" sz="2000" dirty="0"/>
              <a:t>Interviewer’s/interviewee’s level of knowledge</a:t>
            </a:r>
          </a:p>
          <a:p>
            <a:pPr marL="285750" indent="-285750">
              <a:spcBef>
                <a:spcPct val="20000"/>
              </a:spcBef>
              <a:buSzPct val="80000"/>
              <a:buFont typeface="Arial" panose="020B0604020202020204" pitchFamily="34" charset="0"/>
              <a:buChar char="•"/>
              <a:defRPr/>
            </a:pPr>
            <a:r>
              <a:rPr lang="en-GB" sz="2000" dirty="0"/>
              <a:t>Level of information supplied to interviewees</a:t>
            </a:r>
          </a:p>
          <a:p>
            <a:pPr marL="285750" indent="-285750">
              <a:spcBef>
                <a:spcPct val="20000"/>
              </a:spcBef>
              <a:buSzPct val="80000"/>
              <a:buFont typeface="Arial" panose="020B0604020202020204" pitchFamily="34" charset="0"/>
              <a:buChar char="•"/>
              <a:defRPr/>
            </a:pPr>
            <a:r>
              <a:rPr lang="en-GB" sz="2000" dirty="0"/>
              <a:t>Appropriateness of location</a:t>
            </a:r>
          </a:p>
          <a:p>
            <a:pPr marL="285750" indent="-285750">
              <a:spcBef>
                <a:spcPct val="20000"/>
              </a:spcBef>
              <a:buSzPct val="80000"/>
              <a:buFont typeface="Arial" panose="020B0604020202020204" pitchFamily="34" charset="0"/>
              <a:buChar char="•"/>
              <a:defRPr/>
            </a:pPr>
            <a:r>
              <a:rPr lang="en-GB" sz="2000" dirty="0"/>
              <a:t>Confidentiality</a:t>
            </a:r>
          </a:p>
          <a:p>
            <a:pPr marL="285750" indent="-285750">
              <a:spcBef>
                <a:spcPct val="20000"/>
              </a:spcBef>
              <a:buSzPct val="80000"/>
              <a:buFont typeface="Arial" panose="020B0604020202020204" pitchFamily="34" charset="0"/>
              <a:buChar char="•"/>
              <a:defRPr/>
            </a:pPr>
            <a:r>
              <a:rPr lang="en-GB" sz="2000" dirty="0"/>
              <a:t>Recording</a:t>
            </a:r>
          </a:p>
          <a:p>
            <a:pPr marL="285750" indent="-285750">
              <a:spcBef>
                <a:spcPct val="20000"/>
              </a:spcBef>
              <a:buSzPct val="80000"/>
              <a:buFont typeface="Arial" panose="020B0604020202020204" pitchFamily="34" charset="0"/>
              <a:buChar char="•"/>
              <a:defRPr/>
            </a:pPr>
            <a:r>
              <a:rPr lang="en-GB" sz="2000" dirty="0"/>
              <a:t>Researcher’s appearance – dress code</a:t>
            </a:r>
          </a:p>
          <a:p>
            <a:pPr marL="285750" indent="-285750">
              <a:spcBef>
                <a:spcPct val="20000"/>
              </a:spcBef>
              <a:buSzPct val="80000"/>
              <a:buFont typeface="Arial" panose="020B0604020202020204" pitchFamily="34" charset="0"/>
              <a:buChar char="•"/>
              <a:defRPr/>
            </a:pPr>
            <a:r>
              <a:rPr lang="en-GB" sz="2000" dirty="0"/>
              <a:t>Approach to questioning – clarity and reducing bias</a:t>
            </a:r>
          </a:p>
          <a:p>
            <a:pPr marL="285750" indent="-285750">
              <a:spcBef>
                <a:spcPct val="20000"/>
              </a:spcBef>
              <a:buSzPct val="80000"/>
              <a:buFont typeface="Arial" panose="020B0604020202020204" pitchFamily="34" charset="0"/>
              <a:buChar char="•"/>
              <a:defRPr/>
            </a:pPr>
            <a:r>
              <a:rPr lang="en-GB" sz="2000" dirty="0"/>
              <a:t>Use of critical incident technique: ask for examples</a:t>
            </a:r>
            <a:endParaRPr lang="en-GB" sz="2000" b="1" i="1" dirty="0">
              <a:effectLst>
                <a:outerShdw blurRad="38100" dist="38100" dir="2700000" algn="tl">
                  <a:srgbClr val="000000"/>
                </a:outerShdw>
              </a:effectLst>
            </a:endParaRPr>
          </a:p>
          <a:p>
            <a:pPr marL="285750" indent="-285750">
              <a:spcBef>
                <a:spcPct val="20000"/>
              </a:spcBef>
              <a:buSzPct val="80000"/>
              <a:buFont typeface="Arial" panose="020B0604020202020204" pitchFamily="34" charset="0"/>
              <a:buChar char="•"/>
              <a:defRPr/>
            </a:pPr>
            <a:endParaRPr lang="en-GB" sz="2000" b="1" i="1" dirty="0">
              <a:solidFill>
                <a:srgbClr val="B8FFFF"/>
              </a:solidFill>
              <a:effectLst>
                <a:outerShdw blurRad="38100" dist="38100" dir="2700000" algn="tl">
                  <a:srgbClr val="000000"/>
                </a:outerShdw>
              </a:effectLst>
            </a:endParaRPr>
          </a:p>
        </p:txBody>
      </p:sp>
    </p:spTree>
    <p:extLst>
      <p:ext uri="{BB962C8B-B14F-4D97-AF65-F5344CB8AC3E}">
        <p14:creationId xmlns:p14="http://schemas.microsoft.com/office/powerpoint/2010/main" val="378042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cs typeface="Times New Roman" pitchFamily="18" charset="0"/>
              </a:rPr>
              <a:t>Kinds of Question </a:t>
            </a:r>
            <a:endParaRPr lang="en-GB" dirty="0"/>
          </a:p>
        </p:txBody>
      </p:sp>
      <p:sp>
        <p:nvSpPr>
          <p:cNvPr id="3" name="Espace réservé du contenu 2"/>
          <p:cNvSpPr>
            <a:spLocks noGrp="1"/>
          </p:cNvSpPr>
          <p:nvPr>
            <p:ph idx="1"/>
          </p:nvPr>
        </p:nvSpPr>
        <p:spPr>
          <a:xfrm>
            <a:off x="457200" y="1744216"/>
            <a:ext cx="8229600" cy="4781128"/>
          </a:xfrm>
        </p:spPr>
        <p:txBody>
          <a:bodyPr>
            <a:noAutofit/>
          </a:bodyPr>
          <a:lstStyle/>
          <a:p>
            <a:pPr>
              <a:lnSpc>
                <a:spcPct val="100000"/>
              </a:lnSpc>
              <a:spcBef>
                <a:spcPts val="0"/>
              </a:spcBef>
              <a:spcAft>
                <a:spcPts val="600"/>
              </a:spcAft>
              <a:buFont typeface="Wingdings" panose="05000000000000000000" pitchFamily="2" charset="2"/>
              <a:buChar char="§"/>
              <a:defRPr/>
            </a:pPr>
            <a:r>
              <a:rPr lang="en-GB" sz="2000" b="1" dirty="0"/>
              <a:t>Introducing questions</a:t>
            </a:r>
          </a:p>
          <a:p>
            <a:pPr marL="0" indent="0">
              <a:lnSpc>
                <a:spcPct val="100000"/>
              </a:lnSpc>
              <a:spcBef>
                <a:spcPts val="0"/>
              </a:spcBef>
              <a:spcAft>
                <a:spcPts val="600"/>
              </a:spcAft>
              <a:buNone/>
              <a:defRPr/>
            </a:pPr>
            <a:r>
              <a:rPr lang="en-GB" sz="2000" dirty="0"/>
              <a:t>`Please tell me about when your interest in X first began?'; `Have you ever . . .?'; `Why did you go to . . .?' .</a:t>
            </a:r>
          </a:p>
          <a:p>
            <a:pPr marL="0" indent="0">
              <a:lnSpc>
                <a:spcPct val="100000"/>
              </a:lnSpc>
              <a:spcBef>
                <a:spcPts val="0"/>
              </a:spcBef>
              <a:spcAft>
                <a:spcPts val="600"/>
              </a:spcAft>
              <a:buNone/>
              <a:defRPr/>
            </a:pPr>
            <a:endParaRPr lang="en-GB" sz="2000" dirty="0"/>
          </a:p>
          <a:p>
            <a:pPr>
              <a:lnSpc>
                <a:spcPct val="100000"/>
              </a:lnSpc>
              <a:spcBef>
                <a:spcPts val="0"/>
              </a:spcBef>
              <a:spcAft>
                <a:spcPts val="600"/>
              </a:spcAft>
              <a:buFont typeface="Wingdings" panose="05000000000000000000" pitchFamily="2" charset="2"/>
              <a:buChar char="§"/>
              <a:defRPr/>
            </a:pPr>
            <a:r>
              <a:rPr lang="en-GB" sz="2000" b="1" dirty="0"/>
              <a:t>Follow-up questions</a:t>
            </a:r>
          </a:p>
          <a:p>
            <a:pPr marL="0" indent="0">
              <a:lnSpc>
                <a:spcPct val="100000"/>
              </a:lnSpc>
              <a:spcBef>
                <a:spcPts val="0"/>
              </a:spcBef>
              <a:spcAft>
                <a:spcPts val="600"/>
              </a:spcAft>
              <a:buNone/>
              <a:defRPr/>
            </a:pPr>
            <a:r>
              <a:rPr lang="en-GB" sz="2000" dirty="0"/>
              <a:t>getting the interviewee to elaborate his/her answer, such as `Could you say some more about that?'; `What do you mean by that . . .?'; ‘Can you give me an example…?’ even `</a:t>
            </a:r>
            <a:r>
              <a:rPr lang="en-GB" sz="2000" dirty="0" err="1"/>
              <a:t>Yeeees</a:t>
            </a:r>
            <a:r>
              <a:rPr lang="en-GB" sz="2000" dirty="0"/>
              <a:t>?‘</a:t>
            </a:r>
          </a:p>
          <a:p>
            <a:pPr marL="0" indent="0">
              <a:lnSpc>
                <a:spcPct val="100000"/>
              </a:lnSpc>
              <a:spcBef>
                <a:spcPts val="0"/>
              </a:spcBef>
              <a:spcAft>
                <a:spcPts val="600"/>
              </a:spcAft>
              <a:buNone/>
              <a:defRPr/>
            </a:pPr>
            <a:endParaRPr lang="en-GB" sz="2000" dirty="0"/>
          </a:p>
          <a:p>
            <a:pPr>
              <a:lnSpc>
                <a:spcPct val="100000"/>
              </a:lnSpc>
              <a:spcBef>
                <a:spcPts val="0"/>
              </a:spcBef>
              <a:spcAft>
                <a:spcPts val="600"/>
              </a:spcAft>
              <a:buFont typeface="Wingdings" panose="05000000000000000000" pitchFamily="2" charset="2"/>
              <a:buChar char="§"/>
              <a:defRPr/>
            </a:pPr>
            <a:r>
              <a:rPr lang="en-GB" sz="2000" b="1" dirty="0"/>
              <a:t>Probing questions</a:t>
            </a:r>
          </a:p>
          <a:p>
            <a:pPr marL="0" indent="0">
              <a:lnSpc>
                <a:spcPct val="100000"/>
              </a:lnSpc>
              <a:spcBef>
                <a:spcPts val="0"/>
              </a:spcBef>
              <a:spcAft>
                <a:spcPts val="600"/>
              </a:spcAft>
              <a:buNone/>
              <a:defRPr/>
            </a:pPr>
            <a:r>
              <a:rPr lang="en-GB" sz="2000" dirty="0"/>
              <a:t>following up what has been said through direct questioning.</a:t>
            </a:r>
          </a:p>
          <a:p>
            <a:pPr marL="0" indent="0">
              <a:lnSpc>
                <a:spcPct val="100000"/>
              </a:lnSpc>
              <a:spcBef>
                <a:spcPts val="0"/>
              </a:spcBef>
              <a:spcAft>
                <a:spcPts val="600"/>
              </a:spcAft>
              <a:buNone/>
              <a:defRPr/>
            </a:pPr>
            <a:endParaRPr lang="en-GB" sz="2000" dirty="0"/>
          </a:p>
          <a:p>
            <a:pPr>
              <a:lnSpc>
                <a:spcPct val="100000"/>
              </a:lnSpc>
              <a:spcBef>
                <a:spcPts val="0"/>
              </a:spcBef>
              <a:spcAft>
                <a:spcPts val="600"/>
              </a:spcAft>
              <a:buFont typeface="Wingdings" panose="05000000000000000000" pitchFamily="2" charset="2"/>
              <a:buChar char="§"/>
              <a:defRPr/>
            </a:pPr>
            <a:r>
              <a:rPr lang="en-GB" sz="2000" b="1" dirty="0"/>
              <a:t>Specifying questions</a:t>
            </a:r>
          </a:p>
          <a:p>
            <a:pPr marL="0" indent="0">
              <a:lnSpc>
                <a:spcPct val="100000"/>
              </a:lnSpc>
              <a:spcBef>
                <a:spcPts val="0"/>
              </a:spcBef>
              <a:spcAft>
                <a:spcPts val="600"/>
              </a:spcAft>
              <a:buNone/>
              <a:defRPr/>
            </a:pPr>
            <a:r>
              <a:rPr lang="en-GB" sz="2000" dirty="0"/>
              <a:t>`What did you do then?'; `How did X react to what you said?‘</a:t>
            </a:r>
          </a:p>
        </p:txBody>
      </p:sp>
    </p:spTree>
    <p:extLst>
      <p:ext uri="{BB962C8B-B14F-4D97-AF65-F5344CB8AC3E}">
        <p14:creationId xmlns:p14="http://schemas.microsoft.com/office/powerpoint/2010/main" val="2834958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cs typeface="Times New Roman" pitchFamily="18" charset="0"/>
              </a:rPr>
              <a:t>Kinds of Question </a:t>
            </a:r>
            <a:endParaRPr lang="en-GB" dirty="0"/>
          </a:p>
        </p:txBody>
      </p:sp>
      <p:sp>
        <p:nvSpPr>
          <p:cNvPr id="3" name="Espace réservé du contenu 2"/>
          <p:cNvSpPr>
            <a:spLocks noGrp="1"/>
          </p:cNvSpPr>
          <p:nvPr>
            <p:ph idx="1"/>
          </p:nvPr>
        </p:nvSpPr>
        <p:spPr>
          <a:xfrm>
            <a:off x="457200" y="1744216"/>
            <a:ext cx="8229600" cy="4781128"/>
          </a:xfrm>
        </p:spPr>
        <p:txBody>
          <a:bodyPr>
            <a:noAutofit/>
          </a:bodyPr>
          <a:lstStyle/>
          <a:p>
            <a:pPr>
              <a:lnSpc>
                <a:spcPct val="100000"/>
              </a:lnSpc>
              <a:spcBef>
                <a:spcPts val="0"/>
              </a:spcBef>
              <a:spcAft>
                <a:spcPts val="600"/>
              </a:spcAft>
              <a:buFont typeface="Wingdings" panose="05000000000000000000" pitchFamily="2" charset="2"/>
              <a:buChar char="§"/>
              <a:defRPr/>
            </a:pPr>
            <a:r>
              <a:rPr lang="en-GB" sz="2000" b="1" dirty="0"/>
              <a:t>Direct questions</a:t>
            </a:r>
          </a:p>
          <a:p>
            <a:pPr marL="0" indent="0">
              <a:buNone/>
            </a:pPr>
            <a:r>
              <a:rPr lang="en-GB" sz="2000" dirty="0"/>
              <a:t>`Do you find it easy to keep smiling when serving customers?'; `Are you happy with the amount of on-the-job training you have received?' Such questions are perhaps best left until towards the end of the interview, in order not to influence the direction of the interview too much.</a:t>
            </a:r>
          </a:p>
          <a:p>
            <a:pPr marL="0" indent="0">
              <a:buNone/>
            </a:pPr>
            <a:endParaRPr lang="en-GB" sz="2000" dirty="0"/>
          </a:p>
          <a:p>
            <a:pPr>
              <a:lnSpc>
                <a:spcPct val="120000"/>
              </a:lnSpc>
              <a:spcBef>
                <a:spcPts val="0"/>
              </a:spcBef>
              <a:spcAft>
                <a:spcPts val="600"/>
              </a:spcAft>
              <a:buFont typeface="Wingdings" panose="05000000000000000000" pitchFamily="2" charset="2"/>
              <a:buChar char="§"/>
              <a:defRPr/>
            </a:pPr>
            <a:r>
              <a:rPr lang="en-GB" sz="2000" b="1" dirty="0">
                <a:cs typeface="Times New Roman" pitchFamily="18" charset="0"/>
              </a:rPr>
              <a:t>Indirect questions</a:t>
            </a:r>
            <a:endParaRPr lang="en-GB" sz="2000" dirty="0">
              <a:cs typeface="Times New Roman" pitchFamily="18" charset="0"/>
            </a:endParaRPr>
          </a:p>
          <a:p>
            <a:pPr marL="0" indent="0">
              <a:lnSpc>
                <a:spcPct val="120000"/>
              </a:lnSpc>
              <a:spcBef>
                <a:spcPts val="0"/>
              </a:spcBef>
              <a:spcAft>
                <a:spcPts val="600"/>
              </a:spcAft>
              <a:buNone/>
              <a:defRPr/>
            </a:pPr>
            <a:r>
              <a:rPr lang="en-GB" sz="2000" dirty="0">
                <a:cs typeface="Times New Roman" pitchFamily="18" charset="0"/>
              </a:rPr>
              <a:t>What do most people round here think of the ways that management treats its staff?', perhaps followed up by `Is that the way you feel too?', in order to get at the individual's own view.</a:t>
            </a:r>
          </a:p>
          <a:p>
            <a:pPr marL="0" indent="0">
              <a:lnSpc>
                <a:spcPct val="120000"/>
              </a:lnSpc>
              <a:spcBef>
                <a:spcPts val="0"/>
              </a:spcBef>
              <a:spcAft>
                <a:spcPts val="600"/>
              </a:spcAft>
              <a:buNone/>
              <a:defRPr/>
            </a:pPr>
            <a:endParaRPr lang="en-GB" sz="900" dirty="0">
              <a:cs typeface="Times New Roman" pitchFamily="18" charset="0"/>
            </a:endParaRPr>
          </a:p>
          <a:p>
            <a:pPr>
              <a:lnSpc>
                <a:spcPct val="120000"/>
              </a:lnSpc>
              <a:spcBef>
                <a:spcPts val="0"/>
              </a:spcBef>
              <a:spcAft>
                <a:spcPts val="600"/>
              </a:spcAft>
              <a:buFont typeface="Wingdings" panose="05000000000000000000" pitchFamily="2" charset="2"/>
              <a:buChar char="§"/>
              <a:defRPr/>
            </a:pPr>
            <a:r>
              <a:rPr lang="en-GB" sz="2000" b="1" dirty="0">
                <a:cs typeface="Times New Roman" pitchFamily="18" charset="0"/>
              </a:rPr>
              <a:t>Structuring questions</a:t>
            </a:r>
            <a:endParaRPr lang="en-GB" sz="2000" dirty="0">
              <a:cs typeface="Times New Roman" pitchFamily="18" charset="0"/>
            </a:endParaRPr>
          </a:p>
          <a:p>
            <a:pPr marL="0" indent="0">
              <a:lnSpc>
                <a:spcPct val="120000"/>
              </a:lnSpc>
              <a:spcBef>
                <a:spcPts val="0"/>
              </a:spcBef>
              <a:spcAft>
                <a:spcPts val="600"/>
              </a:spcAft>
              <a:buNone/>
              <a:defRPr/>
            </a:pPr>
            <a:r>
              <a:rPr lang="en-GB" sz="2000" dirty="0">
                <a:cs typeface="Times New Roman" pitchFamily="18" charset="0"/>
              </a:rPr>
              <a:t>`I would now like to move on to a different topic‘.</a:t>
            </a:r>
            <a:endParaRPr lang="en-GB" sz="2000" dirty="0"/>
          </a:p>
        </p:txBody>
      </p:sp>
    </p:spTree>
    <p:extLst>
      <p:ext uri="{BB962C8B-B14F-4D97-AF65-F5344CB8AC3E}">
        <p14:creationId xmlns:p14="http://schemas.microsoft.com/office/powerpoint/2010/main" val="2754319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cs typeface="Times New Roman" pitchFamily="18" charset="0"/>
              </a:rPr>
              <a:t>Kinds of Question </a:t>
            </a:r>
            <a:endParaRPr lang="en-GB" dirty="0"/>
          </a:p>
        </p:txBody>
      </p:sp>
      <p:sp>
        <p:nvSpPr>
          <p:cNvPr id="3" name="Espace réservé du contenu 2"/>
          <p:cNvSpPr>
            <a:spLocks noGrp="1"/>
          </p:cNvSpPr>
          <p:nvPr>
            <p:ph idx="1"/>
          </p:nvPr>
        </p:nvSpPr>
        <p:spPr>
          <a:xfrm>
            <a:off x="457200" y="2032248"/>
            <a:ext cx="8229600" cy="4781128"/>
          </a:xfrm>
        </p:spPr>
        <p:txBody>
          <a:bodyPr>
            <a:noAutofit/>
          </a:bodyPr>
          <a:lstStyle/>
          <a:p>
            <a:pPr>
              <a:lnSpc>
                <a:spcPct val="120000"/>
              </a:lnSpc>
              <a:spcBef>
                <a:spcPts val="0"/>
              </a:spcBef>
              <a:spcAft>
                <a:spcPts val="600"/>
              </a:spcAft>
              <a:buFont typeface="Wingdings" panose="05000000000000000000" pitchFamily="2" charset="2"/>
              <a:buChar char="§"/>
              <a:defRPr/>
            </a:pPr>
            <a:r>
              <a:rPr lang="en-GB" sz="1800" b="1" dirty="0">
                <a:cs typeface="Times New Roman" pitchFamily="18" charset="0"/>
              </a:rPr>
              <a:t>Silence</a:t>
            </a:r>
            <a:endParaRPr lang="en-GB" sz="1800" dirty="0">
              <a:cs typeface="Times New Roman" pitchFamily="18" charset="0"/>
            </a:endParaRPr>
          </a:p>
          <a:p>
            <a:pPr marL="0" indent="0">
              <a:lnSpc>
                <a:spcPct val="120000"/>
              </a:lnSpc>
              <a:spcBef>
                <a:spcPts val="0"/>
              </a:spcBef>
              <a:spcAft>
                <a:spcPts val="600"/>
              </a:spcAft>
              <a:buNone/>
              <a:defRPr/>
            </a:pPr>
            <a:r>
              <a:rPr lang="en-GB" sz="1800" dirty="0">
                <a:cs typeface="Times New Roman" pitchFamily="18" charset="0"/>
              </a:rPr>
              <a:t>allow pauses to signal that you want to give the interviewee the opportunity to reflect and amplify an answer.</a:t>
            </a:r>
          </a:p>
          <a:p>
            <a:pPr marL="0" indent="0">
              <a:lnSpc>
                <a:spcPct val="120000"/>
              </a:lnSpc>
              <a:spcBef>
                <a:spcPts val="0"/>
              </a:spcBef>
              <a:spcAft>
                <a:spcPts val="600"/>
              </a:spcAft>
              <a:buNone/>
              <a:defRPr/>
            </a:pPr>
            <a:endParaRPr lang="en-GB" sz="800" dirty="0">
              <a:cs typeface="Times New Roman" pitchFamily="18" charset="0"/>
            </a:endParaRPr>
          </a:p>
          <a:p>
            <a:pPr>
              <a:lnSpc>
                <a:spcPct val="120000"/>
              </a:lnSpc>
              <a:spcBef>
                <a:spcPts val="0"/>
              </a:spcBef>
              <a:spcAft>
                <a:spcPts val="600"/>
              </a:spcAft>
              <a:buFont typeface="Wingdings" panose="05000000000000000000" pitchFamily="2" charset="2"/>
              <a:buChar char="§"/>
              <a:defRPr/>
            </a:pPr>
            <a:r>
              <a:rPr lang="en-GB" sz="1800" b="1" dirty="0">
                <a:cs typeface="Times New Roman" pitchFamily="18" charset="0"/>
              </a:rPr>
              <a:t>Interpreting questions</a:t>
            </a:r>
            <a:endParaRPr lang="en-GB" sz="1800" dirty="0">
              <a:cs typeface="Times New Roman" pitchFamily="18" charset="0"/>
            </a:endParaRPr>
          </a:p>
          <a:p>
            <a:pPr marL="0" indent="0">
              <a:lnSpc>
                <a:spcPct val="120000"/>
              </a:lnSpc>
              <a:spcBef>
                <a:spcPts val="0"/>
              </a:spcBef>
              <a:spcAft>
                <a:spcPts val="600"/>
              </a:spcAft>
              <a:buNone/>
              <a:defRPr/>
            </a:pPr>
            <a:r>
              <a:rPr lang="en-GB" sz="1800" dirty="0">
                <a:cs typeface="Times New Roman" pitchFamily="18" charset="0"/>
              </a:rPr>
              <a:t> `Do you mean that your leadership role has had to change from one of encouraging others to a more directive one?'; `Is it fair to say that what you are suggesting is that you don't mind being friendly towards customers most of the time, but when they are unpleasant or demanding you find it more difficult?‘</a:t>
            </a:r>
          </a:p>
          <a:p>
            <a:pPr marL="0" indent="0">
              <a:lnSpc>
                <a:spcPct val="120000"/>
              </a:lnSpc>
              <a:spcBef>
                <a:spcPts val="0"/>
              </a:spcBef>
              <a:spcAft>
                <a:spcPts val="600"/>
              </a:spcAft>
              <a:buNone/>
              <a:defRPr/>
            </a:pPr>
            <a:endParaRPr lang="en-GB" sz="1800" dirty="0">
              <a:cs typeface="Times New Roman" pitchFamily="18" charset="0"/>
            </a:endParaRPr>
          </a:p>
          <a:p>
            <a:pPr>
              <a:lnSpc>
                <a:spcPct val="120000"/>
              </a:lnSpc>
              <a:spcBef>
                <a:spcPts val="0"/>
              </a:spcBef>
              <a:spcAft>
                <a:spcPts val="600"/>
              </a:spcAft>
              <a:buFont typeface="Wingdings" panose="05000000000000000000" pitchFamily="2" charset="2"/>
              <a:buChar char="§"/>
              <a:defRPr/>
            </a:pPr>
            <a:r>
              <a:rPr lang="en-GB" sz="1800" b="1" dirty="0">
                <a:cs typeface="Times New Roman" pitchFamily="18" charset="0"/>
              </a:rPr>
              <a:t>Leading questions</a:t>
            </a:r>
          </a:p>
          <a:p>
            <a:pPr marL="0" indent="0">
              <a:lnSpc>
                <a:spcPct val="120000"/>
              </a:lnSpc>
              <a:spcBef>
                <a:spcPts val="0"/>
              </a:spcBef>
              <a:spcAft>
                <a:spcPts val="600"/>
              </a:spcAft>
              <a:buNone/>
              <a:defRPr/>
            </a:pPr>
            <a:r>
              <a:rPr lang="en-GB" sz="1800" dirty="0">
                <a:cs typeface="Times New Roman" pitchFamily="18" charset="0"/>
              </a:rPr>
              <a:t>‘How have your experiences as a teacher affected you as a parent?’; ‘</a:t>
            </a:r>
            <a:r>
              <a:rPr lang="en-IE" sz="1800" dirty="0"/>
              <a:t>Did you believe that the recent lay-offs in your department </a:t>
            </a:r>
            <a:r>
              <a:rPr lang="en-US" sz="1800" dirty="0"/>
              <a:t>were unnecessary?’ </a:t>
            </a:r>
            <a:r>
              <a:rPr lang="en-GB" sz="1800" b="1" dirty="0">
                <a:cs typeface="Times New Roman" pitchFamily="18" charset="0"/>
              </a:rPr>
              <a:t>To be avoided</a:t>
            </a:r>
            <a:endParaRPr lang="en-GB" sz="1800" b="1" dirty="0"/>
          </a:p>
          <a:p>
            <a:endParaRPr lang="en-GB" sz="1800" dirty="0"/>
          </a:p>
        </p:txBody>
      </p:sp>
    </p:spTree>
    <p:extLst>
      <p:ext uri="{BB962C8B-B14F-4D97-AF65-F5344CB8AC3E}">
        <p14:creationId xmlns:p14="http://schemas.microsoft.com/office/powerpoint/2010/main" val="3006274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GB" sz="3600" dirty="0">
                <a:cs typeface="Times New Roman" pitchFamily="18" charset="0"/>
              </a:rPr>
              <a:t>Criteria for Successful Interviewers</a:t>
            </a:r>
            <a:endParaRPr lang="en-GB" sz="3600" dirty="0"/>
          </a:p>
        </p:txBody>
      </p:sp>
      <p:sp>
        <p:nvSpPr>
          <p:cNvPr id="3" name="Espace réservé du contenu 2"/>
          <p:cNvSpPr>
            <a:spLocks noGrp="1"/>
          </p:cNvSpPr>
          <p:nvPr>
            <p:ph idx="1"/>
          </p:nvPr>
        </p:nvSpPr>
        <p:spPr/>
        <p:txBody>
          <a:bodyPr anchor="ctr">
            <a:noAutofit/>
          </a:bodyPr>
          <a:lstStyle/>
          <a:p>
            <a:pPr>
              <a:lnSpc>
                <a:spcPct val="110000"/>
              </a:lnSpc>
              <a:spcAft>
                <a:spcPts val="600"/>
              </a:spcAft>
              <a:buFont typeface="Wingdings" panose="05000000000000000000" pitchFamily="2" charset="2"/>
              <a:buChar char="§"/>
              <a:defRPr/>
            </a:pPr>
            <a:r>
              <a:rPr lang="en-GB" sz="2000" b="1" dirty="0">
                <a:cs typeface="Times New Roman" pitchFamily="18" charset="0"/>
              </a:rPr>
              <a:t>Knowledgeable</a:t>
            </a:r>
            <a:r>
              <a:rPr lang="en-GB" sz="2000" dirty="0">
                <a:cs typeface="Times New Roman" pitchFamily="18" charset="0"/>
              </a:rPr>
              <a:t>:  thoroughly familiar with the focus of the interview; pilot interviews are useful here.</a:t>
            </a:r>
            <a:endParaRPr lang="en-GB" sz="800" dirty="0">
              <a:cs typeface="Times New Roman" pitchFamily="18" charset="0"/>
            </a:endParaRPr>
          </a:p>
          <a:p>
            <a:pPr>
              <a:lnSpc>
                <a:spcPct val="110000"/>
              </a:lnSpc>
              <a:spcAft>
                <a:spcPts val="600"/>
              </a:spcAft>
              <a:buFont typeface="Wingdings" panose="05000000000000000000" pitchFamily="2" charset="2"/>
              <a:buChar char="§"/>
              <a:defRPr/>
            </a:pPr>
            <a:r>
              <a:rPr lang="en-GB" sz="2000" b="1" dirty="0">
                <a:cs typeface="Times New Roman" pitchFamily="18" charset="0"/>
              </a:rPr>
              <a:t>Structuring</a:t>
            </a:r>
            <a:r>
              <a:rPr lang="en-GB" sz="2000" dirty="0">
                <a:cs typeface="Times New Roman" pitchFamily="18" charset="0"/>
              </a:rPr>
              <a:t>: gives purpose for interview; rounds it off; asks whether interviewee has questions.</a:t>
            </a:r>
            <a:endParaRPr lang="en-GB" sz="800" dirty="0">
              <a:cs typeface="Times New Roman" pitchFamily="18" charset="0"/>
            </a:endParaRPr>
          </a:p>
          <a:p>
            <a:pPr>
              <a:lnSpc>
                <a:spcPct val="110000"/>
              </a:lnSpc>
              <a:spcAft>
                <a:spcPts val="600"/>
              </a:spcAft>
              <a:buFont typeface="Wingdings" panose="05000000000000000000" pitchFamily="2" charset="2"/>
              <a:buChar char="§"/>
              <a:defRPr/>
            </a:pPr>
            <a:r>
              <a:rPr lang="en-GB" sz="2000" b="1" dirty="0">
                <a:cs typeface="Times New Roman" pitchFamily="18" charset="0"/>
              </a:rPr>
              <a:t>Clear</a:t>
            </a:r>
            <a:r>
              <a:rPr lang="en-GB" sz="2000" dirty="0">
                <a:cs typeface="Times New Roman" pitchFamily="18" charset="0"/>
              </a:rPr>
              <a:t>: asks simple, easy, short questions; no jargon.</a:t>
            </a:r>
            <a:endParaRPr lang="en-GB" sz="800" dirty="0">
              <a:cs typeface="Times New Roman" pitchFamily="18" charset="0"/>
            </a:endParaRPr>
          </a:p>
          <a:p>
            <a:pPr>
              <a:lnSpc>
                <a:spcPct val="110000"/>
              </a:lnSpc>
              <a:spcAft>
                <a:spcPts val="600"/>
              </a:spcAft>
              <a:buFont typeface="Wingdings" panose="05000000000000000000" pitchFamily="2" charset="2"/>
              <a:buChar char="§"/>
              <a:defRPr/>
            </a:pPr>
            <a:r>
              <a:rPr lang="en-GB" sz="2000" b="1" dirty="0">
                <a:cs typeface="Times New Roman" pitchFamily="18" charset="0"/>
              </a:rPr>
              <a:t>Gentle</a:t>
            </a:r>
            <a:r>
              <a:rPr lang="en-GB" sz="2000" dirty="0">
                <a:cs typeface="Times New Roman" pitchFamily="18" charset="0"/>
              </a:rPr>
              <a:t>: lets people finish; gives them time to think; tolerates pauses.</a:t>
            </a:r>
            <a:endParaRPr lang="en-GB" sz="800" dirty="0">
              <a:cs typeface="Times New Roman" pitchFamily="18" charset="0"/>
            </a:endParaRPr>
          </a:p>
          <a:p>
            <a:pPr>
              <a:lnSpc>
                <a:spcPct val="110000"/>
              </a:lnSpc>
              <a:spcAft>
                <a:spcPts val="600"/>
              </a:spcAft>
              <a:buFont typeface="Wingdings" panose="05000000000000000000" pitchFamily="2" charset="2"/>
              <a:buChar char="§"/>
              <a:defRPr/>
            </a:pPr>
            <a:r>
              <a:rPr lang="en-GB" sz="2000" b="1" dirty="0">
                <a:cs typeface="Times New Roman" pitchFamily="18" charset="0"/>
              </a:rPr>
              <a:t>Sensitive</a:t>
            </a:r>
            <a:r>
              <a:rPr lang="en-GB" sz="2000" dirty="0">
                <a:cs typeface="Times New Roman" pitchFamily="18" charset="0"/>
              </a:rPr>
              <a:t>: listens attentively to what is said and how it is said; is empathetic in dealing with the interviewee.</a:t>
            </a:r>
            <a:endParaRPr lang="en-GB" sz="800" dirty="0">
              <a:cs typeface="Times New Roman" pitchFamily="18" charset="0"/>
            </a:endParaRPr>
          </a:p>
        </p:txBody>
      </p:sp>
    </p:spTree>
    <p:extLst>
      <p:ext uri="{BB962C8B-B14F-4D97-AF65-F5344CB8AC3E}">
        <p14:creationId xmlns:p14="http://schemas.microsoft.com/office/powerpoint/2010/main" val="2301550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GB" sz="3600" dirty="0">
                <a:cs typeface="Times New Roman" pitchFamily="18" charset="0"/>
              </a:rPr>
              <a:t>Criteria for Successful Interviewers</a:t>
            </a:r>
            <a:endParaRPr lang="en-GB" sz="3600" dirty="0"/>
          </a:p>
        </p:txBody>
      </p:sp>
      <p:sp>
        <p:nvSpPr>
          <p:cNvPr id="3" name="Espace réservé du contenu 2"/>
          <p:cNvSpPr>
            <a:spLocks noGrp="1"/>
          </p:cNvSpPr>
          <p:nvPr>
            <p:ph idx="1"/>
          </p:nvPr>
        </p:nvSpPr>
        <p:spPr/>
        <p:txBody>
          <a:bodyPr anchor="ctr">
            <a:noAutofit/>
          </a:bodyPr>
          <a:lstStyle/>
          <a:p>
            <a:pPr>
              <a:lnSpc>
                <a:spcPct val="110000"/>
              </a:lnSpc>
              <a:spcAft>
                <a:spcPts val="600"/>
              </a:spcAft>
              <a:buFont typeface="Wingdings" panose="05000000000000000000" pitchFamily="2" charset="2"/>
              <a:buChar char="§"/>
              <a:defRPr/>
            </a:pPr>
            <a:r>
              <a:rPr lang="en-GB" sz="2000" b="1" dirty="0">
                <a:cs typeface="Times New Roman" pitchFamily="18" charset="0"/>
              </a:rPr>
              <a:t>Critical</a:t>
            </a:r>
            <a:r>
              <a:rPr lang="en-GB" sz="2000" dirty="0">
                <a:cs typeface="Times New Roman" pitchFamily="18" charset="0"/>
              </a:rPr>
              <a:t>: is prepared to challenge what is said, for example, dealing with inconsistencies in interviewees' replies.</a:t>
            </a:r>
            <a:endParaRPr lang="en-GB" sz="900" dirty="0">
              <a:cs typeface="Times New Roman" pitchFamily="18" charset="0"/>
            </a:endParaRPr>
          </a:p>
          <a:p>
            <a:pPr>
              <a:lnSpc>
                <a:spcPct val="110000"/>
              </a:lnSpc>
              <a:spcAft>
                <a:spcPts val="600"/>
              </a:spcAft>
              <a:buFont typeface="Wingdings" panose="05000000000000000000" pitchFamily="2" charset="2"/>
              <a:buChar char="§"/>
              <a:defRPr/>
            </a:pPr>
            <a:r>
              <a:rPr lang="en-GB" sz="2000" b="1" dirty="0">
                <a:cs typeface="Times New Roman" pitchFamily="18" charset="0"/>
              </a:rPr>
              <a:t>Remembering</a:t>
            </a:r>
            <a:r>
              <a:rPr lang="en-GB" sz="2000" dirty="0">
                <a:cs typeface="Times New Roman" pitchFamily="18" charset="0"/>
              </a:rPr>
              <a:t>: relates what is said to what has previously been said.</a:t>
            </a:r>
            <a:endParaRPr lang="en-GB" sz="900" dirty="0">
              <a:cs typeface="Times New Roman" pitchFamily="18" charset="0"/>
            </a:endParaRPr>
          </a:p>
          <a:p>
            <a:pPr>
              <a:lnSpc>
                <a:spcPct val="110000"/>
              </a:lnSpc>
              <a:spcAft>
                <a:spcPts val="600"/>
              </a:spcAft>
              <a:buFont typeface="Wingdings" panose="05000000000000000000" pitchFamily="2" charset="2"/>
              <a:buChar char="§"/>
              <a:defRPr/>
            </a:pPr>
            <a:r>
              <a:rPr lang="en-GB" sz="2000" b="1" dirty="0">
                <a:cs typeface="Times New Roman" pitchFamily="18" charset="0"/>
              </a:rPr>
              <a:t>Interpreting</a:t>
            </a:r>
            <a:r>
              <a:rPr lang="en-GB" sz="2000" dirty="0">
                <a:cs typeface="Times New Roman" pitchFamily="18" charset="0"/>
              </a:rPr>
              <a:t>: clarifies and extends meanings of interviewees' statements, but without imposing meaning on them.</a:t>
            </a:r>
            <a:endParaRPr lang="en-GB" sz="900" dirty="0">
              <a:cs typeface="Times New Roman" pitchFamily="18" charset="0"/>
            </a:endParaRPr>
          </a:p>
          <a:p>
            <a:pPr>
              <a:lnSpc>
                <a:spcPct val="110000"/>
              </a:lnSpc>
              <a:spcAft>
                <a:spcPts val="600"/>
              </a:spcAft>
              <a:buFont typeface="Wingdings" panose="05000000000000000000" pitchFamily="2" charset="2"/>
              <a:buChar char="§"/>
              <a:defRPr/>
            </a:pPr>
            <a:r>
              <a:rPr lang="en-GB" sz="2000" b="1" dirty="0">
                <a:cs typeface="Times New Roman" pitchFamily="18" charset="0"/>
              </a:rPr>
              <a:t>Balanced</a:t>
            </a:r>
            <a:r>
              <a:rPr lang="en-GB" sz="2000" dirty="0">
                <a:cs typeface="Times New Roman" pitchFamily="18" charset="0"/>
              </a:rPr>
              <a:t>: does not talk too much, which may make the interviewee passive, and does not talk too little, which may result in the interviewee feeling he or she is not talking along the right lines.</a:t>
            </a:r>
            <a:endParaRPr lang="en-GB" sz="900" dirty="0">
              <a:cs typeface="Times New Roman" pitchFamily="18" charset="0"/>
            </a:endParaRPr>
          </a:p>
        </p:txBody>
      </p:sp>
    </p:spTree>
    <p:extLst>
      <p:ext uri="{BB962C8B-B14F-4D97-AF65-F5344CB8AC3E}">
        <p14:creationId xmlns:p14="http://schemas.microsoft.com/office/powerpoint/2010/main" val="3539607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IE" dirty="0"/>
              <a:t>FOCUS GROUPS</a:t>
            </a:r>
            <a:endParaRPr lang="en-GB" dirty="0"/>
          </a:p>
        </p:txBody>
      </p:sp>
      <p:sp>
        <p:nvSpPr>
          <p:cNvPr id="5" name="Espace réservé du texte 4"/>
          <p:cNvSpPr>
            <a:spLocks noGrp="1"/>
          </p:cNvSpPr>
          <p:nvPr>
            <p:ph type="body" idx="1"/>
          </p:nvPr>
        </p:nvSpPr>
        <p:spPr/>
        <p:txBody>
          <a:bodyPr/>
          <a:lstStyle/>
          <a:p>
            <a:endParaRPr lang="en-GB"/>
          </a:p>
        </p:txBody>
      </p:sp>
    </p:spTree>
    <p:extLst>
      <p:ext uri="{BB962C8B-B14F-4D97-AF65-F5344CB8AC3E}">
        <p14:creationId xmlns:p14="http://schemas.microsoft.com/office/powerpoint/2010/main" val="3274209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GB" sz="3600" dirty="0">
                <a:cs typeface="Times New Roman" pitchFamily="18" charset="0"/>
              </a:rPr>
              <a:t>What Is the Focus Group Method?</a:t>
            </a:r>
            <a:endParaRPr lang="en-GB" sz="3600" dirty="0"/>
          </a:p>
        </p:txBody>
      </p:sp>
      <p:sp>
        <p:nvSpPr>
          <p:cNvPr id="3" name="Espace réservé du contenu 2"/>
          <p:cNvSpPr>
            <a:spLocks noGrp="1"/>
          </p:cNvSpPr>
          <p:nvPr>
            <p:ph idx="1"/>
          </p:nvPr>
        </p:nvSpPr>
        <p:spPr/>
        <p:txBody>
          <a:bodyPr>
            <a:normAutofit/>
          </a:bodyPr>
          <a:lstStyle/>
          <a:p>
            <a:pPr marL="384175" indent="-384175">
              <a:lnSpc>
                <a:spcPct val="100000"/>
              </a:lnSpc>
              <a:spcAft>
                <a:spcPts val="600"/>
              </a:spcAft>
              <a:buFontTx/>
              <a:buNone/>
              <a:defRPr/>
            </a:pPr>
            <a:r>
              <a:rPr lang="en-GB" dirty="0">
                <a:cs typeface="Times New Roman" pitchFamily="18" charset="0"/>
              </a:rPr>
              <a:t>The </a:t>
            </a:r>
            <a:r>
              <a:rPr lang="en-GB" b="1" dirty="0">
                <a:cs typeface="Times New Roman" pitchFamily="18" charset="0"/>
              </a:rPr>
              <a:t>focus group</a:t>
            </a:r>
            <a:r>
              <a:rPr lang="en-GB" dirty="0">
                <a:cs typeface="Times New Roman" pitchFamily="18" charset="0"/>
              </a:rPr>
              <a:t> method is a form of group research where: </a:t>
            </a:r>
          </a:p>
          <a:p>
            <a:pPr marL="384175" indent="-384175">
              <a:lnSpc>
                <a:spcPct val="100000"/>
              </a:lnSpc>
              <a:spcAft>
                <a:spcPts val="600"/>
              </a:spcAft>
              <a:defRPr/>
            </a:pPr>
            <a:r>
              <a:rPr lang="en-GB" sz="2800" dirty="0">
                <a:cs typeface="Times New Roman" pitchFamily="18" charset="0"/>
              </a:rPr>
              <a:t>There are several participants (in addition to the moderator/ facilitator) </a:t>
            </a:r>
          </a:p>
          <a:p>
            <a:pPr marL="384175" indent="-384175">
              <a:lnSpc>
                <a:spcPct val="100000"/>
              </a:lnSpc>
              <a:spcAft>
                <a:spcPts val="600"/>
              </a:spcAft>
              <a:defRPr/>
            </a:pPr>
            <a:r>
              <a:rPr lang="en-GB" sz="2800" dirty="0">
                <a:cs typeface="Times New Roman" pitchFamily="18" charset="0"/>
              </a:rPr>
              <a:t>There is an emphasis on questioning on a particular, fairly tightly defined topic </a:t>
            </a:r>
          </a:p>
          <a:p>
            <a:pPr marL="384175" indent="-384175">
              <a:lnSpc>
                <a:spcPct val="100000"/>
              </a:lnSpc>
              <a:spcAft>
                <a:spcPts val="600"/>
              </a:spcAft>
              <a:defRPr/>
            </a:pPr>
            <a:r>
              <a:rPr lang="en-GB" sz="2800" dirty="0">
                <a:cs typeface="Times New Roman" pitchFamily="18" charset="0"/>
              </a:rPr>
              <a:t>Emphasis on interaction within the group and the joint construction of meaning</a:t>
            </a:r>
          </a:p>
        </p:txBody>
      </p:sp>
    </p:spTree>
    <p:extLst>
      <p:ext uri="{BB962C8B-B14F-4D97-AF65-F5344CB8AC3E}">
        <p14:creationId xmlns:p14="http://schemas.microsoft.com/office/powerpoint/2010/main" val="13250818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GB" sz="3600" dirty="0">
                <a:cs typeface="Times New Roman" pitchFamily="18" charset="0"/>
              </a:rPr>
              <a:t>Size of Groups</a:t>
            </a:r>
            <a:r>
              <a:rPr lang="en-GB" sz="3600" dirty="0"/>
              <a:t> </a:t>
            </a:r>
          </a:p>
        </p:txBody>
      </p:sp>
      <p:sp>
        <p:nvSpPr>
          <p:cNvPr id="3" name="Espace réservé du contenu 2"/>
          <p:cNvSpPr>
            <a:spLocks noGrp="1"/>
          </p:cNvSpPr>
          <p:nvPr>
            <p:ph idx="1"/>
          </p:nvPr>
        </p:nvSpPr>
        <p:spPr/>
        <p:txBody>
          <a:bodyPr>
            <a:normAutofit/>
          </a:bodyPr>
          <a:lstStyle/>
          <a:p>
            <a:pPr>
              <a:lnSpc>
                <a:spcPct val="100000"/>
              </a:lnSpc>
              <a:spcAft>
                <a:spcPts val="600"/>
              </a:spcAft>
              <a:defRPr/>
            </a:pPr>
            <a:r>
              <a:rPr lang="en-GB" sz="2800" dirty="0">
                <a:cs typeface="Times New Roman" pitchFamily="18" charset="0"/>
              </a:rPr>
              <a:t>Typical group size is </a:t>
            </a:r>
            <a:r>
              <a:rPr lang="en-GB" sz="2800" b="1" dirty="0">
                <a:cs typeface="Times New Roman" pitchFamily="18" charset="0"/>
              </a:rPr>
              <a:t>six to ten</a:t>
            </a:r>
            <a:r>
              <a:rPr lang="en-GB" sz="2800" dirty="0">
                <a:cs typeface="Times New Roman" pitchFamily="18" charset="0"/>
              </a:rPr>
              <a:t> </a:t>
            </a:r>
          </a:p>
          <a:p>
            <a:pPr>
              <a:lnSpc>
                <a:spcPct val="100000"/>
              </a:lnSpc>
              <a:spcAft>
                <a:spcPts val="600"/>
              </a:spcAft>
              <a:defRPr/>
            </a:pPr>
            <a:r>
              <a:rPr lang="en-GB" sz="2800" dirty="0">
                <a:cs typeface="Times New Roman" pitchFamily="18" charset="0"/>
              </a:rPr>
              <a:t>More than eight difficult to manage </a:t>
            </a:r>
          </a:p>
          <a:p>
            <a:pPr>
              <a:lnSpc>
                <a:spcPct val="100000"/>
              </a:lnSpc>
              <a:spcAft>
                <a:spcPts val="600"/>
              </a:spcAft>
              <a:defRPr/>
            </a:pPr>
            <a:r>
              <a:rPr lang="en-GB" sz="2800" dirty="0">
                <a:cs typeface="Times New Roman" pitchFamily="18" charset="0"/>
              </a:rPr>
              <a:t>It is almost impossible to control for `no-shows' other than by consciously over-recruiting </a:t>
            </a:r>
          </a:p>
          <a:p>
            <a:pPr>
              <a:lnSpc>
                <a:spcPct val="100000"/>
              </a:lnSpc>
              <a:spcAft>
                <a:spcPts val="600"/>
              </a:spcAft>
              <a:defRPr/>
            </a:pPr>
            <a:r>
              <a:rPr lang="en-GB" sz="2800" dirty="0">
                <a:cs typeface="Times New Roman" pitchFamily="18" charset="0"/>
              </a:rPr>
              <a:t>Larger groups make it  more difficult to stimulate discussion especially if people are reluctant to talk about a topic or have little experience of it</a:t>
            </a:r>
          </a:p>
        </p:txBody>
      </p:sp>
    </p:spTree>
    <p:extLst>
      <p:ext uri="{BB962C8B-B14F-4D97-AF65-F5344CB8AC3E}">
        <p14:creationId xmlns:p14="http://schemas.microsoft.com/office/powerpoint/2010/main" val="40849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Theory and Hypotheses</a:t>
            </a:r>
          </a:p>
        </p:txBody>
      </p:sp>
      <p:sp>
        <p:nvSpPr>
          <p:cNvPr id="3" name="Espace réservé du contenu 2"/>
          <p:cNvSpPr>
            <a:spLocks noGrp="1"/>
          </p:cNvSpPr>
          <p:nvPr>
            <p:ph idx="1"/>
          </p:nvPr>
        </p:nvSpPr>
        <p:spPr/>
        <p:txBody>
          <a:bodyPr>
            <a:normAutofit lnSpcReduction="10000"/>
          </a:bodyPr>
          <a:lstStyle/>
          <a:p>
            <a:r>
              <a:rPr lang="en-GB" sz="2400" dirty="0"/>
              <a:t>Theory: Tentative explanations of facts and relationships in science</a:t>
            </a:r>
          </a:p>
          <a:p>
            <a:r>
              <a:rPr lang="en-GB" sz="2400" dirty="0"/>
              <a:t>Hypothesis:</a:t>
            </a:r>
          </a:p>
          <a:p>
            <a:pPr lvl="1"/>
            <a:r>
              <a:rPr lang="en-GB" sz="2000" dirty="0"/>
              <a:t>A prediction based on a theory</a:t>
            </a:r>
          </a:p>
          <a:p>
            <a:pPr lvl="1"/>
            <a:r>
              <a:rPr lang="en-GB" sz="2000" dirty="0"/>
              <a:t>Tested to confirm or refute</a:t>
            </a:r>
          </a:p>
          <a:p>
            <a:pPr lvl="1"/>
            <a:r>
              <a:rPr lang="en-GB" sz="2000" dirty="0"/>
              <a:t>Can be revised or abandoned</a:t>
            </a:r>
          </a:p>
          <a:p>
            <a:pPr lvl="1"/>
            <a:endParaRPr lang="en-GB" sz="2000" dirty="0"/>
          </a:p>
          <a:p>
            <a:pPr marL="0" indent="0" algn="ctr">
              <a:buNone/>
            </a:pPr>
            <a:r>
              <a:rPr lang="en-GB" sz="2400" b="1" dirty="0"/>
              <a:t>Hypotheses are designed to express relationships between variables.</a:t>
            </a:r>
          </a:p>
          <a:p>
            <a:pPr marL="0" indent="0">
              <a:buNone/>
            </a:pPr>
            <a:endParaRPr lang="en-GB" sz="2400" dirty="0"/>
          </a:p>
          <a:p>
            <a:pPr marL="0" indent="0" algn="ctr">
              <a:buNone/>
            </a:pPr>
            <a:r>
              <a:rPr lang="en-GB" sz="2000" dirty="0"/>
              <a:t>“Hypothesis statements contain two or more variables that are measurable or potentially measurable and that specify how the variables are related” (</a:t>
            </a:r>
            <a:r>
              <a:rPr lang="en-GB" sz="2000" dirty="0" err="1"/>
              <a:t>Kerlinger</a:t>
            </a:r>
            <a:r>
              <a:rPr lang="en-GB" sz="2000" dirty="0"/>
              <a:t>, 1986)</a:t>
            </a:r>
          </a:p>
        </p:txBody>
      </p:sp>
      <p:sp>
        <p:nvSpPr>
          <p:cNvPr id="4" name="Espace réservé du pied de page 3"/>
          <p:cNvSpPr>
            <a:spLocks noGrp="1"/>
          </p:cNvSpPr>
          <p:nvPr>
            <p:ph type="ftr" sz="quarter" idx="11"/>
          </p:nvPr>
        </p:nvSpPr>
        <p:spPr/>
        <p:txBody>
          <a:bodyPr/>
          <a:lstStyle/>
          <a:p>
            <a:r>
              <a:rPr lang="en-GB"/>
              <a:t>Strat. Consultancy Project I &amp; Data Analytics</a:t>
            </a:r>
            <a:endParaRPr lang="en-GB" dirty="0"/>
          </a:p>
        </p:txBody>
      </p:sp>
    </p:spTree>
    <p:extLst>
      <p:ext uri="{BB962C8B-B14F-4D97-AF65-F5344CB8AC3E}">
        <p14:creationId xmlns:p14="http://schemas.microsoft.com/office/powerpoint/2010/main" val="17432164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GB" sz="3200" dirty="0"/>
              <a:t>An Example of a Focus Group Agenda</a:t>
            </a:r>
          </a:p>
        </p:txBody>
      </p:sp>
      <p:sp>
        <p:nvSpPr>
          <p:cNvPr id="4" name="Rectangle 3"/>
          <p:cNvSpPr>
            <a:spLocks noGrp="1" noChangeArrowheads="1"/>
          </p:cNvSpPr>
          <p:nvPr>
            <p:ph idx="1"/>
          </p:nvPr>
        </p:nvSpPr>
        <p:spPr>
          <a:xfrm>
            <a:off x="467544" y="1700808"/>
            <a:ext cx="3888432" cy="4536504"/>
          </a:xfrm>
        </p:spPr>
        <p:txBody>
          <a:bodyPr>
            <a:normAutofit/>
          </a:bodyPr>
          <a:lstStyle/>
          <a:p>
            <a:pPr marL="0" indent="0">
              <a:lnSpc>
                <a:spcPct val="110000"/>
              </a:lnSpc>
              <a:spcBef>
                <a:spcPts val="600"/>
              </a:spcBef>
              <a:spcAft>
                <a:spcPts val="600"/>
              </a:spcAft>
              <a:buNone/>
              <a:defRPr/>
            </a:pPr>
            <a:r>
              <a:rPr lang="en-GB" sz="2000" b="1" dirty="0">
                <a:solidFill>
                  <a:schemeClr val="tx1"/>
                </a:solidFill>
                <a:cs typeface="Courier New" pitchFamily="49" charset="0"/>
              </a:rPr>
              <a:t>Introduction</a:t>
            </a:r>
            <a:r>
              <a:rPr lang="en-GB" sz="2000" dirty="0">
                <a:solidFill>
                  <a:schemeClr val="tx1"/>
                </a:solidFill>
                <a:cs typeface="Courier New" pitchFamily="49" charset="0"/>
              </a:rPr>
              <a:t> (15 min)</a:t>
            </a:r>
            <a:endParaRPr lang="en-GB" sz="800" dirty="0">
              <a:solidFill>
                <a:schemeClr val="tx1"/>
              </a:solidFill>
              <a:cs typeface="Courier New" pitchFamily="49" charset="0"/>
            </a:endParaRPr>
          </a:p>
          <a:p>
            <a:pPr>
              <a:lnSpc>
                <a:spcPct val="110000"/>
              </a:lnSpc>
              <a:spcBef>
                <a:spcPts val="600"/>
              </a:spcBef>
              <a:spcAft>
                <a:spcPts val="600"/>
              </a:spcAft>
              <a:buFont typeface="Wingdings" panose="05000000000000000000" pitchFamily="2" charset="2"/>
              <a:buChar char="§"/>
              <a:defRPr/>
            </a:pPr>
            <a:r>
              <a:rPr lang="en-GB" sz="1800" dirty="0">
                <a:solidFill>
                  <a:schemeClr val="tx1"/>
                </a:solidFill>
                <a:cs typeface="Courier New" pitchFamily="49" charset="0"/>
              </a:rPr>
              <a:t>Introduce yourself, the research and roles</a:t>
            </a:r>
          </a:p>
          <a:p>
            <a:pPr>
              <a:lnSpc>
                <a:spcPct val="110000"/>
              </a:lnSpc>
              <a:spcBef>
                <a:spcPts val="600"/>
              </a:spcBef>
              <a:spcAft>
                <a:spcPts val="600"/>
              </a:spcAft>
              <a:buFont typeface="Wingdings" panose="05000000000000000000" pitchFamily="2" charset="2"/>
              <a:buChar char="§"/>
              <a:defRPr/>
            </a:pPr>
            <a:r>
              <a:rPr lang="en-GB" sz="1800" dirty="0">
                <a:solidFill>
                  <a:schemeClr val="tx1"/>
                </a:solidFill>
                <a:cs typeface="Courier New" pitchFamily="49" charset="0"/>
              </a:rPr>
              <a:t>Aim and format of the focus group</a:t>
            </a:r>
          </a:p>
          <a:p>
            <a:pPr>
              <a:lnSpc>
                <a:spcPct val="110000"/>
              </a:lnSpc>
              <a:spcBef>
                <a:spcPts val="600"/>
              </a:spcBef>
              <a:spcAft>
                <a:spcPts val="600"/>
              </a:spcAft>
              <a:buFont typeface="Wingdings" panose="05000000000000000000" pitchFamily="2" charset="2"/>
              <a:buChar char="§"/>
              <a:defRPr/>
            </a:pPr>
            <a:r>
              <a:rPr lang="en-GB" sz="1800" dirty="0">
                <a:solidFill>
                  <a:schemeClr val="tx1"/>
                </a:solidFill>
                <a:cs typeface="Courier New" pitchFamily="49" charset="0"/>
              </a:rPr>
              <a:t>Conventions (confidentiality, speak one at a time, recordings, everybody’s views</a:t>
            </a:r>
          </a:p>
          <a:p>
            <a:pPr>
              <a:lnSpc>
                <a:spcPct val="110000"/>
              </a:lnSpc>
              <a:spcBef>
                <a:spcPts val="600"/>
              </a:spcBef>
              <a:spcAft>
                <a:spcPts val="600"/>
              </a:spcAft>
              <a:buFont typeface="Wingdings" panose="05000000000000000000" pitchFamily="2" charset="2"/>
              <a:buChar char="§"/>
              <a:defRPr/>
            </a:pPr>
            <a:r>
              <a:rPr lang="en-GB" sz="1800" dirty="0">
                <a:solidFill>
                  <a:schemeClr val="tx1"/>
                </a:solidFill>
                <a:cs typeface="Courier New" pitchFamily="49" charset="0"/>
              </a:rPr>
              <a:t>Personal introduction of participants and their businesses</a:t>
            </a:r>
          </a:p>
          <a:p>
            <a:pPr>
              <a:lnSpc>
                <a:spcPct val="110000"/>
              </a:lnSpc>
              <a:spcBef>
                <a:spcPts val="600"/>
              </a:spcBef>
              <a:spcAft>
                <a:spcPts val="600"/>
              </a:spcAft>
              <a:buFont typeface="Wingdings" panose="05000000000000000000" pitchFamily="2" charset="2"/>
              <a:buChar char="§"/>
              <a:defRPr/>
            </a:pPr>
            <a:r>
              <a:rPr lang="en-GB" sz="1800" dirty="0">
                <a:solidFill>
                  <a:schemeClr val="tx1"/>
                </a:solidFill>
                <a:cs typeface="Courier New" pitchFamily="49" charset="0"/>
              </a:rPr>
              <a:t>Introduce the first topic</a:t>
            </a:r>
            <a:endParaRPr lang="en-GB" sz="1800" dirty="0">
              <a:solidFill>
                <a:schemeClr val="tx1"/>
              </a:solidFill>
            </a:endParaRPr>
          </a:p>
        </p:txBody>
      </p:sp>
      <p:sp>
        <p:nvSpPr>
          <p:cNvPr id="5" name="Rectangle 4"/>
          <p:cNvSpPr txBox="1">
            <a:spLocks noChangeArrowheads="1"/>
          </p:cNvSpPr>
          <p:nvPr/>
        </p:nvSpPr>
        <p:spPr>
          <a:xfrm>
            <a:off x="4355976" y="1700808"/>
            <a:ext cx="4267200" cy="472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spcBef>
                <a:spcPts val="600"/>
              </a:spcBef>
              <a:spcAft>
                <a:spcPts val="600"/>
              </a:spcAft>
              <a:buNone/>
              <a:tabLst>
                <a:tab pos="0" algn="l"/>
                <a:tab pos="476250" algn="l"/>
              </a:tabLst>
              <a:defRPr/>
            </a:pPr>
            <a:r>
              <a:rPr lang="en-GB" sz="1800" b="1" dirty="0">
                <a:cs typeface="Courier New" pitchFamily="49" charset="0"/>
              </a:rPr>
              <a:t>Discussion Topics</a:t>
            </a:r>
          </a:p>
          <a:p>
            <a:pPr>
              <a:lnSpc>
                <a:spcPct val="120000"/>
              </a:lnSpc>
              <a:spcBef>
                <a:spcPts val="600"/>
              </a:spcBef>
              <a:spcAft>
                <a:spcPts val="600"/>
              </a:spcAft>
              <a:buFont typeface="Wingdings" panose="05000000000000000000" pitchFamily="2" charset="2"/>
              <a:buChar char="§"/>
              <a:tabLst>
                <a:tab pos="0" algn="l"/>
                <a:tab pos="476250" algn="l"/>
              </a:tabLst>
              <a:defRPr/>
            </a:pPr>
            <a:r>
              <a:rPr lang="en-GB" sz="1800" dirty="0">
                <a:cs typeface="Courier New" pitchFamily="49" charset="0"/>
              </a:rPr>
              <a:t>Current trading climate (15  min)</a:t>
            </a:r>
          </a:p>
          <a:p>
            <a:pPr>
              <a:lnSpc>
                <a:spcPct val="120000"/>
              </a:lnSpc>
              <a:spcBef>
                <a:spcPts val="600"/>
              </a:spcBef>
              <a:spcAft>
                <a:spcPts val="600"/>
              </a:spcAft>
              <a:buFont typeface="Wingdings" panose="05000000000000000000" pitchFamily="2" charset="2"/>
              <a:buChar char="§"/>
              <a:tabLst>
                <a:tab pos="0" algn="l"/>
                <a:tab pos="476250" algn="l"/>
              </a:tabLst>
              <a:defRPr/>
            </a:pPr>
            <a:r>
              <a:rPr lang="en-GB" sz="1800" dirty="0">
                <a:cs typeface="Courier New" pitchFamily="49" charset="0"/>
              </a:rPr>
              <a:t>Main challenges in the business environment (20 min)</a:t>
            </a:r>
          </a:p>
          <a:p>
            <a:pPr>
              <a:lnSpc>
                <a:spcPct val="120000"/>
              </a:lnSpc>
              <a:spcBef>
                <a:spcPts val="600"/>
              </a:spcBef>
              <a:spcAft>
                <a:spcPts val="600"/>
              </a:spcAft>
              <a:buFont typeface="Wingdings" panose="05000000000000000000" pitchFamily="2" charset="2"/>
              <a:buChar char="§"/>
              <a:tabLst>
                <a:tab pos="0" algn="l"/>
                <a:tab pos="476250" algn="l"/>
              </a:tabLst>
              <a:defRPr/>
            </a:pPr>
            <a:r>
              <a:rPr lang="en-GB" sz="1800" dirty="0">
                <a:cs typeface="Courier New" pitchFamily="49" charset="0"/>
              </a:rPr>
              <a:t>Government policies and small firms (20 min)</a:t>
            </a:r>
          </a:p>
          <a:p>
            <a:pPr>
              <a:lnSpc>
                <a:spcPct val="120000"/>
              </a:lnSpc>
              <a:spcBef>
                <a:spcPts val="600"/>
              </a:spcBef>
              <a:spcAft>
                <a:spcPts val="600"/>
              </a:spcAft>
              <a:buFont typeface="Wingdings" panose="05000000000000000000" pitchFamily="2" charset="2"/>
              <a:buChar char="§"/>
              <a:tabLst>
                <a:tab pos="0" algn="l"/>
                <a:tab pos="476250" algn="l"/>
              </a:tabLst>
              <a:defRPr/>
            </a:pPr>
            <a:r>
              <a:rPr lang="en-GB" sz="1800" dirty="0">
                <a:cs typeface="Courier New" pitchFamily="49" charset="0"/>
              </a:rPr>
              <a:t>Topical issues (20 min)</a:t>
            </a:r>
          </a:p>
        </p:txBody>
      </p:sp>
    </p:spTree>
    <p:extLst>
      <p:ext uri="{BB962C8B-B14F-4D97-AF65-F5344CB8AC3E}">
        <p14:creationId xmlns:p14="http://schemas.microsoft.com/office/powerpoint/2010/main" val="40074500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a:t>Focus Groups</a:t>
            </a:r>
          </a:p>
        </p:txBody>
      </p:sp>
      <p:sp>
        <p:nvSpPr>
          <p:cNvPr id="4" name="Rectangle 3"/>
          <p:cNvSpPr>
            <a:spLocks noGrp="1" noChangeArrowheads="1"/>
          </p:cNvSpPr>
          <p:nvPr>
            <p:ph idx="1"/>
          </p:nvPr>
        </p:nvSpPr>
        <p:spPr>
          <a:xfrm>
            <a:off x="179512" y="2214736"/>
            <a:ext cx="4176464" cy="4094584"/>
          </a:xfrm>
        </p:spPr>
        <p:txBody>
          <a:bodyPr>
            <a:noAutofit/>
          </a:bodyPr>
          <a:lstStyle/>
          <a:p>
            <a:pPr marL="0" indent="0" algn="ctr">
              <a:lnSpc>
                <a:spcPct val="100000"/>
              </a:lnSpc>
              <a:spcAft>
                <a:spcPts val="600"/>
              </a:spcAft>
              <a:buNone/>
              <a:defRPr/>
            </a:pPr>
            <a:r>
              <a:rPr lang="en-GB" sz="2400" b="1" dirty="0"/>
              <a:t>Pros</a:t>
            </a:r>
            <a:endParaRPr lang="en-GB" sz="2400" b="1" dirty="0">
              <a:solidFill>
                <a:schemeClr val="tx1"/>
              </a:solidFill>
            </a:endParaRPr>
          </a:p>
          <a:p>
            <a:pPr>
              <a:lnSpc>
                <a:spcPct val="100000"/>
              </a:lnSpc>
              <a:spcAft>
                <a:spcPts val="600"/>
              </a:spcAft>
              <a:defRPr/>
            </a:pPr>
            <a:r>
              <a:rPr lang="en-GB" sz="2400" dirty="0">
                <a:solidFill>
                  <a:schemeClr val="tx1"/>
                </a:solidFill>
              </a:rPr>
              <a:t>Are flexible</a:t>
            </a:r>
          </a:p>
          <a:p>
            <a:pPr>
              <a:lnSpc>
                <a:spcPct val="100000"/>
              </a:lnSpc>
              <a:spcAft>
                <a:spcPts val="600"/>
              </a:spcAft>
              <a:defRPr/>
            </a:pPr>
            <a:r>
              <a:rPr lang="en-GB" sz="2400" dirty="0">
                <a:solidFill>
                  <a:schemeClr val="tx1"/>
                </a:solidFill>
              </a:rPr>
              <a:t>Provide insights into people’s shared understandings of everyday life</a:t>
            </a:r>
          </a:p>
          <a:p>
            <a:pPr>
              <a:lnSpc>
                <a:spcPct val="100000"/>
              </a:lnSpc>
              <a:spcAft>
                <a:spcPts val="600"/>
              </a:spcAft>
              <a:defRPr/>
            </a:pPr>
            <a:r>
              <a:rPr lang="en-GB" sz="2400" dirty="0">
                <a:solidFill>
                  <a:schemeClr val="tx1"/>
                </a:solidFill>
              </a:rPr>
              <a:t>The synergistic group effect</a:t>
            </a:r>
          </a:p>
          <a:p>
            <a:pPr>
              <a:lnSpc>
                <a:spcPct val="100000"/>
              </a:lnSpc>
              <a:spcAft>
                <a:spcPts val="600"/>
              </a:spcAft>
              <a:defRPr/>
            </a:pPr>
            <a:r>
              <a:rPr lang="en-GB" sz="2400" dirty="0">
                <a:solidFill>
                  <a:schemeClr val="tx1"/>
                </a:solidFill>
              </a:rPr>
              <a:t>Candour of participants</a:t>
            </a:r>
          </a:p>
          <a:p>
            <a:pPr>
              <a:lnSpc>
                <a:spcPct val="100000"/>
              </a:lnSpc>
              <a:spcAft>
                <a:spcPts val="600"/>
              </a:spcAft>
              <a:defRPr/>
            </a:pPr>
            <a:r>
              <a:rPr lang="en-GB" sz="2400" dirty="0">
                <a:solidFill>
                  <a:schemeClr val="tx1"/>
                </a:solidFill>
              </a:rPr>
              <a:t>Timing and cost</a:t>
            </a:r>
          </a:p>
        </p:txBody>
      </p:sp>
      <p:sp>
        <p:nvSpPr>
          <p:cNvPr id="5" name="Rectangle 3"/>
          <p:cNvSpPr txBox="1">
            <a:spLocks noChangeArrowheads="1"/>
          </p:cNvSpPr>
          <p:nvPr/>
        </p:nvSpPr>
        <p:spPr>
          <a:xfrm>
            <a:off x="4860032" y="2132856"/>
            <a:ext cx="4176464" cy="4094584"/>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Aft>
                <a:spcPts val="600"/>
              </a:spcAft>
              <a:buNone/>
              <a:defRPr/>
            </a:pPr>
            <a:r>
              <a:rPr lang="en-GB" sz="2400" b="1" dirty="0"/>
              <a:t>Cons</a:t>
            </a:r>
          </a:p>
          <a:p>
            <a:pPr>
              <a:spcAft>
                <a:spcPts val="600"/>
              </a:spcAft>
              <a:defRPr/>
            </a:pPr>
            <a:r>
              <a:rPr lang="en-GB" sz="2400" dirty="0"/>
              <a:t>Difficult to organise</a:t>
            </a:r>
          </a:p>
          <a:p>
            <a:pPr>
              <a:spcAft>
                <a:spcPts val="600"/>
              </a:spcAft>
              <a:defRPr/>
            </a:pPr>
            <a:r>
              <a:rPr lang="en-GB" sz="2400" dirty="0"/>
              <a:t>Researcher’s control is limited</a:t>
            </a:r>
          </a:p>
          <a:p>
            <a:pPr>
              <a:spcAft>
                <a:spcPts val="600"/>
              </a:spcAft>
              <a:defRPr/>
            </a:pPr>
            <a:r>
              <a:rPr lang="en-GB" sz="2400" dirty="0"/>
              <a:t>Transcription of discussions can be difficult</a:t>
            </a:r>
          </a:p>
          <a:p>
            <a:pPr>
              <a:spcAft>
                <a:spcPts val="600"/>
              </a:spcAft>
              <a:defRPr/>
            </a:pPr>
            <a:r>
              <a:rPr lang="en-GB" sz="2400" dirty="0"/>
              <a:t>Data difficult to analyse</a:t>
            </a:r>
          </a:p>
          <a:p>
            <a:pPr>
              <a:spcAft>
                <a:spcPts val="600"/>
              </a:spcAft>
              <a:defRPr/>
            </a:pPr>
            <a:r>
              <a:rPr lang="en-GB" sz="2400" dirty="0"/>
              <a:t>Not always appropriate for participants</a:t>
            </a:r>
            <a:endParaRPr lang="en-US" sz="2400" dirty="0"/>
          </a:p>
        </p:txBody>
      </p:sp>
    </p:spTree>
    <p:extLst>
      <p:ext uri="{BB962C8B-B14F-4D97-AF65-F5344CB8AC3E}">
        <p14:creationId xmlns:p14="http://schemas.microsoft.com/office/powerpoint/2010/main" val="2495525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IE" dirty="0"/>
              <a:t>Analysing QUALITATIVE DATA</a:t>
            </a:r>
            <a:endParaRPr lang="en-GB" dirty="0"/>
          </a:p>
        </p:txBody>
      </p:sp>
      <p:sp>
        <p:nvSpPr>
          <p:cNvPr id="5" name="Espace réservé du texte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467378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IE" dirty="0"/>
              <a:t>Working with interviews</a:t>
            </a:r>
            <a:endParaRPr lang="en-GB" dirty="0"/>
          </a:p>
        </p:txBody>
      </p:sp>
      <p:sp>
        <p:nvSpPr>
          <p:cNvPr id="3" name="Espace réservé du contenu 2"/>
          <p:cNvSpPr>
            <a:spLocks noGrp="1"/>
          </p:cNvSpPr>
          <p:nvPr>
            <p:ph idx="1"/>
          </p:nvPr>
        </p:nvSpPr>
        <p:spPr/>
        <p:txBody>
          <a:bodyPr/>
          <a:lstStyle/>
          <a:p>
            <a:endParaRPr lang="en-GB"/>
          </a:p>
        </p:txBody>
      </p:sp>
      <p:graphicFrame>
        <p:nvGraphicFramePr>
          <p:cNvPr id="4" name="Content Placeholder 4"/>
          <p:cNvGraphicFramePr>
            <a:graphicFrameLocks/>
          </p:cNvGraphicFramePr>
          <p:nvPr>
            <p:extLst>
              <p:ext uri="{D42A27DB-BD31-4B8C-83A1-F6EECF244321}">
                <p14:modId xmlns:p14="http://schemas.microsoft.com/office/powerpoint/2010/main" val="3250649006"/>
              </p:ext>
            </p:extLst>
          </p:nvPr>
        </p:nvGraphicFramePr>
        <p:xfrm>
          <a:off x="179512" y="2060848"/>
          <a:ext cx="8352928" cy="4032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9655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Thematic Analysis</a:t>
            </a:r>
          </a:p>
        </p:txBody>
      </p:sp>
      <p:sp>
        <p:nvSpPr>
          <p:cNvPr id="3" name="Espace réservé du contenu 2"/>
          <p:cNvSpPr>
            <a:spLocks noGrp="1"/>
          </p:cNvSpPr>
          <p:nvPr>
            <p:ph idx="1"/>
          </p:nvPr>
        </p:nvSpPr>
        <p:spPr/>
        <p:txBody>
          <a:bodyPr>
            <a:noAutofit/>
          </a:bodyPr>
          <a:lstStyle/>
          <a:p>
            <a:pPr marL="457200" lvl="1" indent="0">
              <a:buNone/>
            </a:pPr>
            <a:r>
              <a:rPr lang="en-GB" sz="2000" dirty="0"/>
              <a:t>“working with data, organizing it, breaking it into manageable units, synthesising it, </a:t>
            </a:r>
            <a:r>
              <a:rPr lang="en-GB" sz="2000" b="1" dirty="0"/>
              <a:t>searching for patterns, discovering what is important and what is to be learned</a:t>
            </a:r>
            <a:r>
              <a:rPr lang="en-GB" sz="2000" dirty="0"/>
              <a:t>, and deciding what you will tell others.” (Bogdan and Biklen, 1982)</a:t>
            </a:r>
          </a:p>
          <a:p>
            <a:pPr lvl="1"/>
            <a:endParaRPr lang="en-GB" sz="2000" dirty="0"/>
          </a:p>
          <a:p>
            <a:r>
              <a:rPr lang="en-GB" sz="2400" dirty="0"/>
              <a:t>Objective</a:t>
            </a:r>
          </a:p>
          <a:p>
            <a:pPr lvl="1"/>
            <a:r>
              <a:rPr lang="en-GB" sz="2000" dirty="0"/>
              <a:t>To </a:t>
            </a:r>
            <a:r>
              <a:rPr lang="en-GB" sz="2000" b="1" dirty="0"/>
              <a:t>determine the categories, relationships &amp; assumptions that underpin respondents’ views </a:t>
            </a:r>
            <a:r>
              <a:rPr lang="en-GB" sz="2000" dirty="0"/>
              <a:t>of the world in general &amp; of the subject matter of interest in particular</a:t>
            </a:r>
          </a:p>
        </p:txBody>
      </p:sp>
    </p:spTree>
    <p:extLst>
      <p:ext uri="{BB962C8B-B14F-4D97-AF65-F5344CB8AC3E}">
        <p14:creationId xmlns:p14="http://schemas.microsoft.com/office/powerpoint/2010/main" val="19527316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IE" dirty="0"/>
              <a:t>Coding Scheme</a:t>
            </a:r>
            <a:endParaRPr lang="en-GB" dirty="0"/>
          </a:p>
        </p:txBody>
      </p:sp>
      <p:sp>
        <p:nvSpPr>
          <p:cNvPr id="3" name="Espace réservé du contenu 2"/>
          <p:cNvSpPr>
            <a:spLocks noGrp="1"/>
          </p:cNvSpPr>
          <p:nvPr>
            <p:ph idx="1"/>
          </p:nvPr>
        </p:nvSpPr>
        <p:spPr/>
        <p:txBody>
          <a:bodyPr/>
          <a:lstStyle/>
          <a:p>
            <a:r>
              <a:rPr lang="en-GB" dirty="0"/>
              <a:t>Codes are tags or categories attached to words, phrases, sentences or paragraphs connected to a category/theme.</a:t>
            </a:r>
          </a:p>
          <a:p>
            <a:r>
              <a:rPr lang="en-GB" dirty="0"/>
              <a:t>Method of organising and structuring data according to issues and topics identified by research participants as being important to understanding the phenomenon of interest </a:t>
            </a:r>
          </a:p>
        </p:txBody>
      </p:sp>
    </p:spTree>
    <p:extLst>
      <p:ext uri="{BB962C8B-B14F-4D97-AF65-F5344CB8AC3E}">
        <p14:creationId xmlns:p14="http://schemas.microsoft.com/office/powerpoint/2010/main" val="5273616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IE" dirty="0"/>
              <a:t>Coding Scheme</a:t>
            </a:r>
            <a:endParaRPr lang="en-GB" dirty="0"/>
          </a:p>
        </p:txBody>
      </p:sp>
      <p:pic>
        <p:nvPicPr>
          <p:cNvPr id="5" name="Picture 2" descr="Image result for a visual model of the coding process in qualitative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656270"/>
            <a:ext cx="4248472" cy="5201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3476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IE" dirty="0"/>
              <a:t>Coding Scheme</a:t>
            </a:r>
            <a:endParaRPr lang="en-GB" dirty="0"/>
          </a:p>
        </p:txBody>
      </p:sp>
      <p:sp>
        <p:nvSpPr>
          <p:cNvPr id="3" name="Espace réservé du contenu 2"/>
          <p:cNvSpPr>
            <a:spLocks noGrp="1"/>
          </p:cNvSpPr>
          <p:nvPr>
            <p:ph idx="1"/>
          </p:nvPr>
        </p:nvSpPr>
        <p:spPr/>
        <p:txBody>
          <a:bodyPr>
            <a:noAutofit/>
          </a:bodyPr>
          <a:lstStyle/>
          <a:p>
            <a:pPr marL="514350" indent="-514350">
              <a:buFont typeface="+mj-lt"/>
              <a:buAutoNum type="arabicPeriod"/>
            </a:pPr>
            <a:r>
              <a:rPr lang="en-GB" sz="2400" dirty="0"/>
              <a:t>Code as soon as possible </a:t>
            </a:r>
          </a:p>
          <a:p>
            <a:pPr marL="514350" indent="-514350">
              <a:buFont typeface="+mj-lt"/>
              <a:buAutoNum type="arabicPeriod"/>
            </a:pPr>
            <a:r>
              <a:rPr lang="en-GB" sz="2400" dirty="0"/>
              <a:t>Read through your initial set of transcripts</a:t>
            </a:r>
          </a:p>
          <a:p>
            <a:pPr marL="514350" indent="-514350">
              <a:buFont typeface="+mj-lt"/>
              <a:buAutoNum type="arabicPeriod"/>
            </a:pPr>
            <a:r>
              <a:rPr lang="en-GB" sz="2400" dirty="0"/>
              <a:t>Do it again and create list of codes</a:t>
            </a:r>
          </a:p>
          <a:p>
            <a:pPr marL="514350" indent="-514350">
              <a:buFont typeface="+mj-lt"/>
              <a:buAutoNum type="arabicPeriod"/>
            </a:pPr>
            <a:r>
              <a:rPr lang="en-GB" sz="2400" dirty="0"/>
              <a:t>Review and refine your codes </a:t>
            </a:r>
          </a:p>
          <a:p>
            <a:pPr marL="514350" indent="-514350">
              <a:buFont typeface="+mj-lt"/>
              <a:buAutoNum type="arabicPeriod"/>
            </a:pPr>
            <a:r>
              <a:rPr lang="en-GB" sz="2400" dirty="0"/>
              <a:t>Consider more general theoretical ideas in relation to codes and data </a:t>
            </a:r>
          </a:p>
          <a:p>
            <a:pPr marL="514350" indent="-514350">
              <a:buFont typeface="+mj-lt"/>
              <a:buAutoNum type="arabicPeriod"/>
            </a:pPr>
            <a:r>
              <a:rPr lang="en-GB" sz="2400" dirty="0"/>
              <a:t>Any one item or slice of data can and often should be coded in more than one way </a:t>
            </a:r>
          </a:p>
          <a:p>
            <a:pPr marL="514350" indent="-514350">
              <a:buFont typeface="+mj-lt"/>
              <a:buAutoNum type="arabicPeriod"/>
            </a:pPr>
            <a:r>
              <a:rPr lang="en-GB" sz="2400" dirty="0"/>
              <a:t>Do not worry about generating what seem to be too many codes</a:t>
            </a:r>
          </a:p>
        </p:txBody>
      </p:sp>
    </p:spTree>
    <p:extLst>
      <p:ext uri="{BB962C8B-B14F-4D97-AF65-F5344CB8AC3E}">
        <p14:creationId xmlns:p14="http://schemas.microsoft.com/office/powerpoint/2010/main" val="1592981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IE" dirty="0"/>
              <a:t>Coding Example</a:t>
            </a:r>
            <a:endParaRPr lang="en-GB" dirty="0"/>
          </a:p>
        </p:txBody>
      </p:sp>
      <p:pic>
        <p:nvPicPr>
          <p:cNvPr id="4"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3978" t="15228" r="2459"/>
          <a:stretch/>
        </p:blipFill>
        <p:spPr bwMode="auto">
          <a:xfrm>
            <a:off x="899592" y="1715552"/>
            <a:ext cx="7289975" cy="495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1389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IE" dirty="0"/>
              <a:t>Coding Example</a:t>
            </a:r>
            <a:endParaRPr lang="en-GB" dirty="0"/>
          </a:p>
        </p:txBody>
      </p:sp>
      <p:pic>
        <p:nvPicPr>
          <p:cNvPr id="5" name="Picture 2" descr="Image result for interview transcrip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082" y="1694741"/>
            <a:ext cx="5199964" cy="516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20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GB" sz="3600" dirty="0"/>
              <a:t>Measurement Scales</a:t>
            </a:r>
          </a:p>
        </p:txBody>
      </p:sp>
      <p:sp>
        <p:nvSpPr>
          <p:cNvPr id="3" name="Espace réservé du contenu 2"/>
          <p:cNvSpPr>
            <a:spLocks noGrp="1"/>
          </p:cNvSpPr>
          <p:nvPr>
            <p:ph idx="1"/>
          </p:nvPr>
        </p:nvSpPr>
        <p:spPr/>
        <p:txBody>
          <a:bodyPr>
            <a:normAutofit/>
          </a:bodyPr>
          <a:lstStyle/>
          <a:p>
            <a:r>
              <a:rPr lang="en-GB" sz="2800" dirty="0"/>
              <a:t>Questionnaires/survey are made of multiple questions (also called items) related to the same theoretical construct/concept.</a:t>
            </a:r>
          </a:p>
          <a:p>
            <a:endParaRPr lang="en-GB" sz="2800" dirty="0"/>
          </a:p>
          <a:p>
            <a:r>
              <a:rPr lang="en-GB" sz="2800" dirty="0"/>
              <a:t>A score has to be calculated from all the items to produce the variable to analyse</a:t>
            </a:r>
          </a:p>
          <a:p>
            <a:pPr lvl="1"/>
            <a:r>
              <a:rPr lang="en-GB" sz="2400" dirty="0"/>
              <a:t>Average of items (including reversed items)</a:t>
            </a:r>
          </a:p>
          <a:p>
            <a:pPr lvl="1"/>
            <a:r>
              <a:rPr lang="en-GB" sz="2400" dirty="0"/>
              <a:t>Factor analysis</a:t>
            </a:r>
          </a:p>
        </p:txBody>
      </p:sp>
      <p:sp>
        <p:nvSpPr>
          <p:cNvPr id="4" name="Espace réservé du pied de page 3"/>
          <p:cNvSpPr>
            <a:spLocks noGrp="1"/>
          </p:cNvSpPr>
          <p:nvPr>
            <p:ph type="ftr" sz="quarter" idx="11"/>
          </p:nvPr>
        </p:nvSpPr>
        <p:spPr/>
        <p:txBody>
          <a:bodyPr/>
          <a:lstStyle/>
          <a:p>
            <a:r>
              <a:rPr lang="en-GB"/>
              <a:t>Strat. Consultancy Project I &amp; Data Analytics</a:t>
            </a:r>
            <a:endParaRPr lang="en-GB" dirty="0"/>
          </a:p>
        </p:txBody>
      </p:sp>
    </p:spTree>
    <p:extLst>
      <p:ext uri="{BB962C8B-B14F-4D97-AF65-F5344CB8AC3E}">
        <p14:creationId xmlns:p14="http://schemas.microsoft.com/office/powerpoint/2010/main" val="27307192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a:t>Interview analysis Example</a:t>
            </a:r>
          </a:p>
        </p:txBody>
      </p:sp>
      <p:sp>
        <p:nvSpPr>
          <p:cNvPr id="5" name="Espace réservé du texte 4"/>
          <p:cNvSpPr>
            <a:spLocks noGrp="1"/>
          </p:cNvSpPr>
          <p:nvPr>
            <p:ph type="body" idx="1"/>
          </p:nvPr>
        </p:nvSpPr>
        <p:spPr/>
        <p:txBody>
          <a:bodyPr/>
          <a:lstStyle/>
          <a:p>
            <a:endParaRPr lang="en-GB"/>
          </a:p>
        </p:txBody>
      </p:sp>
    </p:spTree>
    <p:extLst>
      <p:ext uri="{BB962C8B-B14F-4D97-AF65-F5344CB8AC3E}">
        <p14:creationId xmlns:p14="http://schemas.microsoft.com/office/powerpoint/2010/main" val="17428096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GB" dirty="0"/>
              <a:t>Interview Analysis Example</a:t>
            </a:r>
          </a:p>
        </p:txBody>
      </p:sp>
      <p:sp>
        <p:nvSpPr>
          <p:cNvPr id="3" name="Espace réservé du contenu 2"/>
          <p:cNvSpPr>
            <a:spLocks noGrp="1"/>
          </p:cNvSpPr>
          <p:nvPr>
            <p:ph idx="1"/>
          </p:nvPr>
        </p:nvSpPr>
        <p:spPr/>
        <p:txBody>
          <a:bodyPr anchor="ctr"/>
          <a:lstStyle/>
          <a:p>
            <a:r>
              <a:rPr lang="en-GB" dirty="0"/>
              <a:t>Topic: </a:t>
            </a:r>
            <a:r>
              <a:rPr lang="en-GB" b="1" dirty="0"/>
              <a:t>Cultural engagement in a complex business environment</a:t>
            </a:r>
          </a:p>
        </p:txBody>
      </p:sp>
    </p:spTree>
    <p:extLst>
      <p:ext uri="{BB962C8B-B14F-4D97-AF65-F5344CB8AC3E}">
        <p14:creationId xmlns:p14="http://schemas.microsoft.com/office/powerpoint/2010/main" val="34816418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GB" dirty="0"/>
              <a:t>Interview Analysis Example</a:t>
            </a:r>
          </a:p>
        </p:txBody>
      </p:sp>
      <p:graphicFrame>
        <p:nvGraphicFramePr>
          <p:cNvPr id="4" name="Tableau 3"/>
          <p:cNvGraphicFramePr>
            <a:graphicFrameLocks noGrp="1"/>
          </p:cNvGraphicFramePr>
          <p:nvPr>
            <p:extLst>
              <p:ext uri="{D42A27DB-BD31-4B8C-83A1-F6EECF244321}">
                <p14:modId xmlns:p14="http://schemas.microsoft.com/office/powerpoint/2010/main" val="181936651"/>
              </p:ext>
            </p:extLst>
          </p:nvPr>
        </p:nvGraphicFramePr>
        <p:xfrm>
          <a:off x="72008" y="1700807"/>
          <a:ext cx="8964488" cy="5157194"/>
        </p:xfrm>
        <a:graphic>
          <a:graphicData uri="http://schemas.openxmlformats.org/drawingml/2006/table">
            <a:tbl>
              <a:tblPr firstRow="1" bandRow="1">
                <a:tableStyleId>{93296810-A885-4BE3-A3E7-6D5BEEA58F35}</a:tableStyleId>
              </a:tblPr>
              <a:tblGrid>
                <a:gridCol w="1629906">
                  <a:extLst>
                    <a:ext uri="{9D8B030D-6E8A-4147-A177-3AD203B41FA5}">
                      <a16:colId xmlns:a16="http://schemas.microsoft.com/office/drawing/2014/main" val="20000"/>
                    </a:ext>
                  </a:extLst>
                </a:gridCol>
                <a:gridCol w="7334582">
                  <a:extLst>
                    <a:ext uri="{9D8B030D-6E8A-4147-A177-3AD203B41FA5}">
                      <a16:colId xmlns:a16="http://schemas.microsoft.com/office/drawing/2014/main" val="20001"/>
                    </a:ext>
                  </a:extLst>
                </a:gridCol>
              </a:tblGrid>
              <a:tr h="363183">
                <a:tc>
                  <a:txBody>
                    <a:bodyPr/>
                    <a:lstStyle/>
                    <a:p>
                      <a:r>
                        <a:rPr lang="en-GB" sz="1600" dirty="0"/>
                        <a:t>Categories</a:t>
                      </a:r>
                    </a:p>
                  </a:txBody>
                  <a:tcPr/>
                </a:tc>
                <a:tc>
                  <a:txBody>
                    <a:bodyPr/>
                    <a:lstStyle/>
                    <a:p>
                      <a:r>
                        <a:rPr lang="en-GB" sz="1600" dirty="0"/>
                        <a:t>Questions</a:t>
                      </a:r>
                    </a:p>
                  </a:txBody>
                  <a:tcPr/>
                </a:tc>
                <a:extLst>
                  <a:ext uri="{0D108BD9-81ED-4DB2-BD59-A6C34878D82A}">
                    <a16:rowId xmlns:a16="http://schemas.microsoft.com/office/drawing/2014/main" val="10000"/>
                  </a:ext>
                </a:extLst>
              </a:tr>
              <a:tr h="1125866">
                <a:tc>
                  <a:txBody>
                    <a:bodyPr/>
                    <a:lstStyle/>
                    <a:p>
                      <a:r>
                        <a:rPr lang="en-GB" sz="1600" kern="1200" dirty="0">
                          <a:effectLst/>
                        </a:rPr>
                        <a:t>Briefing</a:t>
                      </a:r>
                      <a:endParaRPr lang="en-GB" sz="1600" dirty="0"/>
                    </a:p>
                  </a:txBody>
                  <a:tcPr/>
                </a:tc>
                <a:tc>
                  <a:txBody>
                    <a:bodyPr/>
                    <a:lstStyle/>
                    <a:p>
                      <a:r>
                        <a:rPr lang="en-GB" sz="1600" kern="1200" dirty="0">
                          <a:effectLst/>
                        </a:rPr>
                        <a:t>Thank him/her for participation, introduce myself (name and profession), define the situation for the interviewee (confidentiality, recording, about 50 minutes, plus a short discussion afterwards), briefly state the purpose of the interview, and asking if the interviewee has any questions before the interview</a:t>
                      </a:r>
                      <a:endParaRPr lang="en-GB" sz="1600" dirty="0"/>
                    </a:p>
                  </a:txBody>
                  <a:tcPr/>
                </a:tc>
                <a:extLst>
                  <a:ext uri="{0D108BD9-81ED-4DB2-BD59-A6C34878D82A}">
                    <a16:rowId xmlns:a16="http://schemas.microsoft.com/office/drawing/2014/main" val="10001"/>
                  </a:ext>
                </a:extLst>
              </a:tr>
              <a:tr h="363183">
                <a:tc>
                  <a:txBody>
                    <a:bodyPr/>
                    <a:lstStyle/>
                    <a:p>
                      <a:r>
                        <a:rPr lang="en-GB" sz="1600" dirty="0"/>
                        <a:t>Introduction</a:t>
                      </a:r>
                    </a:p>
                  </a:txBody>
                  <a:tcPr/>
                </a:tc>
                <a:tc>
                  <a:txBody>
                    <a:bodyPr/>
                    <a:lstStyle/>
                    <a:p>
                      <a:r>
                        <a:rPr lang="en-GB" sz="1600" kern="1200" dirty="0">
                          <a:effectLst/>
                        </a:rPr>
                        <a:t>Can you tell me a bit about yourself, and your area of responsibility at Radiometer?</a:t>
                      </a:r>
                      <a:endParaRPr lang="en-GB" sz="1600" dirty="0"/>
                    </a:p>
                  </a:txBody>
                  <a:tcPr/>
                </a:tc>
                <a:extLst>
                  <a:ext uri="{0D108BD9-81ED-4DB2-BD59-A6C34878D82A}">
                    <a16:rowId xmlns:a16="http://schemas.microsoft.com/office/drawing/2014/main" val="10002"/>
                  </a:ext>
                </a:extLst>
              </a:tr>
              <a:tr h="363183">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GB" sz="1600" b="1" kern="1200" dirty="0">
                          <a:effectLst/>
                        </a:rPr>
                        <a:t>Internal complexity</a:t>
                      </a:r>
                      <a:endParaRPr lang="en-GB" sz="1600" b="1" i="1" dirty="0"/>
                    </a:p>
                  </a:txBody>
                  <a:tcPr/>
                </a:tc>
                <a:tc hMerge="1">
                  <a:txBody>
                    <a:bodyPr/>
                    <a:lstStyle/>
                    <a:p>
                      <a:endParaRPr lang="en-GB" dirty="0"/>
                    </a:p>
                  </a:txBody>
                  <a:tcPr/>
                </a:tc>
                <a:extLst>
                  <a:ext uri="{0D108BD9-81ED-4DB2-BD59-A6C34878D82A}">
                    <a16:rowId xmlns:a16="http://schemas.microsoft.com/office/drawing/2014/main" val="10003"/>
                  </a:ext>
                </a:extLst>
              </a:tr>
              <a:tr h="36318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1600" dirty="0"/>
                        <a:t>Complexity</a:t>
                      </a:r>
                      <a:r>
                        <a:rPr lang="en-GB" sz="1600" baseline="0" dirty="0"/>
                        <a:t> 1</a:t>
                      </a:r>
                      <a:endParaRPr lang="en-GB" sz="1600" dirty="0"/>
                    </a:p>
                  </a:txBody>
                  <a:tcPr/>
                </a:tc>
                <a:tc>
                  <a:txBody>
                    <a:bodyPr/>
                    <a:lstStyle/>
                    <a:p>
                      <a:r>
                        <a:rPr lang="en-GB" sz="1600" kern="1200" dirty="0">
                          <a:effectLst/>
                        </a:rPr>
                        <a:t>How often do you find yourself in cross-cultural encounters? </a:t>
                      </a:r>
                      <a:endParaRPr lang="en-GB" sz="1600" dirty="0"/>
                    </a:p>
                  </a:txBody>
                  <a:tcPr/>
                </a:tc>
                <a:extLst>
                  <a:ext uri="{0D108BD9-81ED-4DB2-BD59-A6C34878D82A}">
                    <a16:rowId xmlns:a16="http://schemas.microsoft.com/office/drawing/2014/main" val="10004"/>
                  </a:ext>
                </a:extLst>
              </a:tr>
              <a:tr h="61741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1600" dirty="0"/>
                        <a:t>Complexity</a:t>
                      </a:r>
                      <a:r>
                        <a:rPr lang="en-GB" sz="1600" baseline="0" dirty="0"/>
                        <a:t> 2</a:t>
                      </a:r>
                      <a:endParaRPr lang="en-GB" sz="1600" dirty="0"/>
                    </a:p>
                    <a:p>
                      <a:endParaRPr lang="en-GB"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1600" kern="1200" dirty="0">
                          <a:effectLst/>
                        </a:rPr>
                        <a:t>In your experience, how might culture play a role when we talk about solving tasks? </a:t>
                      </a:r>
                      <a:r>
                        <a:rPr lang="da-DK" sz="1600" kern="1200" dirty="0">
                          <a:effectLst/>
                        </a:rPr>
                        <a:t>Could you give an example?</a:t>
                      </a:r>
                      <a:endParaRPr lang="en-GB" sz="1600" dirty="0"/>
                    </a:p>
                  </a:txBody>
                  <a:tcPr/>
                </a:tc>
                <a:extLst>
                  <a:ext uri="{0D108BD9-81ED-4DB2-BD59-A6C34878D82A}">
                    <a16:rowId xmlns:a16="http://schemas.microsoft.com/office/drawing/2014/main" val="10005"/>
                  </a:ext>
                </a:extLst>
              </a:tr>
              <a:tr h="363183">
                <a:tc gridSpan="2">
                  <a:txBody>
                    <a:bodyPr/>
                    <a:lstStyle/>
                    <a:p>
                      <a:pPr algn="ctr"/>
                      <a:r>
                        <a:rPr lang="en-GB" sz="1600" b="1" kern="1200" dirty="0">
                          <a:effectLst/>
                        </a:rPr>
                        <a:t>Intercultural Engagement</a:t>
                      </a:r>
                      <a:endParaRPr lang="en-GB" sz="1600" b="1" i="1" dirty="0"/>
                    </a:p>
                  </a:txBody>
                  <a:tcPr/>
                </a:tc>
                <a:tc hMerge="1">
                  <a:txBody>
                    <a:bodyPr/>
                    <a:lstStyle/>
                    <a:p>
                      <a:endParaRPr lang="en-GB" dirty="0"/>
                    </a:p>
                  </a:txBody>
                  <a:tcPr/>
                </a:tc>
                <a:extLst>
                  <a:ext uri="{0D108BD9-81ED-4DB2-BD59-A6C34878D82A}">
                    <a16:rowId xmlns:a16="http://schemas.microsoft.com/office/drawing/2014/main" val="10006"/>
                  </a:ext>
                </a:extLst>
              </a:tr>
              <a:tr h="363183">
                <a:tc>
                  <a:txBody>
                    <a:bodyPr/>
                    <a:lstStyle/>
                    <a:p>
                      <a:r>
                        <a:rPr lang="en-GB" sz="1600" dirty="0"/>
                        <a:t>IE</a:t>
                      </a:r>
                      <a:r>
                        <a:rPr lang="en-GB" sz="1600" baseline="0" dirty="0"/>
                        <a:t> 1</a:t>
                      </a:r>
                      <a:endParaRPr lang="en-GB"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1600" kern="1200" dirty="0">
                          <a:effectLst/>
                        </a:rPr>
                        <a:t>How do you feel about engaging in cross-cultural collaborations? </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10007"/>
                  </a:ext>
                </a:extLst>
              </a:tr>
              <a:tr h="61741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1600" dirty="0"/>
                        <a:t>IE</a:t>
                      </a:r>
                      <a:r>
                        <a:rPr lang="en-GB" sz="1600" baseline="0" dirty="0"/>
                        <a:t> 2</a:t>
                      </a:r>
                      <a:endParaRPr lang="en-GB" sz="1600" dirty="0"/>
                    </a:p>
                    <a:p>
                      <a:endParaRPr lang="en-GB" sz="1600" dirty="0"/>
                    </a:p>
                  </a:txBody>
                  <a:tcPr/>
                </a:tc>
                <a:tc>
                  <a:txBody>
                    <a:bodyPr/>
                    <a:lstStyle/>
                    <a:p>
                      <a:r>
                        <a:rPr lang="en-GB" sz="1600" kern="1200" dirty="0">
                          <a:effectLst/>
                        </a:rPr>
                        <a:t>Can you describe a meeting with someone different from you that turned out just the way you wanted to? </a:t>
                      </a:r>
                      <a:endParaRPr lang="en-GB" sz="1600" dirty="0"/>
                    </a:p>
                  </a:txBody>
                  <a:tcPr/>
                </a:tc>
                <a:extLst>
                  <a:ext uri="{0D108BD9-81ED-4DB2-BD59-A6C34878D82A}">
                    <a16:rowId xmlns:a16="http://schemas.microsoft.com/office/drawing/2014/main" val="10008"/>
                  </a:ext>
                </a:extLst>
              </a:tr>
              <a:tr h="617410">
                <a:tc>
                  <a:txBody>
                    <a:bodyPr/>
                    <a:lstStyle/>
                    <a:p>
                      <a:r>
                        <a:rPr lang="en-GB" sz="1600" kern="1200" dirty="0">
                          <a:effectLst/>
                        </a:rPr>
                        <a:t>Briefing</a:t>
                      </a:r>
                      <a:endParaRPr lang="en-GB" sz="1600" dirty="0"/>
                    </a:p>
                  </a:txBody>
                  <a:tcPr/>
                </a:tc>
                <a:tc>
                  <a:txBody>
                    <a:bodyPr/>
                    <a:lstStyle/>
                    <a:p>
                      <a:r>
                        <a:rPr lang="en-GB" sz="1600" kern="1200" dirty="0">
                          <a:effectLst/>
                        </a:rPr>
                        <a:t>Are there any more things you would like to say before we end the interview? May I contact you, if further questions should arise? Thank you for your cooperation.</a:t>
                      </a:r>
                      <a:endParaRPr lang="en-GB" sz="16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13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9511" y="476672"/>
            <a:ext cx="8773977" cy="646331"/>
          </a:xfrm>
          <a:prstGeom prst="rect">
            <a:avLst/>
          </a:prstGeom>
          <a:solidFill>
            <a:schemeClr val="bg1"/>
          </a:solidFill>
        </p:spPr>
        <p:txBody>
          <a:bodyPr wrap="square" rtlCol="0">
            <a:spAutoFit/>
          </a:bodyPr>
          <a:lstStyle/>
          <a:p>
            <a:pPr algn="ctr"/>
            <a:r>
              <a:rPr lang="en-GB" dirty="0">
                <a:ln>
                  <a:solidFill>
                    <a:srgbClr val="FF0000"/>
                  </a:solidFill>
                </a:ln>
                <a:solidFill>
                  <a:schemeClr val="dk1"/>
                </a:solidFill>
              </a:rPr>
              <a:t>Internal complexity</a:t>
            </a:r>
            <a:endParaRPr lang="en-GB" dirty="0">
              <a:ln>
                <a:solidFill>
                  <a:srgbClr val="FF0000"/>
                </a:solidFill>
              </a:ln>
            </a:endParaRPr>
          </a:p>
          <a:p>
            <a:pPr algn="ctr"/>
            <a:r>
              <a:rPr lang="en-GB" dirty="0">
                <a:ln>
                  <a:solidFill>
                    <a:srgbClr val="00B050"/>
                  </a:solidFill>
                </a:ln>
                <a:solidFill>
                  <a:schemeClr val="dk1"/>
                </a:solidFill>
              </a:rPr>
              <a:t>Intercultural Engagement</a:t>
            </a:r>
            <a:endParaRPr lang="en-GB" dirty="0">
              <a:ln>
                <a:solidFill>
                  <a:srgbClr val="00B050"/>
                </a:solidFill>
              </a:ln>
            </a:endParaRPr>
          </a:p>
        </p:txBody>
      </p:sp>
      <p:sp>
        <p:nvSpPr>
          <p:cNvPr id="6" name="ZoneTexte 5"/>
          <p:cNvSpPr txBox="1"/>
          <p:nvPr/>
        </p:nvSpPr>
        <p:spPr>
          <a:xfrm>
            <a:off x="92559" y="1700808"/>
            <a:ext cx="8856985" cy="5078313"/>
          </a:xfrm>
          <a:prstGeom prst="rect">
            <a:avLst/>
          </a:prstGeom>
          <a:solidFill>
            <a:schemeClr val="bg1"/>
          </a:solidFill>
        </p:spPr>
        <p:txBody>
          <a:bodyPr wrap="square" rtlCol="0">
            <a:spAutoFit/>
          </a:bodyPr>
          <a:lstStyle/>
          <a:p>
            <a:r>
              <a:rPr lang="en-US" b="1" dirty="0"/>
              <a:t>Q: If you look at Radiometer as a whole, […] which role does culture play at Radiometer?</a:t>
            </a:r>
            <a:endParaRPr lang="en-GB" b="1" dirty="0"/>
          </a:p>
          <a:p>
            <a:r>
              <a:rPr lang="en-US" dirty="0"/>
              <a:t>A: I don’t know how it was in the past, but I mean that Danaher culture is something that is very </a:t>
            </a:r>
            <a:r>
              <a:rPr lang="en-US" dirty="0" err="1"/>
              <a:t>very</a:t>
            </a:r>
            <a:r>
              <a:rPr lang="en-US" dirty="0"/>
              <a:t> much alive, very much focused on [</a:t>
            </a:r>
            <a:r>
              <a:rPr lang="en-US" dirty="0" err="1"/>
              <a:t>hmhm</a:t>
            </a:r>
            <a:r>
              <a:rPr lang="en-US" dirty="0"/>
              <a:t>], very much .. this is the right way this is ..</a:t>
            </a:r>
            <a:r>
              <a:rPr lang="en-US" dirty="0" err="1"/>
              <a:t>ja</a:t>
            </a:r>
            <a:r>
              <a:rPr lang="en-US" dirty="0"/>
              <a:t> very much sort of implies what is the wrong way [</a:t>
            </a:r>
            <a:r>
              <a:rPr lang="en-US" dirty="0" err="1"/>
              <a:t>hmhm</a:t>
            </a:r>
            <a:r>
              <a:rPr lang="en-US" dirty="0"/>
              <a:t>].There is a lot of that. In Danaher we think that, in Danaher we should do [</a:t>
            </a:r>
            <a:r>
              <a:rPr lang="en-US" dirty="0" err="1"/>
              <a:t>hmhm</a:t>
            </a:r>
            <a:r>
              <a:rPr lang="en-US" dirty="0"/>
              <a:t>], according to Danaher this is the way [</a:t>
            </a:r>
            <a:r>
              <a:rPr lang="en-US" dirty="0" err="1"/>
              <a:t>hmhm</a:t>
            </a:r>
            <a:r>
              <a:rPr lang="en-US" dirty="0"/>
              <a:t>] so there’s a lot of [</a:t>
            </a:r>
            <a:r>
              <a:rPr lang="en-US" dirty="0" err="1"/>
              <a:t>hmhm</a:t>
            </a:r>
            <a:r>
              <a:rPr lang="en-US" dirty="0"/>
              <a:t>] Danaher tools, Danaher thinking, Danaher compliance that is pulled into [</a:t>
            </a:r>
            <a:r>
              <a:rPr lang="en-US" dirty="0" err="1"/>
              <a:t>hmhm</a:t>
            </a:r>
            <a:r>
              <a:rPr lang="en-US" dirty="0"/>
              <a:t>] the system and that’s a lot of you know: Kaizen is the way of living or of our life. [</a:t>
            </a:r>
            <a:r>
              <a:rPr lang="en-US" dirty="0" err="1"/>
              <a:t>hmhm</a:t>
            </a:r>
            <a:r>
              <a:rPr lang="en-US" dirty="0"/>
              <a:t>] But you also have 11 </a:t>
            </a:r>
            <a:r>
              <a:rPr lang="en-US" dirty="0" err="1"/>
              <a:t>uhm</a:t>
            </a:r>
            <a:r>
              <a:rPr lang="en-US" dirty="0"/>
              <a:t> ..managerial roles […]</a:t>
            </a:r>
          </a:p>
          <a:p>
            <a:r>
              <a:rPr lang="en-US" dirty="0"/>
              <a:t>A: I think it’s an very American cultural thing you know [</a:t>
            </a:r>
            <a:r>
              <a:rPr lang="en-US" dirty="0" err="1"/>
              <a:t>hmhm</a:t>
            </a:r>
            <a:r>
              <a:rPr lang="en-US" dirty="0"/>
              <a:t>] where you .. you need to have you need to be part of the community [</a:t>
            </a:r>
            <a:r>
              <a:rPr lang="en-US" dirty="0" err="1"/>
              <a:t>hmhm</a:t>
            </a:r>
            <a:r>
              <a:rPr lang="en-US" dirty="0"/>
              <a:t>] but you can be very much yourself [</a:t>
            </a:r>
            <a:r>
              <a:rPr lang="en-US" dirty="0" err="1"/>
              <a:t>hmhm</a:t>
            </a:r>
            <a:r>
              <a:rPr lang="en-US" dirty="0"/>
              <a:t>] [</a:t>
            </a:r>
            <a:r>
              <a:rPr lang="en-US" dirty="0" err="1"/>
              <a:t>ja</a:t>
            </a:r>
            <a:r>
              <a:rPr lang="en-US" dirty="0"/>
              <a:t>] but you need to act within the frame of the community [</a:t>
            </a:r>
            <a:r>
              <a:rPr lang="en-US" dirty="0" err="1"/>
              <a:t>ja</a:t>
            </a:r>
            <a:r>
              <a:rPr lang="en-US" dirty="0"/>
              <a:t>] but then you can do whatever you like [</a:t>
            </a:r>
            <a:r>
              <a:rPr lang="en-US" dirty="0" err="1"/>
              <a:t>hmhm</a:t>
            </a:r>
            <a:r>
              <a:rPr lang="en-US" dirty="0"/>
              <a:t>] and how you [</a:t>
            </a:r>
            <a:r>
              <a:rPr lang="en-US" dirty="0" err="1"/>
              <a:t>hmhm</a:t>
            </a:r>
            <a:r>
              <a:rPr lang="en-US" dirty="0"/>
              <a:t>] how you do your own thinking [</a:t>
            </a:r>
            <a:r>
              <a:rPr lang="en-US" dirty="0" err="1"/>
              <a:t>hmhm</a:t>
            </a:r>
            <a:r>
              <a:rPr lang="en-US" dirty="0"/>
              <a:t>] where it’s sort of like </a:t>
            </a:r>
            <a:r>
              <a:rPr lang="en-US" dirty="0" err="1"/>
              <a:t>ja</a:t>
            </a:r>
            <a:r>
              <a:rPr lang="en-US" dirty="0"/>
              <a:t> many other cultural thinking is sort of like if you want to be living in France you need to French, talk the language, think the way all </a:t>
            </a:r>
            <a:r>
              <a:rPr lang="en-US" dirty="0" err="1"/>
              <a:t>uhm</a:t>
            </a:r>
            <a:r>
              <a:rPr lang="en-US" dirty="0"/>
              <a:t> … [</a:t>
            </a:r>
            <a:r>
              <a:rPr lang="en-US" dirty="0" err="1"/>
              <a:t>hmhm</a:t>
            </a:r>
            <a:r>
              <a:rPr lang="en-US" dirty="0"/>
              <a:t>] all the stuff there. [</a:t>
            </a:r>
            <a:r>
              <a:rPr lang="en-US" dirty="0" err="1"/>
              <a:t>hmhm</a:t>
            </a:r>
            <a:r>
              <a:rPr lang="en-US" dirty="0"/>
              <a:t>] I think it’s sort of the very American way of embracing every culture but we have some … [certain] </a:t>
            </a:r>
            <a:r>
              <a:rPr lang="en-US" dirty="0" err="1"/>
              <a:t>ja</a:t>
            </a:r>
            <a:r>
              <a:rPr lang="en-US" dirty="0"/>
              <a:t> some certain base [</a:t>
            </a:r>
            <a:r>
              <a:rPr lang="en-US" dirty="0" err="1"/>
              <a:t>ja</a:t>
            </a:r>
            <a:r>
              <a:rPr lang="en-US" dirty="0"/>
              <a:t>] that </a:t>
            </a:r>
            <a:r>
              <a:rPr lang="en-US" dirty="0" err="1"/>
              <a:t>uhm</a:t>
            </a:r>
            <a:r>
              <a:rPr lang="en-US" dirty="0"/>
              <a:t> trusting the constitution [Q starts to laugh] and all that stuff. You need to believe in this, but how you do it is very much up to yourself. [</a:t>
            </a:r>
            <a:r>
              <a:rPr lang="en-US" dirty="0" err="1"/>
              <a:t>hmhm</a:t>
            </a:r>
            <a:r>
              <a:rPr lang="en-US" dirty="0"/>
              <a:t>].</a:t>
            </a:r>
            <a:endParaRPr lang="en-GB" dirty="0"/>
          </a:p>
        </p:txBody>
      </p:sp>
    </p:spTree>
    <p:extLst>
      <p:ext uri="{BB962C8B-B14F-4D97-AF65-F5344CB8AC3E}">
        <p14:creationId xmlns:p14="http://schemas.microsoft.com/office/powerpoint/2010/main" val="20230703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9511" y="476672"/>
            <a:ext cx="8773977" cy="646331"/>
          </a:xfrm>
          <a:prstGeom prst="rect">
            <a:avLst/>
          </a:prstGeom>
          <a:solidFill>
            <a:schemeClr val="bg1"/>
          </a:solidFill>
        </p:spPr>
        <p:txBody>
          <a:bodyPr wrap="square" rtlCol="0">
            <a:spAutoFit/>
          </a:bodyPr>
          <a:lstStyle/>
          <a:p>
            <a:pPr algn="ctr"/>
            <a:r>
              <a:rPr lang="en-GB" dirty="0">
                <a:ln>
                  <a:solidFill>
                    <a:srgbClr val="FF0000"/>
                  </a:solidFill>
                </a:ln>
                <a:solidFill>
                  <a:schemeClr val="dk1"/>
                </a:solidFill>
              </a:rPr>
              <a:t>Internal complexity</a:t>
            </a:r>
            <a:endParaRPr lang="en-GB" dirty="0">
              <a:ln>
                <a:solidFill>
                  <a:srgbClr val="FF0000"/>
                </a:solidFill>
              </a:ln>
            </a:endParaRPr>
          </a:p>
          <a:p>
            <a:pPr algn="ctr"/>
            <a:r>
              <a:rPr lang="en-GB" dirty="0">
                <a:ln>
                  <a:solidFill>
                    <a:srgbClr val="00B050"/>
                  </a:solidFill>
                </a:ln>
                <a:solidFill>
                  <a:schemeClr val="dk1"/>
                </a:solidFill>
              </a:rPr>
              <a:t>Intercultural Engagement</a:t>
            </a:r>
            <a:endParaRPr lang="en-GB" dirty="0">
              <a:ln>
                <a:solidFill>
                  <a:srgbClr val="00B050"/>
                </a:solidFill>
              </a:ln>
            </a:endParaRPr>
          </a:p>
        </p:txBody>
      </p:sp>
      <p:sp>
        <p:nvSpPr>
          <p:cNvPr id="6" name="ZoneTexte 5"/>
          <p:cNvSpPr txBox="1"/>
          <p:nvPr/>
        </p:nvSpPr>
        <p:spPr>
          <a:xfrm>
            <a:off x="92559" y="1700808"/>
            <a:ext cx="8856985" cy="5078313"/>
          </a:xfrm>
          <a:prstGeom prst="rect">
            <a:avLst/>
          </a:prstGeom>
          <a:solidFill>
            <a:schemeClr val="bg1"/>
          </a:solidFill>
        </p:spPr>
        <p:txBody>
          <a:bodyPr wrap="square" rtlCol="0">
            <a:spAutoFit/>
          </a:bodyPr>
          <a:lstStyle/>
          <a:p>
            <a:r>
              <a:rPr lang="en-US" b="1" dirty="0"/>
              <a:t>Q: If you look at Radiometer as a whole, […] which role does culture play at Radiometer?</a:t>
            </a:r>
            <a:endParaRPr lang="en-GB" b="1" dirty="0"/>
          </a:p>
          <a:p>
            <a:r>
              <a:rPr lang="en-US" dirty="0"/>
              <a:t>A: I don’t know how it was in the past, but I mean </a:t>
            </a:r>
            <a:r>
              <a:rPr lang="en-US" dirty="0">
                <a:ln>
                  <a:solidFill>
                    <a:srgbClr val="FF0000"/>
                  </a:solidFill>
                </a:ln>
              </a:rPr>
              <a:t>that Danaher culture is something that is very </a:t>
            </a:r>
            <a:r>
              <a:rPr lang="en-US" dirty="0" err="1">
                <a:ln>
                  <a:solidFill>
                    <a:srgbClr val="FF0000"/>
                  </a:solidFill>
                </a:ln>
              </a:rPr>
              <a:t>very</a:t>
            </a:r>
            <a:r>
              <a:rPr lang="en-US" dirty="0">
                <a:ln>
                  <a:solidFill>
                    <a:srgbClr val="FF0000"/>
                  </a:solidFill>
                </a:ln>
              </a:rPr>
              <a:t> much alive, very much focused on [</a:t>
            </a:r>
            <a:r>
              <a:rPr lang="en-US" dirty="0" err="1">
                <a:ln>
                  <a:solidFill>
                    <a:srgbClr val="FF0000"/>
                  </a:solidFill>
                </a:ln>
              </a:rPr>
              <a:t>hmhm</a:t>
            </a:r>
            <a:r>
              <a:rPr lang="en-US" dirty="0">
                <a:ln>
                  <a:solidFill>
                    <a:srgbClr val="FF0000"/>
                  </a:solidFill>
                </a:ln>
              </a:rPr>
              <a:t>], very much .. this is the right way this is ..</a:t>
            </a:r>
            <a:r>
              <a:rPr lang="en-US" dirty="0" err="1">
                <a:ln>
                  <a:solidFill>
                    <a:srgbClr val="FF0000"/>
                  </a:solidFill>
                </a:ln>
              </a:rPr>
              <a:t>ja</a:t>
            </a:r>
            <a:r>
              <a:rPr lang="en-US" dirty="0">
                <a:ln>
                  <a:solidFill>
                    <a:srgbClr val="FF0000"/>
                  </a:solidFill>
                </a:ln>
              </a:rPr>
              <a:t> very much sort of implies what is the wrong way </a:t>
            </a:r>
            <a:r>
              <a:rPr lang="en-US" dirty="0"/>
              <a:t>[</a:t>
            </a:r>
            <a:r>
              <a:rPr lang="en-US" dirty="0" err="1"/>
              <a:t>hmhm</a:t>
            </a:r>
            <a:r>
              <a:rPr lang="en-US" dirty="0"/>
              <a:t>].There is a lot of that. In Danaher we think that, in Danaher we should do [</a:t>
            </a:r>
            <a:r>
              <a:rPr lang="en-US" dirty="0" err="1"/>
              <a:t>hmhm</a:t>
            </a:r>
            <a:r>
              <a:rPr lang="en-US" dirty="0"/>
              <a:t>], according to Danaher this is the way [</a:t>
            </a:r>
            <a:r>
              <a:rPr lang="en-US" dirty="0" err="1"/>
              <a:t>hmhm</a:t>
            </a:r>
            <a:r>
              <a:rPr lang="en-US" dirty="0"/>
              <a:t>] </a:t>
            </a:r>
            <a:r>
              <a:rPr lang="en-US" dirty="0">
                <a:ln>
                  <a:solidFill>
                    <a:srgbClr val="FF0000"/>
                  </a:solidFill>
                </a:ln>
              </a:rPr>
              <a:t>so there’s a lot of [</a:t>
            </a:r>
            <a:r>
              <a:rPr lang="en-US" dirty="0" err="1">
                <a:ln>
                  <a:solidFill>
                    <a:srgbClr val="FF0000"/>
                  </a:solidFill>
                </a:ln>
              </a:rPr>
              <a:t>hmhm</a:t>
            </a:r>
            <a:r>
              <a:rPr lang="en-US" dirty="0">
                <a:ln>
                  <a:solidFill>
                    <a:srgbClr val="FF0000"/>
                  </a:solidFill>
                </a:ln>
              </a:rPr>
              <a:t>] Danaher tools, Danaher thinking, Danaher compliance </a:t>
            </a:r>
            <a:r>
              <a:rPr lang="en-US" dirty="0"/>
              <a:t>that is pulled into [</a:t>
            </a:r>
            <a:r>
              <a:rPr lang="en-US" dirty="0" err="1"/>
              <a:t>hmhm</a:t>
            </a:r>
            <a:r>
              <a:rPr lang="en-US" dirty="0"/>
              <a:t>] the system and that’s a lot of you know: Kaizen is the way of living or of our life. [</a:t>
            </a:r>
            <a:r>
              <a:rPr lang="en-US" dirty="0" err="1"/>
              <a:t>hmhm</a:t>
            </a:r>
            <a:r>
              <a:rPr lang="en-US" dirty="0"/>
              <a:t>] But you also have 11 </a:t>
            </a:r>
            <a:r>
              <a:rPr lang="en-US" dirty="0" err="1"/>
              <a:t>uhm</a:t>
            </a:r>
            <a:r>
              <a:rPr lang="en-US" dirty="0"/>
              <a:t> ..managerial roles […]</a:t>
            </a:r>
          </a:p>
          <a:p>
            <a:r>
              <a:rPr lang="en-US" dirty="0"/>
              <a:t>A: I think it’s an very American cultural thing you know [</a:t>
            </a:r>
            <a:r>
              <a:rPr lang="en-US" dirty="0" err="1"/>
              <a:t>hmhm</a:t>
            </a:r>
            <a:r>
              <a:rPr lang="en-US" dirty="0"/>
              <a:t>] where you .. you need to have </a:t>
            </a:r>
            <a:r>
              <a:rPr lang="en-US" dirty="0">
                <a:ln>
                  <a:solidFill>
                    <a:srgbClr val="00B050"/>
                  </a:solidFill>
                </a:ln>
              </a:rPr>
              <a:t>you need to be part of the community [</a:t>
            </a:r>
            <a:r>
              <a:rPr lang="en-US" dirty="0" err="1">
                <a:ln>
                  <a:solidFill>
                    <a:srgbClr val="00B050"/>
                  </a:solidFill>
                </a:ln>
              </a:rPr>
              <a:t>hmhm</a:t>
            </a:r>
            <a:r>
              <a:rPr lang="en-US" dirty="0">
                <a:ln>
                  <a:solidFill>
                    <a:srgbClr val="00B050"/>
                  </a:solidFill>
                </a:ln>
              </a:rPr>
              <a:t>] but you can be very much yourself</a:t>
            </a:r>
            <a:r>
              <a:rPr lang="en-US" dirty="0"/>
              <a:t> [</a:t>
            </a:r>
            <a:r>
              <a:rPr lang="en-US" dirty="0" err="1"/>
              <a:t>hmhm</a:t>
            </a:r>
            <a:r>
              <a:rPr lang="en-US" dirty="0"/>
              <a:t>] [</a:t>
            </a:r>
            <a:r>
              <a:rPr lang="en-US" dirty="0" err="1"/>
              <a:t>ja</a:t>
            </a:r>
            <a:r>
              <a:rPr lang="en-US" dirty="0"/>
              <a:t>] but </a:t>
            </a:r>
            <a:r>
              <a:rPr lang="en-US" dirty="0">
                <a:ln>
                  <a:solidFill>
                    <a:srgbClr val="00B050"/>
                  </a:solidFill>
                </a:ln>
              </a:rPr>
              <a:t>you need to act within the frame of the community [</a:t>
            </a:r>
            <a:r>
              <a:rPr lang="en-US" dirty="0" err="1">
                <a:ln>
                  <a:solidFill>
                    <a:srgbClr val="00B050"/>
                  </a:solidFill>
                </a:ln>
              </a:rPr>
              <a:t>ja</a:t>
            </a:r>
            <a:r>
              <a:rPr lang="en-US" dirty="0">
                <a:ln>
                  <a:solidFill>
                    <a:srgbClr val="00B050"/>
                  </a:solidFill>
                </a:ln>
              </a:rPr>
              <a:t>] but then you can do whatever you like </a:t>
            </a:r>
            <a:r>
              <a:rPr lang="en-US" dirty="0"/>
              <a:t>[</a:t>
            </a:r>
            <a:r>
              <a:rPr lang="en-US" dirty="0" err="1"/>
              <a:t>hmhm</a:t>
            </a:r>
            <a:r>
              <a:rPr lang="en-US" dirty="0"/>
              <a:t>] and how you [</a:t>
            </a:r>
            <a:r>
              <a:rPr lang="en-US" dirty="0" err="1"/>
              <a:t>hmhm</a:t>
            </a:r>
            <a:r>
              <a:rPr lang="en-US" dirty="0"/>
              <a:t>] how you do your own thinking [</a:t>
            </a:r>
            <a:r>
              <a:rPr lang="en-US" dirty="0" err="1"/>
              <a:t>hmhm</a:t>
            </a:r>
            <a:r>
              <a:rPr lang="en-US" dirty="0"/>
              <a:t>] where it’s sort of like </a:t>
            </a:r>
            <a:r>
              <a:rPr lang="en-US" dirty="0" err="1"/>
              <a:t>ja</a:t>
            </a:r>
            <a:r>
              <a:rPr lang="en-US" dirty="0"/>
              <a:t> many other cultural thinking is sort of like if you want to be living in France you need to French, talk the language, think the way all </a:t>
            </a:r>
            <a:r>
              <a:rPr lang="en-US" dirty="0" err="1"/>
              <a:t>uhm</a:t>
            </a:r>
            <a:r>
              <a:rPr lang="en-US" dirty="0"/>
              <a:t> … [</a:t>
            </a:r>
            <a:r>
              <a:rPr lang="en-US" dirty="0" err="1"/>
              <a:t>hmhm</a:t>
            </a:r>
            <a:r>
              <a:rPr lang="en-US" dirty="0"/>
              <a:t>] all the stuff there. [</a:t>
            </a:r>
            <a:r>
              <a:rPr lang="en-US" dirty="0" err="1"/>
              <a:t>hmhm</a:t>
            </a:r>
            <a:r>
              <a:rPr lang="en-US" dirty="0"/>
              <a:t>] I think it’s sort of the very American way of </a:t>
            </a:r>
            <a:r>
              <a:rPr lang="en-US" dirty="0">
                <a:ln>
                  <a:solidFill>
                    <a:srgbClr val="00B050"/>
                  </a:solidFill>
                </a:ln>
              </a:rPr>
              <a:t>embracing every culture </a:t>
            </a:r>
            <a:r>
              <a:rPr lang="en-US" dirty="0"/>
              <a:t>but </a:t>
            </a:r>
            <a:r>
              <a:rPr lang="en-US" dirty="0">
                <a:ln>
                  <a:solidFill>
                    <a:srgbClr val="FF0000"/>
                  </a:solidFill>
                </a:ln>
              </a:rPr>
              <a:t>we have some … [certain] </a:t>
            </a:r>
            <a:r>
              <a:rPr lang="en-US" dirty="0" err="1">
                <a:ln>
                  <a:solidFill>
                    <a:srgbClr val="FF0000"/>
                  </a:solidFill>
                </a:ln>
              </a:rPr>
              <a:t>ja</a:t>
            </a:r>
            <a:r>
              <a:rPr lang="en-US" dirty="0">
                <a:ln>
                  <a:solidFill>
                    <a:srgbClr val="FF0000"/>
                  </a:solidFill>
                </a:ln>
              </a:rPr>
              <a:t> some certain base [</a:t>
            </a:r>
            <a:r>
              <a:rPr lang="en-US" dirty="0" err="1">
                <a:ln>
                  <a:solidFill>
                    <a:srgbClr val="FF0000"/>
                  </a:solidFill>
                </a:ln>
              </a:rPr>
              <a:t>ja</a:t>
            </a:r>
            <a:r>
              <a:rPr lang="en-US" dirty="0">
                <a:ln>
                  <a:solidFill>
                    <a:srgbClr val="FF0000"/>
                  </a:solidFill>
                </a:ln>
              </a:rPr>
              <a:t>] that </a:t>
            </a:r>
            <a:r>
              <a:rPr lang="en-US" dirty="0" err="1">
                <a:ln>
                  <a:solidFill>
                    <a:srgbClr val="FF0000"/>
                  </a:solidFill>
                </a:ln>
              </a:rPr>
              <a:t>uhm</a:t>
            </a:r>
            <a:r>
              <a:rPr lang="en-US" dirty="0">
                <a:ln>
                  <a:solidFill>
                    <a:srgbClr val="FF0000"/>
                  </a:solidFill>
                </a:ln>
              </a:rPr>
              <a:t> trusting the constitution</a:t>
            </a:r>
            <a:r>
              <a:rPr lang="en-US" dirty="0"/>
              <a:t> [Q starts to laugh] and all that stuff. You need to believe in this, but how you do it is very much up to yourself. [</a:t>
            </a:r>
            <a:r>
              <a:rPr lang="en-US" dirty="0" err="1"/>
              <a:t>hmhm</a:t>
            </a:r>
            <a:r>
              <a:rPr lang="en-US" dirty="0"/>
              <a:t>].</a:t>
            </a:r>
            <a:endParaRPr lang="en-GB" dirty="0"/>
          </a:p>
        </p:txBody>
      </p:sp>
    </p:spTree>
    <p:extLst>
      <p:ext uri="{BB962C8B-B14F-4D97-AF65-F5344CB8AC3E}">
        <p14:creationId xmlns:p14="http://schemas.microsoft.com/office/powerpoint/2010/main" val="15813246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9511" y="476672"/>
            <a:ext cx="8773977" cy="646331"/>
          </a:xfrm>
          <a:prstGeom prst="rect">
            <a:avLst/>
          </a:prstGeom>
          <a:solidFill>
            <a:schemeClr val="bg1"/>
          </a:solidFill>
        </p:spPr>
        <p:txBody>
          <a:bodyPr wrap="square" rtlCol="0">
            <a:spAutoFit/>
          </a:bodyPr>
          <a:lstStyle/>
          <a:p>
            <a:pPr algn="ctr"/>
            <a:r>
              <a:rPr lang="en-GB" dirty="0">
                <a:ln>
                  <a:solidFill>
                    <a:srgbClr val="FF0000"/>
                  </a:solidFill>
                </a:ln>
                <a:solidFill>
                  <a:schemeClr val="dk1"/>
                </a:solidFill>
              </a:rPr>
              <a:t>Internal complexity</a:t>
            </a:r>
            <a:endParaRPr lang="en-GB" dirty="0">
              <a:ln>
                <a:solidFill>
                  <a:srgbClr val="FF0000"/>
                </a:solidFill>
              </a:ln>
            </a:endParaRPr>
          </a:p>
          <a:p>
            <a:pPr algn="ctr"/>
            <a:r>
              <a:rPr lang="en-GB" dirty="0">
                <a:ln>
                  <a:solidFill>
                    <a:srgbClr val="00B050"/>
                  </a:solidFill>
                </a:ln>
                <a:solidFill>
                  <a:schemeClr val="dk1"/>
                </a:solidFill>
              </a:rPr>
              <a:t>Intercultural Engagement</a:t>
            </a:r>
            <a:endParaRPr lang="en-GB" dirty="0">
              <a:ln>
                <a:solidFill>
                  <a:srgbClr val="00B050"/>
                </a:solidFill>
              </a:ln>
            </a:endParaRPr>
          </a:p>
        </p:txBody>
      </p:sp>
      <p:sp>
        <p:nvSpPr>
          <p:cNvPr id="7" name="ZoneTexte 6"/>
          <p:cNvSpPr txBox="1"/>
          <p:nvPr/>
        </p:nvSpPr>
        <p:spPr>
          <a:xfrm>
            <a:off x="82769" y="1642730"/>
            <a:ext cx="9036496" cy="4939814"/>
          </a:xfrm>
          <a:prstGeom prst="rect">
            <a:avLst/>
          </a:prstGeom>
          <a:solidFill>
            <a:schemeClr val="bg1"/>
          </a:solidFill>
          <a:ln>
            <a:noFill/>
          </a:ln>
        </p:spPr>
        <p:txBody>
          <a:bodyPr wrap="square" rtlCol="0">
            <a:spAutoFit/>
          </a:bodyPr>
          <a:lstStyle/>
          <a:p>
            <a:r>
              <a:rPr lang="en-US" sz="1500" b="1" dirty="0"/>
              <a:t>Q: Now, if you think about your daily work [rearranging himself on the chair] which role does culture play? If any?</a:t>
            </a:r>
            <a:endParaRPr lang="en-GB" sz="1500" b="1" dirty="0"/>
          </a:p>
          <a:p>
            <a:r>
              <a:rPr lang="en-US" sz="1500" dirty="0"/>
              <a:t>A: What role culture plays? [</a:t>
            </a:r>
            <a:r>
              <a:rPr lang="en-US" sz="1500" dirty="0" err="1"/>
              <a:t>ja</a:t>
            </a:r>
            <a:r>
              <a:rPr lang="en-US" sz="1500" dirty="0"/>
              <a:t>] [3 sec silence] Big question .. [Short exhale] everything and nothing. [</a:t>
            </a:r>
            <a:r>
              <a:rPr lang="en-US" sz="1500" dirty="0" err="1"/>
              <a:t>hmhm</a:t>
            </a:r>
            <a:r>
              <a:rPr lang="en-US" sz="1500" dirty="0"/>
              <a:t>] </a:t>
            </a:r>
            <a:r>
              <a:rPr lang="en-US" sz="1500" dirty="0" err="1"/>
              <a:t>Uhm</a:t>
            </a:r>
            <a:r>
              <a:rPr lang="en-US" sz="1500" dirty="0"/>
              <a:t> … culture is the .. the kit that kind of holds everything together or [</a:t>
            </a:r>
            <a:r>
              <a:rPr lang="en-US" sz="1500" dirty="0" err="1"/>
              <a:t>hmhm</a:t>
            </a:r>
            <a:r>
              <a:rPr lang="en-US" sz="1500" dirty="0"/>
              <a:t>] maybe it’s the foundation [</a:t>
            </a:r>
            <a:r>
              <a:rPr lang="en-US" sz="1500" dirty="0" err="1"/>
              <a:t>hmhm</a:t>
            </a:r>
            <a:r>
              <a:rPr lang="en-US" sz="1500" dirty="0"/>
              <a:t>] … if .. if I think about a job interview for example [</a:t>
            </a:r>
            <a:r>
              <a:rPr lang="en-US" sz="1500" dirty="0" err="1"/>
              <a:t>ja</a:t>
            </a:r>
            <a:r>
              <a:rPr lang="en-US" sz="1500" dirty="0"/>
              <a:t>] one of my checkpoints is, is this a potential cultural fit or misfit [</a:t>
            </a:r>
            <a:r>
              <a:rPr lang="en-US" sz="1500" dirty="0" err="1"/>
              <a:t>hmhm</a:t>
            </a:r>
            <a:r>
              <a:rPr lang="en-US" sz="1500" dirty="0"/>
              <a:t>]. You can, you can instantly see if someone .. or you cannot instantly see, but you can after a while [</a:t>
            </a:r>
            <a:r>
              <a:rPr lang="en-US" sz="1500" dirty="0" err="1"/>
              <a:t>ja</a:t>
            </a:r>
            <a:r>
              <a:rPr lang="en-US" sz="1500" dirty="0"/>
              <a:t>] you can have a feeling if </a:t>
            </a:r>
            <a:r>
              <a:rPr lang="en-US" sz="1500" dirty="0" err="1"/>
              <a:t>if</a:t>
            </a:r>
            <a:r>
              <a:rPr lang="en-US" sz="1500" dirty="0"/>
              <a:t> [</a:t>
            </a:r>
            <a:r>
              <a:rPr lang="en-US" sz="1500" dirty="0" err="1"/>
              <a:t>ja</a:t>
            </a:r>
            <a:r>
              <a:rPr lang="en-US" sz="1500" dirty="0"/>
              <a:t>] this is going to be a cultural fit. [</a:t>
            </a:r>
            <a:r>
              <a:rPr lang="en-US" sz="1500" dirty="0" err="1"/>
              <a:t>ja</a:t>
            </a:r>
            <a:r>
              <a:rPr lang="en-US" sz="1500" dirty="0"/>
              <a:t>] Assessed by historical facts of course this person has done something similar then it’s in the right environment [</a:t>
            </a:r>
            <a:r>
              <a:rPr lang="en-US" sz="1500" dirty="0" err="1"/>
              <a:t>hmhm</a:t>
            </a:r>
            <a:r>
              <a:rPr lang="en-US" sz="1500" dirty="0"/>
              <a:t>]. If this is someone that comes from a very </a:t>
            </a:r>
            <a:r>
              <a:rPr lang="en-US" sz="1500" dirty="0" err="1"/>
              <a:t>uhm</a:t>
            </a:r>
            <a:r>
              <a:rPr lang="en-US" sz="1500" dirty="0"/>
              <a:t> entrepreneur [</a:t>
            </a:r>
            <a:r>
              <a:rPr lang="en-US" sz="1500" dirty="0" err="1"/>
              <a:t>hmhm</a:t>
            </a:r>
            <a:r>
              <a:rPr lang="en-US" sz="1500" dirty="0"/>
              <a:t>] </a:t>
            </a:r>
            <a:r>
              <a:rPr lang="en-US" sz="1500" dirty="0" err="1"/>
              <a:t>uhm</a:t>
            </a:r>
            <a:r>
              <a:rPr lang="en-US" sz="1500" dirty="0"/>
              <a:t> environment [</a:t>
            </a:r>
            <a:r>
              <a:rPr lang="en-US" sz="1500" dirty="0" err="1"/>
              <a:t>ja</a:t>
            </a:r>
            <a:r>
              <a:rPr lang="en-US" sz="1500" dirty="0"/>
              <a:t>], it could be difficult to be in a lean company [</a:t>
            </a:r>
            <a:r>
              <a:rPr lang="en-US" sz="1500" dirty="0" err="1"/>
              <a:t>ja</a:t>
            </a:r>
            <a:r>
              <a:rPr lang="en-US" sz="1500" dirty="0"/>
              <a:t>] where things are not going as fast and [clicks 4 times with his fingers to indicate the pace] [</a:t>
            </a:r>
            <a:r>
              <a:rPr lang="en-US" sz="1500" dirty="0" err="1"/>
              <a:t>hmhm</a:t>
            </a:r>
            <a:r>
              <a:rPr lang="en-US" sz="1500" dirty="0"/>
              <a:t>] as other companies [</a:t>
            </a:r>
            <a:r>
              <a:rPr lang="en-US" sz="1500" dirty="0" err="1"/>
              <a:t>hmhm</a:t>
            </a:r>
            <a:r>
              <a:rPr lang="en-US" sz="1500" dirty="0"/>
              <a:t>]. So, we are we are in in a very lean company and </a:t>
            </a:r>
            <a:r>
              <a:rPr lang="en-US" sz="1500" dirty="0" err="1"/>
              <a:t>and</a:t>
            </a:r>
            <a:r>
              <a:rPr lang="en-US" sz="1500" dirty="0"/>
              <a:t> [</a:t>
            </a:r>
            <a:r>
              <a:rPr lang="en-US" sz="1500" dirty="0" err="1"/>
              <a:t>ja</a:t>
            </a:r>
            <a:r>
              <a:rPr lang="en-US" sz="1500" dirty="0"/>
              <a:t>] very process driven and [</a:t>
            </a:r>
            <a:r>
              <a:rPr lang="en-US" sz="1500" dirty="0" err="1"/>
              <a:t>hmhm</a:t>
            </a:r>
            <a:r>
              <a:rPr lang="en-US" sz="1500" dirty="0"/>
              <a:t>] we don’t take a lot of chances, so if </a:t>
            </a:r>
            <a:r>
              <a:rPr lang="en-US" sz="1500" dirty="0" err="1"/>
              <a:t>if</a:t>
            </a:r>
            <a:r>
              <a:rPr lang="en-US" sz="1500" dirty="0"/>
              <a:t> [</a:t>
            </a:r>
            <a:r>
              <a:rPr lang="en-US" sz="1500" dirty="0" err="1"/>
              <a:t>hmhm</a:t>
            </a:r>
            <a:r>
              <a:rPr lang="en-US" sz="1500" dirty="0"/>
              <a:t>] if it’s someone that is [</a:t>
            </a:r>
            <a:r>
              <a:rPr lang="en-US" sz="1500" dirty="0" err="1"/>
              <a:t>hmhm</a:t>
            </a:r>
            <a:r>
              <a:rPr lang="en-US" sz="1500" dirty="0"/>
              <a:t>] … really happy about taking risks [</a:t>
            </a:r>
            <a:r>
              <a:rPr lang="en-US" sz="1500" dirty="0" err="1"/>
              <a:t>ja</a:t>
            </a:r>
            <a:r>
              <a:rPr lang="en-US" sz="1500" dirty="0"/>
              <a:t>] and moving fast [</a:t>
            </a:r>
            <a:r>
              <a:rPr lang="en-US" sz="1500" dirty="0" err="1"/>
              <a:t>ja</a:t>
            </a:r>
            <a:r>
              <a:rPr lang="en-US" sz="1500" dirty="0"/>
              <a:t>], it could be [</a:t>
            </a:r>
            <a:r>
              <a:rPr lang="en-US" sz="1500" dirty="0" err="1"/>
              <a:t>ja</a:t>
            </a:r>
            <a:r>
              <a:rPr lang="en-US" sz="1500" dirty="0"/>
              <a:t>] a cultural misfit [</a:t>
            </a:r>
            <a:r>
              <a:rPr lang="en-US" sz="1500" dirty="0" err="1"/>
              <a:t>hmhm</a:t>
            </a:r>
            <a:r>
              <a:rPr lang="en-US" sz="1500" dirty="0"/>
              <a:t>]. So, that’s one of the things that’s really required if you want to be </a:t>
            </a:r>
            <a:r>
              <a:rPr lang="en-US" sz="1500" dirty="0" err="1"/>
              <a:t>uhm</a:t>
            </a:r>
            <a:r>
              <a:rPr lang="en-US" sz="1500" dirty="0"/>
              <a:t> .. happy in a job that you can fit into the culture or [</a:t>
            </a:r>
            <a:r>
              <a:rPr lang="en-US" sz="1500" dirty="0" err="1"/>
              <a:t>ja</a:t>
            </a:r>
            <a:r>
              <a:rPr lang="en-US" sz="1500" dirty="0"/>
              <a:t>] or you can have a job where the culture meets, the culture’s not …. the same [</a:t>
            </a:r>
            <a:r>
              <a:rPr lang="en-US" sz="1500" dirty="0" err="1"/>
              <a:t>hmhm</a:t>
            </a:r>
            <a:r>
              <a:rPr lang="en-US" sz="1500" dirty="0"/>
              <a:t>] in all departments [</a:t>
            </a:r>
            <a:r>
              <a:rPr lang="en-US" sz="1500" dirty="0" err="1"/>
              <a:t>hmhm</a:t>
            </a:r>
            <a:r>
              <a:rPr lang="en-US" sz="1500" dirty="0"/>
              <a:t>] that’s obvious. If you go to the production facilities [</a:t>
            </a:r>
            <a:r>
              <a:rPr lang="en-US" sz="1500" dirty="0" err="1"/>
              <a:t>hmhm</a:t>
            </a:r>
            <a:r>
              <a:rPr lang="en-US" sz="1500" dirty="0"/>
              <a:t>], they have a different subculture. They don’t </a:t>
            </a:r>
            <a:r>
              <a:rPr lang="en-US" sz="1500" dirty="0" err="1"/>
              <a:t>uhm</a:t>
            </a:r>
            <a:r>
              <a:rPr lang="en-US" sz="1500" dirty="0"/>
              <a:t> … I think it’s safe to say that they don’t love Danaher the way that other people do [</a:t>
            </a:r>
            <a:r>
              <a:rPr lang="en-US" sz="1500" dirty="0" err="1"/>
              <a:t>hmhm</a:t>
            </a:r>
            <a:r>
              <a:rPr lang="en-US" sz="1500" dirty="0"/>
              <a:t>]. We have these </a:t>
            </a:r>
            <a:r>
              <a:rPr lang="en-US" sz="1500" dirty="0" err="1"/>
              <a:t>uhm</a:t>
            </a:r>
            <a:r>
              <a:rPr lang="en-US" sz="1500" dirty="0"/>
              <a:t> yearly </a:t>
            </a:r>
            <a:r>
              <a:rPr lang="en-US" sz="1500" dirty="0" err="1"/>
              <a:t>uhm</a:t>
            </a:r>
            <a:r>
              <a:rPr lang="en-US" sz="1500" dirty="0"/>
              <a:t> surveys [</a:t>
            </a:r>
            <a:r>
              <a:rPr lang="en-US" sz="1500" dirty="0" err="1"/>
              <a:t>hmhm</a:t>
            </a:r>
            <a:r>
              <a:rPr lang="en-US" sz="1500" dirty="0"/>
              <a:t>] and </a:t>
            </a:r>
            <a:r>
              <a:rPr lang="en-US" sz="1500" dirty="0" err="1"/>
              <a:t>uhm</a:t>
            </a:r>
            <a:r>
              <a:rPr lang="en-US" sz="1500" dirty="0"/>
              <a:t> last time we did it I remember that some of these, especially [?09:51] came back with their question book or answer book and gave it to me and said: That question there is so stupid. [Q slight laugh] Why do I have to answer if I’m proud to work at Danaher? [</a:t>
            </a:r>
            <a:r>
              <a:rPr lang="en-US" sz="1500" dirty="0" err="1"/>
              <a:t>hmhm</a:t>
            </a:r>
            <a:r>
              <a:rPr lang="en-US" sz="1500" dirty="0"/>
              <a:t>] They don’t [</a:t>
            </a:r>
            <a:r>
              <a:rPr lang="en-US" sz="1500" dirty="0" err="1"/>
              <a:t>ja</a:t>
            </a:r>
            <a:r>
              <a:rPr lang="en-US" sz="1500" dirty="0"/>
              <a:t>] have a relationship [</a:t>
            </a:r>
            <a:r>
              <a:rPr lang="en-US" sz="1500" dirty="0" err="1"/>
              <a:t>ja</a:t>
            </a:r>
            <a:r>
              <a:rPr lang="en-US" sz="1500" dirty="0"/>
              <a:t>] to Danaher at all. [</a:t>
            </a:r>
            <a:r>
              <a:rPr lang="en-US" sz="1500" dirty="0" err="1"/>
              <a:t>ja</a:t>
            </a:r>
            <a:r>
              <a:rPr lang="en-US" sz="1500" dirty="0"/>
              <a:t>] They have a relationship to the production facilities and their colleagues [</a:t>
            </a:r>
            <a:r>
              <a:rPr lang="en-US" sz="1500" dirty="0" err="1"/>
              <a:t>ja</a:t>
            </a:r>
            <a:r>
              <a:rPr lang="en-US" sz="1500" dirty="0"/>
              <a:t>] and [</a:t>
            </a:r>
            <a:r>
              <a:rPr lang="en-US" sz="1500" dirty="0" err="1"/>
              <a:t>ja</a:t>
            </a:r>
            <a:r>
              <a:rPr lang="en-US" sz="1500" dirty="0"/>
              <a:t>] that’s [</a:t>
            </a:r>
            <a:r>
              <a:rPr lang="en-US" sz="1500" dirty="0" err="1"/>
              <a:t>ja</a:t>
            </a:r>
            <a:r>
              <a:rPr lang="en-US" sz="1500" dirty="0"/>
              <a:t>] that’s their </a:t>
            </a:r>
            <a:r>
              <a:rPr lang="en-US" sz="1500" dirty="0" err="1"/>
              <a:t>their</a:t>
            </a:r>
            <a:r>
              <a:rPr lang="en-US" sz="1500" dirty="0"/>
              <a:t> home turf [yes].</a:t>
            </a:r>
            <a:endParaRPr lang="en-GB" sz="1500" dirty="0"/>
          </a:p>
        </p:txBody>
      </p:sp>
    </p:spTree>
    <p:extLst>
      <p:ext uri="{BB962C8B-B14F-4D97-AF65-F5344CB8AC3E}">
        <p14:creationId xmlns:p14="http://schemas.microsoft.com/office/powerpoint/2010/main" val="3230386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9511" y="476672"/>
            <a:ext cx="8773977" cy="646331"/>
          </a:xfrm>
          <a:prstGeom prst="rect">
            <a:avLst/>
          </a:prstGeom>
          <a:solidFill>
            <a:schemeClr val="bg1"/>
          </a:solidFill>
        </p:spPr>
        <p:txBody>
          <a:bodyPr wrap="square" rtlCol="0">
            <a:spAutoFit/>
          </a:bodyPr>
          <a:lstStyle/>
          <a:p>
            <a:pPr algn="ctr"/>
            <a:r>
              <a:rPr lang="en-GB" dirty="0">
                <a:ln>
                  <a:solidFill>
                    <a:srgbClr val="FF0000"/>
                  </a:solidFill>
                </a:ln>
                <a:solidFill>
                  <a:schemeClr val="dk1"/>
                </a:solidFill>
              </a:rPr>
              <a:t>Internal complexity</a:t>
            </a:r>
            <a:endParaRPr lang="en-GB" dirty="0">
              <a:ln>
                <a:solidFill>
                  <a:srgbClr val="FF0000"/>
                </a:solidFill>
              </a:ln>
            </a:endParaRPr>
          </a:p>
          <a:p>
            <a:pPr algn="ctr"/>
            <a:r>
              <a:rPr lang="en-GB" dirty="0">
                <a:ln>
                  <a:solidFill>
                    <a:srgbClr val="00B050"/>
                  </a:solidFill>
                </a:ln>
                <a:solidFill>
                  <a:schemeClr val="dk1"/>
                </a:solidFill>
              </a:rPr>
              <a:t>Intercultural Engagement</a:t>
            </a:r>
            <a:endParaRPr lang="en-GB" dirty="0">
              <a:ln>
                <a:solidFill>
                  <a:srgbClr val="00B050"/>
                </a:solidFill>
              </a:ln>
            </a:endParaRPr>
          </a:p>
        </p:txBody>
      </p:sp>
      <p:sp>
        <p:nvSpPr>
          <p:cNvPr id="7" name="ZoneTexte 6"/>
          <p:cNvSpPr txBox="1"/>
          <p:nvPr/>
        </p:nvSpPr>
        <p:spPr>
          <a:xfrm>
            <a:off x="82769" y="1642730"/>
            <a:ext cx="9036496" cy="4939814"/>
          </a:xfrm>
          <a:prstGeom prst="rect">
            <a:avLst/>
          </a:prstGeom>
          <a:solidFill>
            <a:schemeClr val="bg1"/>
          </a:solidFill>
          <a:ln>
            <a:noFill/>
          </a:ln>
        </p:spPr>
        <p:txBody>
          <a:bodyPr wrap="square" rtlCol="0">
            <a:spAutoFit/>
          </a:bodyPr>
          <a:lstStyle/>
          <a:p>
            <a:r>
              <a:rPr lang="en-US" sz="1500" b="1" dirty="0"/>
              <a:t>Q: Now, if you think about your daily work [rearranging himself on the chair] which role does culture play? If any?</a:t>
            </a:r>
            <a:endParaRPr lang="en-GB" sz="1500" b="1" dirty="0"/>
          </a:p>
          <a:p>
            <a:r>
              <a:rPr lang="en-US" sz="1500" dirty="0"/>
              <a:t>A: What role culture plays? [</a:t>
            </a:r>
            <a:r>
              <a:rPr lang="en-US" sz="1500" dirty="0" err="1"/>
              <a:t>ja</a:t>
            </a:r>
            <a:r>
              <a:rPr lang="en-US" sz="1500" dirty="0"/>
              <a:t>] [3 sec silence] Big question .. [Short exhale] everything and nothing. [</a:t>
            </a:r>
            <a:r>
              <a:rPr lang="en-US" sz="1500" dirty="0" err="1"/>
              <a:t>hmhm</a:t>
            </a:r>
            <a:r>
              <a:rPr lang="en-US" sz="1500" dirty="0"/>
              <a:t>] </a:t>
            </a:r>
            <a:r>
              <a:rPr lang="en-US" sz="1500" dirty="0" err="1"/>
              <a:t>Uhm</a:t>
            </a:r>
            <a:r>
              <a:rPr lang="en-US" sz="1500" dirty="0"/>
              <a:t> … </a:t>
            </a:r>
            <a:r>
              <a:rPr lang="en-US" sz="1500" dirty="0">
                <a:ln>
                  <a:solidFill>
                    <a:srgbClr val="FF0000"/>
                  </a:solidFill>
                </a:ln>
              </a:rPr>
              <a:t>culture is the .. the kit that kind of holds everything together</a:t>
            </a:r>
            <a:r>
              <a:rPr lang="en-US" sz="1500" dirty="0"/>
              <a:t> or [</a:t>
            </a:r>
            <a:r>
              <a:rPr lang="en-US" sz="1500" dirty="0" err="1"/>
              <a:t>hmhm</a:t>
            </a:r>
            <a:r>
              <a:rPr lang="en-US" sz="1500" dirty="0"/>
              <a:t>] maybe it’s the foundation [</a:t>
            </a:r>
            <a:r>
              <a:rPr lang="en-US" sz="1500" dirty="0" err="1"/>
              <a:t>hmhm</a:t>
            </a:r>
            <a:r>
              <a:rPr lang="en-US" sz="1500" dirty="0"/>
              <a:t>] … if .. if </a:t>
            </a:r>
            <a:r>
              <a:rPr lang="en-US" sz="1500" dirty="0">
                <a:ln>
                  <a:solidFill>
                    <a:srgbClr val="FF0000"/>
                  </a:solidFill>
                </a:ln>
              </a:rPr>
              <a:t>I think about a job interview for example [</a:t>
            </a:r>
            <a:r>
              <a:rPr lang="en-US" sz="1500" dirty="0" err="1">
                <a:ln>
                  <a:solidFill>
                    <a:srgbClr val="FF0000"/>
                  </a:solidFill>
                </a:ln>
              </a:rPr>
              <a:t>ja</a:t>
            </a:r>
            <a:r>
              <a:rPr lang="en-US" sz="1500" dirty="0">
                <a:ln>
                  <a:solidFill>
                    <a:srgbClr val="FF0000"/>
                  </a:solidFill>
                </a:ln>
              </a:rPr>
              <a:t>] one of my checkpoints is, is this a potential cultural fit or misfit </a:t>
            </a:r>
            <a:r>
              <a:rPr lang="en-US" sz="1500" dirty="0"/>
              <a:t>[</a:t>
            </a:r>
            <a:r>
              <a:rPr lang="en-US" sz="1500" dirty="0" err="1"/>
              <a:t>hmhm</a:t>
            </a:r>
            <a:r>
              <a:rPr lang="en-US" sz="1500" dirty="0"/>
              <a:t>]. You can, you can instantly see if someone .. or you cannot instantly see, but you can after a while [</a:t>
            </a:r>
            <a:r>
              <a:rPr lang="en-US" sz="1500" dirty="0" err="1"/>
              <a:t>ja</a:t>
            </a:r>
            <a:r>
              <a:rPr lang="en-US" sz="1500" dirty="0"/>
              <a:t>] you can have a feeling if </a:t>
            </a:r>
            <a:r>
              <a:rPr lang="en-US" sz="1500" dirty="0" err="1"/>
              <a:t>if</a:t>
            </a:r>
            <a:r>
              <a:rPr lang="en-US" sz="1500" dirty="0"/>
              <a:t> [</a:t>
            </a:r>
            <a:r>
              <a:rPr lang="en-US" sz="1500" dirty="0" err="1"/>
              <a:t>ja</a:t>
            </a:r>
            <a:r>
              <a:rPr lang="en-US" sz="1500" dirty="0"/>
              <a:t>] this is going to be a cultural fit. [</a:t>
            </a:r>
            <a:r>
              <a:rPr lang="en-US" sz="1500" dirty="0" err="1"/>
              <a:t>ja</a:t>
            </a:r>
            <a:r>
              <a:rPr lang="en-US" sz="1500" dirty="0"/>
              <a:t>] Assessed by historical facts of course this person has done something similar then it’s in the right environment [</a:t>
            </a:r>
            <a:r>
              <a:rPr lang="en-US" sz="1500" dirty="0" err="1"/>
              <a:t>hmhm</a:t>
            </a:r>
            <a:r>
              <a:rPr lang="en-US" sz="1500" dirty="0"/>
              <a:t>]. If this is someone that comes from a very </a:t>
            </a:r>
            <a:r>
              <a:rPr lang="en-US" sz="1500" dirty="0" err="1"/>
              <a:t>uhm</a:t>
            </a:r>
            <a:r>
              <a:rPr lang="en-US" sz="1500" dirty="0"/>
              <a:t> entrepreneur [</a:t>
            </a:r>
            <a:r>
              <a:rPr lang="en-US" sz="1500" dirty="0" err="1"/>
              <a:t>hmhm</a:t>
            </a:r>
            <a:r>
              <a:rPr lang="en-US" sz="1500" dirty="0"/>
              <a:t>] </a:t>
            </a:r>
            <a:r>
              <a:rPr lang="en-US" sz="1500" dirty="0" err="1"/>
              <a:t>uhm</a:t>
            </a:r>
            <a:r>
              <a:rPr lang="en-US" sz="1500" dirty="0"/>
              <a:t> environment [</a:t>
            </a:r>
            <a:r>
              <a:rPr lang="en-US" sz="1500" dirty="0" err="1"/>
              <a:t>ja</a:t>
            </a:r>
            <a:r>
              <a:rPr lang="en-US" sz="1500" dirty="0"/>
              <a:t>], </a:t>
            </a:r>
            <a:r>
              <a:rPr lang="en-US" sz="1500" dirty="0">
                <a:ln>
                  <a:solidFill>
                    <a:srgbClr val="FF0000"/>
                  </a:solidFill>
                </a:ln>
              </a:rPr>
              <a:t>it could be difficult to be in a lean company [</a:t>
            </a:r>
            <a:r>
              <a:rPr lang="en-US" sz="1500" dirty="0" err="1">
                <a:ln>
                  <a:solidFill>
                    <a:srgbClr val="FF0000"/>
                  </a:solidFill>
                </a:ln>
              </a:rPr>
              <a:t>ja</a:t>
            </a:r>
            <a:r>
              <a:rPr lang="en-US" sz="1500" dirty="0">
                <a:ln>
                  <a:solidFill>
                    <a:srgbClr val="FF0000"/>
                  </a:solidFill>
                </a:ln>
              </a:rPr>
              <a:t>] where things are not going as fast and [clicks 4 times with his fingers to indicate the pace] [</a:t>
            </a:r>
            <a:r>
              <a:rPr lang="en-US" sz="1500" dirty="0" err="1">
                <a:ln>
                  <a:solidFill>
                    <a:srgbClr val="FF0000"/>
                  </a:solidFill>
                </a:ln>
              </a:rPr>
              <a:t>hmhm</a:t>
            </a:r>
            <a:r>
              <a:rPr lang="en-US" sz="1500" dirty="0">
                <a:ln>
                  <a:solidFill>
                    <a:srgbClr val="FF0000"/>
                  </a:solidFill>
                </a:ln>
              </a:rPr>
              <a:t>] as other companies </a:t>
            </a:r>
            <a:r>
              <a:rPr lang="en-US" sz="1500" dirty="0"/>
              <a:t>[</a:t>
            </a:r>
            <a:r>
              <a:rPr lang="en-US" sz="1500" dirty="0" err="1"/>
              <a:t>hmhm</a:t>
            </a:r>
            <a:r>
              <a:rPr lang="en-US" sz="1500" dirty="0"/>
              <a:t>]. So, we are we are in in a very lean company and </a:t>
            </a:r>
            <a:r>
              <a:rPr lang="en-US" sz="1500" dirty="0" err="1"/>
              <a:t>and</a:t>
            </a:r>
            <a:r>
              <a:rPr lang="en-US" sz="1500" dirty="0"/>
              <a:t> [</a:t>
            </a:r>
            <a:r>
              <a:rPr lang="en-US" sz="1500" dirty="0" err="1"/>
              <a:t>ja</a:t>
            </a:r>
            <a:r>
              <a:rPr lang="en-US" sz="1500" dirty="0"/>
              <a:t>] very process driven and [</a:t>
            </a:r>
            <a:r>
              <a:rPr lang="en-US" sz="1500" dirty="0" err="1"/>
              <a:t>hmhm</a:t>
            </a:r>
            <a:r>
              <a:rPr lang="en-US" sz="1500" dirty="0"/>
              <a:t>] we don’t take a lot of chances, so if </a:t>
            </a:r>
            <a:r>
              <a:rPr lang="en-US" sz="1500" dirty="0" err="1"/>
              <a:t>if</a:t>
            </a:r>
            <a:r>
              <a:rPr lang="en-US" sz="1500" dirty="0"/>
              <a:t> [</a:t>
            </a:r>
            <a:r>
              <a:rPr lang="en-US" sz="1500" dirty="0" err="1"/>
              <a:t>hmhm</a:t>
            </a:r>
            <a:r>
              <a:rPr lang="en-US" sz="1500" dirty="0"/>
              <a:t>] if it’s someone that is [</a:t>
            </a:r>
            <a:r>
              <a:rPr lang="en-US" sz="1500" dirty="0" err="1"/>
              <a:t>hmhm</a:t>
            </a:r>
            <a:r>
              <a:rPr lang="en-US" sz="1500" dirty="0"/>
              <a:t>] … really happy about taking risks [</a:t>
            </a:r>
            <a:r>
              <a:rPr lang="en-US" sz="1500" dirty="0" err="1"/>
              <a:t>ja</a:t>
            </a:r>
            <a:r>
              <a:rPr lang="en-US" sz="1500" dirty="0"/>
              <a:t>] and moving fast [</a:t>
            </a:r>
            <a:r>
              <a:rPr lang="en-US" sz="1500" dirty="0" err="1"/>
              <a:t>ja</a:t>
            </a:r>
            <a:r>
              <a:rPr lang="en-US" sz="1500" dirty="0"/>
              <a:t>], it could be [</a:t>
            </a:r>
            <a:r>
              <a:rPr lang="en-US" sz="1500" dirty="0" err="1"/>
              <a:t>ja</a:t>
            </a:r>
            <a:r>
              <a:rPr lang="en-US" sz="1500" dirty="0"/>
              <a:t>] a cultural misfit [</a:t>
            </a:r>
            <a:r>
              <a:rPr lang="en-US" sz="1500" dirty="0" err="1"/>
              <a:t>hmhm</a:t>
            </a:r>
            <a:r>
              <a:rPr lang="en-US" sz="1500" dirty="0"/>
              <a:t>]. So, that’s one of the things that’s really required if you want to be </a:t>
            </a:r>
            <a:r>
              <a:rPr lang="en-US" sz="1500" dirty="0" err="1"/>
              <a:t>uhm</a:t>
            </a:r>
            <a:r>
              <a:rPr lang="en-US" sz="1500" dirty="0"/>
              <a:t> .. happy in a job that you can fit into the culture or [</a:t>
            </a:r>
            <a:r>
              <a:rPr lang="en-US" sz="1500" dirty="0" err="1"/>
              <a:t>ja</a:t>
            </a:r>
            <a:r>
              <a:rPr lang="en-US" sz="1500" dirty="0"/>
              <a:t>] or you can have a job where the culture meets, </a:t>
            </a:r>
            <a:r>
              <a:rPr lang="en-US" sz="1500" dirty="0">
                <a:ln>
                  <a:solidFill>
                    <a:srgbClr val="FF0000"/>
                  </a:solidFill>
                </a:ln>
              </a:rPr>
              <a:t>the culture’s not …. the same [</a:t>
            </a:r>
            <a:r>
              <a:rPr lang="en-US" sz="1500" dirty="0" err="1">
                <a:ln>
                  <a:solidFill>
                    <a:srgbClr val="FF0000"/>
                  </a:solidFill>
                </a:ln>
              </a:rPr>
              <a:t>hmhm</a:t>
            </a:r>
            <a:r>
              <a:rPr lang="en-US" sz="1500" dirty="0">
                <a:ln>
                  <a:solidFill>
                    <a:srgbClr val="FF0000"/>
                  </a:solidFill>
                </a:ln>
              </a:rPr>
              <a:t>] in all departments </a:t>
            </a:r>
            <a:r>
              <a:rPr lang="en-US" sz="1500" dirty="0"/>
              <a:t>[</a:t>
            </a:r>
            <a:r>
              <a:rPr lang="en-US" sz="1500" dirty="0" err="1"/>
              <a:t>hmhm</a:t>
            </a:r>
            <a:r>
              <a:rPr lang="en-US" sz="1500" dirty="0"/>
              <a:t>] that’s obvious. If you go to </a:t>
            </a:r>
            <a:r>
              <a:rPr lang="en-US" sz="1500" dirty="0">
                <a:ln>
                  <a:solidFill>
                    <a:srgbClr val="FF0000"/>
                  </a:solidFill>
                </a:ln>
              </a:rPr>
              <a:t>the production facilities [</a:t>
            </a:r>
            <a:r>
              <a:rPr lang="en-US" sz="1500" dirty="0" err="1">
                <a:ln>
                  <a:solidFill>
                    <a:srgbClr val="FF0000"/>
                  </a:solidFill>
                </a:ln>
              </a:rPr>
              <a:t>hmhm</a:t>
            </a:r>
            <a:r>
              <a:rPr lang="en-US" sz="1500" dirty="0">
                <a:ln>
                  <a:solidFill>
                    <a:srgbClr val="FF0000"/>
                  </a:solidFill>
                </a:ln>
              </a:rPr>
              <a:t>], they have a different subculture</a:t>
            </a:r>
            <a:r>
              <a:rPr lang="en-US" sz="1500" dirty="0"/>
              <a:t>. They don’t </a:t>
            </a:r>
            <a:r>
              <a:rPr lang="en-US" sz="1500" dirty="0" err="1"/>
              <a:t>uhm</a:t>
            </a:r>
            <a:r>
              <a:rPr lang="en-US" sz="1500" dirty="0"/>
              <a:t> … I think it’s safe to say that they don’t love Danaher the way that other people do [</a:t>
            </a:r>
            <a:r>
              <a:rPr lang="en-US" sz="1500" dirty="0" err="1"/>
              <a:t>hmhm</a:t>
            </a:r>
            <a:r>
              <a:rPr lang="en-US" sz="1500" dirty="0"/>
              <a:t>]. We have these </a:t>
            </a:r>
            <a:r>
              <a:rPr lang="en-US" sz="1500" dirty="0" err="1"/>
              <a:t>uhm</a:t>
            </a:r>
            <a:r>
              <a:rPr lang="en-US" sz="1500" dirty="0"/>
              <a:t> yearly </a:t>
            </a:r>
            <a:r>
              <a:rPr lang="en-US" sz="1500" dirty="0" err="1"/>
              <a:t>uhm</a:t>
            </a:r>
            <a:r>
              <a:rPr lang="en-US" sz="1500" dirty="0"/>
              <a:t> surveys [</a:t>
            </a:r>
            <a:r>
              <a:rPr lang="en-US" sz="1500" dirty="0" err="1"/>
              <a:t>hmhm</a:t>
            </a:r>
            <a:r>
              <a:rPr lang="en-US" sz="1500" dirty="0"/>
              <a:t>] and </a:t>
            </a:r>
            <a:r>
              <a:rPr lang="en-US" sz="1500" dirty="0" err="1"/>
              <a:t>uhm</a:t>
            </a:r>
            <a:r>
              <a:rPr lang="en-US" sz="1500" dirty="0"/>
              <a:t> last time we did it I remember that some of these, especially [?09:51] came back with their question book or answer book and gave it to me and said: That question there is so stupid. [Q slight laugh] Why do I have to answer if I’m proud to work at Danaher? [</a:t>
            </a:r>
            <a:r>
              <a:rPr lang="en-US" sz="1500" dirty="0" err="1"/>
              <a:t>hmhm</a:t>
            </a:r>
            <a:r>
              <a:rPr lang="en-US" sz="1500" dirty="0"/>
              <a:t>] </a:t>
            </a:r>
            <a:r>
              <a:rPr lang="en-US" sz="1500" dirty="0">
                <a:ln>
                  <a:solidFill>
                    <a:srgbClr val="FF0000"/>
                  </a:solidFill>
                </a:ln>
              </a:rPr>
              <a:t>They don’t [</a:t>
            </a:r>
            <a:r>
              <a:rPr lang="en-US" sz="1500" dirty="0" err="1">
                <a:ln>
                  <a:solidFill>
                    <a:srgbClr val="FF0000"/>
                  </a:solidFill>
                </a:ln>
              </a:rPr>
              <a:t>ja</a:t>
            </a:r>
            <a:r>
              <a:rPr lang="en-US" sz="1500" dirty="0">
                <a:ln>
                  <a:solidFill>
                    <a:srgbClr val="FF0000"/>
                  </a:solidFill>
                </a:ln>
              </a:rPr>
              <a:t>] have a relationship [</a:t>
            </a:r>
            <a:r>
              <a:rPr lang="en-US" sz="1500" dirty="0" err="1">
                <a:ln>
                  <a:solidFill>
                    <a:srgbClr val="FF0000"/>
                  </a:solidFill>
                </a:ln>
              </a:rPr>
              <a:t>ja</a:t>
            </a:r>
            <a:r>
              <a:rPr lang="en-US" sz="1500" dirty="0">
                <a:ln>
                  <a:solidFill>
                    <a:srgbClr val="FF0000"/>
                  </a:solidFill>
                </a:ln>
              </a:rPr>
              <a:t>] to Danaher at all. [</a:t>
            </a:r>
            <a:r>
              <a:rPr lang="en-US" sz="1500" dirty="0" err="1">
                <a:ln>
                  <a:solidFill>
                    <a:srgbClr val="FF0000"/>
                  </a:solidFill>
                </a:ln>
              </a:rPr>
              <a:t>ja</a:t>
            </a:r>
            <a:r>
              <a:rPr lang="en-US" sz="1500" dirty="0">
                <a:ln>
                  <a:solidFill>
                    <a:srgbClr val="FF0000"/>
                  </a:solidFill>
                </a:ln>
              </a:rPr>
              <a:t>] They have a relationship to the production facilities and their colleagues</a:t>
            </a:r>
            <a:r>
              <a:rPr lang="en-US" sz="1500" dirty="0"/>
              <a:t> [</a:t>
            </a:r>
            <a:r>
              <a:rPr lang="en-US" sz="1500" dirty="0" err="1"/>
              <a:t>ja</a:t>
            </a:r>
            <a:r>
              <a:rPr lang="en-US" sz="1500" dirty="0"/>
              <a:t>] and [</a:t>
            </a:r>
            <a:r>
              <a:rPr lang="en-US" sz="1500" dirty="0" err="1"/>
              <a:t>ja</a:t>
            </a:r>
            <a:r>
              <a:rPr lang="en-US" sz="1500" dirty="0"/>
              <a:t>] that’s [</a:t>
            </a:r>
            <a:r>
              <a:rPr lang="en-US" sz="1500" dirty="0" err="1"/>
              <a:t>ja</a:t>
            </a:r>
            <a:r>
              <a:rPr lang="en-US" sz="1500" dirty="0"/>
              <a:t>] that’s their </a:t>
            </a:r>
            <a:r>
              <a:rPr lang="en-US" sz="1500" dirty="0" err="1"/>
              <a:t>their</a:t>
            </a:r>
            <a:r>
              <a:rPr lang="en-US" sz="1500" dirty="0"/>
              <a:t> home turf [yes].</a:t>
            </a:r>
            <a:endParaRPr lang="en-GB" sz="1500" dirty="0"/>
          </a:p>
        </p:txBody>
      </p:sp>
    </p:spTree>
    <p:extLst>
      <p:ext uri="{BB962C8B-B14F-4D97-AF65-F5344CB8AC3E}">
        <p14:creationId xmlns:p14="http://schemas.microsoft.com/office/powerpoint/2010/main" val="35194054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9511" y="476672"/>
            <a:ext cx="8773977" cy="646331"/>
          </a:xfrm>
          <a:prstGeom prst="rect">
            <a:avLst/>
          </a:prstGeom>
          <a:solidFill>
            <a:schemeClr val="bg1"/>
          </a:solidFill>
        </p:spPr>
        <p:txBody>
          <a:bodyPr wrap="square" rtlCol="0">
            <a:spAutoFit/>
          </a:bodyPr>
          <a:lstStyle/>
          <a:p>
            <a:pPr algn="ctr"/>
            <a:r>
              <a:rPr lang="en-GB" dirty="0">
                <a:ln>
                  <a:solidFill>
                    <a:srgbClr val="FF0000"/>
                  </a:solidFill>
                </a:ln>
                <a:solidFill>
                  <a:schemeClr val="dk1"/>
                </a:solidFill>
              </a:rPr>
              <a:t>Internal complexity</a:t>
            </a:r>
            <a:endParaRPr lang="en-GB" dirty="0">
              <a:ln>
                <a:solidFill>
                  <a:srgbClr val="FF0000"/>
                </a:solidFill>
              </a:ln>
            </a:endParaRPr>
          </a:p>
          <a:p>
            <a:pPr algn="ctr"/>
            <a:r>
              <a:rPr lang="en-GB" dirty="0">
                <a:ln>
                  <a:solidFill>
                    <a:srgbClr val="00B050"/>
                  </a:solidFill>
                </a:ln>
                <a:solidFill>
                  <a:schemeClr val="dk1"/>
                </a:solidFill>
              </a:rPr>
              <a:t>Intercultural Engagement</a:t>
            </a:r>
            <a:endParaRPr lang="en-GB" dirty="0">
              <a:ln>
                <a:solidFill>
                  <a:srgbClr val="00B050"/>
                </a:solidFill>
              </a:ln>
            </a:endParaRPr>
          </a:p>
        </p:txBody>
      </p:sp>
      <p:sp>
        <p:nvSpPr>
          <p:cNvPr id="4" name="ZoneTexte 3"/>
          <p:cNvSpPr txBox="1"/>
          <p:nvPr/>
        </p:nvSpPr>
        <p:spPr>
          <a:xfrm>
            <a:off x="82769" y="1642730"/>
            <a:ext cx="9036496" cy="5170646"/>
          </a:xfrm>
          <a:prstGeom prst="rect">
            <a:avLst/>
          </a:prstGeom>
          <a:solidFill>
            <a:schemeClr val="bg1"/>
          </a:solidFill>
        </p:spPr>
        <p:txBody>
          <a:bodyPr wrap="square" rtlCol="0">
            <a:spAutoFit/>
          </a:bodyPr>
          <a:lstStyle/>
          <a:p>
            <a:r>
              <a:rPr lang="en-US" sz="1500" b="1" dirty="0"/>
              <a:t>Q: how .. on which levels – I know you named some – on which levels does culture play a role .. when we just talk solving tasks?</a:t>
            </a:r>
            <a:endParaRPr lang="en-GB" sz="1500" b="1" dirty="0"/>
          </a:p>
          <a:p>
            <a:r>
              <a:rPr lang="en-US" sz="1500" dirty="0"/>
              <a:t>A: Could you give me an example what you mean?</a:t>
            </a:r>
            <a:endParaRPr lang="en-GB" sz="1500" dirty="0"/>
          </a:p>
          <a:p>
            <a:r>
              <a:rPr lang="en-US" sz="1500" b="1" dirty="0"/>
              <a:t>Q: For example, I mean, you had that example with the meeting that things have a different structure [</a:t>
            </a:r>
            <a:r>
              <a:rPr lang="en-US" sz="1500" b="1" dirty="0" err="1"/>
              <a:t>hmhm</a:t>
            </a:r>
            <a:r>
              <a:rPr lang="en-US" sz="1500" b="1" dirty="0"/>
              <a:t>] for example it works differently, so even you [</a:t>
            </a:r>
            <a:r>
              <a:rPr lang="en-US" sz="1500" b="1" dirty="0" err="1"/>
              <a:t>hmhm</a:t>
            </a:r>
            <a:r>
              <a:rPr lang="en-US" sz="1500" b="1" dirty="0"/>
              <a:t>] just sit together and you want to solve a task and maybe talk about whatever product [</a:t>
            </a:r>
            <a:r>
              <a:rPr lang="en-US" sz="1500" b="1" dirty="0" err="1"/>
              <a:t>hm</a:t>
            </a:r>
            <a:r>
              <a:rPr lang="en-US" sz="1500" b="1" dirty="0"/>
              <a:t>] how to market it, culture plays a role, because expect, you expect it to .. you expected things to work differently than they actually did [</a:t>
            </a:r>
            <a:r>
              <a:rPr lang="en-US" sz="1500" b="1" dirty="0" err="1"/>
              <a:t>hmhm</a:t>
            </a:r>
            <a:r>
              <a:rPr lang="en-US" sz="1500" b="1" dirty="0"/>
              <a:t>] [There is </a:t>
            </a:r>
            <a:r>
              <a:rPr lang="en-US" sz="1500" b="1" dirty="0" err="1"/>
              <a:t>Uhm</a:t>
            </a:r>
            <a:r>
              <a:rPr lang="en-US" sz="1500" b="1" dirty="0"/>
              <a:t> ..] do you have an example like this?</a:t>
            </a:r>
            <a:endParaRPr lang="en-GB" sz="1500" b="1" dirty="0"/>
          </a:p>
          <a:p>
            <a:r>
              <a:rPr lang="en-US" sz="1500" dirty="0"/>
              <a:t>A: [3 sec break] </a:t>
            </a:r>
            <a:r>
              <a:rPr lang="en-US" sz="1500" dirty="0" err="1"/>
              <a:t>Uhm</a:t>
            </a:r>
            <a:r>
              <a:rPr lang="en-US" sz="1500" dirty="0"/>
              <a:t> [5 sec break] no, that is probably the biggest one from my business [</a:t>
            </a:r>
            <a:r>
              <a:rPr lang="en-US" sz="1500" dirty="0" err="1"/>
              <a:t>hm</a:t>
            </a:r>
            <a:r>
              <a:rPr lang="en-US" sz="1500" dirty="0"/>
              <a:t>] organizational perspective [</a:t>
            </a:r>
            <a:r>
              <a:rPr lang="en-US" sz="1500" dirty="0" err="1"/>
              <a:t>hmhm</a:t>
            </a:r>
            <a:r>
              <a:rPr lang="en-US" sz="1500" dirty="0"/>
              <a:t>] </a:t>
            </a:r>
            <a:r>
              <a:rPr lang="en-US" sz="1500" dirty="0" err="1"/>
              <a:t>Uhm</a:t>
            </a:r>
            <a:r>
              <a:rPr lang="en-US" sz="1500" dirty="0"/>
              <a:t> …. [deep breath] there are a number of things, people wouldn’t do.[19:38]... I think the biggest example is … [</a:t>
            </a:r>
            <a:r>
              <a:rPr lang="en-US" sz="1500" dirty="0" err="1"/>
              <a:t>hm</a:t>
            </a:r>
            <a:r>
              <a:rPr lang="en-US" sz="1500" dirty="0"/>
              <a:t>] If you grow up in a society then [</a:t>
            </a:r>
            <a:r>
              <a:rPr lang="en-US" sz="1500" dirty="0" err="1"/>
              <a:t>hm</a:t>
            </a:r>
            <a:r>
              <a:rPr lang="en-US" sz="1500" dirty="0"/>
              <a:t>] you learn everything [</a:t>
            </a:r>
            <a:r>
              <a:rPr lang="en-US" sz="1500" dirty="0" err="1"/>
              <a:t>hm</a:t>
            </a:r>
            <a:r>
              <a:rPr lang="en-US" sz="1500" dirty="0"/>
              <a:t>], as somebody coming in hasn’t learned what’s normal in society [</a:t>
            </a:r>
            <a:r>
              <a:rPr lang="en-US" sz="1500" dirty="0" err="1"/>
              <a:t>ja</a:t>
            </a:r>
            <a:r>
              <a:rPr lang="en-US" sz="1500" dirty="0"/>
              <a:t>] so, and there are things that people forget they need to explain [</a:t>
            </a:r>
            <a:r>
              <a:rPr lang="en-US" sz="1500" dirty="0" err="1"/>
              <a:t>hm</a:t>
            </a:r>
            <a:r>
              <a:rPr lang="en-US" sz="1500" dirty="0"/>
              <a:t>]. When I arrived </a:t>
            </a:r>
            <a:r>
              <a:rPr lang="en-US" sz="1500" dirty="0" err="1"/>
              <a:t>Uhm</a:t>
            </a:r>
            <a:r>
              <a:rPr lang="en-US" sz="1500" dirty="0"/>
              <a:t> I came from a culture where unionism was for working class factory people [</a:t>
            </a:r>
            <a:r>
              <a:rPr lang="en-US" sz="1500" dirty="0" err="1"/>
              <a:t>ja</a:t>
            </a:r>
            <a:r>
              <a:rPr lang="en-US" sz="1500" dirty="0"/>
              <a:t>] </a:t>
            </a:r>
            <a:r>
              <a:rPr lang="en-US" sz="1500" dirty="0" err="1"/>
              <a:t>Uhm</a:t>
            </a:r>
            <a:r>
              <a:rPr lang="en-US" sz="1500" dirty="0"/>
              <a:t> [clearing his throat] unionism was </a:t>
            </a:r>
            <a:r>
              <a:rPr lang="en-US" sz="1500" dirty="0" err="1"/>
              <a:t>Uhm</a:t>
            </a:r>
            <a:r>
              <a:rPr lang="en-US" sz="1500" dirty="0"/>
              <a:t> frowned upon, was considered </a:t>
            </a:r>
            <a:r>
              <a:rPr lang="en-US" sz="1500" dirty="0" err="1"/>
              <a:t>Uhm</a:t>
            </a:r>
            <a:r>
              <a:rPr lang="en-US" sz="1500" dirty="0"/>
              <a:t> causing problems in industry [</a:t>
            </a:r>
            <a:r>
              <a:rPr lang="en-US" sz="1500" dirty="0" err="1"/>
              <a:t>ja</a:t>
            </a:r>
            <a:r>
              <a:rPr lang="en-US" sz="1500" dirty="0"/>
              <a:t>, </a:t>
            </a:r>
            <a:r>
              <a:rPr lang="en-US" sz="1500" dirty="0" err="1"/>
              <a:t>ja</a:t>
            </a:r>
            <a:r>
              <a:rPr lang="en-US" sz="1500" dirty="0"/>
              <a:t>] very few people belonged to unions unless you’re eh very uneducated [</a:t>
            </a:r>
            <a:r>
              <a:rPr lang="en-US" sz="1500" dirty="0" err="1"/>
              <a:t>ja</a:t>
            </a:r>
            <a:r>
              <a:rPr lang="en-US" sz="1500" dirty="0"/>
              <a:t>] and needed [</a:t>
            </a:r>
            <a:r>
              <a:rPr lang="en-US" sz="1500" dirty="0" err="1"/>
              <a:t>ja</a:t>
            </a:r>
            <a:r>
              <a:rPr lang="en-US" sz="1500" dirty="0"/>
              <a:t>] other people help you not be exploited [</a:t>
            </a:r>
            <a:r>
              <a:rPr lang="en-US" sz="1500" dirty="0" err="1"/>
              <a:t>hmhm</a:t>
            </a:r>
            <a:r>
              <a:rPr lang="en-US" sz="1500" dirty="0"/>
              <a:t>]. So, </a:t>
            </a:r>
            <a:r>
              <a:rPr lang="en-US" sz="1500" dirty="0" err="1"/>
              <a:t>Uhm</a:t>
            </a:r>
            <a:r>
              <a:rPr lang="en-US" sz="1500" dirty="0"/>
              <a:t> coming here, everybody’s in unions [Q: starts giggling] Probably the Queen’s in a union. [That might be] [Q: now laughing] but the whole idea of unions and ‘</a:t>
            </a:r>
            <a:r>
              <a:rPr lang="en-US" sz="1500" dirty="0" err="1"/>
              <a:t>forening</a:t>
            </a:r>
            <a:r>
              <a:rPr lang="en-US" sz="1500" dirty="0"/>
              <a:t>’ [yes] is this ‘</a:t>
            </a:r>
            <a:r>
              <a:rPr lang="en-US" sz="1500" dirty="0" err="1"/>
              <a:t>fagforening</a:t>
            </a:r>
            <a:r>
              <a:rPr lang="en-US" sz="1500" dirty="0"/>
              <a:t>’ </a:t>
            </a:r>
            <a:r>
              <a:rPr lang="en-US" sz="1500" dirty="0" err="1"/>
              <a:t>og</a:t>
            </a:r>
            <a:r>
              <a:rPr lang="en-US" sz="1500" dirty="0"/>
              <a:t> just ‘</a:t>
            </a:r>
            <a:r>
              <a:rPr lang="en-US" sz="1500" dirty="0" err="1"/>
              <a:t>foreninger</a:t>
            </a:r>
            <a:r>
              <a:rPr lang="en-US" sz="1500" dirty="0"/>
              <a:t>’ the groups [</a:t>
            </a:r>
            <a:r>
              <a:rPr lang="en-US" sz="1500" dirty="0" err="1"/>
              <a:t>hm</a:t>
            </a:r>
            <a:r>
              <a:rPr lang="en-US" sz="1500" dirty="0"/>
              <a:t>] EVERYTHING is in groups [</a:t>
            </a:r>
            <a:r>
              <a:rPr lang="en-US" sz="1500" dirty="0" err="1"/>
              <a:t>hm</a:t>
            </a:r>
            <a:r>
              <a:rPr lang="en-US" sz="1500" dirty="0"/>
              <a:t>] and it’s part that is deep rooted in the culture [</a:t>
            </a:r>
            <a:r>
              <a:rPr lang="en-US" sz="1500" dirty="0" err="1"/>
              <a:t>hmhm</a:t>
            </a:r>
            <a:r>
              <a:rPr lang="en-US" sz="1500" dirty="0"/>
              <a:t>]. The whole idea of  .. it says the same, ‘</a:t>
            </a:r>
            <a:r>
              <a:rPr lang="en-US" sz="1500" dirty="0" err="1"/>
              <a:t>fagforening</a:t>
            </a:r>
            <a:r>
              <a:rPr lang="en-US" sz="1500" dirty="0"/>
              <a:t>’ is the Danish word the translation for ‘union’ [</a:t>
            </a:r>
            <a:r>
              <a:rPr lang="en-US" sz="1500" dirty="0" err="1"/>
              <a:t>ja</a:t>
            </a:r>
            <a:r>
              <a:rPr lang="en-US" sz="1500" dirty="0"/>
              <a:t>]. But then there is ‘</a:t>
            </a:r>
            <a:r>
              <a:rPr lang="en-US" sz="1500" dirty="0" err="1"/>
              <a:t>haveforeningen</a:t>
            </a:r>
            <a:r>
              <a:rPr lang="en-US" sz="1500" dirty="0"/>
              <a:t>’ and that’s just a ‘garden club’ [</a:t>
            </a:r>
            <a:r>
              <a:rPr lang="en-US" sz="1500" dirty="0" err="1"/>
              <a:t>ja</a:t>
            </a:r>
            <a:r>
              <a:rPr lang="en-US" sz="1500" dirty="0"/>
              <a:t>]. So, a club the same word for club and </a:t>
            </a:r>
            <a:r>
              <a:rPr lang="en-US" sz="1500" dirty="0" err="1"/>
              <a:t>Uhm</a:t>
            </a:r>
            <a:r>
              <a:rPr lang="en-US" sz="1500" dirty="0"/>
              <a:t> [</a:t>
            </a:r>
            <a:r>
              <a:rPr lang="en-US" sz="1500" dirty="0" err="1"/>
              <a:t>ja</a:t>
            </a:r>
            <a:r>
              <a:rPr lang="en-US" sz="1500" dirty="0"/>
              <a:t>] just any kind of group [</a:t>
            </a:r>
            <a:r>
              <a:rPr lang="en-US" sz="1500" dirty="0" err="1"/>
              <a:t>hmhm</a:t>
            </a:r>
            <a:r>
              <a:rPr lang="en-US" sz="1500" dirty="0"/>
              <a:t>] and a union [</a:t>
            </a:r>
            <a:r>
              <a:rPr lang="en-US" sz="1500" dirty="0" err="1"/>
              <a:t>hmhm</a:t>
            </a:r>
            <a:r>
              <a:rPr lang="en-US" sz="1500" dirty="0"/>
              <a:t>] that shows you how deeply rooted in the culture it is that everyone belongs to groups [</a:t>
            </a:r>
            <a:r>
              <a:rPr lang="en-US" sz="1500" dirty="0" err="1"/>
              <a:t>ja</a:t>
            </a:r>
            <a:r>
              <a:rPr lang="en-US" sz="1500" dirty="0"/>
              <a:t>, that’s an interesting point]. </a:t>
            </a:r>
            <a:endParaRPr lang="en-GB" sz="1500" dirty="0"/>
          </a:p>
        </p:txBody>
      </p:sp>
    </p:spTree>
    <p:extLst>
      <p:ext uri="{BB962C8B-B14F-4D97-AF65-F5344CB8AC3E}">
        <p14:creationId xmlns:p14="http://schemas.microsoft.com/office/powerpoint/2010/main" val="31877078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9511" y="476672"/>
            <a:ext cx="8773977" cy="646331"/>
          </a:xfrm>
          <a:prstGeom prst="rect">
            <a:avLst/>
          </a:prstGeom>
          <a:solidFill>
            <a:schemeClr val="bg1"/>
          </a:solidFill>
        </p:spPr>
        <p:txBody>
          <a:bodyPr wrap="square" rtlCol="0">
            <a:spAutoFit/>
          </a:bodyPr>
          <a:lstStyle/>
          <a:p>
            <a:pPr algn="ctr"/>
            <a:r>
              <a:rPr lang="en-GB" dirty="0">
                <a:ln>
                  <a:solidFill>
                    <a:srgbClr val="FF0000"/>
                  </a:solidFill>
                </a:ln>
                <a:solidFill>
                  <a:schemeClr val="dk1"/>
                </a:solidFill>
              </a:rPr>
              <a:t>Internal complexity</a:t>
            </a:r>
            <a:endParaRPr lang="en-GB" dirty="0">
              <a:ln>
                <a:solidFill>
                  <a:srgbClr val="FF0000"/>
                </a:solidFill>
              </a:ln>
            </a:endParaRPr>
          </a:p>
          <a:p>
            <a:pPr algn="ctr"/>
            <a:r>
              <a:rPr lang="en-GB" dirty="0">
                <a:ln>
                  <a:solidFill>
                    <a:srgbClr val="00B050"/>
                  </a:solidFill>
                </a:ln>
                <a:solidFill>
                  <a:schemeClr val="dk1"/>
                </a:solidFill>
              </a:rPr>
              <a:t>Intercultural Engagement</a:t>
            </a:r>
            <a:endParaRPr lang="en-GB" dirty="0">
              <a:ln>
                <a:solidFill>
                  <a:srgbClr val="00B050"/>
                </a:solidFill>
              </a:ln>
            </a:endParaRPr>
          </a:p>
        </p:txBody>
      </p:sp>
      <p:sp>
        <p:nvSpPr>
          <p:cNvPr id="4" name="ZoneTexte 3"/>
          <p:cNvSpPr txBox="1"/>
          <p:nvPr/>
        </p:nvSpPr>
        <p:spPr>
          <a:xfrm>
            <a:off x="82769" y="1642730"/>
            <a:ext cx="9036496" cy="5170646"/>
          </a:xfrm>
          <a:prstGeom prst="rect">
            <a:avLst/>
          </a:prstGeom>
          <a:solidFill>
            <a:schemeClr val="bg1"/>
          </a:solidFill>
        </p:spPr>
        <p:txBody>
          <a:bodyPr wrap="square" rtlCol="0">
            <a:spAutoFit/>
          </a:bodyPr>
          <a:lstStyle/>
          <a:p>
            <a:r>
              <a:rPr lang="en-US" sz="1500" b="1" dirty="0"/>
              <a:t>Q: how .. on which levels – I know you named some – on which levels does culture play a role .. when we just talk solving tasks?</a:t>
            </a:r>
            <a:endParaRPr lang="en-GB" sz="1500" b="1" dirty="0"/>
          </a:p>
          <a:p>
            <a:r>
              <a:rPr lang="en-US" sz="1500" dirty="0"/>
              <a:t>A: Could you give me an example what you mean?</a:t>
            </a:r>
            <a:endParaRPr lang="en-GB" sz="1500" dirty="0"/>
          </a:p>
          <a:p>
            <a:r>
              <a:rPr lang="en-US" sz="1500" b="1" dirty="0"/>
              <a:t>Q: For example, I mean, you had that example with the meeting that things have a different structure [</a:t>
            </a:r>
            <a:r>
              <a:rPr lang="en-US" sz="1500" b="1" dirty="0" err="1"/>
              <a:t>hmhm</a:t>
            </a:r>
            <a:r>
              <a:rPr lang="en-US" sz="1500" b="1" dirty="0"/>
              <a:t>] for example it works differently, so even you [</a:t>
            </a:r>
            <a:r>
              <a:rPr lang="en-US" sz="1500" b="1" dirty="0" err="1"/>
              <a:t>hmhm</a:t>
            </a:r>
            <a:r>
              <a:rPr lang="en-US" sz="1500" b="1" dirty="0"/>
              <a:t>] just sit together and you want to solve a task and maybe talk about whatever product [</a:t>
            </a:r>
            <a:r>
              <a:rPr lang="en-US" sz="1500" b="1" dirty="0" err="1"/>
              <a:t>hm</a:t>
            </a:r>
            <a:r>
              <a:rPr lang="en-US" sz="1500" b="1" dirty="0"/>
              <a:t>] how to market it, culture plays a role, because expect, you expect it to .. you expected things to work differently than they actually did [</a:t>
            </a:r>
            <a:r>
              <a:rPr lang="en-US" sz="1500" b="1" dirty="0" err="1"/>
              <a:t>hmhm</a:t>
            </a:r>
            <a:r>
              <a:rPr lang="en-US" sz="1500" b="1" dirty="0"/>
              <a:t>] [There is </a:t>
            </a:r>
            <a:r>
              <a:rPr lang="en-US" sz="1500" b="1" dirty="0" err="1"/>
              <a:t>Uhm</a:t>
            </a:r>
            <a:r>
              <a:rPr lang="en-US" sz="1500" b="1" dirty="0"/>
              <a:t> ..] do you have an example like this?</a:t>
            </a:r>
            <a:endParaRPr lang="en-GB" sz="1500" b="1" dirty="0"/>
          </a:p>
          <a:p>
            <a:r>
              <a:rPr lang="en-US" sz="1500" dirty="0"/>
              <a:t>A: [3 sec break] </a:t>
            </a:r>
            <a:r>
              <a:rPr lang="en-US" sz="1500" dirty="0" err="1"/>
              <a:t>Uhm</a:t>
            </a:r>
            <a:r>
              <a:rPr lang="en-US" sz="1500" dirty="0"/>
              <a:t> [5 sec break] no, that is probably the biggest one from my business [</a:t>
            </a:r>
            <a:r>
              <a:rPr lang="en-US" sz="1500" dirty="0" err="1"/>
              <a:t>hm</a:t>
            </a:r>
            <a:r>
              <a:rPr lang="en-US" sz="1500" dirty="0"/>
              <a:t>] organizational perspective [</a:t>
            </a:r>
            <a:r>
              <a:rPr lang="en-US" sz="1500" dirty="0" err="1"/>
              <a:t>hmhm</a:t>
            </a:r>
            <a:r>
              <a:rPr lang="en-US" sz="1500" dirty="0"/>
              <a:t>] </a:t>
            </a:r>
            <a:r>
              <a:rPr lang="en-US" sz="1500" dirty="0" err="1"/>
              <a:t>Uhm</a:t>
            </a:r>
            <a:r>
              <a:rPr lang="en-US" sz="1500" dirty="0"/>
              <a:t> …. [deep breath] there are a number of things, people wouldn’t do.[19:38]... I think the biggest example is … [</a:t>
            </a:r>
            <a:r>
              <a:rPr lang="en-US" sz="1500" dirty="0" err="1"/>
              <a:t>hm</a:t>
            </a:r>
            <a:r>
              <a:rPr lang="en-US" sz="1500" dirty="0"/>
              <a:t>] If you grow up in a society then [</a:t>
            </a:r>
            <a:r>
              <a:rPr lang="en-US" sz="1500" dirty="0" err="1"/>
              <a:t>hm</a:t>
            </a:r>
            <a:r>
              <a:rPr lang="en-US" sz="1500" dirty="0"/>
              <a:t>] you learn everything [</a:t>
            </a:r>
            <a:r>
              <a:rPr lang="en-US" sz="1500" dirty="0" err="1"/>
              <a:t>hm</a:t>
            </a:r>
            <a:r>
              <a:rPr lang="en-US" sz="1500" dirty="0"/>
              <a:t>], as somebody coming in hasn’t learned what’s normal in society [</a:t>
            </a:r>
            <a:r>
              <a:rPr lang="en-US" sz="1500" dirty="0" err="1"/>
              <a:t>ja</a:t>
            </a:r>
            <a:r>
              <a:rPr lang="en-US" sz="1500" dirty="0"/>
              <a:t>] so, and</a:t>
            </a:r>
            <a:r>
              <a:rPr lang="en-US" sz="1500" dirty="0">
                <a:ln>
                  <a:solidFill>
                    <a:srgbClr val="FF0000"/>
                  </a:solidFill>
                </a:ln>
              </a:rPr>
              <a:t> there are things that people forget they need to explain </a:t>
            </a:r>
            <a:r>
              <a:rPr lang="en-US" sz="1500" dirty="0"/>
              <a:t>[</a:t>
            </a:r>
            <a:r>
              <a:rPr lang="en-US" sz="1500" dirty="0" err="1"/>
              <a:t>hm</a:t>
            </a:r>
            <a:r>
              <a:rPr lang="en-US" sz="1500" dirty="0"/>
              <a:t>]. When I arrived </a:t>
            </a:r>
            <a:r>
              <a:rPr lang="en-US" sz="1500" dirty="0" err="1"/>
              <a:t>Uhm</a:t>
            </a:r>
            <a:r>
              <a:rPr lang="en-US" sz="1500" dirty="0"/>
              <a:t> I came from a culture where unionism was for working class factory people [</a:t>
            </a:r>
            <a:r>
              <a:rPr lang="en-US" sz="1500" dirty="0" err="1"/>
              <a:t>ja</a:t>
            </a:r>
            <a:r>
              <a:rPr lang="en-US" sz="1500" dirty="0"/>
              <a:t>] </a:t>
            </a:r>
            <a:r>
              <a:rPr lang="en-US" sz="1500" dirty="0" err="1"/>
              <a:t>Uhm</a:t>
            </a:r>
            <a:r>
              <a:rPr lang="en-US" sz="1500" dirty="0"/>
              <a:t> [clearing his throat] </a:t>
            </a:r>
            <a:r>
              <a:rPr lang="en-US" sz="1500" dirty="0">
                <a:ln>
                  <a:solidFill>
                    <a:srgbClr val="FF0000"/>
                  </a:solidFill>
                </a:ln>
              </a:rPr>
              <a:t>unionism was </a:t>
            </a:r>
            <a:r>
              <a:rPr lang="en-US" sz="1500" dirty="0" err="1">
                <a:ln>
                  <a:solidFill>
                    <a:srgbClr val="FF0000"/>
                  </a:solidFill>
                </a:ln>
              </a:rPr>
              <a:t>Uhm</a:t>
            </a:r>
            <a:r>
              <a:rPr lang="en-US" sz="1500" dirty="0">
                <a:ln>
                  <a:solidFill>
                    <a:srgbClr val="FF0000"/>
                  </a:solidFill>
                </a:ln>
              </a:rPr>
              <a:t> frowned upon, was considered </a:t>
            </a:r>
            <a:r>
              <a:rPr lang="en-US" sz="1500" dirty="0" err="1">
                <a:ln>
                  <a:solidFill>
                    <a:srgbClr val="FF0000"/>
                  </a:solidFill>
                </a:ln>
              </a:rPr>
              <a:t>Uhm</a:t>
            </a:r>
            <a:r>
              <a:rPr lang="en-US" sz="1500" dirty="0">
                <a:ln>
                  <a:solidFill>
                    <a:srgbClr val="FF0000"/>
                  </a:solidFill>
                </a:ln>
              </a:rPr>
              <a:t> causing problems in industry [</a:t>
            </a:r>
            <a:r>
              <a:rPr lang="en-US" sz="1500" dirty="0" err="1">
                <a:ln>
                  <a:solidFill>
                    <a:srgbClr val="FF0000"/>
                  </a:solidFill>
                </a:ln>
              </a:rPr>
              <a:t>ja</a:t>
            </a:r>
            <a:r>
              <a:rPr lang="en-US" sz="1500" dirty="0">
                <a:ln>
                  <a:solidFill>
                    <a:srgbClr val="FF0000"/>
                  </a:solidFill>
                </a:ln>
              </a:rPr>
              <a:t>, </a:t>
            </a:r>
            <a:r>
              <a:rPr lang="en-US" sz="1500" dirty="0" err="1">
                <a:ln>
                  <a:solidFill>
                    <a:srgbClr val="FF0000"/>
                  </a:solidFill>
                </a:ln>
              </a:rPr>
              <a:t>ja</a:t>
            </a:r>
            <a:r>
              <a:rPr lang="en-US" sz="1500" dirty="0">
                <a:ln>
                  <a:solidFill>
                    <a:srgbClr val="FF0000"/>
                  </a:solidFill>
                </a:ln>
              </a:rPr>
              <a:t>] very few people belonged to unions unless you’re eh very uneducated [</a:t>
            </a:r>
            <a:r>
              <a:rPr lang="en-US" sz="1500" dirty="0" err="1">
                <a:ln>
                  <a:solidFill>
                    <a:srgbClr val="FF0000"/>
                  </a:solidFill>
                </a:ln>
              </a:rPr>
              <a:t>ja</a:t>
            </a:r>
            <a:r>
              <a:rPr lang="en-US" sz="1500" dirty="0">
                <a:ln>
                  <a:solidFill>
                    <a:srgbClr val="FF0000"/>
                  </a:solidFill>
                </a:ln>
              </a:rPr>
              <a:t>] and needed [</a:t>
            </a:r>
            <a:r>
              <a:rPr lang="en-US" sz="1500" dirty="0" err="1">
                <a:ln>
                  <a:solidFill>
                    <a:srgbClr val="FF0000"/>
                  </a:solidFill>
                </a:ln>
              </a:rPr>
              <a:t>ja</a:t>
            </a:r>
            <a:r>
              <a:rPr lang="en-US" sz="1500" dirty="0">
                <a:ln>
                  <a:solidFill>
                    <a:srgbClr val="FF0000"/>
                  </a:solidFill>
                </a:ln>
              </a:rPr>
              <a:t>] other people help you not be exploited </a:t>
            </a:r>
            <a:r>
              <a:rPr lang="en-US" sz="1500" dirty="0"/>
              <a:t>[</a:t>
            </a:r>
            <a:r>
              <a:rPr lang="en-US" sz="1500" dirty="0" err="1"/>
              <a:t>hmhm</a:t>
            </a:r>
            <a:r>
              <a:rPr lang="en-US" sz="1500" dirty="0"/>
              <a:t>]. So, </a:t>
            </a:r>
            <a:r>
              <a:rPr lang="en-US" sz="1500" dirty="0" err="1"/>
              <a:t>Uhm</a:t>
            </a:r>
            <a:r>
              <a:rPr lang="en-US" sz="1500" dirty="0"/>
              <a:t> coming here, everybody’s in unions [Q: starts giggling] Probably the Queen’s in a union. [That might be] [Q: now laughing] but the whole idea of unions and ‘</a:t>
            </a:r>
            <a:r>
              <a:rPr lang="en-US" sz="1500" dirty="0" err="1"/>
              <a:t>forening</a:t>
            </a:r>
            <a:r>
              <a:rPr lang="en-US" sz="1500" dirty="0"/>
              <a:t>’ [yes] is this ‘</a:t>
            </a:r>
            <a:r>
              <a:rPr lang="en-US" sz="1500" dirty="0" err="1"/>
              <a:t>fagforening</a:t>
            </a:r>
            <a:r>
              <a:rPr lang="en-US" sz="1500" dirty="0"/>
              <a:t>’ </a:t>
            </a:r>
            <a:r>
              <a:rPr lang="en-US" sz="1500" dirty="0" err="1"/>
              <a:t>og</a:t>
            </a:r>
            <a:r>
              <a:rPr lang="en-US" sz="1500" dirty="0"/>
              <a:t> just ‘</a:t>
            </a:r>
            <a:r>
              <a:rPr lang="en-US" sz="1500" dirty="0" err="1"/>
              <a:t>foreninger</a:t>
            </a:r>
            <a:r>
              <a:rPr lang="en-US" sz="1500" dirty="0"/>
              <a:t>’ the groups [</a:t>
            </a:r>
            <a:r>
              <a:rPr lang="en-US" sz="1500" dirty="0" err="1"/>
              <a:t>hm</a:t>
            </a:r>
            <a:r>
              <a:rPr lang="en-US" sz="1500" dirty="0"/>
              <a:t>] EVERYTHING is in groups [</a:t>
            </a:r>
            <a:r>
              <a:rPr lang="en-US" sz="1500" dirty="0" err="1"/>
              <a:t>hm</a:t>
            </a:r>
            <a:r>
              <a:rPr lang="en-US" sz="1500" dirty="0"/>
              <a:t>] and </a:t>
            </a:r>
            <a:r>
              <a:rPr lang="en-US" sz="1500" dirty="0">
                <a:ln>
                  <a:solidFill>
                    <a:srgbClr val="FF0000"/>
                  </a:solidFill>
                </a:ln>
              </a:rPr>
              <a:t>it’s part that is deep rooted in the culture </a:t>
            </a:r>
            <a:r>
              <a:rPr lang="en-US" sz="1500" dirty="0"/>
              <a:t>[</a:t>
            </a:r>
            <a:r>
              <a:rPr lang="en-US" sz="1500" dirty="0" err="1"/>
              <a:t>hmhm</a:t>
            </a:r>
            <a:r>
              <a:rPr lang="en-US" sz="1500" dirty="0"/>
              <a:t>]. The whole idea of  .. it says the same, ‘</a:t>
            </a:r>
            <a:r>
              <a:rPr lang="en-US" sz="1500" dirty="0" err="1"/>
              <a:t>fagforening</a:t>
            </a:r>
            <a:r>
              <a:rPr lang="en-US" sz="1500" dirty="0"/>
              <a:t>’ is the Danish word the translation for ‘union’ [</a:t>
            </a:r>
            <a:r>
              <a:rPr lang="en-US" sz="1500" dirty="0" err="1"/>
              <a:t>ja</a:t>
            </a:r>
            <a:r>
              <a:rPr lang="en-US" sz="1500" dirty="0"/>
              <a:t>]. But then there is ‘</a:t>
            </a:r>
            <a:r>
              <a:rPr lang="en-US" sz="1500" dirty="0" err="1"/>
              <a:t>haveforeningen</a:t>
            </a:r>
            <a:r>
              <a:rPr lang="en-US" sz="1500" dirty="0"/>
              <a:t>’ and that’s just a ‘garden club’ [</a:t>
            </a:r>
            <a:r>
              <a:rPr lang="en-US" sz="1500" dirty="0" err="1"/>
              <a:t>ja</a:t>
            </a:r>
            <a:r>
              <a:rPr lang="en-US" sz="1500" dirty="0"/>
              <a:t>]. So, a club the same word for club and </a:t>
            </a:r>
            <a:r>
              <a:rPr lang="en-US" sz="1500" dirty="0" err="1"/>
              <a:t>Uhm</a:t>
            </a:r>
            <a:r>
              <a:rPr lang="en-US" sz="1500" dirty="0"/>
              <a:t> [</a:t>
            </a:r>
            <a:r>
              <a:rPr lang="en-US" sz="1500" dirty="0" err="1"/>
              <a:t>ja</a:t>
            </a:r>
            <a:r>
              <a:rPr lang="en-US" sz="1500" dirty="0"/>
              <a:t>] just any kind of group [</a:t>
            </a:r>
            <a:r>
              <a:rPr lang="en-US" sz="1500" dirty="0" err="1"/>
              <a:t>hmhm</a:t>
            </a:r>
            <a:r>
              <a:rPr lang="en-US" sz="1500" dirty="0"/>
              <a:t>] and a union [</a:t>
            </a:r>
            <a:r>
              <a:rPr lang="en-US" sz="1500" dirty="0" err="1"/>
              <a:t>hmhm</a:t>
            </a:r>
            <a:r>
              <a:rPr lang="en-US" sz="1500" dirty="0"/>
              <a:t>] that </a:t>
            </a:r>
            <a:r>
              <a:rPr lang="en-US" sz="1500" dirty="0">
                <a:ln>
                  <a:solidFill>
                    <a:srgbClr val="FF0000"/>
                  </a:solidFill>
                </a:ln>
              </a:rPr>
              <a:t>shows you how deeply rooted in the culture it is that everyone belongs to groups </a:t>
            </a:r>
            <a:r>
              <a:rPr lang="en-US" sz="1500" dirty="0"/>
              <a:t>[</a:t>
            </a:r>
            <a:r>
              <a:rPr lang="en-US" sz="1500" dirty="0" err="1"/>
              <a:t>ja</a:t>
            </a:r>
            <a:r>
              <a:rPr lang="en-US" sz="1500" dirty="0"/>
              <a:t>, that’s an interesting point]. </a:t>
            </a:r>
            <a:endParaRPr lang="en-GB" sz="1500" dirty="0"/>
          </a:p>
        </p:txBody>
      </p:sp>
    </p:spTree>
    <p:extLst>
      <p:ext uri="{BB962C8B-B14F-4D97-AF65-F5344CB8AC3E}">
        <p14:creationId xmlns:p14="http://schemas.microsoft.com/office/powerpoint/2010/main" val="30265952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IE" sz="3600" dirty="0"/>
              <a:t>Qualitative Analysis Software</a:t>
            </a:r>
            <a:endParaRPr lang="en-GB" sz="3600" dirty="0"/>
          </a:p>
        </p:txBody>
      </p:sp>
      <p:sp>
        <p:nvSpPr>
          <p:cNvPr id="3" name="Espace réservé du texte 2"/>
          <p:cNvSpPr>
            <a:spLocks noGrp="1"/>
          </p:cNvSpPr>
          <p:nvPr>
            <p:ph type="body" idx="1"/>
          </p:nvPr>
        </p:nvSpPr>
        <p:spPr/>
        <p:txBody>
          <a:bodyPr/>
          <a:lstStyle/>
          <a:p>
            <a:endParaRPr lang="en-GB"/>
          </a:p>
        </p:txBody>
      </p:sp>
    </p:spTree>
    <p:extLst>
      <p:ext uri="{BB962C8B-B14F-4D97-AF65-F5344CB8AC3E}">
        <p14:creationId xmlns:p14="http://schemas.microsoft.com/office/powerpoint/2010/main" val="259681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a:t>Reliability assessment</a:t>
            </a:r>
          </a:p>
        </p:txBody>
      </p:sp>
      <p:sp>
        <p:nvSpPr>
          <p:cNvPr id="3" name="Espace réservé du contenu 2"/>
          <p:cNvSpPr>
            <a:spLocks noGrp="1"/>
          </p:cNvSpPr>
          <p:nvPr>
            <p:ph idx="1"/>
          </p:nvPr>
        </p:nvSpPr>
        <p:spPr/>
        <p:txBody>
          <a:bodyPr/>
          <a:lstStyle/>
          <a:p>
            <a:r>
              <a:rPr lang="en-GB" dirty="0"/>
              <a:t>In order to measure the theoretical constructs/concepts of your model, you will have to select the best measurement scale made of multiple items.</a:t>
            </a:r>
          </a:p>
          <a:p>
            <a:endParaRPr lang="en-GB" dirty="0"/>
          </a:p>
          <a:p>
            <a:pPr marL="0" indent="0" algn="ctr">
              <a:buNone/>
            </a:pPr>
            <a:r>
              <a:rPr lang="en-GB" sz="2800" b="1" dirty="0"/>
              <a:t>Reliability assessment is performed every time a scale is used (</a:t>
            </a:r>
            <a:r>
              <a:rPr lang="en-GB" sz="2800" b="1" dirty="0" err="1"/>
              <a:t>Cronbach's</a:t>
            </a:r>
            <a:r>
              <a:rPr lang="en-GB" sz="2800" b="1" dirty="0"/>
              <a:t> alpha)</a:t>
            </a:r>
          </a:p>
        </p:txBody>
      </p:sp>
      <p:sp>
        <p:nvSpPr>
          <p:cNvPr id="4" name="Espace réservé du pied de page 3"/>
          <p:cNvSpPr>
            <a:spLocks noGrp="1"/>
          </p:cNvSpPr>
          <p:nvPr>
            <p:ph type="ftr" sz="quarter" idx="11"/>
          </p:nvPr>
        </p:nvSpPr>
        <p:spPr/>
        <p:txBody>
          <a:bodyPr/>
          <a:lstStyle/>
          <a:p>
            <a:r>
              <a:rPr lang="en-GB"/>
              <a:t>Strat. Consultancy Project I &amp; Data Analytics</a:t>
            </a:r>
            <a:endParaRPr lang="en-GB" dirty="0"/>
          </a:p>
        </p:txBody>
      </p:sp>
    </p:spTree>
    <p:extLst>
      <p:ext uri="{BB962C8B-B14F-4D97-AF65-F5344CB8AC3E}">
        <p14:creationId xmlns:p14="http://schemas.microsoft.com/office/powerpoint/2010/main" val="16854701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IE" dirty="0" err="1"/>
              <a:t>NVivo</a:t>
            </a:r>
            <a:r>
              <a:rPr lang="en-IE" dirty="0"/>
              <a:t> (not free)</a:t>
            </a:r>
            <a:endParaRPr lang="en-GB" dirty="0"/>
          </a:p>
        </p:txBody>
      </p:sp>
      <p:pic>
        <p:nvPicPr>
          <p:cNvPr id="3" name="Picture 2" descr="ch23p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171" y="1628800"/>
            <a:ext cx="6804248" cy="510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71290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IE" dirty="0"/>
              <a:t>QDA Miner (free version)</a:t>
            </a:r>
            <a:endParaRPr lang="en-GB" dirty="0"/>
          </a:p>
        </p:txBody>
      </p:sp>
      <p:pic>
        <p:nvPicPr>
          <p:cNvPr id="3" name="Picture 4" descr="Image result for qda mi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873" y="1731682"/>
            <a:ext cx="7451495" cy="512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5577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IE" dirty="0"/>
              <a:t>QDA Miner (free version)</a:t>
            </a:r>
            <a:endParaRPr lang="en-GB" dirty="0"/>
          </a:p>
        </p:txBody>
      </p:sp>
      <p:pic>
        <p:nvPicPr>
          <p:cNvPr id="3" name="Picture 2" descr="Image result for qda mi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695" y="1600199"/>
            <a:ext cx="7458075" cy="525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556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ntoryes.com/my/wp-content/uploads/2017/05/Database-Administrator.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38" t="7351" r="9073" b="3157"/>
          <a:stretch/>
        </p:blipFill>
        <p:spPr bwMode="auto">
          <a:xfrm>
            <a:off x="870856" y="1"/>
            <a:ext cx="827314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re 4"/>
          <p:cNvSpPr>
            <a:spLocks noGrp="1"/>
          </p:cNvSpPr>
          <p:nvPr>
            <p:ph type="title"/>
          </p:nvPr>
        </p:nvSpPr>
        <p:spPr/>
        <p:txBody>
          <a:bodyPr/>
          <a:lstStyle/>
          <a:p>
            <a:r>
              <a:rPr lang="en-GB" dirty="0"/>
              <a:t>Questions?</a:t>
            </a:r>
          </a:p>
        </p:txBody>
      </p:sp>
    </p:spTree>
    <p:extLst>
      <p:ext uri="{BB962C8B-B14F-4D97-AF65-F5344CB8AC3E}">
        <p14:creationId xmlns:p14="http://schemas.microsoft.com/office/powerpoint/2010/main" val="80113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err="1"/>
              <a:t>Cronbach's</a:t>
            </a:r>
            <a:r>
              <a:rPr lang="en-GB" sz="4000" dirty="0"/>
              <a:t> alpha in JAMOVI</a:t>
            </a:r>
          </a:p>
        </p:txBody>
      </p:sp>
      <p:sp>
        <p:nvSpPr>
          <p:cNvPr id="3" name="Espace réservé du contenu 2"/>
          <p:cNvSpPr>
            <a:spLocks noGrp="1"/>
          </p:cNvSpPr>
          <p:nvPr>
            <p:ph idx="1"/>
          </p:nvPr>
        </p:nvSpPr>
        <p:spPr/>
        <p:txBody>
          <a:bodyPr anchor="t"/>
          <a:lstStyle/>
          <a:p>
            <a:r>
              <a:rPr lang="en-GB" dirty="0"/>
              <a:t>Factor &gt; Reliability Analysis</a:t>
            </a:r>
          </a:p>
          <a:p>
            <a:r>
              <a:rPr lang="en-GB" dirty="0"/>
              <a:t>Overall correlation between items</a:t>
            </a:r>
          </a:p>
          <a:p>
            <a:r>
              <a:rPr lang="en-GB" dirty="0"/>
              <a:t>Alpha has a value between 0 and 1</a:t>
            </a:r>
          </a:p>
          <a:p>
            <a:pPr lvl="1"/>
            <a:r>
              <a:rPr lang="en-GB" dirty="0"/>
              <a:t>If higher than 0.7, items well correlated (they are measuring the same construct)</a:t>
            </a:r>
          </a:p>
          <a:p>
            <a:pPr lvl="1"/>
            <a:r>
              <a:rPr lang="en-GB" dirty="0"/>
              <a:t>If lower than 0.7, items not correlated enough (they are measuring different constructs)</a:t>
            </a:r>
          </a:p>
        </p:txBody>
      </p:sp>
    </p:spTree>
    <p:extLst>
      <p:ext uri="{BB962C8B-B14F-4D97-AF65-F5344CB8AC3E}">
        <p14:creationId xmlns:p14="http://schemas.microsoft.com/office/powerpoint/2010/main" val="1667763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err="1"/>
              <a:t>Cronbach's</a:t>
            </a:r>
            <a:r>
              <a:rPr lang="en-GB" sz="4000" dirty="0"/>
              <a:t> alpha in JAMOVI</a:t>
            </a:r>
          </a:p>
        </p:txBody>
      </p:sp>
      <p:sp>
        <p:nvSpPr>
          <p:cNvPr id="3" name="Espace réservé du contenu 2"/>
          <p:cNvSpPr>
            <a:spLocks noGrp="1"/>
          </p:cNvSpPr>
          <p:nvPr>
            <p:ph idx="1"/>
          </p:nvPr>
        </p:nvSpPr>
        <p:spPr/>
        <p:txBody>
          <a:bodyPr anchor="t"/>
          <a:lstStyle/>
          <a:p>
            <a:r>
              <a:rPr lang="en-GB" dirty="0"/>
              <a:t>Factor &gt; Reliability Analysis</a:t>
            </a:r>
          </a:p>
          <a:p>
            <a:pPr lvl="1"/>
            <a:r>
              <a:rPr lang="en-GB" dirty="0"/>
              <a:t>Example: Job Satisfaction Scale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6" y="2924944"/>
            <a:ext cx="8658225"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llipse 3"/>
          <p:cNvSpPr/>
          <p:nvPr/>
        </p:nvSpPr>
        <p:spPr>
          <a:xfrm>
            <a:off x="6876256" y="3718198"/>
            <a:ext cx="1080120" cy="865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8765476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2054</TotalTime>
  <Words>5138</Words>
  <Application>Microsoft Macintosh PowerPoint</Application>
  <PresentationFormat>On-screen Show (4:3)</PresentationFormat>
  <Paragraphs>335</Paragraphs>
  <Slides>73</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Century Gothic</vt:lpstr>
      <vt:lpstr>OUP Argo Light</vt:lpstr>
      <vt:lpstr>Wingdings</vt:lpstr>
      <vt:lpstr>Thème Office</vt:lpstr>
      <vt:lpstr>Strat. Consultancy Project I &amp; Data Analytics </vt:lpstr>
      <vt:lpstr>Quantitative vs. Qualitative</vt:lpstr>
      <vt:lpstr>Previously, we have seen...</vt:lpstr>
      <vt:lpstr>Previously, we have seen...</vt:lpstr>
      <vt:lpstr>Theory and Hypotheses</vt:lpstr>
      <vt:lpstr>Measurement Scales</vt:lpstr>
      <vt:lpstr>Reliability assessment</vt:lpstr>
      <vt:lpstr>Cronbach's alpha in JAMOVI</vt:lpstr>
      <vt:lpstr>Cronbach's alpha in JAMOVI</vt:lpstr>
      <vt:lpstr>Cronbach's alpha in JAMOVI</vt:lpstr>
      <vt:lpstr>Cronbach's alpha in JAMOVI</vt:lpstr>
      <vt:lpstr>Cronbach's alpha in JAMOVI</vt:lpstr>
      <vt:lpstr>Cronbach's alpha in JAMOVI</vt:lpstr>
      <vt:lpstr>Manually Recode Variable</vt:lpstr>
      <vt:lpstr>Manually Recode Variable</vt:lpstr>
      <vt:lpstr>Manually Recode Variable</vt:lpstr>
      <vt:lpstr>Test maIN Effect</vt:lpstr>
      <vt:lpstr>Main Effects</vt:lpstr>
      <vt:lpstr>Basic Example</vt:lpstr>
      <vt:lpstr>Basic Example</vt:lpstr>
      <vt:lpstr>Basic Example</vt:lpstr>
      <vt:lpstr>Basic Example</vt:lpstr>
      <vt:lpstr>Testing hyp. with categorical IV (2 modalities)</vt:lpstr>
      <vt:lpstr>Testing hyp. with categorical IV</vt:lpstr>
      <vt:lpstr>Testing hyp. with categorical IV</vt:lpstr>
      <vt:lpstr>Testing hyp. with categorical IV</vt:lpstr>
      <vt:lpstr>Testing hyp. with categorical IV (3+ modalities)</vt:lpstr>
      <vt:lpstr>Testing hyp. with categorical IV</vt:lpstr>
      <vt:lpstr>Testing hyp. with categorical IV</vt:lpstr>
      <vt:lpstr>Testing hyp. with categorical IV</vt:lpstr>
      <vt:lpstr>Test Interaction Effect</vt:lpstr>
      <vt:lpstr>Interaction Effects</vt:lpstr>
      <vt:lpstr>Interaction Effects</vt:lpstr>
      <vt:lpstr>Interaction Effects</vt:lpstr>
      <vt:lpstr>Interaction Effects</vt:lpstr>
      <vt:lpstr>Interaction Effects</vt:lpstr>
      <vt:lpstr>Is Everything about scales?</vt:lpstr>
      <vt:lpstr>Qualitative Research</vt:lpstr>
      <vt:lpstr>Interviews</vt:lpstr>
      <vt:lpstr>Interviews</vt:lpstr>
      <vt:lpstr>Interview Guide</vt:lpstr>
      <vt:lpstr>Kinds of Question </vt:lpstr>
      <vt:lpstr>Kinds of Question </vt:lpstr>
      <vt:lpstr>Kinds of Question </vt:lpstr>
      <vt:lpstr>Criteria for Successful Interviewers</vt:lpstr>
      <vt:lpstr>Criteria for Successful Interviewers</vt:lpstr>
      <vt:lpstr>FOCUS GROUPS</vt:lpstr>
      <vt:lpstr>What Is the Focus Group Method?</vt:lpstr>
      <vt:lpstr>Size of Groups </vt:lpstr>
      <vt:lpstr>An Example of a Focus Group Agenda</vt:lpstr>
      <vt:lpstr>Focus Groups</vt:lpstr>
      <vt:lpstr>Analysing QUALITATIVE DATA</vt:lpstr>
      <vt:lpstr>Working with interviews</vt:lpstr>
      <vt:lpstr>Thematic Analysis</vt:lpstr>
      <vt:lpstr>Coding Scheme</vt:lpstr>
      <vt:lpstr>Coding Scheme</vt:lpstr>
      <vt:lpstr>Coding Scheme</vt:lpstr>
      <vt:lpstr>Coding Example</vt:lpstr>
      <vt:lpstr>Coding Example</vt:lpstr>
      <vt:lpstr>Interview analysis Example</vt:lpstr>
      <vt:lpstr>Interview Analysis Example</vt:lpstr>
      <vt:lpstr>Interview Analysis Example</vt:lpstr>
      <vt:lpstr>PowerPoint Presentation</vt:lpstr>
      <vt:lpstr>PowerPoint Presentation</vt:lpstr>
      <vt:lpstr>PowerPoint Presentation</vt:lpstr>
      <vt:lpstr>PowerPoint Presentation</vt:lpstr>
      <vt:lpstr>PowerPoint Presentation</vt:lpstr>
      <vt:lpstr>PowerPoint Presentation</vt:lpstr>
      <vt:lpstr>Qualitative Analysis Software</vt:lpstr>
      <vt:lpstr>NVivo (not free)</vt:lpstr>
      <vt:lpstr>QDA Miner (free version)</vt:lpstr>
      <vt:lpstr>QDA Miner (free version)</vt:lpstr>
      <vt:lpstr>Questions?</vt:lpstr>
    </vt:vector>
  </TitlesOfParts>
  <Company>UPMF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for Accounting and Business</dc:title>
  <dc:creator>Damien Dupre</dc:creator>
  <cp:lastModifiedBy>Damien Dupré</cp:lastModifiedBy>
  <cp:revision>316</cp:revision>
  <dcterms:created xsi:type="dcterms:W3CDTF">2019-09-16T10:55:01Z</dcterms:created>
  <dcterms:modified xsi:type="dcterms:W3CDTF">2021-03-10T12:05:59Z</dcterms:modified>
</cp:coreProperties>
</file>