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359" r:id="rId3"/>
    <p:sldId id="361" r:id="rId4"/>
    <p:sldId id="364" r:id="rId5"/>
    <p:sldId id="312" r:id="rId6"/>
    <p:sldId id="313" r:id="rId7"/>
    <p:sldId id="261" r:id="rId8"/>
    <p:sldId id="362" r:id="rId9"/>
    <p:sldId id="363" r:id="rId10"/>
    <p:sldId id="262" r:id="rId11"/>
    <p:sldId id="321" r:id="rId12"/>
    <p:sldId id="318" r:id="rId13"/>
    <p:sldId id="319" r:id="rId14"/>
    <p:sldId id="316" r:id="rId15"/>
    <p:sldId id="36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7341E-71F4-4A19-8567-2157529C5887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A0D93-D2FB-45F8-8417-B207667699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239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dupred\Desktop\communications-welcome-banner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164655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  <a:solidFill>
            <a:schemeClr val="bg1">
              <a:lumMod val="75000"/>
              <a:alpha val="80000"/>
            </a:schemeClr>
          </a:solidFill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5132784"/>
            <a:ext cx="6400800" cy="17526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AF01E-B459-462A-8507-46FC67E0E1BF}" type="datetime1">
              <a:rPr lang="en-GB" smtClean="0"/>
              <a:t>29/10/2020</a:t>
            </a:fld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391-136C-4F1A-88DE-E6DC035D9CD5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3" descr="C:\Users\dupred\Desktop\Screenshot-2019-02-18-at-08.50.55-300x115.png"/>
          <p:cNvPicPr>
            <a:picLocks noChangeAspect="1" noChangeArrowheads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305"/>
          <a:stretch/>
        </p:blipFill>
        <p:spPr bwMode="auto">
          <a:xfrm>
            <a:off x="107504" y="5597889"/>
            <a:ext cx="2048677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dupred\Desktop\index.png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381" y="5478212"/>
            <a:ext cx="1209600" cy="133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096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AE01-34F0-4444-88F5-B9BF6007BE5A}" type="datetime1">
              <a:rPr lang="en-GB" smtClean="0"/>
              <a:t>29/10/2020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391-136C-4F1A-88DE-E6DC035D9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59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3F17-BDAB-4D2F-AC24-75FD94E637E3}" type="datetime1">
              <a:rPr lang="en-GB" smtClean="0"/>
              <a:t>29/10/2020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391-136C-4F1A-88DE-E6DC035D9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25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36512" y="274638"/>
            <a:ext cx="8229600" cy="1143000"/>
          </a:xfrm>
          <a:prstGeom prst="snip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5310-7521-448A-978D-CCD7C7BD6133}" type="datetime1">
              <a:rPr lang="en-GB" smtClean="0"/>
              <a:t>29/10/2020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3744416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391-136C-4F1A-88DE-E6DC035D9CD5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0" y="1556792"/>
            <a:ext cx="882047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253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36512" y="4406901"/>
            <a:ext cx="7772400" cy="750292"/>
          </a:xfrm>
          <a:solidFill>
            <a:schemeClr val="accent6">
              <a:lumMod val="75000"/>
            </a:schemeClr>
          </a:solidFill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2AD3-038F-4570-AFF9-334EAABDC07B}" type="datetime1">
              <a:rPr lang="en-GB" smtClean="0"/>
              <a:t>29/10/2020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391-136C-4F1A-88DE-E6DC035D9CD5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5373216"/>
            <a:ext cx="831641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817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A3D0-5EC6-4F95-9E5F-DDD5843C9496}" type="datetime1">
              <a:rPr lang="en-GB" smtClean="0"/>
              <a:t>29/10/2020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391-136C-4F1A-88DE-E6DC035D9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291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5407-BA33-4431-AB81-F1A68407B32B}" type="datetime1">
              <a:rPr lang="en-GB" smtClean="0"/>
              <a:t>29/10/2020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391-136C-4F1A-88DE-E6DC035D9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57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216F9-DF71-4FCE-8590-8DF8E25A6100}" type="datetime1">
              <a:rPr lang="en-GB" smtClean="0"/>
              <a:t>29/10/2020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391-136C-4F1A-88DE-E6DC035D9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091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F475-859F-4B82-B106-89CF61AC32C1}" type="datetime1">
              <a:rPr lang="en-GB" smtClean="0"/>
              <a:t>29/10/2020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391-136C-4F1A-88DE-E6DC035D9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078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5A79-4EF2-4E12-AB2C-CF324EB754B8}" type="datetime1">
              <a:rPr lang="en-GB" smtClean="0"/>
              <a:t>29/10/2020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391-136C-4F1A-88DE-E6DC035D9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41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4551-0F50-4954-A4FA-12F4DE8F3B16}" type="datetime1">
              <a:rPr lang="en-GB" smtClean="0"/>
              <a:t>29/10/2020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391-136C-4F1A-88DE-E6DC035D9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48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339FDBF2-FB28-4DFF-B7DD-279AF15C9DBA}" type="datetime1">
              <a:rPr lang="en-GB" smtClean="0"/>
              <a:t>29/10/2020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843808" y="6356350"/>
            <a:ext cx="3528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400A3391-136C-4F1A-88DE-E6DC035D9CD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6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mien.dupre@dcu.i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damien.dupre@dcu.ie" TargetMode="External"/><Relationship Id="rId2" Type="http://schemas.openxmlformats.org/officeDocument/2006/relationships/hyperlink" Target="mailto:john.loonam@dcu.ie" TargetMode="Externa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upred\Desktop\communications-welcome-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164655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solidFill>
            <a:schemeClr val="bg1">
              <a:lumMod val="65000"/>
              <a:alpha val="80000"/>
            </a:schemeClr>
          </a:solidFill>
        </p:spPr>
        <p:txBody>
          <a:bodyPr/>
          <a:lstStyle/>
          <a:p>
            <a:r>
              <a:rPr lang="en-GB" dirty="0" err="1"/>
              <a:t>Strat</a:t>
            </a:r>
            <a:r>
              <a:rPr lang="en-GB" dirty="0"/>
              <a:t>. Consultancy Project I &amp; Data Analytics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763688" y="5124535"/>
            <a:ext cx="6400800" cy="1752600"/>
          </a:xfrm>
        </p:spPr>
        <p:txBody>
          <a:bodyPr anchor="b">
            <a:noAutofit/>
          </a:bodyPr>
          <a:lstStyle/>
          <a:p>
            <a:r>
              <a:rPr lang="en-GB" sz="1800" dirty="0" err="1" smtClean="0">
                <a:solidFill>
                  <a:schemeClr val="tx1"/>
                </a:solidFill>
              </a:rPr>
              <a:t>Dr.</a:t>
            </a:r>
            <a:r>
              <a:rPr lang="en-GB" sz="1800" dirty="0" smtClean="0">
                <a:solidFill>
                  <a:schemeClr val="tx1"/>
                </a:solidFill>
              </a:rPr>
              <a:t> Damien </a:t>
            </a:r>
            <a:r>
              <a:rPr lang="en-GB" sz="1800" dirty="0" err="1" smtClean="0">
                <a:solidFill>
                  <a:schemeClr val="tx1"/>
                </a:solidFill>
              </a:rPr>
              <a:t>Dupré</a:t>
            </a:r>
            <a:endParaRPr lang="en-GB" sz="1800" dirty="0" smtClean="0">
              <a:solidFill>
                <a:schemeClr val="tx1"/>
              </a:solidFill>
            </a:endParaRPr>
          </a:p>
          <a:p>
            <a:r>
              <a:rPr lang="en-GB" sz="1800" dirty="0" smtClean="0">
                <a:solidFill>
                  <a:schemeClr val="tx1"/>
                </a:solidFill>
                <a:hlinkClick r:id="rId3"/>
              </a:rPr>
              <a:t>damien.dupre@dcu.ie</a:t>
            </a:r>
            <a:endParaRPr lang="en-GB" sz="1800" dirty="0" smtClean="0">
              <a:solidFill>
                <a:schemeClr val="tx1"/>
              </a:solidFill>
            </a:endParaRPr>
          </a:p>
          <a:p>
            <a:r>
              <a:rPr lang="en-GB" sz="1800" dirty="0" smtClean="0">
                <a:solidFill>
                  <a:schemeClr val="tx1"/>
                </a:solidFill>
              </a:rPr>
              <a:t>Assistant Professor - Business Research Methods </a:t>
            </a: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208758"/>
              </p:ext>
            </p:extLst>
          </p:nvPr>
        </p:nvGraphicFramePr>
        <p:xfrm>
          <a:off x="0" y="16318"/>
          <a:ext cx="9164655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5656"/>
                <a:gridCol w="5976664"/>
                <a:gridCol w="1712335"/>
              </a:tblGrid>
              <a:tr h="13904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entury Gothic" panose="020B0502020202020204" pitchFamily="34" charset="0"/>
                        </a:rPr>
                        <a:t>MT5125</a:t>
                      </a:r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MSc in Business Administration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2020/2021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 descr="C:\Users\dupred\Desktop\Screenshot-2019-02-18-at-08.50.55-300x115.pn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305"/>
          <a:stretch/>
        </p:blipFill>
        <p:spPr bwMode="auto">
          <a:xfrm>
            <a:off x="107504" y="5597889"/>
            <a:ext cx="2048677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upred\Desktop\index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381" y="5478212"/>
            <a:ext cx="1209600" cy="133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09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/>
              <a:t>Have insight into the concepts and role of big data and data analytics in business and in management decision making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Understand</a:t>
            </a:r>
            <a:r>
              <a:rPr lang="en-GB" sz="2800" dirty="0"/>
              <a:t>, evaluate and apply qualitative and quantitative research methods tools and </a:t>
            </a:r>
            <a:r>
              <a:rPr lang="en-GB" sz="2800" dirty="0" smtClean="0"/>
              <a:t>techniques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Understand and interpret data visualisation outputs and analytics </a:t>
            </a:r>
            <a:r>
              <a:rPr lang="en-GB" sz="2800" dirty="0" smtClean="0"/>
              <a:t>reports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0913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Analytics 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81128"/>
          </a:xfrm>
        </p:spPr>
        <p:txBody>
          <a:bodyPr>
            <a:normAutofit/>
          </a:bodyPr>
          <a:lstStyle/>
          <a:p>
            <a:r>
              <a:rPr lang="en-GB" sz="2800" dirty="0"/>
              <a:t>Thur. </a:t>
            </a:r>
            <a:r>
              <a:rPr lang="en-GB" sz="2800" dirty="0" smtClean="0"/>
              <a:t>28/10/20 (2h) </a:t>
            </a:r>
            <a:endParaRPr lang="en-GB" sz="2800" dirty="0"/>
          </a:p>
          <a:p>
            <a:pPr lvl="1"/>
            <a:r>
              <a:rPr lang="en-GB" sz="2400" dirty="0" smtClean="0"/>
              <a:t>Introduction, Data </a:t>
            </a:r>
            <a:r>
              <a:rPr lang="en-GB" sz="2400" dirty="0"/>
              <a:t>Storage </a:t>
            </a:r>
            <a:r>
              <a:rPr lang="en-GB" sz="2400" dirty="0" smtClean="0"/>
              <a:t>and Access</a:t>
            </a:r>
            <a:endParaRPr lang="en-GB" sz="2400" dirty="0"/>
          </a:p>
          <a:p>
            <a:r>
              <a:rPr lang="en-GB" sz="2800" dirty="0"/>
              <a:t>Thur. 05/11/20 (2h) </a:t>
            </a:r>
          </a:p>
          <a:p>
            <a:pPr lvl="1"/>
            <a:r>
              <a:rPr lang="en-GB" sz="2400" dirty="0" smtClean="0"/>
              <a:t>Data Cleaning and Transformations</a:t>
            </a:r>
            <a:endParaRPr lang="en-GB" sz="2400" dirty="0"/>
          </a:p>
          <a:p>
            <a:r>
              <a:rPr lang="en-GB" sz="2800" dirty="0"/>
              <a:t>Sat. 12/12/20 </a:t>
            </a:r>
            <a:r>
              <a:rPr lang="en-GB" sz="2800" dirty="0" smtClean="0"/>
              <a:t>(7h)</a:t>
            </a:r>
            <a:endParaRPr lang="en-GB" sz="2800" dirty="0"/>
          </a:p>
          <a:p>
            <a:pPr lvl="1"/>
            <a:r>
              <a:rPr lang="en-GB" sz="2400" dirty="0" smtClean="0"/>
              <a:t>Descriptive Analytics and Interactive Dashboards</a:t>
            </a:r>
            <a:endParaRPr lang="en-GB" sz="2400" dirty="0"/>
          </a:p>
          <a:p>
            <a:r>
              <a:rPr lang="en-GB" sz="2800" dirty="0"/>
              <a:t>Sat. 27/02/21 (7h</a:t>
            </a:r>
            <a:r>
              <a:rPr lang="en-GB" sz="2800" dirty="0" smtClean="0"/>
              <a:t>)</a:t>
            </a:r>
            <a:endParaRPr lang="en-GB" sz="2800" dirty="0"/>
          </a:p>
          <a:p>
            <a:pPr lvl="1"/>
            <a:r>
              <a:rPr lang="en-GB" sz="2400" dirty="0" smtClean="0"/>
              <a:t>Inferential Statistics and Hypothesis Testing</a:t>
            </a:r>
          </a:p>
          <a:p>
            <a:r>
              <a:rPr lang="en-GB" sz="2800" dirty="0" smtClean="0"/>
              <a:t>Thur</a:t>
            </a:r>
            <a:r>
              <a:rPr lang="en-GB" sz="2800" dirty="0"/>
              <a:t>. </a:t>
            </a:r>
            <a:r>
              <a:rPr lang="en-GB" sz="2800" dirty="0" smtClean="0"/>
              <a:t>11/03/21 (2h)</a:t>
            </a:r>
            <a:endParaRPr lang="en-GB" sz="2800" dirty="0"/>
          </a:p>
          <a:p>
            <a:pPr lvl="1"/>
            <a:r>
              <a:rPr lang="en-GB" sz="2400" dirty="0" smtClean="0"/>
              <a:t>Communication of Results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4481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Analytic Assessment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GB" dirty="0" smtClean="0"/>
              <a:t>rite-up </a:t>
            </a:r>
            <a:r>
              <a:rPr lang="en-GB" dirty="0"/>
              <a:t>a report fully documenting the results of a systematic quantitative analysis of a dataset </a:t>
            </a:r>
            <a:r>
              <a:rPr lang="en-GB" dirty="0" smtClean="0"/>
              <a:t>(send to you by email in January)</a:t>
            </a:r>
          </a:p>
          <a:p>
            <a:r>
              <a:rPr lang="en-GB" dirty="0" smtClean="0"/>
              <a:t>This </a:t>
            </a:r>
            <a:r>
              <a:rPr lang="en-GB" dirty="0"/>
              <a:t>will require the use of </a:t>
            </a:r>
            <a:r>
              <a:rPr lang="en-GB" dirty="0" smtClean="0"/>
              <a:t>a statistical software (SPSS, JAMOVI, ...)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602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Analytic Assessment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</a:t>
            </a:r>
            <a:r>
              <a:rPr lang="en-GB" dirty="0" smtClean="0"/>
              <a:t>ou </a:t>
            </a:r>
            <a:r>
              <a:rPr lang="en-GB" dirty="0"/>
              <a:t>will illustrate your understanding about the full quantitative analysis process </a:t>
            </a:r>
            <a:r>
              <a:rPr lang="en-GB" dirty="0" smtClean="0"/>
              <a:t>including</a:t>
            </a:r>
          </a:p>
          <a:p>
            <a:pPr lvl="1"/>
            <a:r>
              <a:rPr lang="en-GB" dirty="0"/>
              <a:t>running descriptive statistics, including tables and </a:t>
            </a:r>
            <a:r>
              <a:rPr lang="en-GB" dirty="0" smtClean="0"/>
              <a:t>graphics</a:t>
            </a:r>
          </a:p>
          <a:p>
            <a:pPr lvl="1"/>
            <a:r>
              <a:rPr lang="en-GB" dirty="0" smtClean="0"/>
              <a:t>assessing </a:t>
            </a:r>
            <a:r>
              <a:rPr lang="en-GB" dirty="0"/>
              <a:t>multi-item scale internal reliability (</a:t>
            </a:r>
            <a:r>
              <a:rPr lang="en-GB" dirty="0" err="1"/>
              <a:t>Cronbach’s</a:t>
            </a:r>
            <a:r>
              <a:rPr lang="en-GB" dirty="0"/>
              <a:t> alpha</a:t>
            </a:r>
            <a:r>
              <a:rPr lang="en-GB" dirty="0" smtClean="0"/>
              <a:t>)</a:t>
            </a:r>
          </a:p>
          <a:p>
            <a:pPr lvl="1"/>
            <a:r>
              <a:rPr lang="en-GB" dirty="0"/>
              <a:t>using </a:t>
            </a:r>
            <a:r>
              <a:rPr lang="en-GB" dirty="0" smtClean="0"/>
              <a:t>bivariate and </a:t>
            </a:r>
            <a:r>
              <a:rPr lang="en-GB" dirty="0"/>
              <a:t>multivariate</a:t>
            </a:r>
            <a:r>
              <a:rPr lang="en-GB" dirty="0" smtClean="0"/>
              <a:t> </a:t>
            </a:r>
            <a:r>
              <a:rPr lang="en-GB" dirty="0"/>
              <a:t>inferential </a:t>
            </a:r>
            <a:r>
              <a:rPr lang="en-GB" dirty="0" smtClean="0"/>
              <a:t>statistics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537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 Deadline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Individual Assignments should be submitted to loop no later than </a:t>
            </a:r>
            <a:r>
              <a:rPr lang="en-GB" sz="2800" b="1" u="sng" dirty="0" smtClean="0"/>
              <a:t>June </a:t>
            </a:r>
            <a:r>
              <a:rPr lang="en-GB" sz="2800" b="1" u="sng" smtClean="0"/>
              <a:t>21</a:t>
            </a:r>
            <a:r>
              <a:rPr lang="en-GB" sz="2800" b="1" u="sng" baseline="30000" smtClean="0"/>
              <a:t>st</a:t>
            </a:r>
            <a:r>
              <a:rPr lang="en-GB" sz="2800" b="1" u="sng" smtClean="0"/>
              <a:t> </a:t>
            </a:r>
            <a:r>
              <a:rPr lang="en-GB" sz="2800" b="1" u="sng" smtClean="0"/>
              <a:t>2021 </a:t>
            </a:r>
            <a:r>
              <a:rPr lang="en-GB" sz="2800" dirty="0" smtClean="0"/>
              <a:t>by </a:t>
            </a:r>
            <a:r>
              <a:rPr lang="en-GB" sz="2800" b="1" u="sng" dirty="0" smtClean="0"/>
              <a:t>12pm</a:t>
            </a:r>
            <a:r>
              <a:rPr lang="en-GB" sz="2800" dirty="0" smtClean="0"/>
              <a:t>.</a:t>
            </a:r>
          </a:p>
          <a:p>
            <a:r>
              <a:rPr lang="en-GB" sz="2800" dirty="0"/>
              <a:t>Individual assignment is to be submitted via MT5125’s Loop page.</a:t>
            </a:r>
          </a:p>
          <a:p>
            <a:r>
              <a:rPr lang="en-GB" sz="2800" dirty="0" smtClean="0"/>
              <a:t>Late assignments are not allowed </a:t>
            </a:r>
            <a:r>
              <a:rPr lang="en-GB" sz="28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0684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entoryes.com/my/wp-content/uploads/2017/05/Database-Administrator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7351" r="9073" b="3157"/>
          <a:stretch/>
        </p:blipFill>
        <p:spPr bwMode="auto">
          <a:xfrm>
            <a:off x="870856" y="1"/>
            <a:ext cx="827314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925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0. </a:t>
            </a:r>
            <a:r>
              <a:rPr lang="en-GB" smtClean="0"/>
              <a:t>Introduction</a:t>
            </a:r>
            <a:endParaRPr lang="en-GB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02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C</a:t>
            </a:r>
            <a:r>
              <a:rPr lang="en-GB" dirty="0" smtClean="0"/>
              <a:t>ontact Details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628800"/>
            <a:ext cx="6923112" cy="4781128"/>
          </a:xfrm>
        </p:spPr>
        <p:txBody>
          <a:bodyPr>
            <a:normAutofit/>
          </a:bodyPr>
          <a:lstStyle/>
          <a:p>
            <a:r>
              <a:rPr lang="en-GB" sz="2800" dirty="0"/>
              <a:t>Strategic Consultancy Project </a:t>
            </a:r>
            <a:r>
              <a:rPr lang="en-GB" sz="2800" dirty="0" smtClean="0"/>
              <a:t>I</a:t>
            </a:r>
          </a:p>
          <a:p>
            <a:pPr marL="0" indent="0">
              <a:buNone/>
            </a:pPr>
            <a:r>
              <a:rPr lang="en-GB" sz="2800" dirty="0" err="1" smtClean="0"/>
              <a:t>Dr</a:t>
            </a:r>
            <a:r>
              <a:rPr lang="en-GB" sz="2800" dirty="0" err="1"/>
              <a:t>.</a:t>
            </a:r>
            <a:r>
              <a:rPr lang="en-GB" sz="2800" dirty="0"/>
              <a:t> John </a:t>
            </a:r>
            <a:r>
              <a:rPr lang="en-GB" sz="2800" dirty="0" err="1"/>
              <a:t>Loonam</a:t>
            </a: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 smtClean="0">
                <a:hlinkClick r:id="rId2"/>
              </a:rPr>
              <a:t>john.loonam@dcu.ie</a:t>
            </a:r>
            <a:endParaRPr lang="en-GB" sz="2800" dirty="0" smtClean="0"/>
          </a:p>
          <a:p>
            <a:pPr marL="0" indent="0">
              <a:buNone/>
            </a:pPr>
            <a:endParaRPr lang="en-GB" sz="2800" dirty="0"/>
          </a:p>
          <a:p>
            <a:r>
              <a:rPr lang="nn-NO" sz="2800" dirty="0"/>
              <a:t>Data </a:t>
            </a:r>
            <a:r>
              <a:rPr lang="nn-NO" sz="2800" dirty="0" smtClean="0"/>
              <a:t>Analytics</a:t>
            </a:r>
            <a:endParaRPr lang="nn-NO" sz="2800" dirty="0"/>
          </a:p>
          <a:p>
            <a:pPr marL="0" indent="0">
              <a:buNone/>
            </a:pPr>
            <a:r>
              <a:rPr lang="nn-NO" sz="2800" dirty="0"/>
              <a:t>Dr. Damien Dupré</a:t>
            </a:r>
          </a:p>
          <a:p>
            <a:pPr marL="0" indent="0">
              <a:buNone/>
            </a:pPr>
            <a:r>
              <a:rPr lang="nn-NO" sz="2800" dirty="0" smtClean="0">
                <a:hlinkClick r:id="rId3"/>
              </a:rPr>
              <a:t>damien.dupre@dcu.ie</a:t>
            </a:r>
            <a:endParaRPr lang="en-GB" sz="2800" dirty="0"/>
          </a:p>
        </p:txBody>
      </p:sp>
      <p:sp>
        <p:nvSpPr>
          <p:cNvPr id="8" name="AutoShape 4" descr="https://loop.dcu.ie/pluginfile.php/3215959/block_html/content/dr_john_loonam160x16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34888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7" descr="https://loop.dcu.ie/pluginfile.php/3215959/block_html/content/Damien%20Dupre.jpg"/>
          <p:cNvSpPr>
            <a:spLocks noChangeAspect="1" noChangeArrowheads="1"/>
          </p:cNvSpPr>
          <p:nvPr/>
        </p:nvSpPr>
        <p:spPr bwMode="auto">
          <a:xfrm>
            <a:off x="155575" y="-2903538"/>
            <a:ext cx="6057900" cy="605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365104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47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GB" sz="1600" b="1" dirty="0" smtClean="0"/>
              <a:t>Development </a:t>
            </a:r>
            <a:r>
              <a:rPr lang="en-GB" sz="1600" b="1" dirty="0"/>
              <a:t>of the </a:t>
            </a:r>
            <a:r>
              <a:rPr lang="en-GB" sz="1600" b="1" dirty="0" err="1"/>
              <a:t>DynEmo</a:t>
            </a:r>
            <a:r>
              <a:rPr lang="en-GB" sz="1600" b="1" dirty="0"/>
              <a:t> Facial Expression Database (Master)</a:t>
            </a:r>
          </a:p>
          <a:p>
            <a:pPr lvl="1">
              <a:spcAft>
                <a:spcPts val="600"/>
              </a:spcAft>
            </a:pPr>
            <a:r>
              <a:rPr lang="en-GB" sz="1400" dirty="0"/>
              <a:t>Dynamic and spontaneous emotions</a:t>
            </a:r>
          </a:p>
          <a:p>
            <a:pPr lvl="1">
              <a:spcAft>
                <a:spcPts val="600"/>
              </a:spcAft>
            </a:pPr>
            <a:r>
              <a:rPr lang="en-GB" sz="1400" dirty="0"/>
              <a:t>Assessed with self-reports and by observers</a:t>
            </a:r>
          </a:p>
          <a:p>
            <a:pPr>
              <a:spcAft>
                <a:spcPts val="600"/>
              </a:spcAft>
            </a:pPr>
            <a:r>
              <a:rPr lang="en-GB" sz="1600" b="1" dirty="0"/>
              <a:t>Analysis of Emotional User Experience of Innovative Tech. (Industrial PhD)</a:t>
            </a:r>
          </a:p>
          <a:p>
            <a:pPr lvl="1">
              <a:spcAft>
                <a:spcPts val="600"/>
              </a:spcAft>
            </a:pPr>
            <a:r>
              <a:rPr lang="en-GB" sz="1400" dirty="0"/>
              <a:t>Understand users' acceptance of technologies from their emotional response</a:t>
            </a:r>
          </a:p>
          <a:p>
            <a:pPr lvl="1">
              <a:spcAft>
                <a:spcPts val="600"/>
              </a:spcAft>
            </a:pPr>
            <a:r>
              <a:rPr lang="en-GB" sz="1400" dirty="0"/>
              <a:t>Based on multivariate self-reports</a:t>
            </a:r>
          </a:p>
          <a:p>
            <a:pPr>
              <a:spcAft>
                <a:spcPts val="600"/>
              </a:spcAft>
            </a:pPr>
            <a:r>
              <a:rPr lang="en-GB" sz="1600" b="1" dirty="0"/>
              <a:t>Evaluation of Emotions from Facial and Physiological Measures (Industrial </a:t>
            </a:r>
            <a:r>
              <a:rPr lang="en-GB" sz="1600" b="1" dirty="0" err="1"/>
              <a:t>PostDoc</a:t>
            </a:r>
            <a:r>
              <a:rPr lang="en-GB" sz="1600" b="1" dirty="0"/>
              <a:t>)</a:t>
            </a:r>
          </a:p>
          <a:p>
            <a:pPr lvl="1">
              <a:spcAft>
                <a:spcPts val="600"/>
              </a:spcAft>
            </a:pPr>
            <a:r>
              <a:rPr lang="en-GB" sz="1400" dirty="0"/>
              <a:t>Applications to marketing, sports and automotive industries</a:t>
            </a:r>
          </a:p>
          <a:p>
            <a:pPr lvl="1">
              <a:spcAft>
                <a:spcPts val="600"/>
              </a:spcAft>
            </a:pPr>
            <a:r>
              <a:rPr lang="en-GB" sz="1400" dirty="0"/>
              <a:t>Dynamic changes with trend extraction techniques (2 patents)</a:t>
            </a:r>
          </a:p>
          <a:p>
            <a:pPr>
              <a:spcAft>
                <a:spcPts val="600"/>
              </a:spcAft>
            </a:pPr>
            <a:r>
              <a:rPr lang="en-GB" sz="1600" b="1" dirty="0"/>
              <a:t>Performance Prediction using Machine Learning (Academic </a:t>
            </a:r>
            <a:r>
              <a:rPr lang="en-GB" sz="1600" b="1" dirty="0" err="1"/>
              <a:t>PostDoc</a:t>
            </a:r>
            <a:r>
              <a:rPr lang="en-GB" sz="1600" b="1" dirty="0"/>
              <a:t>)</a:t>
            </a:r>
          </a:p>
          <a:p>
            <a:pPr lvl="1">
              <a:spcAft>
                <a:spcPts val="600"/>
              </a:spcAft>
            </a:pPr>
            <a:r>
              <a:rPr lang="en-GB" sz="1400" dirty="0"/>
              <a:t>Application to sport analytics</a:t>
            </a:r>
          </a:p>
          <a:p>
            <a:pPr lvl="1">
              <a:spcAft>
                <a:spcPts val="600"/>
              </a:spcAft>
            </a:pPr>
            <a:r>
              <a:rPr lang="en-GB" sz="1400" dirty="0"/>
              <a:t>Big Data treatment (&gt; 1 million users with activities recorded in the past 5 years</a:t>
            </a:r>
            <a:r>
              <a:rPr lang="en-GB" sz="1400" dirty="0" smtClean="0"/>
              <a:t>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38648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 Content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81128"/>
          </a:xfrm>
        </p:spPr>
        <p:txBody>
          <a:bodyPr/>
          <a:lstStyle/>
          <a:p>
            <a:r>
              <a:rPr lang="en-GB" b="1" dirty="0"/>
              <a:t>Introduction to </a:t>
            </a:r>
            <a:r>
              <a:rPr lang="en-GB" b="1" dirty="0" smtClean="0"/>
              <a:t>Data Analytics (DD)</a:t>
            </a:r>
            <a:endParaRPr lang="en-GB" b="1" dirty="0"/>
          </a:p>
          <a:p>
            <a:pPr lvl="1"/>
            <a:r>
              <a:rPr lang="en-GB" dirty="0"/>
              <a:t>Growth of Big Data: Data Analytics for Business &amp; Management Decision </a:t>
            </a:r>
            <a:r>
              <a:rPr lang="en-GB" dirty="0" smtClean="0"/>
              <a:t>Making</a:t>
            </a:r>
          </a:p>
          <a:p>
            <a:r>
              <a:rPr lang="en-GB" b="1" dirty="0"/>
              <a:t>Research </a:t>
            </a:r>
            <a:r>
              <a:rPr lang="en-GB" b="1" dirty="0" smtClean="0"/>
              <a:t>Design (DD &amp; JL)</a:t>
            </a:r>
          </a:p>
          <a:p>
            <a:pPr lvl="1"/>
            <a:r>
              <a:rPr lang="en-GB" dirty="0" smtClean="0"/>
              <a:t>Introduction </a:t>
            </a:r>
            <a:r>
              <a:rPr lang="en-GB" dirty="0"/>
              <a:t>to qualitative and quantitative research methods and skills</a:t>
            </a:r>
          </a:p>
          <a:p>
            <a:r>
              <a:rPr lang="en-GB" b="1" dirty="0"/>
              <a:t>Writing a Research </a:t>
            </a:r>
            <a:r>
              <a:rPr lang="en-GB" b="1" dirty="0" smtClean="0"/>
              <a:t>Proposal (JL)</a:t>
            </a:r>
            <a:endParaRPr lang="en-GB" b="1" dirty="0"/>
          </a:p>
          <a:p>
            <a:pPr lvl="1"/>
            <a:r>
              <a:rPr lang="en-GB" dirty="0"/>
              <a:t>Role of literature review; identifying a research question; making contributions to theory and </a:t>
            </a:r>
            <a:r>
              <a:rPr lang="en-GB" dirty="0" smtClean="0"/>
              <a:t>practice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395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 Content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81128"/>
          </a:xfrm>
        </p:spPr>
        <p:txBody>
          <a:bodyPr/>
          <a:lstStyle/>
          <a:p>
            <a:r>
              <a:rPr lang="en-GB" b="1" dirty="0" smtClean="0"/>
              <a:t>Data </a:t>
            </a:r>
            <a:r>
              <a:rPr lang="en-GB" b="1" dirty="0"/>
              <a:t>Analysis </a:t>
            </a:r>
            <a:r>
              <a:rPr lang="en-GB" b="1" dirty="0" smtClean="0"/>
              <a:t>Workshops (DD)</a:t>
            </a:r>
            <a:endParaRPr lang="en-GB" b="1" dirty="0"/>
          </a:p>
          <a:p>
            <a:pPr lvl="1"/>
            <a:r>
              <a:rPr lang="en-GB" dirty="0" smtClean="0"/>
              <a:t>Qualitative/Quantitative data analysis</a:t>
            </a:r>
          </a:p>
          <a:p>
            <a:r>
              <a:rPr lang="en-GB" b="1" dirty="0" smtClean="0"/>
              <a:t>Data Interpretation (DD &amp; JL)</a:t>
            </a:r>
            <a:endParaRPr lang="en-GB" b="1" dirty="0"/>
          </a:p>
          <a:p>
            <a:pPr lvl="1"/>
            <a:r>
              <a:rPr lang="en-GB" dirty="0"/>
              <a:t>Interpreting qualitative and quantitative data; data visualisation </a:t>
            </a:r>
            <a:r>
              <a:rPr lang="en-GB" dirty="0" smtClean="0"/>
              <a:t>&amp; reports</a:t>
            </a:r>
            <a:endParaRPr lang="en-GB" dirty="0"/>
          </a:p>
          <a:p>
            <a:r>
              <a:rPr lang="en-GB" b="1" dirty="0"/>
              <a:t>Group </a:t>
            </a:r>
            <a:r>
              <a:rPr lang="en-GB" b="1" dirty="0" smtClean="0"/>
              <a:t>Presentations (JL)</a:t>
            </a:r>
            <a:endParaRPr lang="en-GB" b="1" dirty="0"/>
          </a:p>
          <a:p>
            <a:pPr lvl="1"/>
            <a:r>
              <a:rPr lang="en-GB" dirty="0"/>
              <a:t>Research Proposals; Feedback</a:t>
            </a:r>
          </a:p>
        </p:txBody>
      </p:sp>
    </p:spTree>
    <p:extLst>
      <p:ext uri="{BB962C8B-B14F-4D97-AF65-F5344CB8AC3E}">
        <p14:creationId xmlns:p14="http://schemas.microsoft.com/office/powerpoint/2010/main" val="96910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Assessment Structure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78112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100% Continuous divided in:</a:t>
            </a:r>
          </a:p>
          <a:p>
            <a:endParaRPr lang="en-GB" dirty="0" smtClean="0"/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GB" dirty="0" smtClean="0"/>
              <a:t>Strategic </a:t>
            </a:r>
            <a:r>
              <a:rPr lang="en-GB" dirty="0"/>
              <a:t>Consultancy Project (30%)</a:t>
            </a:r>
          </a:p>
          <a:p>
            <a:pPr lvl="1"/>
            <a:r>
              <a:rPr lang="en-GB" sz="2400" dirty="0"/>
              <a:t>Group Assessment:  </a:t>
            </a:r>
          </a:p>
          <a:p>
            <a:pPr lvl="2"/>
            <a:r>
              <a:rPr lang="en-GB" dirty="0" smtClean="0"/>
              <a:t>Presentation </a:t>
            </a:r>
            <a:r>
              <a:rPr lang="en-GB" dirty="0"/>
              <a:t>on Research Proposals </a:t>
            </a:r>
            <a:r>
              <a:rPr lang="en-GB" dirty="0" smtClean="0"/>
              <a:t>(10%)</a:t>
            </a:r>
          </a:p>
          <a:p>
            <a:pPr lvl="2"/>
            <a:r>
              <a:rPr lang="en-GB" dirty="0" smtClean="0"/>
              <a:t>Written </a:t>
            </a:r>
            <a:r>
              <a:rPr lang="en-GB" dirty="0"/>
              <a:t>Research Proposal </a:t>
            </a:r>
            <a:r>
              <a:rPr lang="en-GB" dirty="0" smtClean="0"/>
              <a:t>(20%)</a:t>
            </a:r>
          </a:p>
          <a:p>
            <a:pPr lvl="2"/>
            <a:endParaRPr lang="en-GB" dirty="0"/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GB" dirty="0"/>
              <a:t>Data Analytics  (70%)</a:t>
            </a:r>
          </a:p>
          <a:p>
            <a:pPr lvl="1"/>
            <a:r>
              <a:rPr lang="en-GB" sz="2400" dirty="0"/>
              <a:t>Individual </a:t>
            </a:r>
            <a:r>
              <a:rPr lang="en-GB" sz="2400" dirty="0" smtClean="0"/>
              <a:t>Assessment: Data Analytic Report</a:t>
            </a:r>
            <a:endParaRPr lang="en-GB" sz="2400" dirty="0"/>
          </a:p>
          <a:p>
            <a:pPr marL="914400" lvl="2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825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Public</a:t>
            </a:r>
            <a:endParaRPr lang="en-GB" dirty="0"/>
          </a:p>
        </p:txBody>
      </p:sp>
      <p:pic>
        <p:nvPicPr>
          <p:cNvPr id="2051" name="Picture 3" descr="C:\Users\dupred\Desktop\hiclipart.co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0" y="2078967"/>
            <a:ext cx="2689002" cy="477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dupred\Desktop\hiclipart.com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5421321" y="1268231"/>
            <a:ext cx="4137837" cy="558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1720" y="1700808"/>
            <a:ext cx="40324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entury Gothic" panose="020B0502020202020204" pitchFamily="34" charset="0"/>
              </a:rPr>
              <a:t>Sinead</a:t>
            </a:r>
          </a:p>
          <a:p>
            <a:pPr marL="285750" indent="-285750">
              <a:buFontTx/>
              <a:buChar char="-"/>
            </a:pPr>
            <a:r>
              <a:rPr lang="en-GB" sz="2000" dirty="0" smtClean="0">
                <a:latin typeface="Century Gothic" panose="020B0502020202020204" pitchFamily="34" charset="0"/>
              </a:rPr>
              <a:t>Product Manager in a Multinational Company</a:t>
            </a:r>
          </a:p>
          <a:p>
            <a:pPr marL="285750" indent="-285750">
              <a:buFontTx/>
              <a:buChar char="-"/>
            </a:pPr>
            <a:r>
              <a:rPr lang="en-GB" sz="2000" dirty="0" smtClean="0">
                <a:latin typeface="Century Gothic" panose="020B0502020202020204" pitchFamily="34" charset="0"/>
              </a:rPr>
              <a:t>Knowledge of Statistics from Previous Master Degree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11760" y="3652875"/>
            <a:ext cx="4207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 smtClean="0">
                <a:latin typeface="Century Gothic" panose="020B0502020202020204" pitchFamily="34" charset="0"/>
              </a:rPr>
              <a:t>Patrick</a:t>
            </a:r>
            <a:endParaRPr lang="en-GB" sz="2000" dirty="0">
              <a:latin typeface="Century Gothic" panose="020B0502020202020204" pitchFamily="34" charset="0"/>
            </a:endParaRPr>
          </a:p>
          <a:p>
            <a:pPr marL="342900" indent="-342900" algn="r">
              <a:buFontTx/>
              <a:buChar char="-"/>
            </a:pPr>
            <a:r>
              <a:rPr lang="en-GB" sz="2000" dirty="0" smtClean="0">
                <a:latin typeface="Century Gothic" panose="020B0502020202020204" pitchFamily="34" charset="0"/>
              </a:rPr>
              <a:t>Business Development Manager in an Irish Unicorn</a:t>
            </a:r>
          </a:p>
          <a:p>
            <a:pPr marL="342900" indent="-342900" algn="r">
              <a:buFontTx/>
              <a:buChar char="-"/>
            </a:pPr>
            <a:r>
              <a:rPr lang="en-GB" sz="2000" dirty="0" smtClean="0">
                <a:latin typeface="Century Gothic" panose="020B0502020202020204" pitchFamily="34" charset="0"/>
              </a:rPr>
              <a:t>Master Microsoft Excel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0122" y="5295838"/>
            <a:ext cx="39067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latin typeface="Century Gothic" panose="020B0502020202020204" pitchFamily="34" charset="0"/>
              </a:rPr>
              <a:t>They common aim: Scale up to understand and challenge analyses from their data team</a:t>
            </a:r>
            <a:endParaRPr lang="en-GB" sz="2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69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Target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2353985" y="1772816"/>
            <a:ext cx="4248472" cy="10801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Skills &amp; Knowledge</a:t>
            </a:r>
            <a:endParaRPr lang="en-GB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" name="Straight Arrow Connector 5"/>
          <p:cNvCxnSpPr>
            <a:stCxn id="4" idx="5"/>
            <a:endCxn id="13" idx="0"/>
          </p:cNvCxnSpPr>
          <p:nvPr/>
        </p:nvCxnSpPr>
        <p:spPr>
          <a:xfrm>
            <a:off x="5980283" y="2694756"/>
            <a:ext cx="0" cy="874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3"/>
            <a:endCxn id="12" idx="0"/>
          </p:cNvCxnSpPr>
          <p:nvPr/>
        </p:nvCxnSpPr>
        <p:spPr>
          <a:xfrm>
            <a:off x="2976159" y="2694756"/>
            <a:ext cx="0" cy="878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73580" y="3573016"/>
            <a:ext cx="1805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Century Gothic" panose="020B0502020202020204" pitchFamily="34" charset="0"/>
              </a:rPr>
              <a:t>Success in MT5125</a:t>
            </a:r>
            <a:endParaRPr lang="en-GB" sz="2400" dirty="0">
              <a:latin typeface="Century Gothic" panose="020B0502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84139" y="3569594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Century Gothic" panose="020B0502020202020204" pitchFamily="34" charset="0"/>
              </a:rPr>
              <a:t>Success in other MBA Modules</a:t>
            </a:r>
            <a:endParaRPr lang="en-GB" sz="2400" dirty="0">
              <a:latin typeface="Century Gothic" panose="020B0502020202020204" pitchFamily="34" charset="0"/>
            </a:endParaRPr>
          </a:p>
        </p:txBody>
      </p:sp>
      <p:cxnSp>
        <p:nvCxnSpPr>
          <p:cNvPr id="18" name="Straight Arrow Connector 17"/>
          <p:cNvCxnSpPr>
            <a:stCxn id="4" idx="4"/>
            <a:endCxn id="23" idx="0"/>
          </p:cNvCxnSpPr>
          <p:nvPr/>
        </p:nvCxnSpPr>
        <p:spPr>
          <a:xfrm flipH="1">
            <a:off x="4478220" y="2852936"/>
            <a:ext cx="1" cy="2385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53998" y="5237943"/>
            <a:ext cx="2848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Century Gothic" panose="020B0502020202020204" pitchFamily="34" charset="0"/>
              </a:rPr>
              <a:t>Data Analyst Expertise </a:t>
            </a:r>
            <a:endParaRPr lang="en-GB" sz="2400" dirty="0">
              <a:latin typeface="Century Gothic" panose="020B0502020202020204" pitchFamily="34" charset="0"/>
            </a:endParaRPr>
          </a:p>
        </p:txBody>
      </p:sp>
      <p:sp>
        <p:nvSpPr>
          <p:cNvPr id="45" name="Striped Right Arrow 44"/>
          <p:cNvSpPr/>
          <p:nvPr/>
        </p:nvSpPr>
        <p:spPr>
          <a:xfrm rot="5400000">
            <a:off x="-405553" y="4266093"/>
            <a:ext cx="4428492" cy="522058"/>
          </a:xfrm>
          <a:prstGeom prst="stripedRightArrow">
            <a:avLst>
              <a:gd name="adj1" fmla="val 47386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-28187" y="366192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entury Gothic" panose="020B0502020202020204" pitchFamily="34" charset="0"/>
              </a:rPr>
              <a:t>Short and Mid Term</a:t>
            </a: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-623" y="545697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entury Gothic" panose="020B0502020202020204" pitchFamily="34" charset="0"/>
              </a:rPr>
              <a:t>Long Term</a:t>
            </a:r>
            <a:endParaRPr lang="en-GB" dirty="0">
              <a:latin typeface="Century Gothic" panose="020B0502020202020204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107504" y="4725144"/>
            <a:ext cx="741682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65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2207</TotalTime>
  <Words>542</Words>
  <Application>Microsoft Office PowerPoint</Application>
  <PresentationFormat>On-screen Show (4:3)</PresentationFormat>
  <Paragraphs>95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Thème Office</vt:lpstr>
      <vt:lpstr>Strat. Consultancy Project I &amp; Data Analytics</vt:lpstr>
      <vt:lpstr>0. Introduction</vt:lpstr>
      <vt:lpstr>Module Contact Details</vt:lpstr>
      <vt:lpstr>About Me</vt:lpstr>
      <vt:lpstr>Module Content</vt:lpstr>
      <vt:lpstr>Module Content</vt:lpstr>
      <vt:lpstr>Assessment Structure</vt:lpstr>
      <vt:lpstr>Public</vt:lpstr>
      <vt:lpstr>Target</vt:lpstr>
      <vt:lpstr>Learning Outcomes</vt:lpstr>
      <vt:lpstr>Data Analytics Plan</vt:lpstr>
      <vt:lpstr>Data Analytic Assessment</vt:lpstr>
      <vt:lpstr>Data Analytic Assessment</vt:lpstr>
      <vt:lpstr>Assessment Deadline</vt:lpstr>
      <vt:lpstr>Questions?</vt:lpstr>
    </vt:vector>
  </TitlesOfParts>
  <Company>UPMF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for Accounting and Business</dc:title>
  <dc:creator>Damien Dupre</dc:creator>
  <cp:lastModifiedBy>Damien Dupre</cp:lastModifiedBy>
  <cp:revision>278</cp:revision>
  <dcterms:created xsi:type="dcterms:W3CDTF">2019-09-16T10:55:01Z</dcterms:created>
  <dcterms:modified xsi:type="dcterms:W3CDTF">2020-10-29T19:30:42Z</dcterms:modified>
</cp:coreProperties>
</file>