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47" r:id="rId3"/>
    <p:sldId id="389" r:id="rId4"/>
    <p:sldId id="386" r:id="rId5"/>
    <p:sldId id="393" r:id="rId6"/>
    <p:sldId id="387" r:id="rId7"/>
    <p:sldId id="388" r:id="rId8"/>
    <p:sldId id="390" r:id="rId9"/>
    <p:sldId id="391" r:id="rId10"/>
    <p:sldId id="392" r:id="rId11"/>
    <p:sldId id="348" r:id="rId12"/>
    <p:sldId id="349" r:id="rId13"/>
    <p:sldId id="352" r:id="rId14"/>
    <p:sldId id="350" r:id="rId15"/>
    <p:sldId id="353" r:id="rId16"/>
    <p:sldId id="351" r:id="rId17"/>
    <p:sldId id="354" r:id="rId18"/>
    <p:sldId id="358" r:id="rId19"/>
    <p:sldId id="365" r:id="rId20"/>
    <p:sldId id="364" r:id="rId21"/>
    <p:sldId id="355" r:id="rId22"/>
    <p:sldId id="363" r:id="rId23"/>
    <p:sldId id="366" r:id="rId24"/>
    <p:sldId id="367" r:id="rId25"/>
    <p:sldId id="356" r:id="rId26"/>
    <p:sldId id="369" r:id="rId27"/>
    <p:sldId id="370" r:id="rId28"/>
    <p:sldId id="371" r:id="rId29"/>
    <p:sldId id="372" r:id="rId30"/>
    <p:sldId id="373" r:id="rId31"/>
    <p:sldId id="357" r:id="rId32"/>
    <p:sldId id="362" r:id="rId33"/>
    <p:sldId id="374" r:id="rId34"/>
    <p:sldId id="375" r:id="rId35"/>
    <p:sldId id="377" r:id="rId36"/>
    <p:sldId id="376" r:id="rId37"/>
    <p:sldId id="383" r:id="rId38"/>
    <p:sldId id="394" r:id="rId39"/>
    <p:sldId id="395" r:id="rId40"/>
    <p:sldId id="396" r:id="rId41"/>
    <p:sldId id="378" r:id="rId42"/>
    <p:sldId id="384" r:id="rId43"/>
    <p:sldId id="385" r:id="rId44"/>
    <p:sldId id="397" r:id="rId45"/>
    <p:sldId id="398" r:id="rId46"/>
    <p:sldId id="381" r:id="rId47"/>
    <p:sldId id="382" r:id="rId48"/>
    <p:sldId id="379" r:id="rId49"/>
    <p:sldId id="380" r:id="rId50"/>
    <p:sldId id="34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341E-71F4-4A19-8567-2157529C5887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0D93-D2FB-45F8-8417-B20766769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upred\Desktop\communications-welcome-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132784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493A-5F72-4DC0-8360-2FCCCC75DABD}" type="datetime1">
              <a:rPr lang="en-GB" smtClean="0"/>
              <a:t>06/12/2020</a:t>
            </a:fld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dupred\Desktop\Screenshot-2019-02-18-at-08.50.55-300x115.pn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dupred\Desktop\index.pn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240E-266B-4E97-8F30-380C95C4CDF1}" type="datetime1">
              <a:rPr lang="en-GB" smtClean="0"/>
              <a:t>06/12/2020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0E97-601D-4E5D-BD9D-BFE14C3B81D5}" type="datetime1">
              <a:rPr lang="en-GB" smtClean="0"/>
              <a:t>06/12/2020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229600" cy="1143000"/>
          </a:xfrm>
          <a:prstGeom prst="snip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EC36-F41E-4786-B585-77D907F41AB6}" type="datetime1">
              <a:rPr lang="en-GB" smtClean="0"/>
              <a:t>06/12/2020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556792"/>
            <a:ext cx="88204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4406901"/>
            <a:ext cx="7772400" cy="750292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5C8-9CD1-4F54-BB76-19B2FC09BDB8}" type="datetime1">
              <a:rPr lang="en-GB" smtClean="0"/>
              <a:t>06/12/2020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5373216"/>
            <a:ext cx="8316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1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36BE-C0F6-4AC8-930B-6B981BBFB265}" type="datetime1">
              <a:rPr lang="en-GB" smtClean="0"/>
              <a:t>06/12/2020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A57B-D85A-40A4-A95E-7D798590BD75}" type="datetime1">
              <a:rPr lang="en-GB" smtClean="0"/>
              <a:t>06/12/2020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DEB-DC25-487C-A95A-593D84BBDB13}" type="datetime1">
              <a:rPr lang="en-GB" smtClean="0"/>
              <a:t>06/12/2020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1891-29B2-4616-AA47-94875A222E33}" type="datetime1">
              <a:rPr lang="en-GB" smtClean="0"/>
              <a:t>06/12/2020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7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7D17-B3FC-48CB-A246-BC131222313C}" type="datetime1">
              <a:rPr lang="en-GB" smtClean="0"/>
              <a:t>06/12/2020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D97D-145C-4102-B5BC-73C1D4628C9A}" type="datetime1">
              <a:rPr lang="en-GB" smtClean="0"/>
              <a:t>06/12/2020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3391-136C-4F1A-88DE-E6DC035D9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1BD8908-0ACD-4506-8721-51FB1CABD45A}" type="datetime1">
              <a:rPr lang="en-GB" smtClean="0"/>
              <a:t>06/12/2020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00A3391-136C-4F1A-88DE-E6DC035D9C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mien.dupre@dcu.i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ie/article/filter-data-in-a-range-or-table-01832226-31b5-4568-8806-38c37dcc180e" TargetMode="External"/><Relationship Id="rId2" Type="http://schemas.openxmlformats.org/officeDocument/2006/relationships/hyperlink" Target="https://edu.gcfglobal.org/en/excel2010/filtering-data/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ie/article/sort-data-in-a-range-or-table-62d0b95d-2a90-4610-a6ae-2e545c4a4654" TargetMode="External"/><Relationship Id="rId2" Type="http://schemas.openxmlformats.org/officeDocument/2006/relationships/hyperlink" Target="https://www.contextures.com/xlSort0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create-a-pivottable-to-analyze-worksheet-data-a9a84538-bfe9-40a9-a8e9-f99134456576" TargetMode="External"/><Relationship Id="rId2" Type="http://schemas.openxmlformats.org/officeDocument/2006/relationships/hyperlink" Target="https://www.excel-easy.com/data-analysis/pivot-table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hyperlink" Target="https://trumpexcel.com/source-data-for-pivot-tabl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pred\Desktop\communications-welcome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465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  <a:alpha val="80000"/>
            </a:schemeClr>
          </a:solidFill>
        </p:spPr>
        <p:txBody>
          <a:bodyPr/>
          <a:lstStyle/>
          <a:p>
            <a:r>
              <a:rPr lang="en-GB" dirty="0" err="1"/>
              <a:t>Strat</a:t>
            </a:r>
            <a:r>
              <a:rPr lang="en-GB" dirty="0"/>
              <a:t>. Consultancy Project I &amp; Data Analytics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63688" y="5124535"/>
            <a:ext cx="6400800" cy="1752600"/>
          </a:xfrm>
        </p:spPr>
        <p:txBody>
          <a:bodyPr anchor="b">
            <a:noAutofit/>
          </a:bodyPr>
          <a:lstStyle/>
          <a:p>
            <a:r>
              <a:rPr lang="en-GB" sz="1800" dirty="0" err="1" smtClean="0">
                <a:solidFill>
                  <a:schemeClr val="tx1"/>
                </a:solidFill>
              </a:rPr>
              <a:t>Dr.</a:t>
            </a:r>
            <a:r>
              <a:rPr lang="en-GB" sz="1800" dirty="0" smtClean="0">
                <a:solidFill>
                  <a:schemeClr val="tx1"/>
                </a:solidFill>
              </a:rPr>
              <a:t> Damien </a:t>
            </a:r>
            <a:r>
              <a:rPr lang="en-GB" sz="1800" dirty="0" err="1" smtClean="0">
                <a:solidFill>
                  <a:schemeClr val="tx1"/>
                </a:solidFill>
              </a:rPr>
              <a:t>Dupré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  <a:hlinkClick r:id="rId3"/>
              </a:rPr>
              <a:t>damien.dupre@dcu.ie</a:t>
            </a:r>
            <a:endParaRPr lang="en-GB" sz="1800" dirty="0" smtClean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</a:rPr>
              <a:t>Assistant Professor - Business Research Methods 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54864"/>
              </p:ext>
            </p:extLst>
          </p:nvPr>
        </p:nvGraphicFramePr>
        <p:xfrm>
          <a:off x="0" y="16318"/>
          <a:ext cx="9164655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23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MT5125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MSc in Business Administration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2020/2021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7" name="Picture 3" descr="C:\Users\dupred\Desktop\Screenshot-2019-02-18-at-08.50.55-300x115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05"/>
          <a:stretch/>
        </p:blipFill>
        <p:spPr bwMode="auto">
          <a:xfrm>
            <a:off x="107504" y="5597889"/>
            <a:ext cx="204867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upred\Desktop\index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81" y="5478212"/>
            <a:ext cx="1209600" cy="13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 the Key Movements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important work is to tidy your data</a:t>
            </a:r>
          </a:p>
          <a:p>
            <a:pPr lvl="1"/>
            <a:r>
              <a:rPr lang="en-GB" dirty="0" smtClean="0"/>
              <a:t>Takes time to saves time and solves problems</a:t>
            </a:r>
          </a:p>
          <a:p>
            <a:pPr lvl="1"/>
            <a:r>
              <a:rPr lang="en-GB" dirty="0" smtClean="0"/>
              <a:t>5 movements are necessary to master (almost)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4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3347864" y="1628800"/>
            <a:ext cx="3672408" cy="48965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 the Key Movements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Extension</a:t>
            </a:r>
          </a:p>
          <a:p>
            <a:endParaRPr lang="en-GB" sz="2800" dirty="0"/>
          </a:p>
          <a:p>
            <a:r>
              <a:rPr lang="en-GB" sz="2800" dirty="0"/>
              <a:t>Reduction</a:t>
            </a:r>
          </a:p>
          <a:p>
            <a:endParaRPr lang="en-GB" sz="2800" dirty="0"/>
          </a:p>
          <a:p>
            <a:r>
              <a:rPr lang="en-GB" sz="2800" dirty="0"/>
              <a:t>Direction</a:t>
            </a:r>
          </a:p>
          <a:p>
            <a:endParaRPr lang="en-GB" sz="2800" dirty="0"/>
          </a:p>
          <a:p>
            <a:r>
              <a:rPr lang="en-GB" sz="2800" dirty="0" smtClean="0"/>
              <a:t>Aggregation</a:t>
            </a:r>
          </a:p>
          <a:p>
            <a:endParaRPr lang="en-GB" sz="2800" dirty="0"/>
          </a:p>
          <a:p>
            <a:r>
              <a:rPr lang="en-GB" sz="2800" dirty="0" smtClean="0"/>
              <a:t>Combination</a:t>
            </a:r>
            <a:endParaRPr lang="en-GB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35" y="1772816"/>
            <a:ext cx="1395845" cy="64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35" y="2636912"/>
            <a:ext cx="1383314" cy="8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35" y="3645024"/>
            <a:ext cx="1311307" cy="8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35" y="4797152"/>
            <a:ext cx="1028728" cy="70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35" y="5661248"/>
            <a:ext cx="3189856" cy="7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8" y="2348880"/>
            <a:ext cx="8411252" cy="39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3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with MS Excel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Extension = New Column</a:t>
            </a:r>
          </a:p>
          <a:p>
            <a:r>
              <a:rPr lang="en-GB" dirty="0" smtClean="0"/>
              <a:t>In MS Excel: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First row is row name (name convention)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Second row is the function (starts with =)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Following rows are applied (squared corner)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1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with MS Excel</a:t>
            </a:r>
            <a:endParaRPr lang="en-GB" dirty="0"/>
          </a:p>
        </p:txBody>
      </p:sp>
      <p:pic>
        <p:nvPicPr>
          <p:cNvPr id="2050" name="Picture 2" descr="http://aat-comment.s3.amazonaws.com/dev/uploads/2014/03/Excel-formula-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55" y="1628800"/>
            <a:ext cx="3774694" cy="164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at-comment.s3.amazonaws.com/dev/uploads/2014/03/Excel-formula-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55" y="3356992"/>
            <a:ext cx="379639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at-comment.s3.amazonaws.com/dev/uploads/2014/03/Excel-formula-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55" y="5094650"/>
            <a:ext cx="3774694" cy="164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2827835" y="1650447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2800215" y="3388189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2827835" y="5114818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23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 Functions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For numeric values</a:t>
            </a:r>
          </a:p>
          <a:p>
            <a:pPr lvl="1"/>
            <a:r>
              <a:rPr lang="en-GB" sz="2400" dirty="0" smtClean="0"/>
              <a:t>Numeric operator ( + - / *)</a:t>
            </a:r>
          </a:p>
          <a:p>
            <a:pPr lvl="1"/>
            <a:r>
              <a:rPr lang="en-GB" sz="2400" dirty="0"/>
              <a:t>$ (fixed parameter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COUNT(), MIN(), MAX(), SUM(), AVERAGE</a:t>
            </a:r>
            <a:r>
              <a:rPr lang="en-GB" sz="2400" b="1" dirty="0" smtClean="0"/>
              <a:t> </a:t>
            </a:r>
            <a:r>
              <a:rPr lang="en-GB" sz="2400" dirty="0" smtClean="0"/>
              <a:t>(), STDEV()</a:t>
            </a:r>
          </a:p>
          <a:p>
            <a:r>
              <a:rPr lang="en-GB" sz="2800" dirty="0" smtClean="0"/>
              <a:t>For character strings</a:t>
            </a:r>
          </a:p>
          <a:p>
            <a:pPr lvl="1"/>
            <a:r>
              <a:rPr lang="en-GB" sz="2400" smtClean="0"/>
              <a:t>LEFT()</a:t>
            </a:r>
            <a:endParaRPr lang="en-GB" sz="2400" dirty="0" smtClean="0"/>
          </a:p>
          <a:p>
            <a:pPr lvl="1"/>
            <a:r>
              <a:rPr lang="en-GB" sz="2400" dirty="0" smtClean="0"/>
              <a:t>CONCATENATE()</a:t>
            </a:r>
          </a:p>
          <a:p>
            <a:r>
              <a:rPr lang="en-GB" sz="2800" dirty="0" smtClean="0"/>
              <a:t>Extra function</a:t>
            </a:r>
          </a:p>
          <a:p>
            <a:pPr lvl="1"/>
            <a:r>
              <a:rPr lang="en-GB" sz="2400" dirty="0" smtClean="0"/>
              <a:t>IF(condition, value if true, value if false)</a:t>
            </a:r>
          </a:p>
        </p:txBody>
      </p:sp>
    </p:spTree>
    <p:extLst>
      <p:ext uri="{BB962C8B-B14F-4D97-AF65-F5344CB8AC3E}">
        <p14:creationId xmlns:p14="http://schemas.microsoft.com/office/powerpoint/2010/main" val="2358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65" y="1628800"/>
            <a:ext cx="709232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3587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Reduction </a:t>
            </a:r>
            <a:r>
              <a:rPr lang="en-GB" dirty="0"/>
              <a:t>with MS Excel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Reduction = Filter Column</a:t>
            </a:r>
          </a:p>
          <a:p>
            <a:r>
              <a:rPr lang="en-GB" dirty="0"/>
              <a:t>In MS Excel: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Select header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 Data tab, use Filter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Click the drop-down arrow for the column you want to </a:t>
            </a:r>
            <a:r>
              <a:rPr lang="en-GB" dirty="0" smtClean="0"/>
              <a:t>filter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Choose values to filter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24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Reduction </a:t>
            </a:r>
            <a:r>
              <a:rPr lang="en-GB" dirty="0"/>
              <a:t>with MS Excel</a:t>
            </a:r>
          </a:p>
        </p:txBody>
      </p:sp>
      <p:pic>
        <p:nvPicPr>
          <p:cNvPr id="1026" name="Picture 2" descr="Filter 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98377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Filters Betw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28625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Excel table showing built-in fil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43053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575556" y="1995315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0" y="3479821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Ellipse 10"/>
          <p:cNvSpPr/>
          <p:nvPr/>
        </p:nvSpPr>
        <p:spPr>
          <a:xfrm>
            <a:off x="4379715" y="1830112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94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2. Data </a:t>
            </a:r>
            <a:r>
              <a:rPr lang="en-GB" dirty="0" smtClean="0"/>
              <a:t>Cleaning and Transformations</a:t>
            </a:r>
            <a:endParaRPr lang="en-GB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 with MS Excel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Rows already filtered have a row index are coloured in blue</a:t>
            </a:r>
          </a:p>
          <a:p>
            <a:r>
              <a:rPr lang="en-GB" dirty="0" smtClean="0"/>
              <a:t>Copy-Paste filtered table in a new document if you want to work only on these values</a:t>
            </a:r>
          </a:p>
          <a:p>
            <a:r>
              <a:rPr lang="en-GB" dirty="0" smtClean="0"/>
              <a:t>More about Excel filters:</a:t>
            </a:r>
          </a:p>
          <a:p>
            <a:pPr lvl="1"/>
            <a:r>
              <a:rPr lang="en-GB" sz="2000" dirty="0">
                <a:hlinkClick r:id="rId2"/>
              </a:rPr>
              <a:t>https://edu.gcfglobal.org/en/excel2010/filtering-data/1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 smtClean="0"/>
          </a:p>
          <a:p>
            <a:pPr lvl="1"/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support.office.com/en-ie/article/filter-data-in-a-range-or-table-01832226-31b5-4568-8806-38c37dcc180e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69807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57" y="1772816"/>
            <a:ext cx="7169639" cy="467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0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</a:t>
            </a:r>
            <a:r>
              <a:rPr lang="en-GB" dirty="0" smtClean="0"/>
              <a:t>with </a:t>
            </a:r>
            <a:r>
              <a:rPr lang="en-GB" dirty="0"/>
              <a:t>MS Excel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Direction = Arrange Row Order</a:t>
            </a:r>
          </a:p>
          <a:p>
            <a:r>
              <a:rPr lang="en-GB" dirty="0"/>
              <a:t>In MS Excel</a:t>
            </a:r>
            <a:r>
              <a:rPr lang="en-GB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dirty="0" smtClean="0"/>
              <a:t>table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 Data tab, use </a:t>
            </a:r>
            <a:r>
              <a:rPr lang="en-GB" dirty="0" smtClean="0"/>
              <a:t>Sort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Choose column to sort and how to sort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41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with MS </a:t>
            </a:r>
            <a:r>
              <a:rPr lang="en-GB" dirty="0" smtClean="0"/>
              <a:t>Excel</a:t>
            </a:r>
            <a:endParaRPr lang="en-GB" dirty="0"/>
          </a:p>
        </p:txBody>
      </p:sp>
      <p:pic>
        <p:nvPicPr>
          <p:cNvPr id="2050" name="Picture 2" descr="data tab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95" y="2852936"/>
            <a:ext cx="3017585" cy="17203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rt by drop 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30" y="4809198"/>
            <a:ext cx="3009250" cy="17515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rt hidden colum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95" y="1647266"/>
            <a:ext cx="3017585" cy="1115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2873110" y="1664909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2843444" y="2924944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2876261" y="4809198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10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</a:t>
            </a:r>
            <a:r>
              <a:rPr lang="en-GB" dirty="0" smtClean="0"/>
              <a:t>with </a:t>
            </a:r>
            <a:r>
              <a:rPr lang="en-GB" dirty="0"/>
              <a:t>MS Excel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careful of taking into account all the table</a:t>
            </a:r>
          </a:p>
          <a:p>
            <a:pPr lvl="1"/>
            <a:r>
              <a:rPr lang="en-GB" dirty="0" smtClean="0"/>
              <a:t>All rows</a:t>
            </a:r>
          </a:p>
          <a:p>
            <a:pPr lvl="1"/>
            <a:r>
              <a:rPr lang="en-GB" dirty="0" smtClean="0"/>
              <a:t>All columns</a:t>
            </a:r>
          </a:p>
          <a:p>
            <a:r>
              <a:rPr lang="en-GB" dirty="0" smtClean="0"/>
              <a:t>Double check if all columns changed</a:t>
            </a:r>
          </a:p>
          <a:p>
            <a:r>
              <a:rPr lang="en-GB" dirty="0"/>
              <a:t>More about Excel </a:t>
            </a:r>
            <a:r>
              <a:rPr lang="en-GB" dirty="0" smtClean="0"/>
              <a:t>sorting:</a:t>
            </a:r>
            <a:endParaRPr lang="en-GB" dirty="0"/>
          </a:p>
          <a:p>
            <a:pPr lvl="1"/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www.contextures.com/xlSort01.html</a:t>
            </a:r>
            <a:endParaRPr lang="en-GB" sz="2000" dirty="0" smtClean="0"/>
          </a:p>
          <a:p>
            <a:pPr lvl="1"/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support.office.com/en-ie/article/sort-data-in-a-range-or-table-62d0b95d-2a90-4610-a6ae-2e545c4a4654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8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6264696" cy="429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</a:t>
            </a:r>
            <a:endParaRPr lang="en-GB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3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</a:t>
            </a:r>
            <a:r>
              <a:rPr lang="en-GB" dirty="0"/>
              <a:t>with MS Excel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/>
          <a:lstStyle/>
          <a:p>
            <a:r>
              <a:rPr lang="en-GB" dirty="0" smtClean="0"/>
              <a:t>Aggregation = Summary of Column</a:t>
            </a:r>
          </a:p>
          <a:p>
            <a:r>
              <a:rPr lang="en-GB" dirty="0"/>
              <a:t>In MS Excel: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Simple = use function at the end of a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Complex = </a:t>
            </a:r>
            <a:r>
              <a:rPr lang="en-GB" dirty="0"/>
              <a:t>use pivot table</a:t>
            </a:r>
          </a:p>
        </p:txBody>
      </p:sp>
    </p:spTree>
    <p:extLst>
      <p:ext uri="{BB962C8B-B14F-4D97-AF65-F5344CB8AC3E}">
        <p14:creationId xmlns:p14="http://schemas.microsoft.com/office/powerpoint/2010/main" val="387977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/>
              <a:t>Aggregation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97158"/>
              </p:ext>
            </p:extLst>
          </p:nvPr>
        </p:nvGraphicFramePr>
        <p:xfrm>
          <a:off x="1115616" y="1628800"/>
          <a:ext cx="6552728" cy="49685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7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48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9793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Calculation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=COUNT(A1:A10)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Total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number of values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=MIN(A1:A10)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Minimum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value</a:t>
                      </a:r>
                      <a:endParaRPr lang="en-GB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=MAX(A1:A10)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Maximum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value</a:t>
                      </a:r>
                      <a:endParaRPr lang="en-GB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=SUM(A1:A10)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Sum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of all values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=AVERAGE (A1:A10)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Sum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of all values divided by total number</a:t>
                      </a:r>
                      <a:endParaRPr lang="en-GB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979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=STDEV(A1:A10)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entury Gothic" panose="020B0502020202020204" pitchFamily="34" charset="0"/>
                        </a:rPr>
                        <a:t>Average</a:t>
                      </a:r>
                      <a:r>
                        <a:rPr lang="en-GB" baseline="0" dirty="0" smtClean="0">
                          <a:latin typeface="Century Gothic" panose="020B0502020202020204" pitchFamily="34" charset="0"/>
                        </a:rPr>
                        <a:t> distance of values to the average</a:t>
                      </a:r>
                      <a:endParaRPr lang="en-GB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</a:t>
            </a:r>
            <a:r>
              <a:rPr lang="en-GB" dirty="0"/>
              <a:t>Aggregation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Pivot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Select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 Insert, use Pivot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Drag c</a:t>
            </a:r>
            <a:r>
              <a:rPr lang="en-GB" dirty="0" smtClean="0"/>
              <a:t>olumns to sort by row/column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Choose value column to be aggregated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Choose type of aggregation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52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</a:t>
            </a:r>
            <a:r>
              <a:rPr lang="en-GB" dirty="0"/>
              <a:t>Aggregation</a:t>
            </a:r>
          </a:p>
        </p:txBody>
      </p:sp>
      <p:pic>
        <p:nvPicPr>
          <p:cNvPr id="3074" name="Picture 2" descr="Pivot Table Data i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8810"/>
            <a:ext cx="4686722" cy="18001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ert Excel Pivot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5" y="4544754"/>
            <a:ext cx="1885950" cy="8953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rag Fields to Are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51" y="3645024"/>
            <a:ext cx="1695415" cy="30790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ummarize Value Field B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85" y="1668811"/>
            <a:ext cx="2766247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u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63" y="4212225"/>
            <a:ext cx="2757069" cy="2422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179512" y="1765373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691952" y="4379551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Ellipse 11"/>
          <p:cNvSpPr/>
          <p:nvPr/>
        </p:nvSpPr>
        <p:spPr>
          <a:xfrm>
            <a:off x="3203848" y="3645024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Ellipse 12"/>
          <p:cNvSpPr/>
          <p:nvPr/>
        </p:nvSpPr>
        <p:spPr>
          <a:xfrm>
            <a:off x="5292080" y="1668810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203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64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</a:t>
            </a:r>
            <a:r>
              <a:rPr lang="en-GB" dirty="0"/>
              <a:t>Aggregation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want to use the Pivot Table for further analysis</a:t>
            </a:r>
          </a:p>
          <a:p>
            <a:pPr lvl="1"/>
            <a:r>
              <a:rPr lang="en-GB" dirty="0" smtClean="0"/>
              <a:t>Copy-Paste it in another document</a:t>
            </a:r>
          </a:p>
          <a:p>
            <a:pPr lvl="1"/>
            <a:r>
              <a:rPr lang="en-GB" dirty="0" smtClean="0"/>
              <a:t>Paste as value (removes dynamic link)</a:t>
            </a:r>
          </a:p>
          <a:p>
            <a:r>
              <a:rPr lang="en-GB" dirty="0"/>
              <a:t>More about Excel </a:t>
            </a:r>
            <a:r>
              <a:rPr lang="en-GB" dirty="0" smtClean="0"/>
              <a:t>pivot table:</a:t>
            </a:r>
          </a:p>
          <a:p>
            <a:pPr lvl="1"/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www.excel-easy.com/data-analysis/pivot-tables.html</a:t>
            </a:r>
            <a:endParaRPr lang="en-GB" sz="2000" dirty="0" smtClean="0"/>
          </a:p>
          <a:p>
            <a:pPr lvl="1"/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support.office.com/en-us/article/create-a-pivottable-to-analyze-worksheet-data-a9a84538-bfe9-40a9-a8e9-f99134456576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099451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380"/>
            <a:ext cx="9066690" cy="211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2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Combination </a:t>
            </a:r>
            <a:r>
              <a:rPr lang="en-GB" dirty="0" smtClean="0"/>
              <a:t>with </a:t>
            </a:r>
            <a:r>
              <a:rPr lang="en-GB" dirty="0"/>
              <a:t>MS Excel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Combination </a:t>
            </a:r>
            <a:r>
              <a:rPr lang="en-GB" dirty="0" smtClean="0"/>
              <a:t>= Join two tables</a:t>
            </a:r>
          </a:p>
          <a:p>
            <a:r>
              <a:rPr lang="en-GB" dirty="0"/>
              <a:t>In MS Excel: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One Column = </a:t>
            </a:r>
            <a:r>
              <a:rPr lang="en-GB" dirty="0" err="1" smtClean="0"/>
              <a:t>vlookup</a:t>
            </a:r>
            <a:r>
              <a:rPr lang="en-GB" dirty="0" smtClean="0"/>
              <a:t>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Multiple Columns </a:t>
            </a:r>
            <a:r>
              <a:rPr lang="en-GB" dirty="0"/>
              <a:t>= Power </a:t>
            </a:r>
            <a:r>
              <a:rPr lang="en-GB" dirty="0" smtClean="0"/>
              <a:t>Query (Windows only)</a:t>
            </a:r>
          </a:p>
        </p:txBody>
      </p:sp>
    </p:spTree>
    <p:extLst>
      <p:ext uri="{BB962C8B-B14F-4D97-AF65-F5344CB8AC3E}">
        <p14:creationId xmlns:p14="http://schemas.microsoft.com/office/powerpoint/2010/main" val="1390410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</a:t>
            </a:r>
            <a:r>
              <a:rPr lang="en-GB" dirty="0" smtClean="0"/>
              <a:t>Column </a:t>
            </a:r>
            <a:r>
              <a:rPr lang="en-GB" dirty="0"/>
              <a:t>Combination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000" dirty="0"/>
              <a:t>=</a:t>
            </a:r>
            <a:r>
              <a:rPr lang="en-GB" sz="2000" dirty="0" smtClean="0"/>
              <a:t>VLOOKUP(value</a:t>
            </a:r>
            <a:r>
              <a:rPr lang="en-GB" sz="2000" dirty="0"/>
              <a:t>, table, </a:t>
            </a:r>
            <a:r>
              <a:rPr lang="en-GB" sz="2000" dirty="0" err="1"/>
              <a:t>col_index</a:t>
            </a:r>
            <a:r>
              <a:rPr lang="en-GB" sz="2000" dirty="0"/>
              <a:t>, [</a:t>
            </a:r>
            <a:r>
              <a:rPr lang="en-GB" sz="2000" dirty="0" err="1"/>
              <a:t>range_lookup</a:t>
            </a:r>
            <a:r>
              <a:rPr lang="en-GB" sz="2000" dirty="0" smtClean="0"/>
              <a:t>])</a:t>
            </a:r>
          </a:p>
          <a:p>
            <a:pPr lvl="1"/>
            <a:r>
              <a:rPr lang="en-GB" sz="1600" dirty="0"/>
              <a:t>value - The value to look for in the first column of a </a:t>
            </a:r>
            <a:r>
              <a:rPr lang="en-GB" sz="1600" dirty="0" smtClean="0"/>
              <a:t>table</a:t>
            </a:r>
            <a:endParaRPr lang="en-GB" sz="1600" dirty="0"/>
          </a:p>
          <a:p>
            <a:pPr lvl="1"/>
            <a:r>
              <a:rPr lang="en-GB" sz="1600" dirty="0"/>
              <a:t>table - The table from which to retrieve a </a:t>
            </a:r>
            <a:r>
              <a:rPr lang="en-GB" sz="1600" dirty="0" smtClean="0"/>
              <a:t>value</a:t>
            </a:r>
            <a:endParaRPr lang="en-GB" sz="1600" dirty="0"/>
          </a:p>
          <a:p>
            <a:pPr lvl="1"/>
            <a:r>
              <a:rPr lang="en-GB" sz="1600" dirty="0" err="1"/>
              <a:t>col_index</a:t>
            </a:r>
            <a:r>
              <a:rPr lang="en-GB" sz="1600" dirty="0"/>
              <a:t> - The column in the table from which to retrieve a </a:t>
            </a:r>
            <a:r>
              <a:rPr lang="en-GB" sz="1600" dirty="0" smtClean="0"/>
              <a:t>value</a:t>
            </a:r>
            <a:endParaRPr lang="en-GB" sz="1600" dirty="0"/>
          </a:p>
          <a:p>
            <a:pPr lvl="1"/>
            <a:r>
              <a:rPr lang="en-GB" sz="1600" dirty="0" err="1"/>
              <a:t>range_lookup</a:t>
            </a:r>
            <a:r>
              <a:rPr lang="en-GB" sz="1600" dirty="0"/>
              <a:t> - [optional] TRUE = approximate match (default). FALSE = exact </a:t>
            </a:r>
            <a:r>
              <a:rPr lang="en-GB" sz="1600" dirty="0" smtClean="0"/>
              <a:t>match</a:t>
            </a:r>
          </a:p>
          <a:p>
            <a:pPr lvl="1"/>
            <a:endParaRPr lang="en-GB" sz="1600" dirty="0" smtClean="0"/>
          </a:p>
          <a:p>
            <a:pPr marL="0" indent="0">
              <a:buNone/>
            </a:pPr>
            <a:r>
              <a:rPr lang="en-GB" sz="1800" dirty="0" smtClean="0"/>
              <a:t>One Cell Example:			One Column Example: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098" name="Picture 2" descr="VLOOKUP exact matc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77072"/>
            <a:ext cx="4392488" cy="22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LOOKUP approximate match commission r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44" y="4096097"/>
            <a:ext cx="3864728" cy="22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55744" y="6422558"/>
            <a:ext cx="3864728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=VLOOKUP(C5,$G$5:$H$10,2,TRUE)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6396690"/>
            <a:ext cx="4392488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=VLOOKUP(</a:t>
            </a:r>
            <a:r>
              <a:rPr lang="en-GB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H4,B5:E9,2,FALSE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)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9001000" cy="1143000"/>
          </a:xfrm>
        </p:spPr>
        <p:txBody>
          <a:bodyPr/>
          <a:lstStyle/>
          <a:p>
            <a:r>
              <a:rPr lang="en-GB" dirty="0" smtClean="0"/>
              <a:t>Multiple Columns Combination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MS Excel </a:t>
            </a:r>
            <a:r>
              <a:rPr lang="en-GB" dirty="0" smtClean="0"/>
              <a:t>Power Query (Windows Only)</a:t>
            </a:r>
          </a:p>
          <a:p>
            <a:pPr lvl="1"/>
            <a:r>
              <a:rPr lang="en-GB" dirty="0" smtClean="0"/>
              <a:t>Add-on in Excel 2010-2013</a:t>
            </a:r>
          </a:p>
          <a:p>
            <a:pPr lvl="1"/>
            <a:r>
              <a:rPr lang="en-GB" dirty="0" smtClean="0"/>
              <a:t>Built-in in Excel 2016-2019</a:t>
            </a:r>
          </a:p>
          <a:p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Tables to combine have to be saved in a document</a:t>
            </a:r>
          </a:p>
          <a:p>
            <a:pPr lvl="1"/>
            <a:r>
              <a:rPr lang="en-GB" dirty="0" smtClean="0"/>
              <a:t>Combine in a new document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725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9001000" cy="1143000"/>
          </a:xfrm>
        </p:spPr>
        <p:txBody>
          <a:bodyPr/>
          <a:lstStyle/>
          <a:p>
            <a:r>
              <a:rPr lang="en-GB" dirty="0" smtClean="0"/>
              <a:t>Multiple Columns Combination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81128"/>
          </a:xfrm>
        </p:spPr>
        <p:txBody>
          <a:bodyPr>
            <a:noAutofit/>
          </a:bodyPr>
          <a:lstStyle/>
          <a:p>
            <a:r>
              <a:rPr lang="en-GB" sz="2400" dirty="0"/>
              <a:t>MS Excel Power Query, in Data tab: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File 1:</a:t>
            </a:r>
          </a:p>
          <a:p>
            <a:pPr marL="1371600" lvl="2" indent="-514350"/>
            <a:r>
              <a:rPr lang="en-GB" sz="1600" dirty="0" smtClean="0"/>
              <a:t>Get Data/New Query&gt; From File &gt; From [Workbook/CSV]</a:t>
            </a:r>
          </a:p>
          <a:p>
            <a:pPr marL="1371600" lvl="2" indent="-514350"/>
            <a:r>
              <a:rPr lang="en-GB" sz="1600" dirty="0" smtClean="0"/>
              <a:t>Select your first file and the corresponding sheet &gt; Load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File 2: </a:t>
            </a:r>
          </a:p>
          <a:p>
            <a:pPr marL="1371600" lvl="2" indent="-514350"/>
            <a:r>
              <a:rPr lang="en-GB" sz="1600" dirty="0" smtClean="0"/>
              <a:t>Get Data/New </a:t>
            </a:r>
            <a:r>
              <a:rPr lang="en-GB" sz="1600" dirty="0"/>
              <a:t>Query&gt; From File &gt; From [Workbook/CSV]</a:t>
            </a:r>
          </a:p>
          <a:p>
            <a:pPr marL="1371600" lvl="2" indent="-514350"/>
            <a:r>
              <a:rPr lang="en-GB" sz="1600" dirty="0"/>
              <a:t>Select your </a:t>
            </a:r>
            <a:r>
              <a:rPr lang="en-GB" sz="1600" dirty="0" smtClean="0"/>
              <a:t>second file </a:t>
            </a:r>
            <a:r>
              <a:rPr lang="en-GB" sz="1600" dirty="0"/>
              <a:t>and the corresponding sheet &gt; Load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/>
              <a:t>Get Data/</a:t>
            </a:r>
            <a:r>
              <a:rPr lang="en-GB" sz="2000" dirty="0" smtClean="0"/>
              <a:t>New Query &gt; Combine Queries &gt; Merge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Identify the tables to merge/append and select the column to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Click Columns to Expend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err="1" smtClean="0"/>
              <a:t>Untick</a:t>
            </a:r>
            <a:r>
              <a:rPr lang="en-GB" sz="2000" dirty="0" smtClean="0"/>
              <a:t> “Use original column name as prefix”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 smtClean="0"/>
              <a:t>OK  &gt; Close and Load</a:t>
            </a:r>
          </a:p>
        </p:txBody>
      </p:sp>
    </p:spTree>
    <p:extLst>
      <p:ext uri="{BB962C8B-B14F-4D97-AF65-F5344CB8AC3E}">
        <p14:creationId xmlns:p14="http://schemas.microsoft.com/office/powerpoint/2010/main" val="2998720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856984" cy="1143000"/>
          </a:xfrm>
        </p:spPr>
        <p:txBody>
          <a:bodyPr/>
          <a:lstStyle/>
          <a:p>
            <a:r>
              <a:rPr lang="en-GB" dirty="0"/>
              <a:t>Multiple Columns Combination </a:t>
            </a:r>
          </a:p>
        </p:txBody>
      </p:sp>
      <p:sp>
        <p:nvSpPr>
          <p:cNvPr id="5" name="AutoShape 2" descr="Image result for excel merge power qu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excel merge power qu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 descr="https://trumpexcel.com/wp-content/uploads/2018/07/Merge-Tables-in-Excel-using-Power-Query-Join-drop-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74916"/>
            <a:ext cx="3600399" cy="30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trumpexcel.com/wp-content/uploads/2018/07/Merge-Tables-using-Power-Query-Combine-queries-merge-queries-op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74917"/>
            <a:ext cx="2781159" cy="308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trumpexcel.com/wp-content/uploads/2018/07/Merge-Tables-using-Power-Query-Get-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" y="1874917"/>
            <a:ext cx="2419349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Merge table columns in Excel using Power Query - three quer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56029"/>
            <a:ext cx="2444604" cy="20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lick on double pointed arrow in Product Id colum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5115276"/>
            <a:ext cx="3605361" cy="13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/>
          <p:cNvSpPr/>
          <p:nvPr/>
        </p:nvSpPr>
        <p:spPr>
          <a:xfrm>
            <a:off x="22920" y="1709713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17525" y="2790826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Ellipse 14"/>
          <p:cNvSpPr/>
          <p:nvPr/>
        </p:nvSpPr>
        <p:spPr>
          <a:xfrm>
            <a:off x="2532657" y="1709714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5457575" y="1709714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Ellipse 16"/>
          <p:cNvSpPr/>
          <p:nvPr/>
        </p:nvSpPr>
        <p:spPr>
          <a:xfrm>
            <a:off x="5380170" y="4993296"/>
            <a:ext cx="360040" cy="330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34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</a:t>
            </a:r>
            <a:r>
              <a:rPr lang="en-GB" dirty="0"/>
              <a:t>Combination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Left Join</a:t>
            </a:r>
          </a:p>
          <a:p>
            <a:endParaRPr lang="en-GB" sz="2800" dirty="0" smtClean="0"/>
          </a:p>
          <a:p>
            <a:r>
              <a:rPr lang="en-GB" sz="2800" dirty="0" smtClean="0"/>
              <a:t>Right Join</a:t>
            </a:r>
          </a:p>
          <a:p>
            <a:endParaRPr lang="en-GB" sz="2800" dirty="0" smtClean="0"/>
          </a:p>
          <a:p>
            <a:r>
              <a:rPr lang="en-GB" sz="2800" dirty="0" smtClean="0"/>
              <a:t>Inner Join</a:t>
            </a:r>
          </a:p>
          <a:p>
            <a:endParaRPr lang="en-GB" sz="2800" dirty="0" smtClean="0"/>
          </a:p>
          <a:p>
            <a:r>
              <a:rPr lang="en-GB" sz="2800" dirty="0" smtClean="0"/>
              <a:t>Full Join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4164"/>
            <a:ext cx="3024336" cy="92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36912"/>
            <a:ext cx="896045" cy="91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76" y="3645024"/>
            <a:ext cx="921833" cy="9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71956"/>
            <a:ext cx="915332" cy="68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13759"/>
            <a:ext cx="896045" cy="111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403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transformations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7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the MT5125 Loop page, download and open the </a:t>
            </a:r>
            <a:r>
              <a:rPr lang="en-GB" dirty="0" smtClean="0"/>
              <a:t>document “employee_d&amp;d_excerpt.xls” located </a:t>
            </a:r>
            <a:r>
              <a:rPr lang="en-GB" dirty="0"/>
              <a:t>in:</a:t>
            </a:r>
          </a:p>
          <a:p>
            <a:pPr lvl="1"/>
            <a:r>
              <a:rPr lang="en-GB" sz="2400" dirty="0"/>
              <a:t>Data Analytics Supplementary Information&gt; Lecture 2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Extension</a:t>
            </a:r>
            <a:r>
              <a:rPr lang="en-GB" dirty="0" smtClean="0"/>
              <a:t>: Create a new variable/column which is the average response to all the questions from the survey for each employee (q1 to q9)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from Kareem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7385"/>
            <a:ext cx="76104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Transformations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b="1" dirty="0" smtClean="0"/>
              <a:t>Reduction</a:t>
            </a:r>
            <a:r>
              <a:rPr lang="en-GB" dirty="0" smtClean="0"/>
              <a:t>: Filter employee’s 2019 salary to keep only employees with a salary higher than 30k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1" dirty="0" smtClean="0"/>
              <a:t>Aggregation</a:t>
            </a:r>
            <a:r>
              <a:rPr lang="en-GB" dirty="0" smtClean="0"/>
              <a:t>: Calculate the average salary by gender and by location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b="1" dirty="0" smtClean="0"/>
              <a:t>Combination</a:t>
            </a:r>
            <a:r>
              <a:rPr lang="en-GB" dirty="0" smtClean="0"/>
              <a:t>: Using the VLOOKUP function, add to the table a column corresponding to the  2017 salary located in the 2</a:t>
            </a:r>
            <a:r>
              <a:rPr lang="en-GB" baseline="30000" dirty="0" smtClean="0"/>
              <a:t>nd</a:t>
            </a:r>
            <a:r>
              <a:rPr lang="en-GB" dirty="0" smtClean="0"/>
              <a:t> sheet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141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ANALYTIC TIP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93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Tidy Data</a:t>
            </a:r>
            <a:endParaRPr lang="en-GB" dirty="0"/>
          </a:p>
        </p:txBody>
      </p:sp>
      <p:pic>
        <p:nvPicPr>
          <p:cNvPr id="6" name="Picture 8" descr="Image result for database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63" y="2072807"/>
            <a:ext cx="1152128" cy="9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39440" y="1702586"/>
            <a:ext cx="25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Database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440" y="3465839"/>
            <a:ext cx="2568128" cy="7552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Tables/Files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9440" y="4567819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Records/Observations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9440" y="5229200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Fields/Variables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39440" y="5877271"/>
            <a:ext cx="2568128" cy="3013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Characters (bytes)</a:t>
            </a:r>
            <a:endParaRPr lang="en-GB" dirty="0"/>
          </a:p>
        </p:txBody>
      </p:sp>
      <p:sp>
        <p:nvSpPr>
          <p:cNvPr id="12" name="Flèche droite 11"/>
          <p:cNvSpPr/>
          <p:nvPr/>
        </p:nvSpPr>
        <p:spPr>
          <a:xfrm rot="5400000">
            <a:off x="1375348" y="3136477"/>
            <a:ext cx="268759" cy="2604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12"/>
          <p:cNvSpPr/>
          <p:nvPr/>
        </p:nvSpPr>
        <p:spPr>
          <a:xfrm rot="5400000">
            <a:off x="1375348" y="4262805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 droite 13"/>
          <p:cNvSpPr/>
          <p:nvPr/>
        </p:nvSpPr>
        <p:spPr>
          <a:xfrm rot="5400000">
            <a:off x="1375348" y="4935531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droite 14"/>
          <p:cNvSpPr/>
          <p:nvPr/>
        </p:nvSpPr>
        <p:spPr>
          <a:xfrm rot="5400000">
            <a:off x="1375348" y="5575200"/>
            <a:ext cx="268759" cy="2604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20583" y="235945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20583" y="3663443"/>
            <a:ext cx="437715" cy="36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20583" y="452696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20582" y="5191455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20583" y="5847921"/>
            <a:ext cx="437715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1708337"/>
            <a:ext cx="137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Levels</a:t>
            </a:r>
            <a:endParaRPr lang="en-GB" dirty="0"/>
          </a:p>
        </p:txBody>
      </p:sp>
      <p:pic>
        <p:nvPicPr>
          <p:cNvPr id="22" name="Picture 6" descr="https://garrettgman.github.io/images/tidy-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20042"/>
          <a:stretch/>
        </p:blipFill>
        <p:spPr bwMode="auto">
          <a:xfrm>
            <a:off x="2915816" y="3266716"/>
            <a:ext cx="5883025" cy="125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15816" y="1600200"/>
            <a:ext cx="5976664" cy="44277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Each variable has its own column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Each observation is placed in its own row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Each value is placed in its own cell</a:t>
            </a:r>
          </a:p>
        </p:txBody>
      </p:sp>
    </p:spTree>
    <p:extLst>
      <p:ext uri="{BB962C8B-B14F-4D97-AF65-F5344CB8AC3E}">
        <p14:creationId xmlns:p14="http://schemas.microsoft.com/office/powerpoint/2010/main" val="35276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or Wide?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format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Wide format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6" name="Picture 8" descr="https://garrettgman.github.io/images/tidy-7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9" b="14317"/>
          <a:stretch/>
        </p:blipFill>
        <p:spPr bwMode="auto">
          <a:xfrm>
            <a:off x="1422873" y="5157193"/>
            <a:ext cx="6480720" cy="95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garrettgman.github.io/images/tidy-5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11171"/>
          <a:stretch/>
        </p:blipFill>
        <p:spPr bwMode="auto">
          <a:xfrm>
            <a:off x="1422873" y="2276872"/>
            <a:ext cx="6104198" cy="24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or Wide?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Which type is this table?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28849"/>
            <a:ext cx="6274933" cy="176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6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or Wide?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GB" dirty="0"/>
          </a:p>
        </p:txBody>
      </p:sp>
      <p:pic>
        <p:nvPicPr>
          <p:cNvPr id="2050" name="Picture 2" descr="Preparing Source Data For Pivot Table - convert Data using Formula 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" y="1820778"/>
            <a:ext cx="894080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6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 Table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Data tab</a:t>
            </a:r>
          </a:p>
          <a:p>
            <a:pPr marL="971550" lvl="1" indent="-514350"/>
            <a:r>
              <a:rPr lang="en-GB" dirty="0"/>
              <a:t>Get Data/New Query&gt; From File &gt; From [Workbook/CSV]</a:t>
            </a:r>
          </a:p>
          <a:p>
            <a:pPr marL="971550" lvl="1" indent="-514350"/>
            <a:r>
              <a:rPr lang="en-GB" dirty="0"/>
              <a:t>Select your </a:t>
            </a:r>
            <a:r>
              <a:rPr lang="en-GB" dirty="0" smtClean="0"/>
              <a:t>file &gt; Edit</a:t>
            </a:r>
          </a:p>
          <a:p>
            <a:pPr marL="971550" lvl="1" indent="-514350"/>
            <a:r>
              <a:rPr lang="en-GB" dirty="0" smtClean="0"/>
              <a:t>Select columns to be reshaped</a:t>
            </a:r>
          </a:p>
          <a:p>
            <a:pPr marL="971550" lvl="1" indent="-514350"/>
            <a:r>
              <a:rPr lang="en-GB" dirty="0" smtClean="0"/>
              <a:t>Transform </a:t>
            </a:r>
          </a:p>
          <a:p>
            <a:pPr marL="1371600" lvl="2" indent="-514350"/>
            <a:r>
              <a:rPr lang="en-GB" dirty="0" smtClean="0"/>
              <a:t>Pivot Columns: from long table to wide table</a:t>
            </a:r>
          </a:p>
          <a:p>
            <a:pPr marL="1371600" lvl="2" indent="-514350"/>
            <a:r>
              <a:rPr lang="en-GB" dirty="0" err="1" smtClean="0"/>
              <a:t>Unpivot</a:t>
            </a:r>
            <a:r>
              <a:rPr lang="en-GB" dirty="0" smtClean="0"/>
              <a:t> Columns: from wide to long table</a:t>
            </a:r>
          </a:p>
          <a:p>
            <a:pPr marL="1371600" lvl="2" indent="-5143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7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Reshape Table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 smtClean="0"/>
              <a:t>Example: from wide table to long table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sz="4000" dirty="0" smtClean="0"/>
          </a:p>
          <a:p>
            <a:r>
              <a:rPr lang="en-GB" sz="2800" dirty="0" smtClean="0"/>
              <a:t>See for </a:t>
            </a:r>
            <a:r>
              <a:rPr lang="en-GB" sz="2800" dirty="0"/>
              <a:t>more details: </a:t>
            </a:r>
            <a:endParaRPr lang="en-GB" sz="2800" dirty="0" smtClean="0"/>
          </a:p>
          <a:p>
            <a:pPr lvl="1"/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://trumpexcel.com/source-data-for-pivot-table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 smtClean="0"/>
          </a:p>
          <a:p>
            <a:endParaRPr lang="en-GB" dirty="0"/>
          </a:p>
        </p:txBody>
      </p:sp>
      <p:pic>
        <p:nvPicPr>
          <p:cNvPr id="3074" name="Picture 2" descr="Preparing Source Data For Pivot Table - Unpivo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454948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MS Excel’s Macro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Macro button allows to record a sequence of  actions and to reproduce these actions</a:t>
            </a:r>
          </a:p>
          <a:p>
            <a:r>
              <a:rPr lang="en-GB" dirty="0" smtClean="0"/>
              <a:t>VBA Code automatically recorded</a:t>
            </a:r>
          </a:p>
          <a:p>
            <a:r>
              <a:rPr lang="en-GB" dirty="0" smtClean="0"/>
              <a:t>Useful to process similar data files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2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Excel’s Macro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800" dirty="0" smtClean="0"/>
              <a:t>In View tab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Use Macros &gt; Record Macro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Do your actions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Save the macro with a keyboard shortcut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Use the macro again to reproduce your actions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2050" name="Picture 2" descr="Image result for Excel mac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2"/>
          <a:stretch/>
        </p:blipFill>
        <p:spPr bwMode="auto">
          <a:xfrm>
            <a:off x="2339752" y="4149080"/>
            <a:ext cx="4684445" cy="25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0"/>
          <a:stretch/>
        </p:blipFill>
        <p:spPr bwMode="auto">
          <a:xfrm>
            <a:off x="-13253" y="0"/>
            <a:ext cx="91572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5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ntoryes.com/my/wp-content/uploads/2017/05/Database-Administrator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7351" r="9073" b="3157"/>
          <a:stretch/>
        </p:blipFill>
        <p:spPr bwMode="auto">
          <a:xfrm>
            <a:off x="870856" y="1"/>
            <a:ext cx="8273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 from Michael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0675"/>
            <a:ext cx="74295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73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 data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Ditch the chart and all non values</a:t>
            </a:r>
          </a:p>
          <a:p>
            <a:pPr marL="800100" lvl="2" indent="0">
              <a:buNone/>
            </a:pPr>
            <a:r>
              <a:rPr lang="en-GB" dirty="0" smtClean="0"/>
              <a:t>Charts can mess up with other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Save as .csv file</a:t>
            </a:r>
          </a:p>
          <a:p>
            <a:pPr marL="800100" lvl="2" indent="0">
              <a:buNone/>
            </a:pPr>
            <a:r>
              <a:rPr lang="en-GB" dirty="0" smtClean="0"/>
              <a:t>Better format and keeps only the current sheet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Column headings in row 1</a:t>
            </a:r>
          </a:p>
          <a:p>
            <a:pPr marL="800100" lvl="2" indent="0">
              <a:buNone/>
            </a:pPr>
            <a:r>
              <a:rPr lang="en-GB" dirty="0" smtClean="0"/>
              <a:t>No more than 1 heading row and remove blanks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Columns start at column A</a:t>
            </a:r>
          </a:p>
          <a:p>
            <a:pPr marL="800100" lvl="2" indent="0">
              <a:buNone/>
            </a:pPr>
            <a:r>
              <a:rPr lang="en-GB" dirty="0" smtClean="0"/>
              <a:t>Remove blanks before data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Any other spreadsheet is chaotic evil!</a:t>
            </a:r>
          </a:p>
        </p:txBody>
      </p:sp>
    </p:spTree>
    <p:extLst>
      <p:ext uri="{BB962C8B-B14F-4D97-AF65-F5344CB8AC3E}">
        <p14:creationId xmlns:p14="http://schemas.microsoft.com/office/powerpoint/2010/main" val="34951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Clean UNICEF.XLSX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8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unicef.xlsx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the MT5125 Loop page, download and open the document “unicef.xlsx” located in:</a:t>
            </a:r>
          </a:p>
          <a:p>
            <a:pPr lvl="1"/>
            <a:r>
              <a:rPr lang="en-GB" sz="2400" dirty="0" smtClean="0"/>
              <a:t>Data Analytics Supplementary Information&gt; Lecture 2</a:t>
            </a:r>
          </a:p>
          <a:p>
            <a:r>
              <a:rPr lang="en-GB" dirty="0" smtClean="0"/>
              <a:t>Clean this data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191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1132</Words>
  <Application>Microsoft Office PowerPoint</Application>
  <PresentationFormat>On-screen Show (4:3)</PresentationFormat>
  <Paragraphs>261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Thème Office</vt:lpstr>
      <vt:lpstr>Strat. Consultancy Project I &amp; Data Analytics</vt:lpstr>
      <vt:lpstr>2. Data Cleaning and Transformations</vt:lpstr>
      <vt:lpstr>Data Cleaning </vt:lpstr>
      <vt:lpstr>Question from Kareem</vt:lpstr>
      <vt:lpstr>PowerPoint Presentation</vt:lpstr>
      <vt:lpstr>Answer from Michael</vt:lpstr>
      <vt:lpstr>Clean a data table</vt:lpstr>
      <vt:lpstr>Exercise: Clean UNICEF.XLSX</vt:lpstr>
      <vt:lpstr>Clean unicef.xlsx</vt:lpstr>
      <vt:lpstr>Transform DATA</vt:lpstr>
      <vt:lpstr>Master the Key Movements</vt:lpstr>
      <vt:lpstr>Master the Key Movements</vt:lpstr>
      <vt:lpstr>EXTENSION</vt:lpstr>
      <vt:lpstr>Extension with MS Excel</vt:lpstr>
      <vt:lpstr>Extension with MS Excel</vt:lpstr>
      <vt:lpstr>Excel Functions</vt:lpstr>
      <vt:lpstr>Reduction</vt:lpstr>
      <vt:lpstr>Reduction with MS Excel</vt:lpstr>
      <vt:lpstr>Reduction with MS Excel</vt:lpstr>
      <vt:lpstr>Reduction with MS Excel</vt:lpstr>
      <vt:lpstr>Direction</vt:lpstr>
      <vt:lpstr>Direction with MS Excel</vt:lpstr>
      <vt:lpstr>Direction with MS Excel</vt:lpstr>
      <vt:lpstr>Direction with MS Excel</vt:lpstr>
      <vt:lpstr>Aggregation</vt:lpstr>
      <vt:lpstr>Aggregation with MS Excel</vt:lpstr>
      <vt:lpstr>Simple Aggregation</vt:lpstr>
      <vt:lpstr>Complex Aggregation</vt:lpstr>
      <vt:lpstr>Complex Aggregation</vt:lpstr>
      <vt:lpstr>Complex Aggregation</vt:lpstr>
      <vt:lpstr>Combination</vt:lpstr>
      <vt:lpstr>Combination with MS Excel</vt:lpstr>
      <vt:lpstr>One Column Combination </vt:lpstr>
      <vt:lpstr>Multiple Columns Combination </vt:lpstr>
      <vt:lpstr>Multiple Columns Combination </vt:lpstr>
      <vt:lpstr>Multiple Columns Combination </vt:lpstr>
      <vt:lpstr>Types of Combination </vt:lpstr>
      <vt:lpstr>Exercise: transformations</vt:lpstr>
      <vt:lpstr>Exercise: Transformations</vt:lpstr>
      <vt:lpstr>Exercise: Transformations</vt:lpstr>
      <vt:lpstr>Extra ANALYTIC TIP</vt:lpstr>
      <vt:lpstr>Tidy Data</vt:lpstr>
      <vt:lpstr>Long or Wide?</vt:lpstr>
      <vt:lpstr>Long or Wide?</vt:lpstr>
      <vt:lpstr>Long or Wide?</vt:lpstr>
      <vt:lpstr>Reshape Table</vt:lpstr>
      <vt:lpstr>Reshape Table</vt:lpstr>
      <vt:lpstr>MS Excel’s Macro</vt:lpstr>
      <vt:lpstr>MS Excel’s Macro</vt:lpstr>
      <vt:lpstr>Questions?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Accounting and Business</dc:title>
  <dc:creator>Damien Dupre</dc:creator>
  <cp:lastModifiedBy>Damien Dupre</cp:lastModifiedBy>
  <cp:revision>324</cp:revision>
  <dcterms:created xsi:type="dcterms:W3CDTF">2019-09-16T10:55:01Z</dcterms:created>
  <dcterms:modified xsi:type="dcterms:W3CDTF">2020-12-06T15:13:45Z</dcterms:modified>
</cp:coreProperties>
</file>