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347" r:id="rId3"/>
    <p:sldId id="465" r:id="rId4"/>
    <p:sldId id="466" r:id="rId5"/>
    <p:sldId id="469" r:id="rId6"/>
    <p:sldId id="470" r:id="rId7"/>
    <p:sldId id="468" r:id="rId8"/>
    <p:sldId id="467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34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9"/>
  </p:normalViewPr>
  <p:slideViewPr>
    <p:cSldViewPr>
      <p:cViewPr varScale="1">
        <p:scale>
          <a:sx n="114" d="100"/>
          <a:sy n="114" d="100"/>
        </p:scale>
        <p:origin x="188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en Dupré" userId="8450044b23c22788" providerId="LiveId" clId="{EC94AF1E-E708-AB49-A738-A088425C56DD}"/>
    <pc:docChg chg="modSld">
      <pc:chgData name="Damien Dupré" userId="8450044b23c22788" providerId="LiveId" clId="{EC94AF1E-E708-AB49-A738-A088425C56DD}" dt="2020-12-12T14:33:13.833" v="4" actId="20577"/>
      <pc:docMkLst>
        <pc:docMk/>
      </pc:docMkLst>
      <pc:sldChg chg="modSp mod">
        <pc:chgData name="Damien Dupré" userId="8450044b23c22788" providerId="LiveId" clId="{EC94AF1E-E708-AB49-A738-A088425C56DD}" dt="2020-12-12T14:33:13.833" v="4" actId="20577"/>
        <pc:sldMkLst>
          <pc:docMk/>
          <pc:sldMk cId="2730466873" sldId="475"/>
        </pc:sldMkLst>
        <pc:spChg chg="mod">
          <ac:chgData name="Damien Dupré" userId="8450044b23c22788" providerId="LiveId" clId="{EC94AF1E-E708-AB49-A738-A088425C56DD}" dt="2020-12-12T14:33:13.833" v="4" actId="20577"/>
          <ac:spMkLst>
            <pc:docMk/>
            <pc:sldMk cId="2730466873" sldId="47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7341E-71F4-4A19-8567-2157529C5887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A0D93-D2FB-45F8-8417-B207667699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239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dupred\Desktop\communications-welcome-banner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9164655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  <a:solidFill>
            <a:schemeClr val="bg1">
              <a:lumMod val="75000"/>
              <a:alpha val="80000"/>
            </a:schemeClr>
          </a:solidFill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5132784"/>
            <a:ext cx="6400800" cy="17526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lang="en-GB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B4B9-B22E-4624-84A4-7864AE73CD7E}" type="datetime1">
              <a:rPr lang="en-GB" smtClean="0"/>
              <a:t>12/12/2020</a:t>
            </a:fld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3391-136C-4F1A-88DE-E6DC035D9CD5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3" descr="C:\Users\dupred\Desktop\Screenshot-2019-02-18-at-08.50.55-300x115.png"/>
          <p:cNvPicPr>
            <a:picLocks noChangeAspect="1" noChangeArrowheads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305"/>
          <a:stretch/>
        </p:blipFill>
        <p:spPr bwMode="auto">
          <a:xfrm>
            <a:off x="107504" y="5597889"/>
            <a:ext cx="2048677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dupred\Desktop\index.png"/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381" y="5478212"/>
            <a:ext cx="1209600" cy="133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09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0C05-1056-4A38-B3D9-018B896F2002}" type="datetime1">
              <a:rPr lang="en-GB" smtClean="0"/>
              <a:t>12/12/2020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Strat. Consultancy Project I &amp; Data Analytics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3391-136C-4F1A-88DE-E6DC035D9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59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B387-9A69-47A4-8175-5EA62DEEC80C}" type="datetime1">
              <a:rPr lang="en-GB" smtClean="0"/>
              <a:t>12/12/2020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Strat. Consultancy Project I &amp; Data Analytics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3391-136C-4F1A-88DE-E6DC035D9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25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36512" y="274638"/>
            <a:ext cx="8229600" cy="1143000"/>
          </a:xfrm>
          <a:prstGeom prst="snip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 anchor="ctr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9767-C714-4681-BB0B-EB17687DAEF6}" type="datetime1">
              <a:rPr lang="en-GB" smtClean="0"/>
              <a:t>12/12/2020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99792" y="6356350"/>
            <a:ext cx="3744416" cy="365125"/>
          </a:xfrm>
        </p:spPr>
        <p:txBody>
          <a:bodyPr/>
          <a:lstStyle/>
          <a:p>
            <a:r>
              <a:rPr lang="en-GB"/>
              <a:t>Strat. Consultancy Project I &amp; Data Analytics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3391-136C-4F1A-88DE-E6DC035D9CD5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0" y="1556792"/>
            <a:ext cx="882047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253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36512" y="4406901"/>
            <a:ext cx="7772400" cy="750292"/>
          </a:xfrm>
          <a:solidFill>
            <a:schemeClr val="accent6">
              <a:lumMod val="75000"/>
            </a:schemeClr>
          </a:solidFill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GB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CCF77-DB52-4EDB-9854-C90A8BC91988}" type="datetime1">
              <a:rPr lang="en-GB" smtClean="0"/>
              <a:t>12/12/2020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Strat. Consultancy Project I &amp; Data Analytics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3391-136C-4F1A-88DE-E6DC035D9CD5}" type="slidenum">
              <a:rPr lang="en-GB" smtClean="0"/>
              <a:t>‹#›</a:t>
            </a:fld>
            <a:endParaRPr lang="en-GB"/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5373216"/>
            <a:ext cx="831641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81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3866-0D7E-4EA6-9007-A9224272435B}" type="datetime1">
              <a:rPr lang="en-GB" smtClean="0"/>
              <a:t>12/12/2020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Strat. Consultancy Project I &amp; Data Analytics</a:t>
            </a:r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3391-136C-4F1A-88DE-E6DC035D9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29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D9E0D-84B0-40E0-8A3B-61CE6F6EA271}" type="datetime1">
              <a:rPr lang="en-GB" smtClean="0"/>
              <a:t>12/12/2020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Strat. Consultancy Project I &amp; Data Analytics</a:t>
            </a:r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3391-136C-4F1A-88DE-E6DC035D9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57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021-4DEC-47E3-B610-4C184AEE4DBA}" type="datetime1">
              <a:rPr lang="en-GB" smtClean="0"/>
              <a:t>12/12/2020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Strat. Consultancy Project I &amp; Data Analytics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3391-136C-4F1A-88DE-E6DC035D9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09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3AAE-66D0-4C2B-961B-1ED9A8BD6F92}" type="datetime1">
              <a:rPr lang="en-GB" smtClean="0"/>
              <a:t>12/12/2020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Strat. Consultancy Project I &amp; Data Analytics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3391-136C-4F1A-88DE-E6DC035D9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07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F044-C362-4E19-89E0-B3C611477E6E}" type="datetime1">
              <a:rPr lang="en-GB" smtClean="0"/>
              <a:t>12/12/2020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Strat. Consultancy Project I &amp; Data Analytics</a:t>
            </a:r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3391-136C-4F1A-88DE-E6DC035D9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41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DF35-D25A-421F-A081-218A41F12D1B}" type="datetime1">
              <a:rPr lang="en-GB" smtClean="0"/>
              <a:t>12/12/2020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Strat. Consultancy Project I &amp; Data Analytics</a:t>
            </a:r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3391-136C-4F1A-88DE-E6DC035D9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48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GB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3A46426C-8F59-4DE5-820F-991C40FA4789}" type="datetime1">
              <a:rPr lang="en-GB" smtClean="0"/>
              <a:t>12/12/2020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843808" y="6356350"/>
            <a:ext cx="3528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/>
              <a:t>Strat. Consultancy Project I &amp; Data Analytics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400A3391-136C-4F1A-88DE-E6DC035D9CD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6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mien.dupre@dcu.i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bleau.com/tft/activ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upred\Desktop\communications-welcome-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9164655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solidFill>
            <a:schemeClr val="bg1">
              <a:lumMod val="65000"/>
              <a:alpha val="80000"/>
            </a:schemeClr>
          </a:solidFill>
        </p:spPr>
        <p:txBody>
          <a:bodyPr/>
          <a:lstStyle/>
          <a:p>
            <a:r>
              <a:rPr lang="en-GB" dirty="0" err="1"/>
              <a:t>Strat</a:t>
            </a:r>
            <a:r>
              <a:rPr lang="en-GB" dirty="0"/>
              <a:t>. Consultancy Project I &amp; Data Analytics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763688" y="5124535"/>
            <a:ext cx="6400800" cy="1752600"/>
          </a:xfrm>
        </p:spPr>
        <p:txBody>
          <a:bodyPr anchor="b">
            <a:noAutofit/>
          </a:bodyPr>
          <a:lstStyle/>
          <a:p>
            <a:r>
              <a:rPr lang="en-GB" sz="1800" dirty="0" err="1">
                <a:solidFill>
                  <a:schemeClr val="tx1"/>
                </a:solidFill>
              </a:rPr>
              <a:t>Dr.</a:t>
            </a:r>
            <a:r>
              <a:rPr lang="en-GB" sz="1800" dirty="0">
                <a:solidFill>
                  <a:schemeClr val="tx1"/>
                </a:solidFill>
              </a:rPr>
              <a:t> Damien </a:t>
            </a:r>
            <a:r>
              <a:rPr lang="en-GB" sz="1800" dirty="0" err="1">
                <a:solidFill>
                  <a:schemeClr val="tx1"/>
                </a:solidFill>
              </a:rPr>
              <a:t>Dupré</a:t>
            </a:r>
            <a:endParaRPr lang="en-GB" sz="1800" dirty="0">
              <a:solidFill>
                <a:schemeClr val="tx1"/>
              </a:solidFill>
            </a:endParaRPr>
          </a:p>
          <a:p>
            <a:r>
              <a:rPr lang="en-GB" sz="1800" dirty="0">
                <a:solidFill>
                  <a:schemeClr val="tx1"/>
                </a:solidFill>
                <a:hlinkClick r:id="rId3"/>
              </a:rPr>
              <a:t>damien.dupre@dcu.ie</a:t>
            </a:r>
            <a:endParaRPr lang="en-GB" sz="1800" dirty="0">
              <a:solidFill>
                <a:schemeClr val="tx1"/>
              </a:solidFill>
            </a:endParaRPr>
          </a:p>
          <a:p>
            <a:r>
              <a:rPr lang="en-GB" sz="1800" dirty="0">
                <a:solidFill>
                  <a:schemeClr val="tx1"/>
                </a:solidFill>
              </a:rPr>
              <a:t>Assistant Professor - Business Research Methods </a:t>
            </a: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262665"/>
              </p:ext>
            </p:extLst>
          </p:nvPr>
        </p:nvGraphicFramePr>
        <p:xfrm>
          <a:off x="0" y="16318"/>
          <a:ext cx="9164655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5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2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en-GB" dirty="0">
                          <a:latin typeface="Century Gothic" panose="020B0502020202020204" pitchFamily="34" charset="0"/>
                        </a:rPr>
                        <a:t>MT5125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MSc in Business Administration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2020/2021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7" name="Picture 3" descr="C:\Users\dupred\Desktop\Screenshot-2019-02-18-at-08.50.55-300x115.pn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305"/>
          <a:stretch/>
        </p:blipFill>
        <p:spPr bwMode="auto">
          <a:xfrm>
            <a:off x="107504" y="5597889"/>
            <a:ext cx="2048677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dupred\Desktop\index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381" y="5478212"/>
            <a:ext cx="1209600" cy="133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096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 3: Proportions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Create a </a:t>
            </a:r>
            <a:r>
              <a:rPr lang="en-GB" b="1" dirty="0"/>
              <a:t>bar chart </a:t>
            </a:r>
            <a:r>
              <a:rPr lang="en-GB" dirty="0"/>
              <a:t>or </a:t>
            </a:r>
            <a:r>
              <a:rPr lang="en-GB" b="1" dirty="0"/>
              <a:t>pie chart </a:t>
            </a:r>
            <a:r>
              <a:rPr lang="en-GB" dirty="0"/>
              <a:t>with the </a:t>
            </a:r>
            <a:r>
              <a:rPr lang="en-GB" b="1" dirty="0"/>
              <a:t>proportion</a:t>
            </a:r>
            <a:r>
              <a:rPr lang="en-GB" dirty="0"/>
              <a:t> of passenger from the </a:t>
            </a:r>
            <a:r>
              <a:rPr lang="en-GB" b="1" dirty="0"/>
              <a:t>Survived</a:t>
            </a:r>
            <a:r>
              <a:rPr lang="en-GB" dirty="0"/>
              <a:t> variable </a:t>
            </a:r>
            <a:r>
              <a:rPr lang="en-GB" b="1" dirty="0"/>
              <a:t>by Gender</a:t>
            </a:r>
            <a:r>
              <a:rPr lang="en-GB" dirty="0"/>
              <a:t>. </a:t>
            </a:r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r>
              <a:rPr lang="en-GB" dirty="0"/>
              <a:t>Solution: </a:t>
            </a:r>
          </a:p>
          <a:p>
            <a:pPr lvl="1"/>
            <a:r>
              <a:rPr lang="en-GB" dirty="0"/>
              <a:t>Click on Analysis &gt; </a:t>
            </a:r>
          </a:p>
          <a:p>
            <a:pPr lvl="1"/>
            <a:r>
              <a:rPr lang="en-GB" dirty="0"/>
              <a:t>Percentage Of. </a:t>
            </a:r>
          </a:p>
          <a:p>
            <a:pPr lvl="1"/>
            <a:r>
              <a:rPr lang="en-GB" dirty="0"/>
              <a:t>Select which of Table/ Row / Column / Pane is the most relevant for you</a:t>
            </a:r>
          </a:p>
        </p:txBody>
      </p:sp>
    </p:spTree>
    <p:extLst>
      <p:ext uri="{BB962C8B-B14F-4D97-AF65-F5344CB8AC3E}">
        <p14:creationId xmlns:p14="http://schemas.microsoft.com/office/powerpoint/2010/main" val="3926764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 4: Histogram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/>
              <a:t>Create an </a:t>
            </a:r>
            <a:r>
              <a:rPr lang="en-GB" b="1" dirty="0"/>
              <a:t>histogram</a:t>
            </a:r>
            <a:r>
              <a:rPr lang="en-GB" dirty="0"/>
              <a:t> of the </a:t>
            </a:r>
            <a:r>
              <a:rPr lang="en-GB" b="1" dirty="0"/>
              <a:t>Fare</a:t>
            </a:r>
            <a:r>
              <a:rPr lang="en-GB" dirty="0"/>
              <a:t> variable</a:t>
            </a:r>
          </a:p>
          <a:p>
            <a:r>
              <a:rPr lang="en-GB" dirty="0"/>
              <a:t>Change the bin size by clicking on the new dimension called “</a:t>
            </a:r>
            <a:r>
              <a:rPr lang="en-GB" b="1" dirty="0"/>
              <a:t>Fare(bin)</a:t>
            </a:r>
            <a:r>
              <a:rPr lang="en-GB" dirty="0"/>
              <a:t>” and </a:t>
            </a:r>
            <a:r>
              <a:rPr lang="en-GB" b="1" dirty="0"/>
              <a:t>Edit size of bins</a:t>
            </a:r>
            <a:r>
              <a:rPr lang="en-GB" dirty="0"/>
              <a:t>.</a:t>
            </a:r>
          </a:p>
          <a:p>
            <a:pPr lvl="0"/>
            <a:endParaRPr lang="en-GB" dirty="0"/>
          </a:p>
          <a:p>
            <a:endParaRPr lang="en-GB" dirty="0"/>
          </a:p>
        </p:txBody>
      </p:sp>
      <p:pic>
        <p:nvPicPr>
          <p:cNvPr id="4" name="Image 18"/>
          <p:cNvPicPr/>
          <p:nvPr/>
        </p:nvPicPr>
        <p:blipFill>
          <a:blip r:embed="rId2"/>
          <a:stretch>
            <a:fillRect/>
          </a:stretch>
        </p:blipFill>
        <p:spPr>
          <a:xfrm>
            <a:off x="1259632" y="4293096"/>
            <a:ext cx="6048672" cy="22322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063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 5: Box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 dirty="0"/>
              <a:t>Create a </a:t>
            </a:r>
            <a:r>
              <a:rPr lang="en-GB" b="1" dirty="0"/>
              <a:t>box plot </a:t>
            </a:r>
            <a:r>
              <a:rPr lang="en-GB" dirty="0"/>
              <a:t>of the </a:t>
            </a:r>
            <a:r>
              <a:rPr lang="en-GB" b="1" dirty="0"/>
              <a:t>Fare</a:t>
            </a:r>
            <a:r>
              <a:rPr lang="en-GB" dirty="0"/>
              <a:t> measure by clicking on the variable and selecting </a:t>
            </a:r>
            <a:r>
              <a:rPr lang="en-GB" b="1" dirty="0"/>
              <a:t>Dimension</a:t>
            </a:r>
          </a:p>
          <a:p>
            <a:endParaRPr lang="en-GB" dirty="0"/>
          </a:p>
        </p:txBody>
      </p:sp>
      <p:pic>
        <p:nvPicPr>
          <p:cNvPr id="4" name="Image 19"/>
          <p:cNvPicPr/>
          <p:nvPr/>
        </p:nvPicPr>
        <p:blipFill>
          <a:blip r:embed="rId2"/>
          <a:stretch>
            <a:fillRect/>
          </a:stretch>
        </p:blipFill>
        <p:spPr>
          <a:xfrm>
            <a:off x="1979712" y="3212976"/>
            <a:ext cx="4896544" cy="33123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1180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 6: Histogram + Box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 dirty="0"/>
              <a:t>Create an </a:t>
            </a:r>
            <a:r>
              <a:rPr lang="en-GB" b="1" dirty="0"/>
              <a:t>histogram</a:t>
            </a:r>
            <a:r>
              <a:rPr lang="en-GB" dirty="0"/>
              <a:t> </a:t>
            </a:r>
            <a:r>
              <a:rPr lang="en-GB" b="1" dirty="0"/>
              <a:t>plot</a:t>
            </a:r>
            <a:r>
              <a:rPr lang="en-GB" dirty="0"/>
              <a:t> of the </a:t>
            </a:r>
            <a:r>
              <a:rPr lang="en-GB" b="1" dirty="0"/>
              <a:t>Fare</a:t>
            </a:r>
            <a:r>
              <a:rPr lang="en-GB" dirty="0"/>
              <a:t> measure by </a:t>
            </a:r>
            <a:r>
              <a:rPr lang="en-GB" b="1" dirty="0"/>
              <a:t>Survived</a:t>
            </a:r>
            <a:r>
              <a:rPr lang="en-GB" dirty="0"/>
              <a:t> variable</a:t>
            </a:r>
          </a:p>
          <a:p>
            <a:endParaRPr lang="en-GB" dirty="0"/>
          </a:p>
        </p:txBody>
      </p:sp>
      <p:pic>
        <p:nvPicPr>
          <p:cNvPr id="4" name="Image 21"/>
          <p:cNvPicPr/>
          <p:nvPr/>
        </p:nvPicPr>
        <p:blipFill>
          <a:blip r:embed="rId2"/>
          <a:stretch>
            <a:fillRect/>
          </a:stretch>
        </p:blipFill>
        <p:spPr>
          <a:xfrm>
            <a:off x="251520" y="3573016"/>
            <a:ext cx="5256584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20"/>
          <p:cNvPicPr/>
          <p:nvPr/>
        </p:nvPicPr>
        <p:blipFill>
          <a:blip r:embed="rId3"/>
          <a:stretch>
            <a:fillRect/>
          </a:stretch>
        </p:blipFill>
        <p:spPr>
          <a:xfrm>
            <a:off x="5724128" y="3573016"/>
            <a:ext cx="3096344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0466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 7: Scatterplot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 dirty="0"/>
              <a:t>Create a </a:t>
            </a:r>
            <a:r>
              <a:rPr lang="en-GB" b="1" dirty="0"/>
              <a:t>scatterplot</a:t>
            </a:r>
            <a:r>
              <a:rPr lang="en-GB" dirty="0"/>
              <a:t> of </a:t>
            </a:r>
            <a:r>
              <a:rPr lang="en-GB" b="1" dirty="0"/>
              <a:t>Fare</a:t>
            </a:r>
            <a:r>
              <a:rPr lang="en-GB" dirty="0"/>
              <a:t> by </a:t>
            </a:r>
            <a:r>
              <a:rPr lang="en-GB" b="1" dirty="0"/>
              <a:t>Age</a:t>
            </a:r>
            <a:r>
              <a:rPr lang="en-GB" dirty="0"/>
              <a:t> and split using the </a:t>
            </a:r>
            <a:r>
              <a:rPr lang="en-GB" b="1" dirty="0"/>
              <a:t>Survived </a:t>
            </a:r>
            <a:r>
              <a:rPr lang="en-GB" dirty="0"/>
              <a:t>variable</a:t>
            </a:r>
          </a:p>
          <a:p>
            <a:endParaRPr lang="en-GB" dirty="0"/>
          </a:p>
        </p:txBody>
      </p:sp>
      <p:pic>
        <p:nvPicPr>
          <p:cNvPr id="4" name="Image 24"/>
          <p:cNvPicPr/>
          <p:nvPr/>
        </p:nvPicPr>
        <p:blipFill>
          <a:blip r:embed="rId2"/>
          <a:stretch>
            <a:fillRect/>
          </a:stretch>
        </p:blipFill>
        <p:spPr>
          <a:xfrm>
            <a:off x="539552" y="2708920"/>
            <a:ext cx="8064896" cy="38164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3701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 8: Dashboard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781128"/>
          </a:xfrm>
        </p:spPr>
        <p:txBody>
          <a:bodyPr anchor="t"/>
          <a:lstStyle/>
          <a:p>
            <a:pPr lvl="0"/>
            <a:r>
              <a:rPr lang="en-GB" b="1" dirty="0"/>
              <a:t>Create a Dashboard </a:t>
            </a:r>
            <a:r>
              <a:rPr lang="en-GB" dirty="0"/>
              <a:t>with the titanic dataset using figures that are new and/or already created</a:t>
            </a:r>
            <a:endParaRPr lang="en-GB" b="1" dirty="0"/>
          </a:p>
          <a:p>
            <a:pPr lvl="0"/>
            <a:r>
              <a:rPr lang="en-GB" dirty="0"/>
              <a:t>It has to </a:t>
            </a:r>
            <a:r>
              <a:rPr lang="en-GB" b="1" dirty="0"/>
              <a:t>tell a story</a:t>
            </a:r>
            <a:r>
              <a:rPr lang="en-GB" dirty="0"/>
              <a:t>:</a:t>
            </a:r>
          </a:p>
          <a:p>
            <a:pPr lvl="1"/>
            <a:r>
              <a:rPr lang="en-GB" sz="2400" dirty="0"/>
              <a:t>Add a title</a:t>
            </a:r>
          </a:p>
          <a:p>
            <a:pPr lvl="1"/>
            <a:r>
              <a:rPr lang="en-GB" sz="2400" dirty="0"/>
              <a:t>Add text boxes and pictures</a:t>
            </a:r>
          </a:p>
          <a:p>
            <a:pPr lvl="1"/>
            <a:r>
              <a:rPr lang="en-GB" sz="2400" dirty="0"/>
              <a:t>Add legends</a:t>
            </a:r>
          </a:p>
          <a:p>
            <a:r>
              <a:rPr lang="en-GB" dirty="0"/>
              <a:t>It has to </a:t>
            </a:r>
            <a:r>
              <a:rPr lang="en-GB" b="1" dirty="0"/>
              <a:t>be beautiful</a:t>
            </a:r>
            <a:r>
              <a:rPr lang="en-GB" dirty="0"/>
              <a:t>:</a:t>
            </a:r>
          </a:p>
          <a:p>
            <a:pPr lvl="1"/>
            <a:r>
              <a:rPr lang="en-GB" sz="2400" dirty="0"/>
              <a:t>Change default colours</a:t>
            </a:r>
          </a:p>
          <a:p>
            <a:pPr lvl="1"/>
            <a:r>
              <a:rPr lang="en-GB" sz="2400" dirty="0"/>
              <a:t>Customize shapes, interactive hovers ...</a:t>
            </a:r>
          </a:p>
        </p:txBody>
      </p:sp>
    </p:spTree>
    <p:extLst>
      <p:ext uri="{BB962C8B-B14F-4D97-AF65-F5344CB8AC3E}">
        <p14:creationId xmlns:p14="http://schemas.microsoft.com/office/powerpoint/2010/main" val="4091284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entoryes.com/my/wp-content/uploads/2017/05/Database-Administrator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8" t="7351" r="9073" b="3157"/>
          <a:stretch/>
        </p:blipFill>
        <p:spPr bwMode="auto">
          <a:xfrm>
            <a:off x="870856" y="1"/>
            <a:ext cx="827314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74661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Tableau Workshop</a:t>
            </a:r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978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 and LOGIN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545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 &amp; Login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en-GB" sz="2800" dirty="0"/>
              <a:t>Download and install </a:t>
            </a:r>
            <a:r>
              <a:rPr lang="en-GB" sz="2800" b="1" dirty="0"/>
              <a:t>Tableau Desktop</a:t>
            </a:r>
            <a:r>
              <a:rPr lang="en-GB" sz="2800" dirty="0"/>
              <a:t>:</a:t>
            </a:r>
          </a:p>
          <a:p>
            <a:pPr lvl="1">
              <a:spcBef>
                <a:spcPts val="2400"/>
              </a:spcBef>
            </a:pPr>
            <a:r>
              <a:rPr lang="en-GB" sz="2400" dirty="0">
                <a:hlinkClick r:id="rId2"/>
              </a:rPr>
              <a:t>https://www.tableau.com/tft/activation</a:t>
            </a:r>
            <a:endParaRPr lang="en-GB" sz="2400" dirty="0"/>
          </a:p>
          <a:p>
            <a:pPr>
              <a:spcBef>
                <a:spcPts val="2400"/>
              </a:spcBef>
            </a:pPr>
            <a:r>
              <a:rPr lang="en-GB" sz="2800" dirty="0"/>
              <a:t>On the form, enter your school email address for Business E-mail and enter the name of your school for Organization</a:t>
            </a:r>
          </a:p>
          <a:p>
            <a:pPr>
              <a:spcBef>
                <a:spcPts val="2400"/>
              </a:spcBef>
            </a:pPr>
            <a:r>
              <a:rPr lang="en-GB" sz="2800" dirty="0"/>
              <a:t>Activate with your </a:t>
            </a:r>
            <a:r>
              <a:rPr lang="en-GB" sz="2800" b="1" dirty="0"/>
              <a:t>product key</a:t>
            </a:r>
            <a:r>
              <a:rPr lang="en-GB" sz="2800" dirty="0"/>
              <a:t>:</a:t>
            </a:r>
          </a:p>
          <a:p>
            <a:pPr lvl="1">
              <a:spcBef>
                <a:spcPts val="2400"/>
              </a:spcBef>
            </a:pPr>
            <a:r>
              <a:rPr lang="en-GB" sz="2400" dirty="0"/>
              <a:t>TC9X-2E66-BDB0-D87C-EDFE</a:t>
            </a:r>
          </a:p>
        </p:txBody>
      </p:sp>
    </p:spTree>
    <p:extLst>
      <p:ext uri="{BB962C8B-B14F-4D97-AF65-F5344CB8AC3E}">
        <p14:creationId xmlns:p14="http://schemas.microsoft.com/office/powerpoint/2010/main" val="17032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833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Dataset: Titanic.csv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000" dirty="0"/>
              <a:t>This data set provides information on the fate of the 1309 passengers on the fatal maiden voyage of the ocean liner ‘Titanic’ with their economic status (class), sex and age.</a:t>
            </a:r>
          </a:p>
          <a:p>
            <a:pPr marL="0" indent="0">
              <a:buNone/>
            </a:pPr>
            <a:r>
              <a:rPr lang="en-GB" sz="1800" dirty="0"/>
              <a:t>Description of the dataset: </a:t>
            </a:r>
          </a:p>
          <a:p>
            <a:r>
              <a:rPr lang="en-GB" sz="1600" dirty="0"/>
              <a:t>Survival: Survival (0 = No, 1 = Yes) </a:t>
            </a:r>
          </a:p>
          <a:p>
            <a:r>
              <a:rPr lang="en-GB" sz="1600" dirty="0" err="1"/>
              <a:t>Pclass</a:t>
            </a:r>
            <a:r>
              <a:rPr lang="en-GB" sz="1600" dirty="0"/>
              <a:t>: Ticket class (1 = 1st, 2 = 2nd, 3 = 3rd) </a:t>
            </a:r>
          </a:p>
          <a:p>
            <a:r>
              <a:rPr lang="en-GB" sz="1600" dirty="0"/>
              <a:t>Sex: Male/Female</a:t>
            </a:r>
          </a:p>
          <a:p>
            <a:r>
              <a:rPr lang="en-GB" sz="1600" dirty="0"/>
              <a:t>Age: Years </a:t>
            </a:r>
          </a:p>
          <a:p>
            <a:r>
              <a:rPr lang="en-GB" sz="1600" dirty="0" err="1"/>
              <a:t>Sibsp</a:t>
            </a:r>
            <a:r>
              <a:rPr lang="en-GB" sz="1600" dirty="0"/>
              <a:t>: # of siblings / spouses aboard the Titanic </a:t>
            </a:r>
          </a:p>
          <a:p>
            <a:r>
              <a:rPr lang="en-GB" sz="1600" dirty="0"/>
              <a:t>Parch: # of parents / children aboard the Titanic </a:t>
            </a:r>
          </a:p>
          <a:p>
            <a:r>
              <a:rPr lang="en-GB" sz="1600" dirty="0"/>
              <a:t>Ticket: Ticket number </a:t>
            </a:r>
          </a:p>
          <a:p>
            <a:r>
              <a:rPr lang="en-GB" sz="1600" dirty="0"/>
              <a:t>Fare: Passenger fare </a:t>
            </a:r>
          </a:p>
          <a:p>
            <a:r>
              <a:rPr lang="en-GB" sz="1600" dirty="0"/>
              <a:t>Cabin: Cabin number </a:t>
            </a:r>
          </a:p>
          <a:p>
            <a:r>
              <a:rPr lang="en-GB" sz="1600" dirty="0"/>
              <a:t>Embarked: Port of Embarkation (C = Cherbourg, Q = Queenstown, S = Southampton) 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95362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79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 1: Pie Chart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 dirty="0"/>
              <a:t>Create a </a:t>
            </a:r>
            <a:r>
              <a:rPr lang="en-GB" b="1" dirty="0"/>
              <a:t>pie chart </a:t>
            </a:r>
            <a:r>
              <a:rPr lang="en-GB" dirty="0"/>
              <a:t>by </a:t>
            </a:r>
            <a:r>
              <a:rPr lang="en-GB" b="1" dirty="0"/>
              <a:t>counting</a:t>
            </a:r>
            <a:r>
              <a:rPr lang="en-GB" dirty="0"/>
              <a:t> the amount of passenger with the </a:t>
            </a:r>
            <a:r>
              <a:rPr lang="en-GB" b="1" dirty="0"/>
              <a:t>Survived </a:t>
            </a:r>
            <a:r>
              <a:rPr lang="en-GB" dirty="0"/>
              <a:t>variable</a:t>
            </a:r>
          </a:p>
          <a:p>
            <a:endParaRPr lang="en-GB" dirty="0"/>
          </a:p>
        </p:txBody>
      </p:sp>
      <p:pic>
        <p:nvPicPr>
          <p:cNvPr id="5" name="Imag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683568" y="3501008"/>
            <a:ext cx="7848872" cy="29523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4815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 2: Bar Chart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/>
              <a:t>Create a bar chart by counting the amount of passenger of with the </a:t>
            </a:r>
            <a:r>
              <a:rPr lang="en-GB" b="1" dirty="0"/>
              <a:t>Survived </a:t>
            </a:r>
            <a:r>
              <a:rPr lang="en-GB" dirty="0"/>
              <a:t>variable </a:t>
            </a:r>
            <a:r>
              <a:rPr lang="en-GB" b="1" dirty="0"/>
              <a:t>by Gender</a:t>
            </a:r>
          </a:p>
          <a:p>
            <a:endParaRPr lang="en-GB" dirty="0"/>
          </a:p>
        </p:txBody>
      </p:sp>
      <p:pic>
        <p:nvPicPr>
          <p:cNvPr id="4" name="Image 16"/>
          <p:cNvPicPr/>
          <p:nvPr/>
        </p:nvPicPr>
        <p:blipFill>
          <a:blip r:embed="rId2"/>
          <a:stretch>
            <a:fillRect/>
          </a:stretch>
        </p:blipFill>
        <p:spPr>
          <a:xfrm>
            <a:off x="1907704" y="3284983"/>
            <a:ext cx="4968551" cy="34556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28431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3384</TotalTime>
  <Words>451</Words>
  <Application>Microsoft Macintosh PowerPoint</Application>
  <PresentationFormat>On-screen Show (4:3)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</vt:lpstr>
      <vt:lpstr>Thème Office</vt:lpstr>
      <vt:lpstr>Strat. Consultancy Project I &amp; Data Analytics</vt:lpstr>
      <vt:lpstr>Tableau Workshop</vt:lpstr>
      <vt:lpstr>Install and LOGIN</vt:lpstr>
      <vt:lpstr>Install &amp; Login</vt:lpstr>
      <vt:lpstr>Dataset</vt:lpstr>
      <vt:lpstr>Dataset: Titanic.csv</vt:lpstr>
      <vt:lpstr>EXERCISES</vt:lpstr>
      <vt:lpstr>Ex 1: Pie Chart </vt:lpstr>
      <vt:lpstr>Ex 2: Bar Chart </vt:lpstr>
      <vt:lpstr>Ex 3: Proportions</vt:lpstr>
      <vt:lpstr>Ex 4: Histogram </vt:lpstr>
      <vt:lpstr>Ex 5: Box Plot</vt:lpstr>
      <vt:lpstr>Ex 6: Histogram + Box Plot</vt:lpstr>
      <vt:lpstr>Ex 7: Scatterplot </vt:lpstr>
      <vt:lpstr>Ex 8: Dashboard </vt:lpstr>
      <vt:lpstr>Questions?</vt:lpstr>
    </vt:vector>
  </TitlesOfParts>
  <Company>UPMF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for Accounting and Business</dc:title>
  <dc:creator>Damien Dupre</dc:creator>
  <cp:lastModifiedBy>Damien Dupré</cp:lastModifiedBy>
  <cp:revision>451</cp:revision>
  <dcterms:created xsi:type="dcterms:W3CDTF">2019-09-16T10:55:01Z</dcterms:created>
  <dcterms:modified xsi:type="dcterms:W3CDTF">2020-12-12T14:33:42Z</dcterms:modified>
</cp:coreProperties>
</file>