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1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9" r:id="rId24"/>
    <p:sldId id="282" r:id="rId25"/>
    <p:sldId id="280" r:id="rId26"/>
    <p:sldId id="283" r:id="rId27"/>
    <p:sldId id="277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A737C-F116-1F9F-DD35-8462D88B85D7}" v="3293" dt="2021-07-31T00:54:21.621"/>
    <p1510:client id="{90B3B63D-1209-4376-BEF6-2347FF207AB4}" v="50" dt="2021-07-30T21:32:54.483"/>
    <p1510:client id="{AEBCD9F0-85A7-B97C-27C0-A60BD9C1B6E3}" v="176" dt="2021-07-31T07:38:45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66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5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9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55636-89A2-4BEA-B5EF-236A35825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28" b="-4"/>
          <a:stretch/>
        </p:blipFill>
        <p:spPr>
          <a:xfrm>
            <a:off x="5033111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700" dirty="0">
                <a:latin typeface="Arial"/>
                <a:ea typeface="+mj-lt"/>
                <a:cs typeface="+mj-lt"/>
              </a:rPr>
              <a:t>Mitigating a SYN flood DDoS attack in a software defined network</a:t>
            </a:r>
            <a:endParaRPr lang="en-US" sz="3700" dirty="0">
              <a:latin typeface="Arial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Damien McGloin - 40000631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6EAAD-D5EF-40DF-B4DB-C3BC8DAE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Explanation and justification of design choices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indoor, tool, red, hammer&#10;&#10;Description automatically generated">
            <a:extLst>
              <a:ext uri="{FF2B5EF4-FFF2-40B4-BE49-F238E27FC236}">
                <a16:creationId xmlns:a16="http://schemas.microsoft.com/office/drawing/2014/main" id="{BA6BEF27-6214-434F-A82D-90467025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641782"/>
            <a:ext cx="6846363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C3EB-E582-40EE-97B6-3736B0CA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C29A-C529-4A3B-82C2-A3CB8D05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first step in the project is identifying an attack.</a:t>
            </a:r>
          </a:p>
          <a:p>
            <a:r>
              <a:rPr lang="en-US"/>
              <a:t>This can be done by assessing traffic on the network.</a:t>
            </a:r>
          </a:p>
          <a:p>
            <a:r>
              <a:rPr lang="en-US"/>
              <a:t>It will be assumed for the purpose of this project that the attackers will be using spoofed ip addresses.</a:t>
            </a:r>
          </a:p>
        </p:txBody>
      </p:sp>
    </p:spTree>
    <p:extLst>
      <p:ext uri="{BB962C8B-B14F-4D97-AF65-F5344CB8AC3E}">
        <p14:creationId xmlns:p14="http://schemas.microsoft.com/office/powerpoint/2010/main" val="281010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6ECE-410A-49C4-8362-03ACCC75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Distinguishing between legitimate and malicious traffic</a:t>
            </a:r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C0F6FD6-582C-46E6-BB8A-3C45BE43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7" y="2182173"/>
            <a:ext cx="10377576" cy="45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9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34FA-B1D3-4363-9513-74A7ECF8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Distinguishing between legitimate and malicious traffic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2999D64-7F43-489D-9E17-609F71FF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2266550"/>
            <a:ext cx="11139577" cy="40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9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3DDB-963E-42ED-943C-9974BDA6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7570-803E-4585-AB2A-B578129D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75" y="2319873"/>
            <a:ext cx="11318315" cy="4168628"/>
          </a:xfrm>
        </p:spPr>
        <p:txBody>
          <a:bodyPr>
            <a:normAutofit fontScale="85000" lnSpcReduction="20000"/>
          </a:bodyPr>
          <a:lstStyle/>
          <a:p>
            <a:pPr>
              <a:buChar char="•"/>
            </a:pPr>
            <a:r>
              <a:rPr lang="en-US"/>
              <a:t>SDN cockpit.</a:t>
            </a:r>
          </a:p>
          <a:p>
            <a:pPr>
              <a:buChar char="•"/>
            </a:pPr>
            <a:r>
              <a:rPr lang="en-US"/>
              <a:t>The hping3 tool will be used for generating traffic both malicious and otherwise.</a:t>
            </a:r>
          </a:p>
          <a:p>
            <a:pPr>
              <a:buChar char="•"/>
            </a:pPr>
            <a:r>
              <a:rPr lang="en-US"/>
              <a:t>The mininet virtual network emulator will be used within SDN cockpit to configure a network topology.</a:t>
            </a:r>
          </a:p>
          <a:p>
            <a:pPr>
              <a:buChar char="•"/>
            </a:pPr>
            <a:r>
              <a:rPr lang="en-US"/>
              <a:t>A ryu openflow controller (v1.3) will be used to implement the solution for monitoring and preventing the attack.</a:t>
            </a:r>
          </a:p>
          <a:p>
            <a:pPr>
              <a:buChar char="•"/>
            </a:pPr>
            <a:r>
              <a:rPr lang="en-US"/>
              <a:t>Wireshark will be used for monitoring and demonstration purposes.</a:t>
            </a:r>
          </a:p>
          <a:p>
            <a:pPr>
              <a:buChar char="•"/>
            </a:pPr>
            <a:r>
              <a:rPr lang="en-US"/>
              <a:t>Xterm will be used to emulate terminal windows for various hosts.</a:t>
            </a:r>
          </a:p>
          <a:p>
            <a:pPr>
              <a:buChar char="•"/>
            </a:pPr>
            <a:r>
              <a:rPr lang="en-US"/>
              <a:t>iPerf will be used for measuring bandwidth on the network.</a:t>
            </a:r>
          </a:p>
        </p:txBody>
      </p:sp>
    </p:spTree>
    <p:extLst>
      <p:ext uri="{BB962C8B-B14F-4D97-AF65-F5344CB8AC3E}">
        <p14:creationId xmlns:p14="http://schemas.microsoft.com/office/powerpoint/2010/main" val="183927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E022-F7F5-4A01-8307-B54C95C2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50A7-5AF0-42BF-A023-95A0FE55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implementing a traffic monitor my application will be able to assess the number of packets transmitted.</a:t>
            </a:r>
          </a:p>
          <a:p>
            <a:r>
              <a:rPr lang="en-US"/>
              <a:t>This information will be stored every ten seconds and compared against previous stored information.</a:t>
            </a:r>
          </a:p>
          <a:p>
            <a:r>
              <a:rPr lang="en-US"/>
              <a:t>This means if the application is running for hours it will still be able to detect a recent spike in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4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4BA0-9F03-48C3-B05B-ECCE0426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FB1D-CC59-40DF-A1F3-FDB31060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43" y="2478024"/>
            <a:ext cx="10369411" cy="3837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After this TCP traffic will be directed to the controller.</a:t>
            </a:r>
          </a:p>
          <a:p>
            <a:r>
              <a:rPr lang="en-US"/>
              <a:t>This will add latency but allow the application to gather data.</a:t>
            </a:r>
          </a:p>
          <a:p>
            <a:r>
              <a:rPr lang="en-US"/>
              <a:t>The ip addresses of each user will be stored along with the number of SYN packets they have sent and ACK packets they have received.</a:t>
            </a:r>
            <a:endParaRPr lang="en-US" dirty="0"/>
          </a:p>
          <a:p>
            <a:r>
              <a:rPr lang="en-US"/>
              <a:t>This will determine whether they are a legitimate user or an attacker using a spoofed ip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5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D4A7-68F1-4E08-A8AD-0D34335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Mitigating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E14E-B794-4BC6-B57A-13B60011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At this stage a drop rule will be created for these users.</a:t>
            </a:r>
            <a:endParaRPr lang="en-US" dirty="0"/>
          </a:p>
          <a:p>
            <a:r>
              <a:rPr lang="en-US"/>
              <a:t>Packets which have not been dropped will be processed by the controller temporarily preventing any traffic from being sent on the network.</a:t>
            </a:r>
            <a:endParaRPr lang="en-US" dirty="0"/>
          </a:p>
          <a:p>
            <a:r>
              <a:rPr lang="en-US"/>
              <a:t>After the controller finishes processing these packets</a:t>
            </a:r>
            <a:r>
              <a:rPr lang="en-US" dirty="0"/>
              <a:t> </a:t>
            </a:r>
            <a:r>
              <a:rPr lang="en-US"/>
              <a:t>legitimate traffic can be sent thus preserving availability on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3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B070C-031B-456B-BE6C-081FCEC1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Network Topology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A7A0A83-8A4B-44BF-BD4F-835CEEE2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854451"/>
            <a:ext cx="6846363" cy="49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CEC83-6B77-4CF9-AB3C-30A7D21F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 and 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D69B0DD-CC26-45C6-8D56-9149A158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2215165"/>
            <a:ext cx="6846363" cy="22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3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0F759-5447-4131-B1F7-222530B3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Introduction and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AEAE84-A868-434F-874D-109B5742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085515"/>
            <a:ext cx="6846363" cy="45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7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40B12-C75B-4ACC-91D6-4E0E77D3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Functional 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9D886D3-97F4-4A63-B114-D80F88AF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8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0B47-E14E-4EC8-AFF2-EF0A301D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D799-E6DC-4AAD-8C31-417247AC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47" y="2204854"/>
            <a:ext cx="10815109" cy="441304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 terms of functionality the application performs as it was designed to.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correctly monitors the network, detects high volumes of traffic sent within a short span of time, redirects TCP traffic to the controller and then collects data on each IP address.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After assessing the 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addresses block rules are put in place for any users considered to be malicious.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Testing repeatedly has shown that the time between the traffic monitor redirecting traffic can vary though based on the imprecise method used to detect a spike in traffic within a short period of time.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application's ability to block users becomes less effective as the number of hosts launching attack traffic increases.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2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0C088-BBBA-4A13-8639-3D968DA8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Non-Functional Testing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A199359E-EC77-4512-A760-D24C40C4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068399"/>
            <a:ext cx="6846363" cy="45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9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5A3-213B-403D-8DBF-5DB9B0BC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6FBB-70BF-4EE5-B1DA-2A6B5383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00" y="2161722"/>
            <a:ext cx="11390202" cy="487311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As shown through testing the effectiveness of the application depends heavily on two factors.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The speed of the packets sent by an attacker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The number of hosts attacking the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Sending packets at 100 per second led to a generally small percentage not being dropped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highest in this instance was 1.67% of the total packets sent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Using the flood mode of the hping3 tool the drop rate became generally higher but this was not consistent throughout testing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highest drop rate was 17.78% when six hosts were attacking but with seven hosts attacking this was much lower. Only 3.84%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suggests the application can not reliably block high speed malicious traffic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8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06A13E-DC3E-4001-A83B-19E05207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7" y="687293"/>
            <a:ext cx="11628407" cy="53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1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5451-D0A2-4CF0-B8F2-F8C5B47E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D476-15CD-4388-B426-4D1807E3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23" y="2204855"/>
            <a:ext cx="11433333" cy="488749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It also must be noted that during test 4.4, in which seven hosts launched a SYN flood attack against one target, the application was unable to create block rules for all seven attackers and a large amount of malicious traffic was not dropped as a result.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Later in test 4.9 the application succeeded in blocking seven attackers. This failing may have been an anomaly but further indicates the limitations of the application.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is likely that generating too many flow rules would severely limit the effectiveness of the solution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duration of the attack must be noted as well.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Using the hping3 attack tool's flood mode this duration ranged from a low of 38 seconds with one attacker to a high of 675 seconds with six attackers.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time to set up the attack should also be considered which increases based on the number of hosts launching an attack.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However, this does highlight that the more attackers there are on the system the slower it is at stopping an attack.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51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3D1BFF-E0D9-4C63-A1FA-126B4E19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" y="778180"/>
            <a:ext cx="11829689" cy="55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B0A7C-909E-4C05-85DD-6AD40B58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EBE6BA8-5E46-4660-ACAA-4318A839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068400"/>
            <a:ext cx="6846363" cy="45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9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B055-8619-420A-B8CF-1965E6FE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165-10E2-41C5-A6BA-D0496629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66" y="2190478"/>
            <a:ext cx="11217673" cy="508877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While the application has been shown to successfully block traffic from up to seven hosts there are serious limitations as well.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possibility of too many flow rules overwhelming the system, the number of packets not being blocked when there are multiple attackers and </a:t>
            </a:r>
            <a:r>
              <a:rPr lang="en-US" dirty="0" err="1">
                <a:ea typeface="+mn-lt"/>
                <a:cs typeface="+mn-lt"/>
              </a:rPr>
              <a:t>and</a:t>
            </a:r>
            <a:r>
              <a:rPr lang="en-US" dirty="0">
                <a:ea typeface="+mn-lt"/>
                <a:cs typeface="+mn-lt"/>
              </a:rPr>
              <a:t> the increasing time period in which the controller must process packets which were not blocked.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These failings of the application highlight the benefits of a second approach in which the application does not target the attacker but instead targets the destination.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Blocking SYN traffic from reaching the destination would affect availability and in a sense does the attacker's job for them.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However, the advantages may outweigh the disadvantages.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With a longer timeline for this project the next step would be creating this kind of alternate solution.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1D5C-DE12-48E3-B183-6ED137BF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2A20-2220-4BA0-BDB9-B7581562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Typically, the first step is implementing preventative measures before an attack has taken place.</a:t>
            </a:r>
          </a:p>
          <a:p>
            <a:r>
              <a:rPr lang="en-US"/>
              <a:t>This could include firewall measures or the process of hardening e.g changing default passwords.</a:t>
            </a:r>
            <a:endParaRPr lang="en-US" dirty="0"/>
          </a:p>
          <a:p>
            <a:r>
              <a:rPr lang="en-US"/>
              <a:t>However, this project will focus on the detection and mitigation of an attack.</a:t>
            </a:r>
          </a:p>
        </p:txBody>
      </p:sp>
    </p:spTree>
    <p:extLst>
      <p:ext uri="{BB962C8B-B14F-4D97-AF65-F5344CB8AC3E}">
        <p14:creationId xmlns:p14="http://schemas.microsoft.com/office/powerpoint/2010/main" val="165558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00FA-D2D3-4240-A2B8-C63A1FC6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SYN flood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8400-CD92-462D-87DA-6BB3DB66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47986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a type of DoS/DDoS attack.</a:t>
            </a:r>
          </a:p>
          <a:p>
            <a:r>
              <a:rPr lang="en-US"/>
              <a:t>It's a layer 4 (transport layer) targeting the TCP protocol</a:t>
            </a:r>
          </a:p>
          <a:p>
            <a:r>
              <a:rPr lang="en-US" dirty="0"/>
              <a:t>It violates the TCP protocol's three way handshake.</a:t>
            </a:r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9D9B83F-9EA2-4C26-B9F5-3F79DDC4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13" y="4089263"/>
            <a:ext cx="5532407" cy="29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0AFC-0B25-4002-8B8D-2B557BA0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SYN flood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8DA7-3CE4-40D5-B67B-5D9A4C09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30" y="2291118"/>
            <a:ext cx="10527561" cy="40104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Typically an attacker will spoof their </a:t>
            </a:r>
            <a:r>
              <a:rPr lang="en-US" dirty="0" err="1"/>
              <a:t>ip</a:t>
            </a:r>
            <a:r>
              <a:rPr lang="en-US" dirty="0"/>
              <a:t> address and send SYN packets to every port of the targeted server.</a:t>
            </a:r>
          </a:p>
          <a:p>
            <a:r>
              <a:rPr lang="en-US" dirty="0"/>
              <a:t>The server will respond to each attempt with a SYN-ACK packet from each open port.</a:t>
            </a:r>
          </a:p>
          <a:p>
            <a:r>
              <a:rPr lang="en-US" dirty="0"/>
              <a:t>However, if the </a:t>
            </a:r>
            <a:r>
              <a:rPr lang="en-US" dirty="0" err="1"/>
              <a:t>ip</a:t>
            </a:r>
            <a:r>
              <a:rPr lang="en-US" dirty="0"/>
              <a:t> address is spoofed the attacker won't receive the SYN-ACK packets and the target also won't receive an ACK packet.</a:t>
            </a:r>
          </a:p>
          <a:p>
            <a:r>
              <a:rPr lang="en-US" dirty="0"/>
              <a:t>Therefore, the connection will remain open.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5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986B-C489-4845-B00E-A50AFB1E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SYN flood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8C1E-853E-4544-99EE-BB46AC7D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813" y="2118590"/>
            <a:ext cx="10240014" cy="8905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Once the server's connection overflow tables have filled service to legitimate clients will stop and the server may crash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33EE81A-BE93-4FEA-B54C-23B4AAD3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25" y="3014452"/>
            <a:ext cx="6078747" cy="39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5BB6B-70AD-4BA7-9C65-B14A17C4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 of Syn flood DDoS attack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404EE73-252D-4A1C-9A53-5FFA1115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342254"/>
            <a:ext cx="6846363" cy="40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892FB-1A61-4360-B97E-D6B7FDFB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 of Syn flood DDoS attack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73C23760-83FC-41D7-AA3B-5F746EEE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75" y="625683"/>
            <a:ext cx="647522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7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6304-78BF-46D1-BD0A-E36F2583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9DC7-1229-4780-845D-F4A37A8C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3" y="2247987"/>
            <a:ext cx="11433334" cy="4901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live in a society heavily dependent on online services.</a:t>
            </a:r>
            <a:endParaRPr lang="en-US" dirty="0"/>
          </a:p>
          <a:p>
            <a:r>
              <a:rPr lang="en-US"/>
              <a:t>This includes hospitals, food supply chains and financial institutions.</a:t>
            </a:r>
          </a:p>
          <a:p>
            <a:r>
              <a:rPr lang="en-US"/>
              <a:t>A SYN flood attack as described poses a threat to the security goal of availability. Part of the CIA triad (Confidentiality, Integrity, Availability).</a:t>
            </a:r>
          </a:p>
          <a:p>
            <a:r>
              <a:rPr lang="en-US"/>
              <a:t>It would be classified as sabotage of available services or systems.</a:t>
            </a:r>
          </a:p>
          <a:p>
            <a:r>
              <a:rPr lang="en-US"/>
              <a:t>The application created for this project is designed as a countermeasure against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734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CC20AF"/>
      </a:accent1>
      <a:accent2>
        <a:srgbClr val="B332DE"/>
      </a:accent2>
      <a:accent3>
        <a:srgbClr val="DE3279"/>
      </a:accent3>
      <a:accent4>
        <a:srgbClr val="7FB41C"/>
      </a:accent4>
      <a:accent5>
        <a:srgbClr val="4CBA29"/>
      </a:accent5>
      <a:accent6>
        <a:srgbClr val="1DBC39"/>
      </a:accent6>
      <a:hlink>
        <a:srgbClr val="31954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AccentBoxVTI</vt:lpstr>
      <vt:lpstr>Mitigating a SYN flood DDoS attack in a software defined network</vt:lpstr>
      <vt:lpstr>Introduction and background</vt:lpstr>
      <vt:lpstr>Introduction and background</vt:lpstr>
      <vt:lpstr>What is a SYN flood attack?</vt:lpstr>
      <vt:lpstr>What is a SYN flood attack?</vt:lpstr>
      <vt:lpstr>What is a SYN flood attack?</vt:lpstr>
      <vt:lpstr>Example of Syn flood DDoS attack</vt:lpstr>
      <vt:lpstr>Example of Syn flood DDoS attack</vt:lpstr>
      <vt:lpstr>Availability</vt:lpstr>
      <vt:lpstr>Explanation and justification of design choices</vt:lpstr>
      <vt:lpstr>Approach</vt:lpstr>
      <vt:lpstr>Distinguishing between legitimate and malicious traffic</vt:lpstr>
      <vt:lpstr>Distinguishing between legitimate and malicious traffic</vt:lpstr>
      <vt:lpstr>Tools used</vt:lpstr>
      <vt:lpstr>Detection</vt:lpstr>
      <vt:lpstr>Gathering data</vt:lpstr>
      <vt:lpstr>Mitigating the attack</vt:lpstr>
      <vt:lpstr>Network Topology Diagram</vt:lpstr>
      <vt:lpstr>Results and Evaluation</vt:lpstr>
      <vt:lpstr>Functional Evaluation</vt:lpstr>
      <vt:lpstr>Evaluation</vt:lpstr>
      <vt:lpstr>Non-Functional Testing</vt:lpstr>
      <vt:lpstr>Evaluation</vt:lpstr>
      <vt:lpstr>PowerPoint Presentation</vt:lpstr>
      <vt:lpstr>Evaluation</vt:lpstr>
      <vt:lpstr>PowerPoint Presentation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308</cp:revision>
  <dcterms:created xsi:type="dcterms:W3CDTF">2021-07-30T21:29:51Z</dcterms:created>
  <dcterms:modified xsi:type="dcterms:W3CDTF">2021-07-31T08:55:42Z</dcterms:modified>
</cp:coreProperties>
</file>