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61" r:id="rId5"/>
    <p:sldId id="263" r:id="rId6"/>
    <p:sldId id="267" r:id="rId7"/>
    <p:sldId id="268" r:id="rId8"/>
    <p:sldId id="269" r:id="rId9"/>
    <p:sldId id="272" r:id="rId10"/>
    <p:sldId id="275" r:id="rId11"/>
    <p:sldId id="270" r:id="rId12"/>
    <p:sldId id="266" r:id="rId13"/>
    <p:sldId id="273"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690" autoAdjust="0"/>
  </p:normalViewPr>
  <p:slideViewPr>
    <p:cSldViewPr snapToGrid="0">
      <p:cViewPr>
        <p:scale>
          <a:sx n="48" d="100"/>
          <a:sy n="48" d="100"/>
        </p:scale>
        <p:origin x="636" y="33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4T17:08:28.19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0,'0'7,"0"8,0 9,0 6,0 5,0 3,0-5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4T17:09:54.28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4F4C-CD75-4847-BAA4-FEBF19C9D936}" type="datetimeFigureOut">
              <a:rPr lang="en-US" smtClean="0"/>
              <a:t>8/15/2023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FB5539-238E-464D-9A8D-E4AB4B4F3E88}" type="slidenum">
              <a:rPr lang="en-US" smtClean="0"/>
              <a:t>‹#›</a:t>
            </a:fld>
            <a:endParaRPr lang="en-US"/>
          </a:p>
        </p:txBody>
      </p:sp>
    </p:spTree>
    <p:extLst>
      <p:ext uri="{BB962C8B-B14F-4D97-AF65-F5344CB8AC3E}">
        <p14:creationId xmlns:p14="http://schemas.microsoft.com/office/powerpoint/2010/main" val="1480297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Damien Beecroft. This summer I interned at Pacific Northwest National Lab on a project supervised by Amanda Howard and Panos Stinis in the</a:t>
            </a:r>
            <a:r>
              <a:rPr lang="en-US" dirty="0">
                <a:effectLst/>
                <a:latin typeface="Calibri" panose="020F0502020204030204" pitchFamily="34" charset="0"/>
                <a:ea typeface="Calibri" panose="020F0502020204030204" pitchFamily="34" charset="0"/>
              </a:rPr>
              <a:t> U.S. Department of Energy, Advanced Scientific Computing Research program, under the Scalable, Efficient and Accelerated Causal Reasoning Operators, Graphs and Spikes for Earth and Embedded Systems (SEA-CROGS) project</a:t>
            </a:r>
            <a:r>
              <a:rPr lang="en-US" dirty="0"/>
              <a:t>. In addition, we worked with Alex Heinlein, an Assistant Professor at the Delft Institute of Applied Mathematics. For this project I worked on was the development and testing of a new algorithm called </a:t>
            </a:r>
            <a:r>
              <a:rPr lang="en-US" dirty="0" err="1"/>
              <a:t>multifidelity</a:t>
            </a:r>
            <a:r>
              <a:rPr lang="en-US" dirty="0"/>
              <a:t> finite basis physics informed neural networks.</a:t>
            </a:r>
          </a:p>
        </p:txBody>
      </p:sp>
      <p:sp>
        <p:nvSpPr>
          <p:cNvPr id="4" name="Slide Number Placeholder 3"/>
          <p:cNvSpPr>
            <a:spLocks noGrp="1"/>
          </p:cNvSpPr>
          <p:nvPr>
            <p:ph type="sldNum" sz="quarter" idx="5"/>
          </p:nvPr>
        </p:nvSpPr>
        <p:spPr/>
        <p:txBody>
          <a:bodyPr/>
          <a:lstStyle/>
          <a:p>
            <a:fld id="{4FFB5539-238E-464D-9A8D-E4AB4B4F3E88}" type="slidenum">
              <a:rPr lang="en-US" smtClean="0"/>
              <a:t>1</a:t>
            </a:fld>
            <a:endParaRPr lang="en-US"/>
          </a:p>
        </p:txBody>
      </p:sp>
    </p:spTree>
    <p:extLst>
      <p:ext uri="{BB962C8B-B14F-4D97-AF65-F5344CB8AC3E}">
        <p14:creationId xmlns:p14="http://schemas.microsoft.com/office/powerpoint/2010/main" val="2709337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more that we know </a:t>
            </a:r>
          </a:p>
        </p:txBody>
      </p:sp>
      <p:sp>
        <p:nvSpPr>
          <p:cNvPr id="4" name="Slide Number Placeholder 3"/>
          <p:cNvSpPr>
            <a:spLocks noGrp="1"/>
          </p:cNvSpPr>
          <p:nvPr>
            <p:ph type="sldNum" sz="quarter" idx="5"/>
          </p:nvPr>
        </p:nvSpPr>
        <p:spPr/>
        <p:txBody>
          <a:bodyPr/>
          <a:lstStyle/>
          <a:p>
            <a:fld id="{4FFB5539-238E-464D-9A8D-E4AB4B4F3E88}" type="slidenum">
              <a:rPr lang="en-US" smtClean="0"/>
              <a:t>10</a:t>
            </a:fld>
            <a:endParaRPr lang="en-US"/>
          </a:p>
        </p:txBody>
      </p:sp>
    </p:spTree>
    <p:extLst>
      <p:ext uri="{BB962C8B-B14F-4D97-AF65-F5344CB8AC3E}">
        <p14:creationId xmlns:p14="http://schemas.microsoft.com/office/powerpoint/2010/main" val="69600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more that we know </a:t>
            </a:r>
          </a:p>
        </p:txBody>
      </p:sp>
      <p:sp>
        <p:nvSpPr>
          <p:cNvPr id="4" name="Slide Number Placeholder 3"/>
          <p:cNvSpPr>
            <a:spLocks noGrp="1"/>
          </p:cNvSpPr>
          <p:nvPr>
            <p:ph type="sldNum" sz="quarter" idx="5"/>
          </p:nvPr>
        </p:nvSpPr>
        <p:spPr/>
        <p:txBody>
          <a:bodyPr/>
          <a:lstStyle/>
          <a:p>
            <a:fld id="{4FFB5539-238E-464D-9A8D-E4AB4B4F3E88}" type="slidenum">
              <a:rPr lang="en-US" smtClean="0"/>
              <a:t>11</a:t>
            </a:fld>
            <a:endParaRPr lang="en-US"/>
          </a:p>
        </p:txBody>
      </p:sp>
    </p:spTree>
    <p:extLst>
      <p:ext uri="{BB962C8B-B14F-4D97-AF65-F5344CB8AC3E}">
        <p14:creationId xmlns:p14="http://schemas.microsoft.com/office/powerpoint/2010/main" val="3094644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more that we know </a:t>
            </a:r>
          </a:p>
        </p:txBody>
      </p:sp>
      <p:sp>
        <p:nvSpPr>
          <p:cNvPr id="4" name="Slide Number Placeholder 3"/>
          <p:cNvSpPr>
            <a:spLocks noGrp="1"/>
          </p:cNvSpPr>
          <p:nvPr>
            <p:ph type="sldNum" sz="quarter" idx="5"/>
          </p:nvPr>
        </p:nvSpPr>
        <p:spPr/>
        <p:txBody>
          <a:bodyPr/>
          <a:lstStyle/>
          <a:p>
            <a:fld id="{4FFB5539-238E-464D-9A8D-E4AB4B4F3E88}" type="slidenum">
              <a:rPr lang="en-US" smtClean="0"/>
              <a:t>12</a:t>
            </a:fld>
            <a:endParaRPr lang="en-US"/>
          </a:p>
        </p:txBody>
      </p:sp>
    </p:spTree>
    <p:extLst>
      <p:ext uri="{BB962C8B-B14F-4D97-AF65-F5344CB8AC3E}">
        <p14:creationId xmlns:p14="http://schemas.microsoft.com/office/powerpoint/2010/main" val="939924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begin by introducing the concept of a physics informed neural network for those that are unfamiliar with the concept. Suppose we have a differential equation defined by the following boundary and initial constraints. We have the dynamics in the first equation, then the boundary conditions, and then the initial conditions. Note that N and B can be arbitrary spatial differential operators.</a:t>
            </a:r>
          </a:p>
          <a:p>
            <a:endParaRPr lang="en-US" dirty="0"/>
          </a:p>
          <a:p>
            <a:r>
              <a:rPr lang="en-US" dirty="0"/>
              <a:t>Click</a:t>
            </a:r>
          </a:p>
        </p:txBody>
      </p:sp>
      <p:sp>
        <p:nvSpPr>
          <p:cNvPr id="4" name="Slide Number Placeholder 3"/>
          <p:cNvSpPr>
            <a:spLocks noGrp="1"/>
          </p:cNvSpPr>
          <p:nvPr>
            <p:ph type="sldNum" sz="quarter" idx="5"/>
          </p:nvPr>
        </p:nvSpPr>
        <p:spPr/>
        <p:txBody>
          <a:bodyPr/>
          <a:lstStyle/>
          <a:p>
            <a:fld id="{4FFB5539-238E-464D-9A8D-E4AB4B4F3E88}" type="slidenum">
              <a:rPr lang="en-US" smtClean="0"/>
              <a:t>2</a:t>
            </a:fld>
            <a:endParaRPr lang="en-US"/>
          </a:p>
        </p:txBody>
      </p:sp>
    </p:spTree>
    <p:extLst>
      <p:ext uri="{BB962C8B-B14F-4D97-AF65-F5344CB8AC3E}">
        <p14:creationId xmlns:p14="http://schemas.microsoft.com/office/powerpoint/2010/main" val="679642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train a neural network to learn this differential equation. We take an untrained network and pass in the spatiotemporal coordinates where we would like to evaluate the differential equation. This gives us our initial approximation, u. Of course, this is not a very good approximation for the solution yet. We need to train.</a:t>
            </a:r>
          </a:p>
          <a:p>
            <a:endParaRPr lang="en-US" dirty="0"/>
          </a:p>
          <a:p>
            <a:r>
              <a:rPr lang="en-US" dirty="0"/>
              <a:t>Click</a:t>
            </a:r>
          </a:p>
          <a:p>
            <a:endParaRPr lang="en-US" dirty="0"/>
          </a:p>
          <a:p>
            <a:r>
              <a:rPr lang="en-US" dirty="0"/>
              <a:t>We compute how well our neural network approximates the true solution. This is a very simple task for the initial conditions. We use automatic differentiation to compute the loss of the boundary conditions and the differential equation. We also penalize the networks weights to avoid overfitting. The losses are all summed to get the total loss, L.</a:t>
            </a:r>
          </a:p>
          <a:p>
            <a:endParaRPr lang="en-US" dirty="0"/>
          </a:p>
          <a:p>
            <a:r>
              <a:rPr lang="en-US" dirty="0"/>
              <a:t>Click</a:t>
            </a:r>
          </a:p>
          <a:p>
            <a:endParaRPr lang="en-US" dirty="0"/>
          </a:p>
          <a:p>
            <a:r>
              <a:rPr lang="en-US" dirty="0"/>
              <a:t>We take the gradient of the total loss and use this to update the weights of the PINN.</a:t>
            </a:r>
          </a:p>
          <a:p>
            <a:endParaRPr lang="en-US" dirty="0"/>
          </a:p>
          <a:p>
            <a:r>
              <a:rPr lang="en-US" dirty="0"/>
              <a:t>Click</a:t>
            </a:r>
          </a:p>
        </p:txBody>
      </p:sp>
      <p:sp>
        <p:nvSpPr>
          <p:cNvPr id="4" name="Slide Number Placeholder 3"/>
          <p:cNvSpPr>
            <a:spLocks noGrp="1"/>
          </p:cNvSpPr>
          <p:nvPr>
            <p:ph type="sldNum" sz="quarter" idx="5"/>
          </p:nvPr>
        </p:nvSpPr>
        <p:spPr/>
        <p:txBody>
          <a:bodyPr/>
          <a:lstStyle/>
          <a:p>
            <a:fld id="{4FFB5539-238E-464D-9A8D-E4AB4B4F3E88}" type="slidenum">
              <a:rPr lang="en-US" smtClean="0"/>
              <a:t>3</a:t>
            </a:fld>
            <a:endParaRPr lang="en-US"/>
          </a:p>
        </p:txBody>
      </p:sp>
    </p:spTree>
    <p:extLst>
      <p:ext uri="{BB962C8B-B14F-4D97-AF65-F5344CB8AC3E}">
        <p14:creationId xmlns:p14="http://schemas.microsoft.com/office/powerpoint/2010/main" val="1092193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There are scenarios where PINNs struggle to converge to the true solution. </a:t>
            </a:r>
          </a:p>
          <a:p>
            <a:pPr marL="0" indent="0">
              <a:buFontTx/>
              <a:buNone/>
            </a:pPr>
            <a:endParaRPr lang="en-US" dirty="0"/>
          </a:p>
          <a:p>
            <a:pPr marL="0" indent="0">
              <a:buFontTx/>
              <a:buNone/>
            </a:pPr>
            <a:r>
              <a:rPr lang="en-US" dirty="0"/>
              <a:t>Click</a:t>
            </a:r>
          </a:p>
          <a:p>
            <a:pPr marL="0" indent="0">
              <a:buFontTx/>
              <a:buNone/>
            </a:pPr>
            <a:endParaRPr lang="en-US" dirty="0"/>
          </a:p>
          <a:p>
            <a:pPr marL="0" indent="0">
              <a:buFontTx/>
              <a:buNone/>
            </a:pPr>
            <a:r>
              <a:rPr lang="en-US" dirty="0"/>
              <a:t>If a differential equation has an oscillatory solution a PINN attempting to learn the dynamics will often converge to a non-physical fixed point solution. The weights and biases of the network need to change significantly in order to capture the behavior of highly oscillatory solutions. Erroneous fixed point solutions are attractive because, despite violating the initial or boundary conditions, they produce a small residual error. </a:t>
            </a:r>
          </a:p>
          <a:p>
            <a:pPr marL="0" indent="0">
              <a:buFontTx/>
              <a:buNone/>
            </a:pPr>
            <a:endParaRPr lang="en-US" dirty="0"/>
          </a:p>
          <a:p>
            <a:pPr marL="0" indent="0">
              <a:buFontTx/>
              <a:buNone/>
            </a:pPr>
            <a:r>
              <a:rPr lang="en-US" dirty="0"/>
              <a:t>We see an example of this behavior in the figure on the left. We are training a PINN to produce the solution of a slightly damped pendulum. The PINN understands that the solution should be oscillatory, but it converges to the fixed point far too quickly.</a:t>
            </a:r>
          </a:p>
          <a:p>
            <a:pPr marL="0" indent="0">
              <a:buFontTx/>
              <a:buNone/>
            </a:pPr>
            <a:endParaRPr lang="en-US" dirty="0"/>
          </a:p>
          <a:p>
            <a:pPr marL="0" indent="0">
              <a:buFontTx/>
              <a:buNone/>
            </a:pPr>
            <a:r>
              <a:rPr lang="en-US" dirty="0"/>
              <a:t>Click</a:t>
            </a:r>
          </a:p>
        </p:txBody>
      </p:sp>
      <p:sp>
        <p:nvSpPr>
          <p:cNvPr id="4" name="Slide Number Placeholder 3"/>
          <p:cNvSpPr>
            <a:spLocks noGrp="1"/>
          </p:cNvSpPr>
          <p:nvPr>
            <p:ph type="sldNum" sz="quarter" idx="5"/>
          </p:nvPr>
        </p:nvSpPr>
        <p:spPr/>
        <p:txBody>
          <a:bodyPr/>
          <a:lstStyle/>
          <a:p>
            <a:fld id="{4FFB5539-238E-464D-9A8D-E4AB4B4F3E88}" type="slidenum">
              <a:rPr lang="en-US" smtClean="0"/>
              <a:t>4</a:t>
            </a:fld>
            <a:endParaRPr lang="en-US"/>
          </a:p>
        </p:txBody>
      </p:sp>
    </p:spTree>
    <p:extLst>
      <p:ext uri="{BB962C8B-B14F-4D97-AF65-F5344CB8AC3E}">
        <p14:creationId xmlns:p14="http://schemas.microsoft.com/office/powerpoint/2010/main" val="680268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Non-physical fixed points can create saddle points or even local optima in the loss function. This phenomena is well demonstrated in a paper called fixed points for PINNs. I have taken a figure from that paper that is particularly informative. They train a PINN to learn a differential equation with an unstable fixed point at 0 and a stable fixed point at 1. After training for 25,000 iterations, the PINN believes that the solution converges to the unstable fixed point. This is the blue line in figure (a). After another 25,000 iterations the loss drops sharply and the PINN correctly converges to the stable fixed point solution. We can see why this occurs from the topology of the loss landscape. We can see that as T increases a saddle point begins to form. This saddle point corresponds to the non-physical unstable fixed point solution.</a:t>
            </a:r>
            <a:endParaRPr lang="en-US" dirty="0"/>
          </a:p>
          <a:p>
            <a:pPr marL="0" indent="0">
              <a:buFontTx/>
              <a:buNone/>
            </a:pPr>
            <a:endParaRPr lang="en-US" dirty="0"/>
          </a:p>
          <a:p>
            <a:pPr marL="0" indent="0">
              <a:buFontTx/>
              <a:buNone/>
            </a:pPr>
            <a:r>
              <a:rPr lang="en-US" dirty="0"/>
              <a:t>Click</a:t>
            </a:r>
          </a:p>
          <a:p>
            <a:pPr marL="0" indent="0">
              <a:buFontTx/>
              <a:buNone/>
            </a:pPr>
            <a:endParaRPr lang="en-US" dirty="0"/>
          </a:p>
          <a:p>
            <a:pPr marL="0" indent="0">
              <a:buFontTx/>
              <a:buNone/>
            </a:pPr>
            <a:r>
              <a:rPr lang="en-US" dirty="0"/>
              <a:t>So, how do we overcome these convergence challenges?</a:t>
            </a:r>
          </a:p>
          <a:p>
            <a:pPr marL="0" indent="0">
              <a:buFontTx/>
              <a:buNone/>
            </a:pPr>
            <a:endParaRPr lang="en-US" dirty="0"/>
          </a:p>
          <a:p>
            <a:pPr marL="0" indent="0">
              <a:buFontTx/>
              <a:buNone/>
            </a:pPr>
            <a:r>
              <a:rPr lang="en-US" dirty="0"/>
              <a:t>Click</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4FFB5539-238E-464D-9A8D-E4AB4B4F3E88}" type="slidenum">
              <a:rPr lang="en-US" smtClean="0"/>
              <a:t>5</a:t>
            </a:fld>
            <a:endParaRPr lang="en-US"/>
          </a:p>
        </p:txBody>
      </p:sp>
    </p:spTree>
    <p:extLst>
      <p:ext uri="{BB962C8B-B14F-4D97-AF65-F5344CB8AC3E}">
        <p14:creationId xmlns:p14="http://schemas.microsoft.com/office/powerpoint/2010/main" val="2465399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idea for overcoming the convergence issues is to iteratively discretize the solution domain into a sequence of overlapping subdomains. </a:t>
            </a:r>
          </a:p>
          <a:p>
            <a:endParaRPr lang="en-US" dirty="0"/>
          </a:p>
          <a:p>
            <a:r>
              <a:rPr lang="en-US" dirty="0"/>
              <a:t>Click</a:t>
            </a:r>
          </a:p>
          <a:p>
            <a:endParaRPr lang="en-US" dirty="0"/>
          </a:p>
          <a:p>
            <a:r>
              <a:rPr lang="en-US" dirty="0"/>
              <a:t>We define a PINN on each subdomain</a:t>
            </a:r>
          </a:p>
          <a:p>
            <a:endParaRPr lang="en-US" dirty="0"/>
          </a:p>
          <a:p>
            <a:r>
              <a:rPr lang="en-US" dirty="0"/>
              <a:t>Click</a:t>
            </a:r>
          </a:p>
          <a:p>
            <a:endParaRPr lang="en-US" dirty="0"/>
          </a:p>
          <a:p>
            <a:r>
              <a:rPr lang="en-US" dirty="0"/>
              <a:t>And define weight functions on each subdomain that form a partition of unity and have compact support. This decreases the length scale of oscillations with respect to the PINN. This helps PINNs overcome the spectral bias that stops them from converging to oscillatory solutions. In the paper by </a:t>
            </a:r>
            <a:r>
              <a:rPr lang="en-US" dirty="0" err="1"/>
              <a:t>Dolean</a:t>
            </a:r>
            <a:r>
              <a:rPr lang="en-US" dirty="0"/>
              <a:t> et al., the PINN approximations on each level are averaged to get the final solution. In this research we change this aspect of the algorithm.</a:t>
            </a:r>
          </a:p>
          <a:p>
            <a:endParaRPr lang="en-US" dirty="0"/>
          </a:p>
          <a:p>
            <a:r>
              <a:rPr lang="en-US" dirty="0"/>
              <a:t>Click </a:t>
            </a:r>
          </a:p>
        </p:txBody>
      </p:sp>
      <p:sp>
        <p:nvSpPr>
          <p:cNvPr id="4" name="Slide Number Placeholder 3"/>
          <p:cNvSpPr>
            <a:spLocks noGrp="1"/>
          </p:cNvSpPr>
          <p:nvPr>
            <p:ph type="sldNum" sz="quarter" idx="5"/>
          </p:nvPr>
        </p:nvSpPr>
        <p:spPr/>
        <p:txBody>
          <a:bodyPr/>
          <a:lstStyle/>
          <a:p>
            <a:fld id="{4FFB5539-238E-464D-9A8D-E4AB4B4F3E88}" type="slidenum">
              <a:rPr lang="en-US" smtClean="0"/>
              <a:t>6</a:t>
            </a:fld>
            <a:endParaRPr lang="en-US"/>
          </a:p>
        </p:txBody>
      </p:sp>
    </p:spTree>
    <p:extLst>
      <p:ext uri="{BB962C8B-B14F-4D97-AF65-F5344CB8AC3E}">
        <p14:creationId xmlns:p14="http://schemas.microsoft.com/office/powerpoint/2010/main" val="2291651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simply averaging all the levels together to get our final solution, we use lower levels as low fidelity approximations and feed this into a </a:t>
            </a:r>
            <a:r>
              <a:rPr lang="en-US" dirty="0" err="1"/>
              <a:t>multifidelity</a:t>
            </a:r>
            <a:r>
              <a:rPr lang="en-US" dirty="0"/>
              <a:t> network. We illustrate this more thoroughly here.</a:t>
            </a:r>
          </a:p>
          <a:p>
            <a:endParaRPr lang="en-US" dirty="0"/>
          </a:p>
          <a:p>
            <a:r>
              <a:rPr lang="en-US" dirty="0"/>
              <a:t>Click</a:t>
            </a:r>
          </a:p>
          <a:p>
            <a:endParaRPr lang="en-US" dirty="0"/>
          </a:p>
          <a:p>
            <a:r>
              <a:rPr lang="en-US" dirty="0"/>
              <a:t>We start with a low fidelity network. </a:t>
            </a:r>
          </a:p>
          <a:p>
            <a:endParaRPr lang="en-US" dirty="0"/>
          </a:p>
          <a:p>
            <a:r>
              <a:rPr lang="en-US" dirty="0"/>
              <a:t>Click</a:t>
            </a:r>
          </a:p>
          <a:p>
            <a:endParaRPr lang="en-US" dirty="0"/>
          </a:p>
          <a:p>
            <a:r>
              <a:rPr lang="en-US" dirty="0"/>
              <a:t>Into this network we feed a set of collocation points, </a:t>
            </a:r>
            <a:r>
              <a:rPr lang="en-US" dirty="0" err="1"/>
              <a:t>x_L</a:t>
            </a:r>
            <a:r>
              <a:rPr lang="en-US" dirty="0"/>
              <a:t>.</a:t>
            </a:r>
          </a:p>
          <a:p>
            <a:endParaRPr lang="en-US" dirty="0"/>
          </a:p>
          <a:p>
            <a:r>
              <a:rPr lang="en-US" dirty="0"/>
              <a:t>Click</a:t>
            </a:r>
          </a:p>
          <a:p>
            <a:endParaRPr lang="en-US" dirty="0"/>
          </a:p>
          <a:p>
            <a:r>
              <a:rPr lang="en-US" dirty="0"/>
              <a:t>This network outputs a low fidelity approximation, </a:t>
            </a:r>
            <a:r>
              <a:rPr lang="en-US" dirty="0" err="1"/>
              <a:t>y_L</a:t>
            </a:r>
            <a:r>
              <a:rPr lang="en-US" dirty="0"/>
              <a:t>, to the true solution.</a:t>
            </a:r>
          </a:p>
          <a:p>
            <a:endParaRPr lang="en-US" dirty="0"/>
          </a:p>
          <a:p>
            <a:r>
              <a:rPr lang="en-US" dirty="0"/>
              <a:t>Click</a:t>
            </a:r>
          </a:p>
          <a:p>
            <a:endParaRPr lang="en-US" dirty="0"/>
          </a:p>
          <a:p>
            <a:r>
              <a:rPr lang="en-US" dirty="0" err="1"/>
              <a:t>y_L</a:t>
            </a:r>
            <a:r>
              <a:rPr lang="en-US" dirty="0"/>
              <a:t> and a set of new collocation points, </a:t>
            </a:r>
            <a:r>
              <a:rPr lang="en-US" dirty="0" err="1"/>
              <a:t>x_H</a:t>
            </a:r>
            <a:r>
              <a:rPr lang="en-US" dirty="0"/>
              <a:t>, are fed into the </a:t>
            </a:r>
            <a:r>
              <a:rPr lang="en-US" dirty="0" err="1"/>
              <a:t>multifidelity</a:t>
            </a:r>
            <a:r>
              <a:rPr lang="en-US" dirty="0"/>
              <a:t> network which is composed of a linear and nonlinear correlation network. This gives us our high fidelity approximation of the solution.</a:t>
            </a:r>
          </a:p>
          <a:p>
            <a:endParaRPr lang="en-US" dirty="0"/>
          </a:p>
          <a:p>
            <a:r>
              <a:rPr lang="en-US" dirty="0"/>
              <a:t>Click</a:t>
            </a:r>
          </a:p>
          <a:p>
            <a:endParaRPr lang="en-US" dirty="0"/>
          </a:p>
          <a:p>
            <a:r>
              <a:rPr lang="en-US" dirty="0"/>
              <a:t>This high fidelity solution is then passed into the differential operator to compute the residual and train the network</a:t>
            </a:r>
          </a:p>
          <a:p>
            <a:endParaRPr lang="en-US" dirty="0"/>
          </a:p>
          <a:p>
            <a:r>
              <a:rPr lang="en-US" dirty="0"/>
              <a:t>Click</a:t>
            </a:r>
          </a:p>
          <a:p>
            <a:endParaRPr lang="en-US" dirty="0"/>
          </a:p>
          <a:p>
            <a:endParaRPr lang="en-US" dirty="0"/>
          </a:p>
          <a:p>
            <a:endParaRPr lang="en-US" dirty="0"/>
          </a:p>
          <a:p>
            <a:r>
              <a:rPr lang="en-US" dirty="0"/>
              <a:t>Physics informed neural networks (PINNs) learn the solution to a differential equation for one set of initial and boundary conditions.</a:t>
            </a:r>
          </a:p>
        </p:txBody>
      </p:sp>
      <p:sp>
        <p:nvSpPr>
          <p:cNvPr id="4" name="Slide Number Placeholder 3"/>
          <p:cNvSpPr>
            <a:spLocks noGrp="1"/>
          </p:cNvSpPr>
          <p:nvPr>
            <p:ph type="sldNum" sz="quarter" idx="5"/>
          </p:nvPr>
        </p:nvSpPr>
        <p:spPr/>
        <p:txBody>
          <a:bodyPr/>
          <a:lstStyle/>
          <a:p>
            <a:fld id="{4FFB5539-238E-464D-9A8D-E4AB4B4F3E88}" type="slidenum">
              <a:rPr lang="en-US" smtClean="0"/>
              <a:t>7</a:t>
            </a:fld>
            <a:endParaRPr lang="en-US"/>
          </a:p>
        </p:txBody>
      </p:sp>
    </p:spTree>
    <p:extLst>
      <p:ext uri="{BB962C8B-B14F-4D97-AF65-F5344CB8AC3E}">
        <p14:creationId xmlns:p14="http://schemas.microsoft.com/office/powerpoint/2010/main" val="1621194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project, we combine the finite basis and the </a:t>
            </a:r>
            <a:r>
              <a:rPr lang="en-US" dirty="0" err="1"/>
              <a:t>multifidelity</a:t>
            </a:r>
            <a:r>
              <a:rPr lang="en-US" dirty="0"/>
              <a:t> PINNs in the following way. We start with a single fidelity PINN on the zeroth level. Once this is trained, we use it as a low fidelity approximation for the PINNs on the first level. These PINNs on the first level are defined on overlapping subdomains with weight functions, just as we described in the finite basis PINNs slide. The first level is then trained and used as a low fidelity approximation for the PINNs on the second level. This process is repeated until a desired level of accuracy is achieved.</a:t>
            </a:r>
          </a:p>
        </p:txBody>
      </p:sp>
      <p:sp>
        <p:nvSpPr>
          <p:cNvPr id="4" name="Slide Number Placeholder 3"/>
          <p:cNvSpPr>
            <a:spLocks noGrp="1"/>
          </p:cNvSpPr>
          <p:nvPr>
            <p:ph type="sldNum" sz="quarter" idx="5"/>
          </p:nvPr>
        </p:nvSpPr>
        <p:spPr/>
        <p:txBody>
          <a:bodyPr/>
          <a:lstStyle/>
          <a:p>
            <a:fld id="{4FFB5539-238E-464D-9A8D-E4AB4B4F3E88}" type="slidenum">
              <a:rPr lang="en-US" smtClean="0"/>
              <a:t>8</a:t>
            </a:fld>
            <a:endParaRPr lang="en-US"/>
          </a:p>
        </p:txBody>
      </p:sp>
    </p:spTree>
    <p:extLst>
      <p:ext uri="{BB962C8B-B14F-4D97-AF65-F5344CB8AC3E}">
        <p14:creationId xmlns:p14="http://schemas.microsoft.com/office/powerpoint/2010/main" val="2621732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more that we know </a:t>
            </a:r>
          </a:p>
        </p:txBody>
      </p:sp>
      <p:sp>
        <p:nvSpPr>
          <p:cNvPr id="4" name="Slide Number Placeholder 3"/>
          <p:cNvSpPr>
            <a:spLocks noGrp="1"/>
          </p:cNvSpPr>
          <p:nvPr>
            <p:ph type="sldNum" sz="quarter" idx="5"/>
          </p:nvPr>
        </p:nvSpPr>
        <p:spPr/>
        <p:txBody>
          <a:bodyPr/>
          <a:lstStyle/>
          <a:p>
            <a:fld id="{4FFB5539-238E-464D-9A8D-E4AB4B4F3E88}" type="slidenum">
              <a:rPr lang="en-US" smtClean="0"/>
              <a:t>9</a:t>
            </a:fld>
            <a:endParaRPr lang="en-US"/>
          </a:p>
        </p:txBody>
      </p:sp>
    </p:spTree>
    <p:extLst>
      <p:ext uri="{BB962C8B-B14F-4D97-AF65-F5344CB8AC3E}">
        <p14:creationId xmlns:p14="http://schemas.microsoft.com/office/powerpoint/2010/main" val="12907442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BE4F224-7315-44B6-BB36-41F6486955CF}" type="datetimeFigureOut">
              <a:rPr lang="en-US" smtClean="0"/>
              <a:t>8/15/2023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562159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273099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2613301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79321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031828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E4F224-7315-44B6-BB36-41F6486955CF}" type="datetimeFigureOut">
              <a:rPr lang="en-US" smtClean="0"/>
              <a:t>8/15/2023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870385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E4F224-7315-44B6-BB36-41F6486955CF}" type="datetimeFigureOut">
              <a:rPr lang="en-US" smtClean="0"/>
              <a:t>8/15/2023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31455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4F224-7315-44B6-BB36-41F6486955CF}"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296435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4F224-7315-44B6-BB36-41F6486955CF}"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230749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4F224-7315-44B6-BB36-41F6486955CF}"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1206621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E4F224-7315-44B6-BB36-41F6486955CF}"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345519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E4F224-7315-44B6-BB36-41F6486955CF}"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627468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E4F224-7315-44B6-BB36-41F6486955CF}" type="datetimeFigureOut">
              <a:rPr lang="en-US" smtClean="0"/>
              <a:t>8/15/2023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153418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E4F224-7315-44B6-BB36-41F6486955CF}" type="datetimeFigureOut">
              <a:rPr lang="en-US" smtClean="0"/>
              <a:t>8/15/2023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4075433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E4F224-7315-44B6-BB36-41F6486955CF}" type="datetimeFigureOut">
              <a:rPr lang="en-US" smtClean="0"/>
              <a:t>8/15/2023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1276256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1564251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667398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BE4F224-7315-44B6-BB36-41F6486955CF}" type="datetimeFigureOut">
              <a:rPr lang="en-US" smtClean="0"/>
              <a:t>8/15/2023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132B274-51F7-4205-8E22-2FAA7D59A702}" type="slidenum">
              <a:rPr lang="en-US" smtClean="0"/>
              <a:t>‹#›</a:t>
            </a:fld>
            <a:endParaRPr lang="en-US"/>
          </a:p>
        </p:txBody>
      </p:sp>
    </p:spTree>
    <p:extLst>
      <p:ext uri="{BB962C8B-B14F-4D97-AF65-F5344CB8AC3E}">
        <p14:creationId xmlns:p14="http://schemas.microsoft.com/office/powerpoint/2010/main" val="20777912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3.xml"/><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1.png"/><Relationship Id="rId5" Type="http://schemas.openxmlformats.org/officeDocument/2006/relationships/image" Target="../media/image6.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customXml" Target="../ink/ink1.xml"/><Relationship Id="rId9" Type="http://schemas.openxmlformats.org/officeDocument/2006/relationships/image" Target="../media/image9.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2">
                <a:lumMod val="40000"/>
                <a:lumOff val="6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40" name="Rectangle 39">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43"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46"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7"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8"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9"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0"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1"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2"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3"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4"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5"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56"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7"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8"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9"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0"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1"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2"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3"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4"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5"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le 1">
            <a:extLst>
              <a:ext uri="{FF2B5EF4-FFF2-40B4-BE49-F238E27FC236}">
                <a16:creationId xmlns:a16="http://schemas.microsoft.com/office/drawing/2014/main" id="{77B2142E-C629-1BC8-D9DF-8D35E06C8416}"/>
              </a:ext>
            </a:extLst>
          </p:cNvPr>
          <p:cNvSpPr>
            <a:spLocks noGrp="1"/>
          </p:cNvSpPr>
          <p:nvPr>
            <p:ph type="ctrTitle"/>
          </p:nvPr>
        </p:nvSpPr>
        <p:spPr>
          <a:xfrm>
            <a:off x="2667000" y="2328334"/>
            <a:ext cx="6858000" cy="1367896"/>
          </a:xfrm>
        </p:spPr>
        <p:txBody>
          <a:bodyPr>
            <a:normAutofit/>
          </a:bodyPr>
          <a:lstStyle/>
          <a:p>
            <a:pPr algn="ctr"/>
            <a:r>
              <a:rPr lang="en-US" sz="3400" dirty="0" err="1">
                <a:solidFill>
                  <a:srgbClr val="FFFFFF"/>
                </a:solidFill>
              </a:rPr>
              <a:t>Multifidelity</a:t>
            </a:r>
            <a:r>
              <a:rPr lang="en-US" sz="3400" dirty="0">
                <a:solidFill>
                  <a:srgbClr val="FFFFFF"/>
                </a:solidFill>
              </a:rPr>
              <a:t> Finite Basis Physics Informed Neural Networks</a:t>
            </a:r>
          </a:p>
        </p:txBody>
      </p:sp>
      <p:sp>
        <p:nvSpPr>
          <p:cNvPr id="3" name="Subtitle 2">
            <a:extLst>
              <a:ext uri="{FF2B5EF4-FFF2-40B4-BE49-F238E27FC236}">
                <a16:creationId xmlns:a16="http://schemas.microsoft.com/office/drawing/2014/main" id="{CFA7054E-C493-B318-8409-2D9F62D9A89C}"/>
              </a:ext>
            </a:extLst>
          </p:cNvPr>
          <p:cNvSpPr>
            <a:spLocks noGrp="1"/>
          </p:cNvSpPr>
          <p:nvPr>
            <p:ph type="subTitle" idx="1"/>
          </p:nvPr>
        </p:nvSpPr>
        <p:spPr>
          <a:xfrm>
            <a:off x="2667001" y="3602038"/>
            <a:ext cx="6857999" cy="953029"/>
          </a:xfrm>
        </p:spPr>
        <p:txBody>
          <a:bodyPr>
            <a:normAutofit/>
          </a:bodyPr>
          <a:lstStyle/>
          <a:p>
            <a:pPr algn="ctr"/>
            <a:r>
              <a:rPr lang="en-US" dirty="0">
                <a:solidFill>
                  <a:schemeClr val="bg2"/>
                </a:solidFill>
              </a:rPr>
              <a:t>By Damien Beecroft, Amanda Howard, Alex Heinlein, &amp; Panos Stinis</a:t>
            </a:r>
          </a:p>
        </p:txBody>
      </p:sp>
      <p:pic>
        <p:nvPicPr>
          <p:cNvPr id="2050" name="Picture 2" descr="NRF Policy Landscape Analysis Tool">
            <a:extLst>
              <a:ext uri="{FF2B5EF4-FFF2-40B4-BE49-F238E27FC236}">
                <a16:creationId xmlns:a16="http://schemas.microsoft.com/office/drawing/2014/main" id="{AA53CA24-75B6-FB4F-9F3D-F2504C487D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8307" y="5118626"/>
            <a:ext cx="3334500" cy="197898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Transportation Security Laboratory (TSL) Visiting Scientist Program">
            <a:extLst>
              <a:ext uri="{FF2B5EF4-FFF2-40B4-BE49-F238E27FC236}">
                <a16:creationId xmlns:a16="http://schemas.microsoft.com/office/drawing/2014/main" id="{1C89894F-BBFA-DCE8-CF41-B5A0897757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5581821"/>
            <a:ext cx="3447395" cy="1266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51498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Wave equation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pic>
        <p:nvPicPr>
          <p:cNvPr id="5" name="Picture 4">
            <a:extLst>
              <a:ext uri="{FF2B5EF4-FFF2-40B4-BE49-F238E27FC236}">
                <a16:creationId xmlns:a16="http://schemas.microsoft.com/office/drawing/2014/main" id="{89EF9100-FE27-1048-BA47-DD7114674619}"/>
              </a:ext>
            </a:extLst>
          </p:cNvPr>
          <p:cNvPicPr>
            <a:picLocks noChangeAspect="1"/>
          </p:cNvPicPr>
          <p:nvPr/>
        </p:nvPicPr>
        <p:blipFill>
          <a:blip r:embed="rId4"/>
          <a:stretch>
            <a:fillRect/>
          </a:stretch>
        </p:blipFill>
        <p:spPr>
          <a:xfrm>
            <a:off x="447279" y="1820864"/>
            <a:ext cx="7657306" cy="2297192"/>
          </a:xfrm>
          <a:prstGeom prst="rect">
            <a:avLst/>
          </a:prstGeom>
        </p:spPr>
      </p:pic>
      <p:pic>
        <p:nvPicPr>
          <p:cNvPr id="11" name="Picture 10">
            <a:extLst>
              <a:ext uri="{FF2B5EF4-FFF2-40B4-BE49-F238E27FC236}">
                <a16:creationId xmlns:a16="http://schemas.microsoft.com/office/drawing/2014/main" id="{98884A2A-9B1C-3DFC-6027-35E24162EA11}"/>
              </a:ext>
            </a:extLst>
          </p:cNvPr>
          <p:cNvPicPr>
            <a:picLocks noChangeAspect="1"/>
          </p:cNvPicPr>
          <p:nvPr/>
        </p:nvPicPr>
        <p:blipFill>
          <a:blip r:embed="rId5"/>
          <a:stretch>
            <a:fillRect/>
          </a:stretch>
        </p:blipFill>
        <p:spPr>
          <a:xfrm>
            <a:off x="407800" y="4361638"/>
            <a:ext cx="7696786" cy="2309036"/>
          </a:xfrm>
          <a:prstGeom prst="rect">
            <a:avLst/>
          </a:prstGeom>
        </p:spPr>
      </p:pic>
      <p:pic>
        <p:nvPicPr>
          <p:cNvPr id="52" name="Picture 51">
            <a:extLst>
              <a:ext uri="{FF2B5EF4-FFF2-40B4-BE49-F238E27FC236}">
                <a16:creationId xmlns:a16="http://schemas.microsoft.com/office/drawing/2014/main" id="{9EF9AC17-FD97-7C75-65F8-2CEC1B85834E}"/>
              </a:ext>
            </a:extLst>
          </p:cNvPr>
          <p:cNvPicPr>
            <a:picLocks noChangeAspect="1"/>
          </p:cNvPicPr>
          <p:nvPr/>
        </p:nvPicPr>
        <p:blipFill>
          <a:blip r:embed="rId6"/>
          <a:stretch>
            <a:fillRect/>
          </a:stretch>
        </p:blipFill>
        <p:spPr>
          <a:xfrm>
            <a:off x="8313739" y="2700340"/>
            <a:ext cx="3730625" cy="298450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60605936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Acknowledgements</a:t>
            </a:r>
          </a:p>
        </p:txBody>
      </p:sp>
      <p:sp>
        <p:nvSpPr>
          <p:cNvPr id="3" name="Content Placeholder 2">
            <a:extLst>
              <a:ext uri="{FF2B5EF4-FFF2-40B4-BE49-F238E27FC236}">
                <a16:creationId xmlns:a16="http://schemas.microsoft.com/office/drawing/2014/main" id="{87E2A805-A87E-8A44-1794-1E173C663651}"/>
              </a:ext>
            </a:extLst>
          </p:cNvPr>
          <p:cNvSpPr>
            <a:spLocks noGrp="1"/>
          </p:cNvSpPr>
          <p:nvPr>
            <p:ph idx="1"/>
          </p:nvPr>
        </p:nvSpPr>
        <p:spPr>
          <a:xfrm>
            <a:off x="1206500" y="2185988"/>
            <a:ext cx="9840911" cy="3605213"/>
          </a:xfrm>
        </p:spPr>
        <p:txBody>
          <a:bodyPr anchor="t">
            <a:normAutofit fontScale="92500"/>
          </a:bodyPr>
          <a:lstStyle/>
          <a:p>
            <a:pPr marL="0" indent="0">
              <a:lnSpc>
                <a:spcPct val="100000"/>
              </a:lnSpc>
              <a:buNone/>
            </a:pPr>
            <a:r>
              <a:rPr lang="en-US" dirty="0">
                <a:effectLst/>
                <a:latin typeface="Calibri" panose="020F0502020204030204" pitchFamily="34" charset="0"/>
                <a:ea typeface="Calibri" panose="020F0502020204030204" pitchFamily="34" charset="0"/>
              </a:rPr>
              <a:t>I acknowledge and appreciate the support from the National Science Foundation Mathematical Sciences Graduate Internship program. This project was completed with support from the U.S. Department of Energy, Advanced Scientific Computing Research program, under the Scalable, Efficient and Accelerated Causal Reasoning Operators, Graphs and Spikes for Earth and Embedded Systems (SEA-CROGS) project (Project No. 80278), The computational work was performed using PNNL Institutional Computing at Pacific Northwest National Laboratory. Pacific Northwest National Laboratory (PNNL) is a multi-program national laboratory operated for the U.S. Department of Energy (DOE) by Battelle Memorial Institute under Contract No. DE-AC05-76RL01830.</a:t>
            </a:r>
          </a:p>
          <a:p>
            <a:pPr marL="0" indent="0">
              <a:lnSpc>
                <a:spcPct val="100000"/>
              </a:lnSpc>
              <a:buNone/>
            </a:pPr>
            <a:endParaRPr lang="en-US" sz="16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92014403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References</a:t>
            </a:r>
          </a:p>
        </p:txBody>
      </p:sp>
      <p:sp>
        <p:nvSpPr>
          <p:cNvPr id="3" name="Content Placeholder 2">
            <a:extLst>
              <a:ext uri="{FF2B5EF4-FFF2-40B4-BE49-F238E27FC236}">
                <a16:creationId xmlns:a16="http://schemas.microsoft.com/office/drawing/2014/main" id="{87E2A805-A87E-8A44-1794-1E173C663651}"/>
              </a:ext>
            </a:extLst>
          </p:cNvPr>
          <p:cNvSpPr>
            <a:spLocks noGrp="1"/>
          </p:cNvSpPr>
          <p:nvPr>
            <p:ph idx="1"/>
          </p:nvPr>
        </p:nvSpPr>
        <p:spPr>
          <a:xfrm>
            <a:off x="1206500" y="2185988"/>
            <a:ext cx="9840911" cy="3605213"/>
          </a:xfrm>
        </p:spPr>
        <p:txBody>
          <a:bodyPr anchor="t">
            <a:normAutofit/>
          </a:bodyPr>
          <a:lstStyle/>
          <a:p>
            <a:pPr marL="342900" indent="-342900">
              <a:lnSpc>
                <a:spcPct val="100000"/>
              </a:lnSpc>
              <a:buFont typeface="+mj-lt"/>
              <a:buAutoNum type="arabicPeriod"/>
            </a:pPr>
            <a:r>
              <a:rPr lang="en-US" sz="1600" b="0" i="0" dirty="0" err="1">
                <a:solidFill>
                  <a:srgbClr val="222222"/>
                </a:solidFill>
                <a:effectLst/>
                <a:latin typeface="Arial" panose="020B0604020202020204" pitchFamily="34" charset="0"/>
              </a:rPr>
              <a:t>Rohrhofer</a:t>
            </a:r>
            <a:r>
              <a:rPr lang="en-US" sz="1600" b="0" i="0" dirty="0">
                <a:solidFill>
                  <a:srgbClr val="222222"/>
                </a:solidFill>
                <a:effectLst/>
                <a:latin typeface="Arial" panose="020B0604020202020204" pitchFamily="34" charset="0"/>
              </a:rPr>
              <a:t>, F. M., </a:t>
            </a:r>
            <a:r>
              <a:rPr lang="en-US" sz="1600" b="0" i="0" dirty="0" err="1">
                <a:solidFill>
                  <a:srgbClr val="222222"/>
                </a:solidFill>
                <a:effectLst/>
                <a:latin typeface="Arial" panose="020B0604020202020204" pitchFamily="34" charset="0"/>
              </a:rPr>
              <a:t>Posch</a:t>
            </a:r>
            <a:r>
              <a:rPr lang="en-US" sz="1600" b="0" i="0" dirty="0">
                <a:solidFill>
                  <a:srgbClr val="222222"/>
                </a:solidFill>
                <a:effectLst/>
                <a:latin typeface="Arial" panose="020B0604020202020204" pitchFamily="34" charset="0"/>
              </a:rPr>
              <a:t>, S., </a:t>
            </a:r>
            <a:r>
              <a:rPr lang="en-US" sz="1600" b="0" i="0" dirty="0" err="1">
                <a:solidFill>
                  <a:srgbClr val="222222"/>
                </a:solidFill>
                <a:effectLst/>
                <a:latin typeface="Arial" panose="020B0604020202020204" pitchFamily="34" charset="0"/>
              </a:rPr>
              <a:t>Gößnitzer</a:t>
            </a:r>
            <a:r>
              <a:rPr lang="en-US" sz="1600" b="0" i="0" dirty="0">
                <a:solidFill>
                  <a:srgbClr val="222222"/>
                </a:solidFill>
                <a:effectLst/>
                <a:latin typeface="Arial" panose="020B0604020202020204" pitchFamily="34" charset="0"/>
              </a:rPr>
              <a:t>, C., &amp; Geiger, B. C. (2022). On the role of fixed points of dynamical systems in training physics-informed neural networks. </a:t>
            </a:r>
            <a:r>
              <a:rPr lang="en-US" sz="1600" b="0" i="1" dirty="0" err="1">
                <a:solidFill>
                  <a:srgbClr val="222222"/>
                </a:solidFill>
                <a:effectLst/>
                <a:latin typeface="Arial" panose="020B0604020202020204" pitchFamily="34" charset="0"/>
              </a:rPr>
              <a:t>arXiv</a:t>
            </a:r>
            <a:r>
              <a:rPr lang="en-US" sz="1600" b="0" i="1" dirty="0">
                <a:solidFill>
                  <a:srgbClr val="222222"/>
                </a:solidFill>
                <a:effectLst/>
                <a:latin typeface="Arial" panose="020B0604020202020204" pitchFamily="34" charset="0"/>
              </a:rPr>
              <a:t> preprint arXiv:2203.13648</a:t>
            </a:r>
            <a:r>
              <a:rPr lang="en-US" sz="1600" b="0" i="0" dirty="0">
                <a:solidFill>
                  <a:srgbClr val="222222"/>
                </a:solidFill>
                <a:effectLst/>
                <a:latin typeface="Arial" panose="020B0604020202020204" pitchFamily="34" charset="0"/>
              </a:rPr>
              <a:t>.</a:t>
            </a:r>
            <a:endParaRPr lang="en-US" sz="1600" dirty="0">
              <a:solidFill>
                <a:srgbClr val="222222"/>
              </a:solidFill>
              <a:latin typeface="Arial" panose="020B0604020202020204" pitchFamily="34" charset="0"/>
            </a:endParaRPr>
          </a:p>
          <a:p>
            <a:pPr marL="342900" indent="-342900">
              <a:lnSpc>
                <a:spcPct val="100000"/>
              </a:lnSpc>
              <a:buFont typeface="+mj-lt"/>
              <a:buAutoNum type="arabicPeriod"/>
            </a:pPr>
            <a:r>
              <a:rPr lang="en-US" sz="1600" b="0" i="0" dirty="0" err="1">
                <a:solidFill>
                  <a:srgbClr val="222222"/>
                </a:solidFill>
                <a:effectLst/>
                <a:latin typeface="Arial" panose="020B0604020202020204" pitchFamily="34" charset="0"/>
              </a:rPr>
              <a:t>Dolean</a:t>
            </a:r>
            <a:r>
              <a:rPr lang="en-US" sz="1600" b="0" i="0" dirty="0">
                <a:solidFill>
                  <a:srgbClr val="222222"/>
                </a:solidFill>
                <a:effectLst/>
                <a:latin typeface="Arial" panose="020B0604020202020204" pitchFamily="34" charset="0"/>
              </a:rPr>
              <a:t>, V., Heinlein, A., Mishra, S., &amp; Moseley, B. (2023). Multilevel domain decomposition-based architectures for physics-informed neural networks. </a:t>
            </a:r>
            <a:r>
              <a:rPr lang="en-US" sz="1600" b="0" i="1" dirty="0" err="1">
                <a:solidFill>
                  <a:srgbClr val="222222"/>
                </a:solidFill>
                <a:effectLst/>
                <a:latin typeface="Arial" panose="020B0604020202020204" pitchFamily="34" charset="0"/>
              </a:rPr>
              <a:t>arXiv</a:t>
            </a:r>
            <a:r>
              <a:rPr lang="en-US" sz="1600" b="0" i="1" dirty="0">
                <a:solidFill>
                  <a:srgbClr val="222222"/>
                </a:solidFill>
                <a:effectLst/>
                <a:latin typeface="Arial" panose="020B0604020202020204" pitchFamily="34" charset="0"/>
              </a:rPr>
              <a:t> preprint arXiv:2306.05486</a:t>
            </a:r>
            <a:r>
              <a:rPr lang="en-US" sz="1600" b="0" i="0" dirty="0">
                <a:solidFill>
                  <a:srgbClr val="222222"/>
                </a:solidFill>
                <a:effectLst/>
                <a:latin typeface="Arial" panose="020B0604020202020204" pitchFamily="34" charset="0"/>
              </a:rPr>
              <a:t>.</a:t>
            </a:r>
          </a:p>
          <a:p>
            <a:pPr marL="342900" indent="-342900">
              <a:lnSpc>
                <a:spcPct val="100000"/>
              </a:lnSpc>
              <a:buFont typeface="+mj-lt"/>
              <a:buAutoNum type="arabicPeriod"/>
            </a:pPr>
            <a:r>
              <a:rPr lang="en-US" sz="1600" b="0" i="0" dirty="0">
                <a:solidFill>
                  <a:srgbClr val="222222"/>
                </a:solidFill>
                <a:effectLst/>
                <a:latin typeface="Arial" panose="020B0604020202020204" pitchFamily="34" charset="0"/>
              </a:rPr>
              <a:t>Xuhui Meng, George </a:t>
            </a:r>
            <a:r>
              <a:rPr lang="en-US" sz="1600" b="0" i="0" dirty="0" err="1">
                <a:solidFill>
                  <a:srgbClr val="222222"/>
                </a:solidFill>
                <a:effectLst/>
                <a:latin typeface="Arial" panose="020B0604020202020204" pitchFamily="34" charset="0"/>
              </a:rPr>
              <a:t>Em</a:t>
            </a:r>
            <a:r>
              <a:rPr lang="en-US" sz="1600" b="0" i="0" dirty="0">
                <a:solidFill>
                  <a:srgbClr val="222222"/>
                </a:solidFill>
                <a:effectLst/>
                <a:latin typeface="Arial" panose="020B0604020202020204" pitchFamily="34" charset="0"/>
              </a:rPr>
              <a:t> </a:t>
            </a:r>
            <a:r>
              <a:rPr lang="en-US" sz="1600" b="0" i="0" dirty="0" err="1">
                <a:solidFill>
                  <a:srgbClr val="222222"/>
                </a:solidFill>
                <a:effectLst/>
                <a:latin typeface="Arial" panose="020B0604020202020204" pitchFamily="34" charset="0"/>
              </a:rPr>
              <a:t>Karniadakis</a:t>
            </a:r>
            <a:r>
              <a:rPr lang="en-US" sz="1600" b="0" i="0" dirty="0">
                <a:solidFill>
                  <a:srgbClr val="222222"/>
                </a:solidFill>
                <a:effectLst/>
                <a:latin typeface="Arial" panose="020B0604020202020204" pitchFamily="34" charset="0"/>
              </a:rPr>
              <a:t>, A composite neural network that learns from multi-fidelity data: Application to function approximation and inverse PDE problems, Journal of Computational Physics, Volume 401, 2020, 109020, ISSN 0021-9991, https://doi.org/10.1016/j.jcp.2019.109020.</a:t>
            </a:r>
          </a:p>
          <a:p>
            <a:pPr marL="342900" indent="-342900">
              <a:lnSpc>
                <a:spcPct val="100000"/>
              </a:lnSpc>
              <a:buFont typeface="+mj-lt"/>
              <a:buAutoNum type="arabicPeriod"/>
            </a:pPr>
            <a:endParaRPr lang="en-US" sz="16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312301986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E70F-10BE-A3C6-0F2B-5AB92F216464}"/>
              </a:ext>
            </a:extLst>
          </p:cNvPr>
          <p:cNvSpPr>
            <a:spLocks noGrp="1"/>
          </p:cNvSpPr>
          <p:nvPr>
            <p:ph type="title"/>
          </p:nvPr>
        </p:nvSpPr>
        <p:spPr/>
        <p:txBody>
          <a:bodyPr/>
          <a:lstStyle/>
          <a:p>
            <a:endParaRPr lang="en-US"/>
          </a:p>
        </p:txBody>
      </p:sp>
      <p:pic>
        <p:nvPicPr>
          <p:cNvPr id="4" name="Content Placeholder 4" descr="Chart, line chart&#10;&#10;Description automatically generated">
            <a:extLst>
              <a:ext uri="{FF2B5EF4-FFF2-40B4-BE49-F238E27FC236}">
                <a16:creationId xmlns:a16="http://schemas.microsoft.com/office/drawing/2014/main" id="{291E8B73-00D8-F6A9-A140-5D86A1C210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6805" y="2648741"/>
            <a:ext cx="7315215" cy="2743205"/>
          </a:xfrm>
          <a:effectLst>
            <a:outerShdw blurRad="50800" dist="38100" dir="8100000" algn="tr" rotWithShape="0">
              <a:prstClr val="black">
                <a:alpha val="40000"/>
              </a:prstClr>
            </a:outerShdw>
          </a:effectLst>
        </p:spPr>
      </p:pic>
      <p:pic>
        <p:nvPicPr>
          <p:cNvPr id="3" name="Picture 2">
            <a:extLst>
              <a:ext uri="{FF2B5EF4-FFF2-40B4-BE49-F238E27FC236}">
                <a16:creationId xmlns:a16="http://schemas.microsoft.com/office/drawing/2014/main" id="{CFEDCA17-FBF4-2B4D-825B-38996CC86470}"/>
              </a:ext>
            </a:extLst>
          </p:cNvPr>
          <p:cNvPicPr>
            <a:picLocks noChangeAspect="1"/>
          </p:cNvPicPr>
          <p:nvPr/>
        </p:nvPicPr>
        <p:blipFill>
          <a:blip r:embed="rId3"/>
          <a:stretch>
            <a:fillRect/>
          </a:stretch>
        </p:blipFill>
        <p:spPr>
          <a:xfrm>
            <a:off x="227012" y="144004"/>
            <a:ext cx="4114638" cy="2427597"/>
          </a:xfrm>
          <a:prstGeom prst="rect">
            <a:avLst/>
          </a:prstGeom>
          <a:solidFill>
            <a:schemeClr val="tx1">
              <a:lumMod val="50000"/>
              <a:lumOff val="50000"/>
            </a:schemeClr>
          </a:solidFill>
          <a:effectLst>
            <a:outerShdw blurRad="50800" dist="38100" dir="5400000" algn="t" rotWithShape="0">
              <a:prstClr val="black">
                <a:alpha val="40000"/>
              </a:prstClr>
            </a:outerShdw>
          </a:effectLst>
        </p:spPr>
      </p:pic>
      <p:pic>
        <p:nvPicPr>
          <p:cNvPr id="5" name="Picture 4">
            <a:extLst>
              <a:ext uri="{FF2B5EF4-FFF2-40B4-BE49-F238E27FC236}">
                <a16:creationId xmlns:a16="http://schemas.microsoft.com/office/drawing/2014/main" id="{8CD16B92-CF89-50C9-4027-442814FF3F8D}"/>
              </a:ext>
            </a:extLst>
          </p:cNvPr>
          <p:cNvPicPr>
            <a:picLocks noChangeAspect="1"/>
          </p:cNvPicPr>
          <p:nvPr/>
        </p:nvPicPr>
        <p:blipFill>
          <a:blip r:embed="rId4"/>
          <a:stretch>
            <a:fillRect/>
          </a:stretch>
        </p:blipFill>
        <p:spPr>
          <a:xfrm>
            <a:off x="5165022" y="141386"/>
            <a:ext cx="6561046" cy="1469927"/>
          </a:xfrm>
          <a:prstGeom prst="rect">
            <a:avLst/>
          </a:prstGeom>
        </p:spPr>
      </p:pic>
    </p:spTree>
    <p:extLst>
      <p:ext uri="{BB962C8B-B14F-4D97-AF65-F5344CB8AC3E}">
        <p14:creationId xmlns:p14="http://schemas.microsoft.com/office/powerpoint/2010/main" val="2385222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75280-20BA-F885-CFD6-EBE7E74DB9B8}"/>
              </a:ext>
            </a:extLst>
          </p:cNvPr>
          <p:cNvSpPr>
            <a:spLocks noGrp="1"/>
          </p:cNvSpPr>
          <p:nvPr>
            <p:ph type="title"/>
          </p:nvPr>
        </p:nvSpPr>
        <p:spPr/>
        <p:txBody>
          <a:bodyPr/>
          <a:lstStyle/>
          <a:p>
            <a:endParaRPr lang="en-US"/>
          </a:p>
        </p:txBody>
      </p:sp>
      <p:sp>
        <p:nvSpPr>
          <p:cNvPr id="4" name="TextBox 3">
            <a:extLst>
              <a:ext uri="{FF2B5EF4-FFF2-40B4-BE49-F238E27FC236}">
                <a16:creationId xmlns:a16="http://schemas.microsoft.com/office/drawing/2014/main" id="{A4D1EE40-76CD-AA26-1A85-2E597E20767E}"/>
              </a:ext>
            </a:extLst>
          </p:cNvPr>
          <p:cNvSpPr txBox="1"/>
          <p:nvPr/>
        </p:nvSpPr>
        <p:spPr>
          <a:xfrm>
            <a:off x="2701818" y="4154047"/>
            <a:ext cx="2326917" cy="400110"/>
          </a:xfrm>
          <a:prstGeom prst="rect">
            <a:avLst/>
          </a:prstGeom>
          <a:noFill/>
        </p:spPr>
        <p:txBody>
          <a:bodyPr wrap="square" rtlCol="0">
            <a:spAutoFit/>
          </a:bodyPr>
          <a:lstStyle/>
          <a:p>
            <a:r>
              <a:rPr lang="en-US" sz="2000" b="0" i="0" dirty="0" err="1">
                <a:solidFill>
                  <a:srgbClr val="222222"/>
                </a:solidFill>
                <a:effectLst/>
                <a:latin typeface="Arial" panose="020B0604020202020204" pitchFamily="34" charset="0"/>
              </a:rPr>
              <a:t>Rohrhofer</a:t>
            </a:r>
            <a:r>
              <a:rPr lang="en-US" sz="2000" b="0" i="0" dirty="0">
                <a:solidFill>
                  <a:srgbClr val="222222"/>
                </a:solidFill>
                <a:effectLst/>
                <a:latin typeface="Arial" panose="020B0604020202020204" pitchFamily="34" charset="0"/>
              </a:rPr>
              <a:t> et al. </a:t>
            </a:r>
            <a:r>
              <a:rPr lang="en-US" sz="2000" dirty="0"/>
              <a:t>[1]</a:t>
            </a:r>
          </a:p>
        </p:txBody>
      </p:sp>
      <p:pic>
        <p:nvPicPr>
          <p:cNvPr id="5" name="Picture 4" descr="A picture containing text, electronics, screenshot, vector graphics&#10;&#10;Description automatically generated">
            <a:extLst>
              <a:ext uri="{FF2B5EF4-FFF2-40B4-BE49-F238E27FC236}">
                <a16:creationId xmlns:a16="http://schemas.microsoft.com/office/drawing/2014/main" id="{70771310-4271-A393-8FCB-4663D4282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5191" y="2394614"/>
            <a:ext cx="3236197" cy="1774197"/>
          </a:xfrm>
          <a:prstGeom prst="rect">
            <a:avLst/>
          </a:prstGeom>
          <a:effectLst>
            <a:outerShdw blurRad="50800" dist="38100" dir="5400000" algn="t" rotWithShape="0">
              <a:prstClr val="black">
                <a:alpha val="40000"/>
              </a:prstClr>
            </a:outerShdw>
          </a:effectLst>
        </p:spPr>
      </p:pic>
      <p:pic>
        <p:nvPicPr>
          <p:cNvPr id="6" name="Picture 5" descr="A picture containing background pattern&#10;&#10;Description automatically generated">
            <a:extLst>
              <a:ext uri="{FF2B5EF4-FFF2-40B4-BE49-F238E27FC236}">
                <a16:creationId xmlns:a16="http://schemas.microsoft.com/office/drawing/2014/main" id="{7D3DA06E-F4F8-3D17-8BF0-9CAE1329F9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838" y="2394616"/>
            <a:ext cx="3213353" cy="1774197"/>
          </a:xfrm>
          <a:prstGeom prst="rect">
            <a:avLst/>
          </a:prstGeom>
          <a:effectLst>
            <a:outerShdw blurRad="50800" dist="38100" dir="8100000" algn="tr" rotWithShape="0">
              <a:prstClr val="black">
                <a:alpha val="40000"/>
              </a:prstClr>
            </a:outerShdw>
          </a:effectLst>
        </p:spPr>
      </p:pic>
      <p:pic>
        <p:nvPicPr>
          <p:cNvPr id="7" name="Content Placeholder 4">
            <a:extLst>
              <a:ext uri="{FF2B5EF4-FFF2-40B4-BE49-F238E27FC236}">
                <a16:creationId xmlns:a16="http://schemas.microsoft.com/office/drawing/2014/main" id="{835F634F-FCC6-889C-DA09-5430DE6E966B}"/>
              </a:ext>
            </a:extLst>
          </p:cNvPr>
          <p:cNvPicPr>
            <a:picLocks noGrp="1" noChangeAspect="1"/>
          </p:cNvPicPr>
          <p:nvPr>
            <p:ph idx="1"/>
          </p:nvPr>
        </p:nvPicPr>
        <p:blipFill>
          <a:blip r:embed="rId4"/>
          <a:stretch>
            <a:fillRect/>
          </a:stretch>
        </p:blipFill>
        <p:spPr>
          <a:xfrm>
            <a:off x="4214109" y="2797444"/>
            <a:ext cx="7542194" cy="3541712"/>
          </a:xfr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454022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Introduction to Pinns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E2A805-A87E-8A44-1794-1E173C663651}"/>
                  </a:ext>
                </a:extLst>
              </p:cNvPr>
              <p:cNvSpPr>
                <a:spLocks noGrp="1"/>
              </p:cNvSpPr>
              <p:nvPr>
                <p:ph idx="1"/>
              </p:nvPr>
            </p:nvSpPr>
            <p:spPr>
              <a:xfrm>
                <a:off x="1206500" y="2185988"/>
                <a:ext cx="9840911" cy="3605213"/>
              </a:xfrm>
            </p:spPr>
            <p:txBody>
              <a:bodyPr anchor="t">
                <a:normAutofit/>
              </a:bodyPr>
              <a:lstStyle/>
              <a:p>
                <a:pPr marL="0" indent="0">
                  <a:lnSpc>
                    <a:spcPct val="150000"/>
                  </a:lnSpc>
                  <a:buNone/>
                </a:pPr>
                <a:r>
                  <a:rPr lang="en-US" dirty="0">
                    <a:solidFill>
                      <a:schemeClr val="tx1"/>
                    </a:solidFill>
                  </a:rPr>
                  <a:t>Suppose we want to solve a physics problem of the form</a:t>
                </a:r>
              </a:p>
              <a:p>
                <a:pPr marL="0" indent="0" algn="ctr">
                  <a:lnSpc>
                    <a:spcPct val="150000"/>
                  </a:lnSpc>
                  <a:buNone/>
                </a:pPr>
                <a14:m>
                  <m:oMath xmlns:m="http://schemas.openxmlformats.org/officeDocument/2006/math">
                    <m:sSub>
                      <m:sSubPr>
                        <m:ctrlPr>
                          <a:rPr lang="en-US" i="1" dirty="0" smtClean="0">
                            <a:solidFill>
                              <a:schemeClr val="tx1"/>
                            </a:solidFill>
                            <a:latin typeface="Cambria Math" panose="02040503050406030204" pitchFamily="18" charset="0"/>
                          </a:rPr>
                        </m:ctrlPr>
                      </m:sSubPr>
                      <m:e>
                        <m:r>
                          <a:rPr lang="en-US" i="1" dirty="0">
                            <a:solidFill>
                              <a:schemeClr val="tx1"/>
                            </a:solidFill>
                            <a:latin typeface="Cambria Math" panose="02040503050406030204" pitchFamily="18" charset="0"/>
                          </a:rPr>
                          <m:t>𝑢</m:t>
                        </m:r>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𝑡</m:t>
                        </m:r>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𝑥</m:t>
                        </m:r>
                        <m:r>
                          <a:rPr lang="en-US" b="0" i="1" dirty="0" smtClean="0">
                            <a:solidFill>
                              <a:schemeClr val="tx1"/>
                            </a:solidFill>
                            <a:latin typeface="Cambria Math" panose="02040503050406030204" pitchFamily="18" charset="0"/>
                          </a:rPr>
                          <m:t>)</m:t>
                        </m:r>
                      </m:e>
                      <m:sub>
                        <m:r>
                          <a:rPr lang="en-US" i="1" dirty="0">
                            <a:solidFill>
                              <a:schemeClr val="tx1"/>
                            </a:solidFill>
                            <a:latin typeface="Cambria Math" panose="02040503050406030204" pitchFamily="18" charset="0"/>
                          </a:rPr>
                          <m:t>𝑡</m:t>
                        </m:r>
                      </m:sub>
                    </m:sSub>
                    <m:r>
                      <a:rPr lang="en-US" i="0" dirty="0">
                        <a:solidFill>
                          <a:schemeClr val="tx1"/>
                        </a:solidFill>
                        <a:latin typeface="Cambria Math" panose="02040503050406030204" pitchFamily="18" charset="0"/>
                      </a:rPr>
                      <m:t>+</m:t>
                    </m:r>
                    <m:r>
                      <a:rPr lang="en-US" i="1" dirty="0">
                        <a:solidFill>
                          <a:schemeClr val="tx1"/>
                        </a:solidFill>
                        <a:latin typeface="Cambria Math" panose="02040503050406030204" pitchFamily="18" charset="0"/>
                      </a:rPr>
                      <m:t>𝑁</m:t>
                    </m:r>
                    <m:d>
                      <m:dPr>
                        <m:begChr m:val="["/>
                        <m:endChr m:val="]"/>
                        <m:ctrlPr>
                          <a:rPr lang="en-US" i="1" dirty="0">
                            <a:solidFill>
                              <a:schemeClr val="tx1"/>
                            </a:solidFill>
                            <a:latin typeface="Cambria Math" panose="02040503050406030204" pitchFamily="18" charset="0"/>
                          </a:rPr>
                        </m:ctrlPr>
                      </m:dPr>
                      <m:e>
                        <m:r>
                          <a:rPr lang="en-US" i="1" dirty="0">
                            <a:solidFill>
                              <a:schemeClr val="tx1"/>
                            </a:solidFill>
                            <a:latin typeface="Cambria Math" panose="02040503050406030204" pitchFamily="18" charset="0"/>
                          </a:rPr>
                          <m:t>𝑢</m:t>
                        </m:r>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𝑡</m:t>
                        </m:r>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𝑥</m:t>
                        </m:r>
                        <m:r>
                          <a:rPr lang="en-US" b="0" i="1" dirty="0" smtClean="0">
                            <a:solidFill>
                              <a:schemeClr val="tx1"/>
                            </a:solidFill>
                            <a:latin typeface="Cambria Math" panose="02040503050406030204" pitchFamily="18" charset="0"/>
                          </a:rPr>
                          <m:t>)</m:t>
                        </m:r>
                      </m:e>
                    </m:d>
                    <m:r>
                      <a:rPr lang="en-US" i="0" dirty="0">
                        <a:solidFill>
                          <a:schemeClr val="tx1"/>
                        </a:solidFill>
                        <a:latin typeface="Cambria Math" panose="02040503050406030204" pitchFamily="18" charset="0"/>
                      </a:rPr>
                      <m:t>=0</m:t>
                    </m:r>
                    <m:r>
                      <a:rPr lang="en-US" b="0" i="1" dirty="0" smtClean="0">
                        <a:solidFill>
                          <a:schemeClr val="tx1"/>
                        </a:solidFill>
                        <a:latin typeface="Cambria Math" panose="02040503050406030204" pitchFamily="18" charset="0"/>
                      </a:rPr>
                      <m:t>     </m:t>
                    </m:r>
                  </m:oMath>
                </a14:m>
                <a:r>
                  <a:rPr lang="en-US" dirty="0">
                    <a:solidFill>
                      <a:schemeClr val="tx1"/>
                    </a:solidFill>
                  </a:rPr>
                  <a:t>for   </a:t>
                </a:r>
                <a14:m>
                  <m:oMath xmlns:m="http://schemas.openxmlformats.org/officeDocument/2006/math">
                    <m:r>
                      <a:rPr lang="en-US" i="1" dirty="0">
                        <a:solidFill>
                          <a:schemeClr val="tx1"/>
                        </a:solidFill>
                        <a:latin typeface="Cambria Math" panose="02040503050406030204" pitchFamily="18" charset="0"/>
                      </a:rPr>
                      <m:t>𝑥</m:t>
                    </m:r>
                    <m:r>
                      <a:rPr lang="en-US" dirty="0">
                        <a:solidFill>
                          <a:schemeClr val="tx1"/>
                        </a:solidFill>
                        <a:latin typeface="Cambria Math" panose="02040503050406030204" pitchFamily="18" charset="0"/>
                      </a:rPr>
                      <m:t>∈</m:t>
                    </m:r>
                    <m:r>
                      <a:rPr lang="en-US" i="1" dirty="0">
                        <a:solidFill>
                          <a:schemeClr val="tx1"/>
                        </a:solidFill>
                        <a:latin typeface="Cambria Math" panose="02040503050406030204" pitchFamily="18" charset="0"/>
                      </a:rPr>
                      <m:t>𝛺</m:t>
                    </m:r>
                    <m:r>
                      <a:rPr lang="en-US" dirty="0">
                        <a:solidFill>
                          <a:schemeClr val="tx1"/>
                        </a:solidFill>
                        <a:latin typeface="Cambria Math" panose="02040503050406030204" pitchFamily="18" charset="0"/>
                      </a:rPr>
                      <m:t>,</m:t>
                    </m:r>
                    <m:r>
                      <a:rPr lang="en-US" i="1" dirty="0">
                        <a:solidFill>
                          <a:schemeClr val="tx1"/>
                        </a:solidFill>
                        <a:latin typeface="Cambria Math" panose="02040503050406030204" pitchFamily="18" charset="0"/>
                      </a:rPr>
                      <m:t>𝑡</m:t>
                    </m:r>
                    <m:r>
                      <a:rPr lang="en-US" dirty="0">
                        <a:solidFill>
                          <a:schemeClr val="tx1"/>
                        </a:solidFill>
                        <a:latin typeface="Cambria Math" panose="02040503050406030204" pitchFamily="18" charset="0"/>
                      </a:rPr>
                      <m:t>∈</m:t>
                    </m:r>
                    <m:d>
                      <m:dPr>
                        <m:begChr m:val="["/>
                        <m:endChr m:val="]"/>
                        <m:ctrlPr>
                          <a:rPr lang="en-US" i="1" dirty="0">
                            <a:solidFill>
                              <a:schemeClr val="tx1"/>
                            </a:solidFill>
                            <a:latin typeface="Cambria Math" panose="02040503050406030204" pitchFamily="18" charset="0"/>
                          </a:rPr>
                        </m:ctrlPr>
                      </m:dPr>
                      <m:e>
                        <m:r>
                          <a:rPr lang="en-US" dirty="0">
                            <a:solidFill>
                              <a:schemeClr val="tx1"/>
                            </a:solidFill>
                            <a:latin typeface="Cambria Math" panose="02040503050406030204" pitchFamily="18" charset="0"/>
                          </a:rPr>
                          <m:t>0,</m:t>
                        </m:r>
                        <m:r>
                          <a:rPr lang="en-US" i="1" dirty="0">
                            <a:solidFill>
                              <a:schemeClr val="tx1"/>
                            </a:solidFill>
                            <a:latin typeface="Cambria Math" panose="02040503050406030204" pitchFamily="18" charset="0"/>
                          </a:rPr>
                          <m:t>𝑇</m:t>
                        </m:r>
                      </m:e>
                    </m:d>
                  </m:oMath>
                </a14:m>
                <a:r>
                  <a:rPr lang="en-US" dirty="0">
                    <a:solidFill>
                      <a:schemeClr val="tx1"/>
                    </a:solidFill>
                  </a:rPr>
                  <a:t>, </a:t>
                </a:r>
              </a:p>
              <a:p>
                <a:pPr marL="0" indent="0" algn="ctr">
                  <a:lnSpc>
                    <a:spcPct val="150000"/>
                  </a:lnSpc>
                  <a:buNone/>
                </a:pP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𝑢</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e>
                    </m:d>
                    <m:r>
                      <a:rPr lang="en-US" b="0" i="1" smtClean="0">
                        <a:solidFill>
                          <a:schemeClr val="tx1"/>
                        </a:solidFill>
                        <a:latin typeface="Cambria Math" panose="02040503050406030204" pitchFamily="18" charset="0"/>
                        <a:ea typeface="Cambria Math" panose="02040503050406030204" pitchFamily="18" charset="0"/>
                      </a:rPr>
                      <m:t>]=0</m:t>
                    </m:r>
                  </m:oMath>
                </a14:m>
                <a:r>
                  <a:rPr lang="en-US" dirty="0">
                    <a:solidFill>
                      <a:schemeClr val="tx1"/>
                    </a:solidFill>
                  </a:rPr>
                  <a:t>    for   </a:t>
                </a:r>
                <a14:m>
                  <m:oMath xmlns:m="http://schemas.openxmlformats.org/officeDocument/2006/math">
                    <m:r>
                      <a:rPr lang="en-US" i="1" dirty="0">
                        <a:solidFill>
                          <a:schemeClr val="tx1"/>
                        </a:solidFill>
                        <a:latin typeface="Cambria Math" panose="02040503050406030204" pitchFamily="18" charset="0"/>
                      </a:rPr>
                      <m:t>𝑥</m:t>
                    </m:r>
                    <m:r>
                      <a:rPr lang="en-US" dirty="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ea typeface="Cambria Math" panose="02040503050406030204" pitchFamily="18" charset="0"/>
                      </a:rPr>
                      <m:t>𝜕</m:t>
                    </m:r>
                    <m:r>
                      <a:rPr lang="en-US" i="1" dirty="0">
                        <a:solidFill>
                          <a:schemeClr val="tx1"/>
                        </a:solidFill>
                        <a:latin typeface="Cambria Math" panose="02040503050406030204" pitchFamily="18" charset="0"/>
                      </a:rPr>
                      <m:t>𝛺</m:t>
                    </m:r>
                  </m:oMath>
                </a14:m>
                <a:r>
                  <a:rPr lang="en-US" dirty="0">
                    <a:solidFill>
                      <a:schemeClr val="tx1"/>
                    </a:solidFill>
                  </a:rPr>
                  <a:t>,</a:t>
                </a:r>
              </a:p>
              <a:p>
                <a:pPr marL="0" indent="0" algn="ctr">
                  <a:lnSpc>
                    <a:spcPct val="150000"/>
                  </a:lnSpc>
                  <a:buNone/>
                </a:pPr>
                <a:r>
                  <a:rPr lang="en-US" dirty="0">
                    <a:solidFill>
                      <a:schemeClr val="tx1"/>
                    </a:solidFill>
                  </a:rPr>
                  <a:t>and </a:t>
                </a:r>
                <a14:m>
                  <m:oMath xmlns:m="http://schemas.openxmlformats.org/officeDocument/2006/math">
                    <m:r>
                      <a:rPr lang="en-US" b="0" i="1" smtClean="0">
                        <a:solidFill>
                          <a:schemeClr val="tx1"/>
                        </a:solidFill>
                        <a:latin typeface="Cambria Math" panose="02040503050406030204" pitchFamily="18" charset="0"/>
                      </a:rPr>
                      <m:t>𝑢</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𝑥</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r>
                          <a:rPr lang="en-US" b="0" i="1" smtClean="0">
                            <a:solidFill>
                              <a:schemeClr val="tx1"/>
                            </a:solidFill>
                            <a:latin typeface="Cambria Math" panose="02040503050406030204" pitchFamily="18" charset="0"/>
                          </a:rPr>
                          <m:t>0</m:t>
                        </m:r>
                      </m:sub>
                    </m:sSub>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e>
                    </m:d>
                  </m:oMath>
                </a14:m>
                <a:r>
                  <a:rPr lang="en-US" dirty="0">
                    <a:solidFill>
                      <a:schemeClr val="tx1"/>
                    </a:solidFill>
                  </a:rPr>
                  <a:t>.</a:t>
                </a:r>
              </a:p>
              <a:p>
                <a:pPr marL="0" indent="0">
                  <a:lnSpc>
                    <a:spcPct val="150000"/>
                  </a:lnSpc>
                  <a:buNone/>
                </a:pPr>
                <a:r>
                  <a:rPr lang="en-US" dirty="0"/>
                  <a:t>Here, </a:t>
                </a:r>
                <a14:m>
                  <m:oMath xmlns:m="http://schemas.openxmlformats.org/officeDocument/2006/math">
                    <m:r>
                      <a:rPr lang="en-US" i="1" dirty="0" smtClean="0">
                        <a:latin typeface="Cambria Math" panose="02040503050406030204" pitchFamily="18" charset="0"/>
                      </a:rPr>
                      <m:t>𝑁</m:t>
                    </m:r>
                  </m:oMath>
                </a14:m>
                <a:r>
                  <a:rPr lang="en-US" dirty="0"/>
                  <a:t> and </a:t>
                </a:r>
                <a14:m>
                  <m:oMath xmlns:m="http://schemas.openxmlformats.org/officeDocument/2006/math">
                    <m:r>
                      <a:rPr lang="en-US" b="0" i="1" smtClean="0">
                        <a:latin typeface="Cambria Math" panose="02040503050406030204" pitchFamily="18" charset="0"/>
                      </a:rPr>
                      <m:t>𝐵</m:t>
                    </m:r>
                  </m:oMath>
                </a14:m>
                <a:r>
                  <a:rPr lang="en-US" dirty="0"/>
                  <a:t> are placeholders for two spatial differential operators.</a:t>
                </a:r>
              </a:p>
              <a:p>
                <a:pPr marL="0" indent="0">
                  <a:lnSpc>
                    <a:spcPct val="150000"/>
                  </a:lnSpc>
                  <a:buNone/>
                </a:pPr>
                <a:endParaRPr lang="en-US" dirty="0"/>
              </a:p>
            </p:txBody>
          </p:sp>
        </mc:Choice>
        <mc:Fallback xmlns="">
          <p:sp>
            <p:nvSpPr>
              <p:cNvPr id="3" name="Content Placeholder 2">
                <a:extLst>
                  <a:ext uri="{FF2B5EF4-FFF2-40B4-BE49-F238E27FC236}">
                    <a16:creationId xmlns:a16="http://schemas.microsoft.com/office/drawing/2014/main" id="{87E2A805-A87E-8A44-1794-1E173C663651}"/>
                  </a:ext>
                </a:extLst>
              </p:cNvPr>
              <p:cNvSpPr>
                <a:spLocks noGrp="1" noRot="1" noChangeAspect="1" noMove="1" noResize="1" noEditPoints="1" noAdjustHandles="1" noChangeArrowheads="1" noChangeShapeType="1" noTextEdit="1"/>
              </p:cNvSpPr>
              <p:nvPr>
                <p:ph idx="1"/>
              </p:nvPr>
            </p:nvSpPr>
            <p:spPr>
              <a:xfrm>
                <a:off x="1206500" y="2185988"/>
                <a:ext cx="9840911" cy="3605213"/>
              </a:xfrm>
              <a:blipFill>
                <a:blip r:embed="rId4"/>
                <a:stretch>
                  <a:fillRect l="-991"/>
                </a:stretch>
              </a:blipFill>
            </p:spPr>
            <p:txBody>
              <a:bodyPr/>
              <a:lstStyle/>
              <a:p>
                <a:r>
                  <a:rPr lang="en-US">
                    <a:noFill/>
                  </a:rPr>
                  <a:t> </a:t>
                </a:r>
              </a:p>
            </p:txBody>
          </p:sp>
        </mc:Fallback>
      </mc:AlternateContent>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82680472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Introduction to Pinns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mc:AlternateContent xmlns:mc="http://schemas.openxmlformats.org/markup-compatibility/2006" xmlns:p14="http://schemas.microsoft.com/office/powerpoint/2010/main" xmlns:aink="http://schemas.microsoft.com/office/drawing/2016/ink">
        <mc:Choice Requires="p14 aink">
          <p:contentPart p14:bwMode="auto" r:id="rId4">
            <p14:nvContentPartPr>
              <p14:cNvPr id="54" name="Ink 53">
                <a:extLst>
                  <a:ext uri="{FF2B5EF4-FFF2-40B4-BE49-F238E27FC236}">
                    <a16:creationId xmlns:a16="http://schemas.microsoft.com/office/drawing/2014/main" id="{9FFAF6C4-BBC4-B925-6C99-BCF2E3985FE6}"/>
                  </a:ext>
                </a:extLst>
              </p14:cNvPr>
              <p14:cNvContentPartPr/>
              <p14:nvPr/>
            </p14:nvContentPartPr>
            <p14:xfrm>
              <a:off x="4442942" y="3207856"/>
              <a:ext cx="360" cy="65880"/>
            </p14:xfrm>
          </p:contentPart>
        </mc:Choice>
        <mc:Fallback xmlns="">
          <p:pic>
            <p:nvPicPr>
              <p:cNvPr id="54" name="Ink 53">
                <a:extLst>
                  <a:ext uri="{FF2B5EF4-FFF2-40B4-BE49-F238E27FC236}">
                    <a16:creationId xmlns:a16="http://schemas.microsoft.com/office/drawing/2014/main" id="{9FFAF6C4-BBC4-B925-6C99-BCF2E3985FE6}"/>
                  </a:ext>
                </a:extLst>
              </p:cNvPr>
              <p:cNvPicPr/>
              <p:nvPr/>
            </p:nvPicPr>
            <p:blipFill>
              <a:blip r:embed="rId5"/>
              <a:stretch>
                <a:fillRect/>
              </a:stretch>
            </p:blipFill>
            <p:spPr>
              <a:xfrm>
                <a:off x="4424942" y="3099856"/>
                <a:ext cx="36000" cy="281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55" name="Ink 54">
                <a:extLst>
                  <a:ext uri="{FF2B5EF4-FFF2-40B4-BE49-F238E27FC236}">
                    <a16:creationId xmlns:a16="http://schemas.microsoft.com/office/drawing/2014/main" id="{C9B8CE78-E19E-78F0-31FC-FF9B84C99909}"/>
                  </a:ext>
                </a:extLst>
              </p14:cNvPr>
              <p14:cNvContentPartPr/>
              <p14:nvPr/>
            </p14:nvContentPartPr>
            <p14:xfrm>
              <a:off x="5606822" y="4288576"/>
              <a:ext cx="360" cy="360"/>
            </p14:xfrm>
          </p:contentPart>
        </mc:Choice>
        <mc:Fallback xmlns="">
          <p:pic>
            <p:nvPicPr>
              <p:cNvPr id="55" name="Ink 54">
                <a:extLst>
                  <a:ext uri="{FF2B5EF4-FFF2-40B4-BE49-F238E27FC236}">
                    <a16:creationId xmlns:a16="http://schemas.microsoft.com/office/drawing/2014/main" id="{C9B8CE78-E19E-78F0-31FC-FF9B84C99909}"/>
                  </a:ext>
                </a:extLst>
              </p:cNvPr>
              <p:cNvPicPr/>
              <p:nvPr/>
            </p:nvPicPr>
            <p:blipFill>
              <a:blip r:embed="rId7"/>
              <a:stretch>
                <a:fillRect/>
              </a:stretch>
            </p:blipFill>
            <p:spPr>
              <a:xfrm>
                <a:off x="5589182" y="4180576"/>
                <a:ext cx="36000" cy="216000"/>
              </a:xfrm>
              <a:prstGeom prst="rect">
                <a:avLst/>
              </a:prstGeom>
            </p:spPr>
          </p:pic>
        </mc:Fallback>
      </mc:AlternateContent>
      <p:pic>
        <p:nvPicPr>
          <p:cNvPr id="1026" name="Picture 2">
            <a:extLst>
              <a:ext uri="{FF2B5EF4-FFF2-40B4-BE49-F238E27FC236}">
                <a16:creationId xmlns:a16="http://schemas.microsoft.com/office/drawing/2014/main" id="{7D4E3AE0-3872-569A-6E08-A78F6094887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4802" y="2244829"/>
            <a:ext cx="4722020" cy="314801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1836E188-E848-3968-8144-299C32BDAEB3}"/>
                  </a:ext>
                </a:extLst>
              </p:cNvPr>
              <p:cNvSpPr txBox="1"/>
              <p:nvPr/>
            </p:nvSpPr>
            <p:spPr>
              <a:xfrm>
                <a:off x="485405" y="3114023"/>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i="1" dirty="0" smtClean="0">
                          <a:latin typeface="Cambria Math" panose="02040503050406030204" pitchFamily="18" charset="0"/>
                        </a:rPr>
                        <m:t>𝑥</m:t>
                      </m:r>
                    </m:oMath>
                  </m:oMathPara>
                </a14:m>
                <a:endParaRPr lang="en-US" sz="3000" dirty="0"/>
              </a:p>
            </p:txBody>
          </p:sp>
        </mc:Choice>
        <mc:Fallback xmlns="">
          <p:sp>
            <p:nvSpPr>
              <p:cNvPr id="57" name="TextBox 56">
                <a:extLst>
                  <a:ext uri="{FF2B5EF4-FFF2-40B4-BE49-F238E27FC236}">
                    <a16:creationId xmlns:a16="http://schemas.microsoft.com/office/drawing/2014/main" id="{1836E188-E848-3968-8144-299C32BDAEB3}"/>
                  </a:ext>
                </a:extLst>
              </p:cNvPr>
              <p:cNvSpPr txBox="1">
                <a:spLocks noRot="1" noChangeAspect="1" noMove="1" noResize="1" noEditPoints="1" noAdjustHandles="1" noChangeArrowheads="1" noChangeShapeType="1" noTextEdit="1"/>
              </p:cNvSpPr>
              <p:nvPr/>
            </p:nvSpPr>
            <p:spPr>
              <a:xfrm>
                <a:off x="485405" y="3114023"/>
                <a:ext cx="835532" cy="55399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B9202CAB-88FA-9DAC-59FC-30CB8472E1DF}"/>
                  </a:ext>
                </a:extLst>
              </p:cNvPr>
              <p:cNvSpPr txBox="1"/>
              <p:nvPr/>
            </p:nvSpPr>
            <p:spPr>
              <a:xfrm>
                <a:off x="481013" y="3901383"/>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i="1" dirty="0" smtClean="0">
                          <a:latin typeface="Cambria Math" panose="02040503050406030204" pitchFamily="18" charset="0"/>
                        </a:rPr>
                        <m:t>𝑡</m:t>
                      </m:r>
                    </m:oMath>
                  </m:oMathPara>
                </a14:m>
                <a:endParaRPr lang="en-US" sz="3000" dirty="0"/>
              </a:p>
            </p:txBody>
          </p:sp>
        </mc:Choice>
        <mc:Fallback xmlns="">
          <p:sp>
            <p:nvSpPr>
              <p:cNvPr id="58" name="TextBox 57">
                <a:extLst>
                  <a:ext uri="{FF2B5EF4-FFF2-40B4-BE49-F238E27FC236}">
                    <a16:creationId xmlns:a16="http://schemas.microsoft.com/office/drawing/2014/main" id="{B9202CAB-88FA-9DAC-59FC-30CB8472E1DF}"/>
                  </a:ext>
                </a:extLst>
              </p:cNvPr>
              <p:cNvSpPr txBox="1">
                <a:spLocks noRot="1" noChangeAspect="1" noMove="1" noResize="1" noEditPoints="1" noAdjustHandles="1" noChangeArrowheads="1" noChangeShapeType="1" noTextEdit="1"/>
              </p:cNvSpPr>
              <p:nvPr/>
            </p:nvSpPr>
            <p:spPr>
              <a:xfrm>
                <a:off x="481013" y="3901383"/>
                <a:ext cx="835532" cy="55399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F04624C5-2180-E2FD-2F54-6594F9C70676}"/>
                  </a:ext>
                </a:extLst>
              </p:cNvPr>
              <p:cNvSpPr txBox="1"/>
              <p:nvPr/>
            </p:nvSpPr>
            <p:spPr>
              <a:xfrm>
                <a:off x="5245807" y="3541836"/>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𝑢</m:t>
                      </m:r>
                    </m:oMath>
                  </m:oMathPara>
                </a14:m>
                <a:endParaRPr lang="en-US" sz="3000" dirty="0"/>
              </a:p>
            </p:txBody>
          </p:sp>
        </mc:Choice>
        <mc:Fallback xmlns="">
          <p:sp>
            <p:nvSpPr>
              <p:cNvPr id="59" name="TextBox 58">
                <a:extLst>
                  <a:ext uri="{FF2B5EF4-FFF2-40B4-BE49-F238E27FC236}">
                    <a16:creationId xmlns:a16="http://schemas.microsoft.com/office/drawing/2014/main" id="{F04624C5-2180-E2FD-2F54-6594F9C70676}"/>
                  </a:ext>
                </a:extLst>
              </p:cNvPr>
              <p:cNvSpPr txBox="1">
                <a:spLocks noRot="1" noChangeAspect="1" noMove="1" noResize="1" noEditPoints="1" noAdjustHandles="1" noChangeArrowheads="1" noChangeShapeType="1" noTextEdit="1"/>
              </p:cNvSpPr>
              <p:nvPr/>
            </p:nvSpPr>
            <p:spPr>
              <a:xfrm>
                <a:off x="5245807" y="3541836"/>
                <a:ext cx="835532" cy="553998"/>
              </a:xfrm>
              <a:prstGeom prst="rect">
                <a:avLst/>
              </a:prstGeom>
              <a:blipFill>
                <a:blip r:embed="rId11"/>
                <a:stretch>
                  <a:fillRect/>
                </a:stretch>
              </a:blipFill>
            </p:spPr>
            <p:txBody>
              <a:bodyPr/>
              <a:lstStyle/>
              <a:p>
                <a:r>
                  <a:rPr lang="en-US">
                    <a:noFill/>
                  </a:rPr>
                  <a:t> </a:t>
                </a:r>
              </a:p>
            </p:txBody>
          </p:sp>
        </mc:Fallback>
      </mc:AlternateContent>
      <p:cxnSp>
        <p:nvCxnSpPr>
          <p:cNvPr id="1024" name="Connector: Curved 1023">
            <a:extLst>
              <a:ext uri="{FF2B5EF4-FFF2-40B4-BE49-F238E27FC236}">
                <a16:creationId xmlns:a16="http://schemas.microsoft.com/office/drawing/2014/main" id="{C340E808-3F78-77BD-94A7-EBCDC2A277B9}"/>
              </a:ext>
            </a:extLst>
          </p:cNvPr>
          <p:cNvCxnSpPr>
            <a:cxnSpLocks/>
            <a:stCxn id="59" idx="0"/>
            <a:endCxn id="1049" idx="1"/>
          </p:cNvCxnSpPr>
          <p:nvPr/>
        </p:nvCxnSpPr>
        <p:spPr>
          <a:xfrm rot="5400000" flipH="1" flipV="1">
            <a:off x="5864975" y="2833938"/>
            <a:ext cx="506497" cy="909300"/>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25" name="TextBox 1024">
                <a:extLst>
                  <a:ext uri="{FF2B5EF4-FFF2-40B4-BE49-F238E27FC236}">
                    <a16:creationId xmlns:a16="http://schemas.microsoft.com/office/drawing/2014/main" id="{9665DDBC-717F-D476-AB32-B23F0CC1D104}"/>
                  </a:ext>
                </a:extLst>
              </p:cNvPr>
              <p:cNvSpPr txBox="1"/>
              <p:nvPr/>
            </p:nvSpPr>
            <p:spPr>
              <a:xfrm>
                <a:off x="6850560" y="3541836"/>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𝐵</m:t>
                      </m:r>
                      <m:r>
                        <a:rPr lang="en-US" sz="3000" b="0" i="1" smtClean="0">
                          <a:latin typeface="Cambria Math" panose="02040503050406030204" pitchFamily="18" charset="0"/>
                        </a:rPr>
                        <m:t>[</m:t>
                      </m:r>
                      <m:r>
                        <a:rPr lang="en-US" sz="3000" b="0" i="1" smtClean="0">
                          <a:latin typeface="Cambria Math" panose="02040503050406030204" pitchFamily="18" charset="0"/>
                        </a:rPr>
                        <m:t>𝑢</m:t>
                      </m:r>
                      <m:r>
                        <a:rPr lang="en-US" sz="3000" b="0" i="1" smtClean="0">
                          <a:latin typeface="Cambria Math" panose="02040503050406030204" pitchFamily="18" charset="0"/>
                        </a:rPr>
                        <m:t>(</m:t>
                      </m:r>
                      <m:r>
                        <a:rPr lang="en-US" sz="3000" b="0" i="1" smtClean="0">
                          <a:latin typeface="Cambria Math" panose="02040503050406030204" pitchFamily="18" charset="0"/>
                        </a:rPr>
                        <m:t>𝑡</m:t>
                      </m:r>
                      <m:r>
                        <a:rPr lang="en-US" sz="3000" b="0" i="1" smtClean="0">
                          <a:latin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m:t>
                      </m:r>
                      <m:r>
                        <m:rPr>
                          <m:sty m:val="p"/>
                        </m:rPr>
                        <a:rPr lang="el-GR" sz="3000" b="0" i="1" smtClean="0">
                          <a:latin typeface="Cambria Math" panose="02040503050406030204" pitchFamily="18" charset="0"/>
                          <a:ea typeface="Cambria Math" panose="02040503050406030204" pitchFamily="18" charset="0"/>
                        </a:rPr>
                        <m:t>Ω</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rPr>
                        <m:t>]</m:t>
                      </m:r>
                    </m:oMath>
                  </m:oMathPara>
                </a14:m>
                <a:endParaRPr lang="en-US" sz="3000" dirty="0"/>
              </a:p>
            </p:txBody>
          </p:sp>
        </mc:Choice>
        <mc:Fallback xmlns="">
          <p:sp>
            <p:nvSpPr>
              <p:cNvPr id="1025" name="TextBox 1024">
                <a:extLst>
                  <a:ext uri="{FF2B5EF4-FFF2-40B4-BE49-F238E27FC236}">
                    <a16:creationId xmlns:a16="http://schemas.microsoft.com/office/drawing/2014/main" id="{9665DDBC-717F-D476-AB32-B23F0CC1D104}"/>
                  </a:ext>
                </a:extLst>
              </p:cNvPr>
              <p:cNvSpPr txBox="1">
                <a:spLocks noRot="1" noChangeAspect="1" noMove="1" noResize="1" noEditPoints="1" noAdjustHandles="1" noChangeArrowheads="1" noChangeShapeType="1" noTextEdit="1"/>
              </p:cNvSpPr>
              <p:nvPr/>
            </p:nvSpPr>
            <p:spPr>
              <a:xfrm>
                <a:off x="6850560" y="3541836"/>
                <a:ext cx="835532" cy="553998"/>
              </a:xfrm>
              <a:prstGeom prst="rect">
                <a:avLst/>
              </a:prstGeom>
              <a:blipFill>
                <a:blip r:embed="rId12"/>
                <a:stretch>
                  <a:fillRect r="-127737"/>
                </a:stretch>
              </a:blipFill>
            </p:spPr>
            <p:txBody>
              <a:bodyPr/>
              <a:lstStyle/>
              <a:p>
                <a:r>
                  <a:rPr lang="en-US">
                    <a:noFill/>
                  </a:rPr>
                  <a:t> </a:t>
                </a:r>
              </a:p>
            </p:txBody>
          </p:sp>
        </mc:Fallback>
      </mc:AlternateContent>
      <p:cxnSp>
        <p:nvCxnSpPr>
          <p:cNvPr id="1031" name="Connector: Curved 1030">
            <a:extLst>
              <a:ext uri="{FF2B5EF4-FFF2-40B4-BE49-F238E27FC236}">
                <a16:creationId xmlns:a16="http://schemas.microsoft.com/office/drawing/2014/main" id="{5E19BC7F-E54D-36E7-C123-AD142D4CA298}"/>
              </a:ext>
            </a:extLst>
          </p:cNvPr>
          <p:cNvCxnSpPr>
            <a:cxnSpLocks/>
            <a:stCxn id="59" idx="2"/>
            <a:endCxn id="1034" idx="1"/>
          </p:cNvCxnSpPr>
          <p:nvPr/>
        </p:nvCxnSpPr>
        <p:spPr>
          <a:xfrm rot="16200000" flipH="1">
            <a:off x="5634287" y="4125119"/>
            <a:ext cx="557032" cy="498461"/>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34" name="TextBox 1033">
                <a:extLst>
                  <a:ext uri="{FF2B5EF4-FFF2-40B4-BE49-F238E27FC236}">
                    <a16:creationId xmlns:a16="http://schemas.microsoft.com/office/drawing/2014/main" id="{4B05C772-2CEF-8B44-25A1-A03B9731FCE4}"/>
                  </a:ext>
                </a:extLst>
              </p:cNvPr>
              <p:cNvSpPr txBox="1"/>
              <p:nvPr/>
            </p:nvSpPr>
            <p:spPr>
              <a:xfrm>
                <a:off x="6162034" y="4375867"/>
                <a:ext cx="3677749"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𝑢</m:t>
                          </m:r>
                          <m:r>
                            <a:rPr lang="en-US" sz="3000" i="1">
                              <a:latin typeface="Cambria Math" panose="02040503050406030204" pitchFamily="18" charset="0"/>
                            </a:rPr>
                            <m:t>(</m:t>
                          </m:r>
                          <m:r>
                            <a:rPr lang="en-US" sz="3000" i="1">
                              <a:latin typeface="Cambria Math" panose="02040503050406030204" pitchFamily="18" charset="0"/>
                            </a:rPr>
                            <m:t>𝑡</m:t>
                          </m:r>
                          <m:r>
                            <a:rPr lang="en-US" sz="3000" i="1">
                              <a:latin typeface="Cambria Math" panose="02040503050406030204" pitchFamily="18" charset="0"/>
                            </a:rPr>
                            <m:t>,</m:t>
                          </m:r>
                          <m:r>
                            <m:rPr>
                              <m:sty m:val="p"/>
                            </m:rPr>
                            <a:rPr lang="el-GR" sz="3000" i="1">
                              <a:latin typeface="Cambria Math" panose="02040503050406030204" pitchFamily="18" charset="0"/>
                              <a:ea typeface="Cambria Math" panose="02040503050406030204" pitchFamily="18" charset="0"/>
                            </a:rPr>
                            <m:t>Ω</m:t>
                          </m:r>
                          <m:r>
                            <a:rPr lang="en-US" sz="3000" i="1">
                              <a:latin typeface="Cambria Math" panose="02040503050406030204" pitchFamily="18" charset="0"/>
                              <a:ea typeface="Cambria Math" panose="02040503050406030204" pitchFamily="18" charset="0"/>
                            </a:rPr>
                            <m:t>)</m:t>
                          </m:r>
                        </m:e>
                        <m:sub>
                          <m:r>
                            <a:rPr lang="en-US" sz="3000" b="0" i="1" smtClean="0">
                              <a:latin typeface="Cambria Math" panose="02040503050406030204" pitchFamily="18" charset="0"/>
                            </a:rPr>
                            <m:t>𝑡</m:t>
                          </m:r>
                        </m:sub>
                      </m:sSub>
                      <m:r>
                        <a:rPr lang="en-US" sz="3000" b="0" i="1" smtClean="0">
                          <a:latin typeface="Cambria Math" panose="02040503050406030204" pitchFamily="18" charset="0"/>
                        </a:rPr>
                        <m:t>−</m:t>
                      </m:r>
                      <m:r>
                        <a:rPr lang="en-US" sz="3000" b="0" i="1" smtClean="0">
                          <a:latin typeface="Cambria Math" panose="02040503050406030204" pitchFamily="18" charset="0"/>
                        </a:rPr>
                        <m:t>𝑁</m:t>
                      </m:r>
                      <m:r>
                        <a:rPr lang="en-US" sz="3000" b="0" i="1" smtClean="0">
                          <a:latin typeface="Cambria Math" panose="02040503050406030204" pitchFamily="18" charset="0"/>
                        </a:rPr>
                        <m:t>[</m:t>
                      </m:r>
                      <m:r>
                        <a:rPr lang="en-US" sz="3000" b="0" i="1" smtClean="0">
                          <a:latin typeface="Cambria Math" panose="02040503050406030204" pitchFamily="18" charset="0"/>
                        </a:rPr>
                        <m:t>𝑢</m:t>
                      </m:r>
                      <m:r>
                        <a:rPr lang="en-US" sz="3000" b="0" i="1" smtClean="0">
                          <a:latin typeface="Cambria Math" panose="02040503050406030204" pitchFamily="18" charset="0"/>
                        </a:rPr>
                        <m:t>(</m:t>
                      </m:r>
                      <m:r>
                        <a:rPr lang="en-US" sz="3000" b="0" i="1" smtClean="0">
                          <a:latin typeface="Cambria Math" panose="02040503050406030204" pitchFamily="18" charset="0"/>
                        </a:rPr>
                        <m:t>𝑡</m:t>
                      </m:r>
                      <m:r>
                        <a:rPr lang="en-US" sz="3000" b="0" i="1" smtClean="0">
                          <a:latin typeface="Cambria Math" panose="02040503050406030204" pitchFamily="18" charset="0"/>
                        </a:rPr>
                        <m:t>,</m:t>
                      </m:r>
                      <m:r>
                        <m:rPr>
                          <m:sty m:val="p"/>
                        </m:rPr>
                        <a:rPr lang="el-GR" sz="3000" b="0" i="1" smtClean="0">
                          <a:latin typeface="Cambria Math" panose="02040503050406030204" pitchFamily="18" charset="0"/>
                          <a:ea typeface="Cambria Math" panose="02040503050406030204" pitchFamily="18" charset="0"/>
                        </a:rPr>
                        <m:t>Ω</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rPr>
                        <m:t>]</m:t>
                      </m:r>
                    </m:oMath>
                  </m:oMathPara>
                </a14:m>
                <a:endParaRPr lang="en-US" sz="3000" dirty="0"/>
              </a:p>
            </p:txBody>
          </p:sp>
        </mc:Choice>
        <mc:Fallback xmlns="">
          <p:sp>
            <p:nvSpPr>
              <p:cNvPr id="1034" name="TextBox 1033">
                <a:extLst>
                  <a:ext uri="{FF2B5EF4-FFF2-40B4-BE49-F238E27FC236}">
                    <a16:creationId xmlns:a16="http://schemas.microsoft.com/office/drawing/2014/main" id="{4B05C772-2CEF-8B44-25A1-A03B9731FCE4}"/>
                  </a:ext>
                </a:extLst>
              </p:cNvPr>
              <p:cNvSpPr txBox="1">
                <a:spLocks noRot="1" noChangeAspect="1" noMove="1" noResize="1" noEditPoints="1" noAdjustHandles="1" noChangeArrowheads="1" noChangeShapeType="1" noTextEdit="1"/>
              </p:cNvSpPr>
              <p:nvPr/>
            </p:nvSpPr>
            <p:spPr>
              <a:xfrm>
                <a:off x="6162034" y="4375867"/>
                <a:ext cx="3677749" cy="553998"/>
              </a:xfrm>
              <a:prstGeom prst="rect">
                <a:avLst/>
              </a:prstGeom>
              <a:blipFill>
                <a:blip r:embed="rId13"/>
                <a:stretch>
                  <a:fillRect/>
                </a:stretch>
              </a:blipFill>
            </p:spPr>
            <p:txBody>
              <a:bodyPr/>
              <a:lstStyle/>
              <a:p>
                <a:r>
                  <a:rPr lang="en-US">
                    <a:noFill/>
                  </a:rPr>
                  <a:t> </a:t>
                </a:r>
              </a:p>
            </p:txBody>
          </p:sp>
        </mc:Fallback>
      </mc:AlternateContent>
      <p:cxnSp>
        <p:nvCxnSpPr>
          <p:cNvPr id="1042" name="Straight Arrow Connector 1041">
            <a:extLst>
              <a:ext uri="{FF2B5EF4-FFF2-40B4-BE49-F238E27FC236}">
                <a16:creationId xmlns:a16="http://schemas.microsoft.com/office/drawing/2014/main" id="{9643D2EA-736B-FB1D-6143-2B622F2328EE}"/>
              </a:ext>
            </a:extLst>
          </p:cNvPr>
          <p:cNvCxnSpPr>
            <a:cxnSpLocks/>
            <a:endCxn id="1025" idx="1"/>
          </p:cNvCxnSpPr>
          <p:nvPr/>
        </p:nvCxnSpPr>
        <p:spPr>
          <a:xfrm>
            <a:off x="5906685" y="3818835"/>
            <a:ext cx="943875" cy="0"/>
          </a:xfrm>
          <a:prstGeom prst="straightConnector1">
            <a:avLst/>
          </a:prstGeom>
          <a:ln w="317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9" name="TextBox 1048">
                <a:extLst>
                  <a:ext uri="{FF2B5EF4-FFF2-40B4-BE49-F238E27FC236}">
                    <a16:creationId xmlns:a16="http://schemas.microsoft.com/office/drawing/2014/main" id="{F5367CDE-679E-0BC8-2024-8891654D99A0}"/>
                  </a:ext>
                </a:extLst>
              </p:cNvPr>
              <p:cNvSpPr txBox="1"/>
              <p:nvPr/>
            </p:nvSpPr>
            <p:spPr>
              <a:xfrm>
                <a:off x="6572873" y="2758340"/>
                <a:ext cx="2681134"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𝑢</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0,</m:t>
                          </m:r>
                          <m:r>
                            <a:rPr lang="en-US" sz="3000" b="0" i="1" smtClean="0">
                              <a:latin typeface="Cambria Math" panose="02040503050406030204" pitchFamily="18" charset="0"/>
                            </a:rPr>
                            <m:t>𝑥</m:t>
                          </m:r>
                        </m:e>
                      </m:d>
                      <m:r>
                        <a:rPr lang="en-US" sz="3000" b="0" i="1" smtClean="0">
                          <a:latin typeface="Cambria Math" panose="02040503050406030204" pitchFamily="18" charset="0"/>
                        </a:rPr>
                        <m:t>−</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𝑢</m:t>
                          </m:r>
                        </m:e>
                        <m:sub>
                          <m:r>
                            <a:rPr lang="en-US" sz="3000" b="0" i="1" smtClean="0">
                              <a:latin typeface="Cambria Math" panose="02040503050406030204" pitchFamily="18" charset="0"/>
                            </a:rPr>
                            <m:t>0</m:t>
                          </m:r>
                        </m:sub>
                      </m:sSub>
                      <m:r>
                        <a:rPr lang="en-US" sz="3000" b="0" i="1" smtClean="0">
                          <a:latin typeface="Cambria Math" panose="02040503050406030204" pitchFamily="18" charset="0"/>
                        </a:rPr>
                        <m:t>(</m:t>
                      </m:r>
                      <m:r>
                        <a:rPr lang="en-US" sz="3000" b="0" i="1" smtClean="0">
                          <a:latin typeface="Cambria Math" panose="02040503050406030204" pitchFamily="18" charset="0"/>
                        </a:rPr>
                        <m:t>𝑥</m:t>
                      </m:r>
                      <m:r>
                        <a:rPr lang="en-US" sz="3000" b="0" i="1" smtClean="0">
                          <a:latin typeface="Cambria Math" panose="02040503050406030204" pitchFamily="18" charset="0"/>
                        </a:rPr>
                        <m:t>)</m:t>
                      </m:r>
                    </m:oMath>
                  </m:oMathPara>
                </a14:m>
                <a:endParaRPr lang="en-US" sz="3000" dirty="0"/>
              </a:p>
            </p:txBody>
          </p:sp>
        </mc:Choice>
        <mc:Fallback xmlns="">
          <p:sp>
            <p:nvSpPr>
              <p:cNvPr id="1049" name="TextBox 1048">
                <a:extLst>
                  <a:ext uri="{FF2B5EF4-FFF2-40B4-BE49-F238E27FC236}">
                    <a16:creationId xmlns:a16="http://schemas.microsoft.com/office/drawing/2014/main" id="{F5367CDE-679E-0BC8-2024-8891654D99A0}"/>
                  </a:ext>
                </a:extLst>
              </p:cNvPr>
              <p:cNvSpPr txBox="1">
                <a:spLocks noRot="1" noChangeAspect="1" noMove="1" noResize="1" noEditPoints="1" noAdjustHandles="1" noChangeArrowheads="1" noChangeShapeType="1" noTextEdit="1"/>
              </p:cNvSpPr>
              <p:nvPr/>
            </p:nvSpPr>
            <p:spPr>
              <a:xfrm>
                <a:off x="6572873" y="2758340"/>
                <a:ext cx="2681134" cy="553998"/>
              </a:xfrm>
              <a:prstGeom prst="rect">
                <a:avLst/>
              </a:prstGeom>
              <a:blipFill>
                <a:blip r:embed="rId14"/>
                <a:stretch>
                  <a:fillRect/>
                </a:stretch>
              </a:blipFill>
            </p:spPr>
            <p:txBody>
              <a:bodyPr/>
              <a:lstStyle/>
              <a:p>
                <a:r>
                  <a:rPr lang="en-US">
                    <a:noFill/>
                  </a:rPr>
                  <a:t> </a:t>
                </a:r>
              </a:p>
            </p:txBody>
          </p:sp>
        </mc:Fallback>
      </mc:AlternateContent>
      <p:cxnSp>
        <p:nvCxnSpPr>
          <p:cNvPr id="1051" name="Connector: Curved 1050">
            <a:extLst>
              <a:ext uri="{FF2B5EF4-FFF2-40B4-BE49-F238E27FC236}">
                <a16:creationId xmlns:a16="http://schemas.microsoft.com/office/drawing/2014/main" id="{983AAFCE-4737-C716-E4A7-8688717A5F11}"/>
              </a:ext>
            </a:extLst>
          </p:cNvPr>
          <p:cNvCxnSpPr>
            <a:cxnSpLocks/>
            <a:stCxn id="1049" idx="3"/>
            <a:endCxn id="1070" idx="0"/>
          </p:cNvCxnSpPr>
          <p:nvPr/>
        </p:nvCxnSpPr>
        <p:spPr>
          <a:xfrm>
            <a:off x="9254007" y="3035339"/>
            <a:ext cx="893868" cy="644097"/>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55" name="TextBox 1054">
                <a:extLst>
                  <a:ext uri="{FF2B5EF4-FFF2-40B4-BE49-F238E27FC236}">
                    <a16:creationId xmlns:a16="http://schemas.microsoft.com/office/drawing/2014/main" id="{3BA4CD86-0259-9D6E-3DA4-558350FE1999}"/>
                  </a:ext>
                </a:extLst>
              </p:cNvPr>
              <p:cNvSpPr txBox="1"/>
              <p:nvPr/>
            </p:nvSpPr>
            <p:spPr>
              <a:xfrm>
                <a:off x="11182472" y="3570293"/>
                <a:ext cx="532946" cy="5539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𝐿</m:t>
                      </m:r>
                    </m:oMath>
                  </m:oMathPara>
                </a14:m>
                <a:endParaRPr lang="en-US" sz="3000" dirty="0"/>
              </a:p>
            </p:txBody>
          </p:sp>
        </mc:Choice>
        <mc:Fallback xmlns="">
          <p:sp>
            <p:nvSpPr>
              <p:cNvPr id="1055" name="TextBox 1054">
                <a:extLst>
                  <a:ext uri="{FF2B5EF4-FFF2-40B4-BE49-F238E27FC236}">
                    <a16:creationId xmlns:a16="http://schemas.microsoft.com/office/drawing/2014/main" id="{3BA4CD86-0259-9D6E-3DA4-558350FE1999}"/>
                  </a:ext>
                </a:extLst>
              </p:cNvPr>
              <p:cNvSpPr txBox="1">
                <a:spLocks noRot="1" noChangeAspect="1" noMove="1" noResize="1" noEditPoints="1" noAdjustHandles="1" noChangeArrowheads="1" noChangeShapeType="1" noTextEdit="1"/>
              </p:cNvSpPr>
              <p:nvPr/>
            </p:nvSpPr>
            <p:spPr>
              <a:xfrm>
                <a:off x="11182472" y="3570293"/>
                <a:ext cx="532946" cy="553998"/>
              </a:xfrm>
              <a:prstGeom prst="rect">
                <a:avLst/>
              </a:prstGeom>
              <a:blipFill>
                <a:blip r:embed="rId15"/>
                <a:stretch>
                  <a:fillRect/>
                </a:stretch>
              </a:blipFill>
            </p:spPr>
            <p:txBody>
              <a:bodyPr/>
              <a:lstStyle/>
              <a:p>
                <a:r>
                  <a:rPr lang="en-US">
                    <a:noFill/>
                  </a:rPr>
                  <a:t> </a:t>
                </a:r>
              </a:p>
            </p:txBody>
          </p:sp>
        </mc:Fallback>
      </mc:AlternateContent>
      <p:cxnSp>
        <p:nvCxnSpPr>
          <p:cNvPr id="1056" name="Straight Arrow Connector 1055">
            <a:extLst>
              <a:ext uri="{FF2B5EF4-FFF2-40B4-BE49-F238E27FC236}">
                <a16:creationId xmlns:a16="http://schemas.microsoft.com/office/drawing/2014/main" id="{0851ABBC-4D21-3D14-3D9F-81E17AF626CE}"/>
              </a:ext>
            </a:extLst>
          </p:cNvPr>
          <p:cNvCxnSpPr>
            <a:cxnSpLocks/>
            <a:endCxn id="1070" idx="2"/>
          </p:cNvCxnSpPr>
          <p:nvPr/>
        </p:nvCxnSpPr>
        <p:spPr>
          <a:xfrm>
            <a:off x="8887873" y="3847293"/>
            <a:ext cx="1092818" cy="0"/>
          </a:xfrm>
          <a:prstGeom prst="straightConnector1">
            <a:avLst/>
          </a:prstGeom>
          <a:ln w="317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60" name="Connector: Curved 1059">
            <a:extLst>
              <a:ext uri="{FF2B5EF4-FFF2-40B4-BE49-F238E27FC236}">
                <a16:creationId xmlns:a16="http://schemas.microsoft.com/office/drawing/2014/main" id="{29CBD725-3D90-0B8A-30E1-838F60C3F568}"/>
              </a:ext>
            </a:extLst>
          </p:cNvPr>
          <p:cNvCxnSpPr>
            <a:cxnSpLocks/>
            <a:stCxn id="1034" idx="3"/>
            <a:endCxn id="1070" idx="4"/>
          </p:cNvCxnSpPr>
          <p:nvPr/>
        </p:nvCxnSpPr>
        <p:spPr>
          <a:xfrm flipV="1">
            <a:off x="9839783" y="4015149"/>
            <a:ext cx="308092" cy="637717"/>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1066" name="Rectangle: Rounded Corners 1065">
            <a:extLst>
              <a:ext uri="{FF2B5EF4-FFF2-40B4-BE49-F238E27FC236}">
                <a16:creationId xmlns:a16="http://schemas.microsoft.com/office/drawing/2014/main" id="{D5EDA87C-E450-3F25-DB4E-0AE601A8345B}"/>
              </a:ext>
            </a:extLst>
          </p:cNvPr>
          <p:cNvSpPr/>
          <p:nvPr/>
        </p:nvSpPr>
        <p:spPr>
          <a:xfrm>
            <a:off x="2952597" y="2217130"/>
            <a:ext cx="598287" cy="3148013"/>
          </a:xfrm>
          <a:prstGeom prst="roundRect">
            <a:avLst/>
          </a:prstGeom>
          <a:solidFill>
            <a:schemeClr val="tx1">
              <a:alpha val="0"/>
            </a:schemeClr>
          </a:solidFill>
          <a:ln w="317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67" name="TextBox 1066">
                <a:extLst>
                  <a:ext uri="{FF2B5EF4-FFF2-40B4-BE49-F238E27FC236}">
                    <a16:creationId xmlns:a16="http://schemas.microsoft.com/office/drawing/2014/main" id="{22F83191-968F-5DD5-E969-135947A021F0}"/>
                  </a:ext>
                </a:extLst>
              </p:cNvPr>
              <p:cNvSpPr txBox="1"/>
              <p:nvPr/>
            </p:nvSpPr>
            <p:spPr>
              <a:xfrm>
                <a:off x="2828046" y="1678985"/>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h</m:t>
                      </m:r>
                    </m:oMath>
                  </m:oMathPara>
                </a14:m>
                <a:endParaRPr lang="en-US" sz="3000" dirty="0"/>
              </a:p>
            </p:txBody>
          </p:sp>
        </mc:Choice>
        <mc:Fallback xmlns="">
          <p:sp>
            <p:nvSpPr>
              <p:cNvPr id="1067" name="TextBox 1066">
                <a:extLst>
                  <a:ext uri="{FF2B5EF4-FFF2-40B4-BE49-F238E27FC236}">
                    <a16:creationId xmlns:a16="http://schemas.microsoft.com/office/drawing/2014/main" id="{22F83191-968F-5DD5-E969-135947A021F0}"/>
                  </a:ext>
                </a:extLst>
              </p:cNvPr>
              <p:cNvSpPr txBox="1">
                <a:spLocks noRot="1" noChangeAspect="1" noMove="1" noResize="1" noEditPoints="1" noAdjustHandles="1" noChangeArrowheads="1" noChangeShapeType="1" noTextEdit="1"/>
              </p:cNvSpPr>
              <p:nvPr/>
            </p:nvSpPr>
            <p:spPr>
              <a:xfrm>
                <a:off x="2828046" y="1678985"/>
                <a:ext cx="835532" cy="553998"/>
              </a:xfrm>
              <a:prstGeom prst="rect">
                <a:avLst/>
              </a:prstGeom>
              <a:blipFill>
                <a:blip r:embed="rId16"/>
                <a:stretch>
                  <a:fillRect/>
                </a:stretch>
              </a:blipFill>
            </p:spPr>
            <p:txBody>
              <a:bodyPr/>
              <a:lstStyle/>
              <a:p>
                <a:r>
                  <a:rPr lang="en-US">
                    <a:noFill/>
                  </a:rPr>
                  <a:t> </a:t>
                </a:r>
              </a:p>
            </p:txBody>
          </p:sp>
        </mc:Fallback>
      </mc:AlternateContent>
      <p:sp>
        <p:nvSpPr>
          <p:cNvPr id="1070" name="Flowchart: Or 1069">
            <a:extLst>
              <a:ext uri="{FF2B5EF4-FFF2-40B4-BE49-F238E27FC236}">
                <a16:creationId xmlns:a16="http://schemas.microsoft.com/office/drawing/2014/main" id="{C5C4B79E-B561-A146-32D2-E7A4B68D9A84}"/>
              </a:ext>
            </a:extLst>
          </p:cNvPr>
          <p:cNvSpPr/>
          <p:nvPr/>
        </p:nvSpPr>
        <p:spPr>
          <a:xfrm>
            <a:off x="9980691" y="3679436"/>
            <a:ext cx="334368" cy="335713"/>
          </a:xfrm>
          <a:prstGeom prst="flowChartOr">
            <a:avLst/>
          </a:prstGeom>
          <a:noFill/>
          <a:ln w="317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6" name="Straight Arrow Connector 1075">
            <a:extLst>
              <a:ext uri="{FF2B5EF4-FFF2-40B4-BE49-F238E27FC236}">
                <a16:creationId xmlns:a16="http://schemas.microsoft.com/office/drawing/2014/main" id="{5217B884-3275-654F-6235-30067D06FEED}"/>
              </a:ext>
            </a:extLst>
          </p:cNvPr>
          <p:cNvCxnSpPr>
            <a:cxnSpLocks/>
            <a:endCxn id="1055" idx="1"/>
          </p:cNvCxnSpPr>
          <p:nvPr/>
        </p:nvCxnSpPr>
        <p:spPr>
          <a:xfrm flipV="1">
            <a:off x="10429690" y="3847292"/>
            <a:ext cx="752782" cy="1"/>
          </a:xfrm>
          <a:prstGeom prst="straightConnector1">
            <a:avLst/>
          </a:prstGeom>
          <a:ln w="317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01" name="Connector: Curved 1100">
            <a:extLst>
              <a:ext uri="{FF2B5EF4-FFF2-40B4-BE49-F238E27FC236}">
                <a16:creationId xmlns:a16="http://schemas.microsoft.com/office/drawing/2014/main" id="{0A98000B-E44D-ED37-9F59-951F57B47AEA}"/>
              </a:ext>
            </a:extLst>
          </p:cNvPr>
          <p:cNvCxnSpPr>
            <a:cxnSpLocks/>
            <a:stCxn id="1055" idx="2"/>
            <a:endCxn id="1104" idx="3"/>
          </p:cNvCxnSpPr>
          <p:nvPr/>
        </p:nvCxnSpPr>
        <p:spPr>
          <a:xfrm rot="5400000">
            <a:off x="9190856" y="3700612"/>
            <a:ext cx="1834410" cy="2681769"/>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104" name="TextBox 1103">
                <a:extLst>
                  <a:ext uri="{FF2B5EF4-FFF2-40B4-BE49-F238E27FC236}">
                    <a16:creationId xmlns:a16="http://schemas.microsoft.com/office/drawing/2014/main" id="{D23295AF-F903-7AEA-7332-4DF7B692A904}"/>
                  </a:ext>
                </a:extLst>
              </p:cNvPr>
              <p:cNvSpPr txBox="1"/>
              <p:nvPr/>
            </p:nvSpPr>
            <p:spPr>
              <a:xfrm>
                <a:off x="6157942" y="5681702"/>
                <a:ext cx="2609234"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h</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h</m:t>
                      </m:r>
                      <m:r>
                        <a:rPr lang="en-US" sz="3000" b="0" i="1" smtClean="0">
                          <a:latin typeface="Cambria Math" panose="02040503050406030204" pitchFamily="18" charset="0"/>
                          <a:ea typeface="Cambria Math" panose="02040503050406030204" pitchFamily="18" charset="0"/>
                        </a:rPr>
                        <m:t> − </m:t>
                      </m:r>
                      <m:r>
                        <a:rPr lang="en-US" sz="3000" b="0" i="1" smtClean="0">
                          <a:latin typeface="Cambria Math" panose="02040503050406030204" pitchFamily="18" charset="0"/>
                          <a:ea typeface="Cambria Math" panose="02040503050406030204" pitchFamily="18" charset="0"/>
                        </a:rPr>
                        <m:t>𝜀</m:t>
                      </m:r>
                      <m:r>
                        <m:rPr>
                          <m:sty m:val="p"/>
                        </m:rP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𝐿</m:t>
                      </m:r>
                    </m:oMath>
                  </m:oMathPara>
                </a14:m>
                <a:endParaRPr lang="en-US" sz="3000" dirty="0"/>
              </a:p>
            </p:txBody>
          </p:sp>
        </mc:Choice>
        <mc:Fallback xmlns="">
          <p:sp>
            <p:nvSpPr>
              <p:cNvPr id="1104" name="TextBox 1103">
                <a:extLst>
                  <a:ext uri="{FF2B5EF4-FFF2-40B4-BE49-F238E27FC236}">
                    <a16:creationId xmlns:a16="http://schemas.microsoft.com/office/drawing/2014/main" id="{D23295AF-F903-7AEA-7332-4DF7B692A904}"/>
                  </a:ext>
                </a:extLst>
              </p:cNvPr>
              <p:cNvSpPr txBox="1">
                <a:spLocks noRot="1" noChangeAspect="1" noMove="1" noResize="1" noEditPoints="1" noAdjustHandles="1" noChangeArrowheads="1" noChangeShapeType="1" noTextEdit="1"/>
              </p:cNvSpPr>
              <p:nvPr/>
            </p:nvSpPr>
            <p:spPr>
              <a:xfrm>
                <a:off x="6157942" y="5681702"/>
                <a:ext cx="2609234" cy="553998"/>
              </a:xfrm>
              <a:prstGeom prst="rect">
                <a:avLst/>
              </a:prstGeom>
              <a:blipFill>
                <a:blip r:embed="rId17"/>
                <a:stretch>
                  <a:fillRect/>
                </a:stretch>
              </a:blipFill>
            </p:spPr>
            <p:txBody>
              <a:bodyPr/>
              <a:lstStyle/>
              <a:p>
                <a:r>
                  <a:rPr lang="en-US">
                    <a:noFill/>
                  </a:rPr>
                  <a:t> </a:t>
                </a:r>
              </a:p>
            </p:txBody>
          </p:sp>
        </mc:Fallback>
      </mc:AlternateContent>
      <p:cxnSp>
        <p:nvCxnSpPr>
          <p:cNvPr id="1105" name="Connector: Curved 1104">
            <a:extLst>
              <a:ext uri="{FF2B5EF4-FFF2-40B4-BE49-F238E27FC236}">
                <a16:creationId xmlns:a16="http://schemas.microsoft.com/office/drawing/2014/main" id="{216CA670-E4B9-593C-17D5-1ECF8A48CA21}"/>
              </a:ext>
            </a:extLst>
          </p:cNvPr>
          <p:cNvCxnSpPr>
            <a:cxnSpLocks/>
            <a:stCxn id="1104" idx="1"/>
            <a:endCxn id="1066" idx="2"/>
          </p:cNvCxnSpPr>
          <p:nvPr/>
        </p:nvCxnSpPr>
        <p:spPr>
          <a:xfrm rot="10800000">
            <a:off x="3251742" y="5365143"/>
            <a:ext cx="2906201" cy="593558"/>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1108" name="Rectangle: Rounded Corners 1107">
            <a:extLst>
              <a:ext uri="{FF2B5EF4-FFF2-40B4-BE49-F238E27FC236}">
                <a16:creationId xmlns:a16="http://schemas.microsoft.com/office/drawing/2014/main" id="{F554351D-B538-D9C3-3A68-93343906B6CA}"/>
              </a:ext>
            </a:extLst>
          </p:cNvPr>
          <p:cNvSpPr/>
          <p:nvPr/>
        </p:nvSpPr>
        <p:spPr>
          <a:xfrm>
            <a:off x="6238906" y="5534643"/>
            <a:ext cx="2472276" cy="796307"/>
          </a:xfrm>
          <a:prstGeom prst="roundRect">
            <a:avLst/>
          </a:prstGeom>
          <a:solidFill>
            <a:schemeClr val="tx1">
              <a:alpha val="0"/>
            </a:schemeClr>
          </a:solidFill>
          <a:ln w="317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Connector: Curved 8">
            <a:extLst>
              <a:ext uri="{FF2B5EF4-FFF2-40B4-BE49-F238E27FC236}">
                <a16:creationId xmlns:a16="http://schemas.microsoft.com/office/drawing/2014/main" id="{CDBE8D40-9DEA-F154-7E42-FAD45CE99BA5}"/>
              </a:ext>
            </a:extLst>
          </p:cNvPr>
          <p:cNvCxnSpPr>
            <a:cxnSpLocks/>
            <a:stCxn id="1067" idx="3"/>
            <a:endCxn id="40" idx="1"/>
          </p:cNvCxnSpPr>
          <p:nvPr/>
        </p:nvCxnSpPr>
        <p:spPr>
          <a:xfrm>
            <a:off x="3663578" y="1955984"/>
            <a:ext cx="3732389" cy="367078"/>
          </a:xfrm>
          <a:prstGeom prst="curvedConnector3">
            <a:avLst>
              <a:gd name="adj1" fmla="val 50000"/>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DF186FD0-F3B2-CE98-92F0-80E3DB13E3C8}"/>
                  </a:ext>
                </a:extLst>
              </p:cNvPr>
              <p:cNvSpPr txBox="1"/>
              <p:nvPr/>
            </p:nvSpPr>
            <p:spPr>
              <a:xfrm>
                <a:off x="7395967" y="2046063"/>
                <a:ext cx="66175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m:t>
                      </m:r>
                      <m:r>
                        <a:rPr lang="en-US" sz="3000" b="0" i="1" smtClean="0">
                          <a:latin typeface="Cambria Math" panose="02040503050406030204" pitchFamily="18" charset="0"/>
                        </a:rPr>
                        <m:t>h</m:t>
                      </m:r>
                      <m:r>
                        <a:rPr lang="en-US" sz="3000" b="0" i="1" smtClean="0">
                          <a:latin typeface="Cambria Math" panose="02040503050406030204" pitchFamily="18" charset="0"/>
                        </a:rPr>
                        <m:t>|</m:t>
                      </m:r>
                    </m:oMath>
                  </m:oMathPara>
                </a14:m>
                <a:endParaRPr lang="en-US" sz="3000" dirty="0"/>
              </a:p>
            </p:txBody>
          </p:sp>
        </mc:Choice>
        <mc:Fallback xmlns="">
          <p:sp>
            <p:nvSpPr>
              <p:cNvPr id="40" name="TextBox 39">
                <a:extLst>
                  <a:ext uri="{FF2B5EF4-FFF2-40B4-BE49-F238E27FC236}">
                    <a16:creationId xmlns:a16="http://schemas.microsoft.com/office/drawing/2014/main" id="{DF186FD0-F3B2-CE98-92F0-80E3DB13E3C8}"/>
                  </a:ext>
                </a:extLst>
              </p:cNvPr>
              <p:cNvSpPr txBox="1">
                <a:spLocks noRot="1" noChangeAspect="1" noMove="1" noResize="1" noEditPoints="1" noAdjustHandles="1" noChangeArrowheads="1" noChangeShapeType="1" noTextEdit="1"/>
              </p:cNvSpPr>
              <p:nvPr/>
            </p:nvSpPr>
            <p:spPr>
              <a:xfrm>
                <a:off x="7395967" y="2046063"/>
                <a:ext cx="661752" cy="553998"/>
              </a:xfrm>
              <a:prstGeom prst="rect">
                <a:avLst/>
              </a:prstGeom>
              <a:blipFill>
                <a:blip r:embed="rId18"/>
                <a:stretch>
                  <a:fillRect/>
                </a:stretch>
              </a:blipFill>
            </p:spPr>
            <p:txBody>
              <a:bodyPr/>
              <a:lstStyle/>
              <a:p>
                <a:r>
                  <a:rPr lang="en-US">
                    <a:noFill/>
                  </a:rPr>
                  <a:t> </a:t>
                </a:r>
              </a:p>
            </p:txBody>
          </p:sp>
        </mc:Fallback>
      </mc:AlternateContent>
      <p:cxnSp>
        <p:nvCxnSpPr>
          <p:cNvPr id="60" name="Connector: Curved 59">
            <a:extLst>
              <a:ext uri="{FF2B5EF4-FFF2-40B4-BE49-F238E27FC236}">
                <a16:creationId xmlns:a16="http://schemas.microsoft.com/office/drawing/2014/main" id="{5F123E13-2DF7-D448-E563-813772C4797C}"/>
              </a:ext>
            </a:extLst>
          </p:cNvPr>
          <p:cNvCxnSpPr>
            <a:cxnSpLocks/>
            <a:stCxn id="40" idx="3"/>
            <a:endCxn id="1070" idx="0"/>
          </p:cNvCxnSpPr>
          <p:nvPr/>
        </p:nvCxnSpPr>
        <p:spPr>
          <a:xfrm>
            <a:off x="8057719" y="2323062"/>
            <a:ext cx="2090156" cy="1356374"/>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4290495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49"/>
                                        </p:tgtEl>
                                        <p:attrNameLst>
                                          <p:attrName>style.visibility</p:attrName>
                                        </p:attrNameLst>
                                      </p:cBhvr>
                                      <p:to>
                                        <p:strVal val="visible"/>
                                      </p:to>
                                    </p:set>
                                    <p:animEffect transition="in" filter="fade">
                                      <p:cBhvr>
                                        <p:cTn id="16" dur="500"/>
                                        <p:tgtEl>
                                          <p:spTgt spid="104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25"/>
                                        </p:tgtEl>
                                        <p:attrNameLst>
                                          <p:attrName>style.visibility</p:attrName>
                                        </p:attrNameLst>
                                      </p:cBhvr>
                                      <p:to>
                                        <p:strVal val="visible"/>
                                      </p:to>
                                    </p:set>
                                    <p:animEffect transition="in" filter="fade">
                                      <p:cBhvr>
                                        <p:cTn id="19" dur="500"/>
                                        <p:tgtEl>
                                          <p:spTgt spid="1025"/>
                                        </p:tgtEl>
                                      </p:cBhvr>
                                    </p:animEffect>
                                  </p:childTnLst>
                                </p:cTn>
                              </p:par>
                              <p:par>
                                <p:cTn id="20" presetID="10" presetClass="entr" presetSubtype="0" fill="hold" nodeType="withEffect">
                                  <p:stCondLst>
                                    <p:cond delay="0"/>
                                  </p:stCondLst>
                                  <p:childTnLst>
                                    <p:set>
                                      <p:cBhvr>
                                        <p:cTn id="21" dur="1" fill="hold">
                                          <p:stCondLst>
                                            <p:cond delay="0"/>
                                          </p:stCondLst>
                                        </p:cTn>
                                        <p:tgtEl>
                                          <p:spTgt spid="1042"/>
                                        </p:tgtEl>
                                        <p:attrNameLst>
                                          <p:attrName>style.visibility</p:attrName>
                                        </p:attrNameLst>
                                      </p:cBhvr>
                                      <p:to>
                                        <p:strVal val="visible"/>
                                      </p:to>
                                    </p:set>
                                    <p:animEffect transition="in" filter="fade">
                                      <p:cBhvr>
                                        <p:cTn id="22" dur="500"/>
                                        <p:tgtEl>
                                          <p:spTgt spid="1042"/>
                                        </p:tgtEl>
                                      </p:cBhvr>
                                    </p:animEffect>
                                  </p:childTnLst>
                                </p:cTn>
                              </p:par>
                              <p:par>
                                <p:cTn id="23" presetID="10" presetClass="entr" presetSubtype="0" fill="hold" nodeType="withEffect">
                                  <p:stCondLst>
                                    <p:cond delay="0"/>
                                  </p:stCondLst>
                                  <p:childTnLst>
                                    <p:set>
                                      <p:cBhvr>
                                        <p:cTn id="24" dur="1" fill="hold">
                                          <p:stCondLst>
                                            <p:cond delay="0"/>
                                          </p:stCondLst>
                                        </p:cTn>
                                        <p:tgtEl>
                                          <p:spTgt spid="1024"/>
                                        </p:tgtEl>
                                        <p:attrNameLst>
                                          <p:attrName>style.visibility</p:attrName>
                                        </p:attrNameLst>
                                      </p:cBhvr>
                                      <p:to>
                                        <p:strVal val="visible"/>
                                      </p:to>
                                    </p:set>
                                    <p:animEffect transition="in" filter="fade">
                                      <p:cBhvr>
                                        <p:cTn id="25" dur="500"/>
                                        <p:tgtEl>
                                          <p:spTgt spid="1024"/>
                                        </p:tgtEl>
                                      </p:cBhvr>
                                    </p:animEffect>
                                  </p:childTnLst>
                                </p:cTn>
                              </p:par>
                              <p:par>
                                <p:cTn id="26" presetID="10" presetClass="entr" presetSubtype="0" fill="hold" nodeType="withEffect">
                                  <p:stCondLst>
                                    <p:cond delay="0"/>
                                  </p:stCondLst>
                                  <p:childTnLst>
                                    <p:set>
                                      <p:cBhvr>
                                        <p:cTn id="27" dur="1" fill="hold">
                                          <p:stCondLst>
                                            <p:cond delay="0"/>
                                          </p:stCondLst>
                                        </p:cTn>
                                        <p:tgtEl>
                                          <p:spTgt spid="1031"/>
                                        </p:tgtEl>
                                        <p:attrNameLst>
                                          <p:attrName>style.visibility</p:attrName>
                                        </p:attrNameLst>
                                      </p:cBhvr>
                                      <p:to>
                                        <p:strVal val="visible"/>
                                      </p:to>
                                    </p:set>
                                    <p:animEffect transition="in" filter="fade">
                                      <p:cBhvr>
                                        <p:cTn id="28" dur="500"/>
                                        <p:tgtEl>
                                          <p:spTgt spid="103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34"/>
                                        </p:tgtEl>
                                        <p:attrNameLst>
                                          <p:attrName>style.visibility</p:attrName>
                                        </p:attrNameLst>
                                      </p:cBhvr>
                                      <p:to>
                                        <p:strVal val="visible"/>
                                      </p:to>
                                    </p:set>
                                    <p:animEffect transition="in" filter="fade">
                                      <p:cBhvr>
                                        <p:cTn id="31" dur="500"/>
                                        <p:tgtEl>
                                          <p:spTgt spid="1034"/>
                                        </p:tgtEl>
                                      </p:cBhvr>
                                    </p:animEffect>
                                  </p:childTnLst>
                                </p:cTn>
                              </p:par>
                              <p:par>
                                <p:cTn id="32" presetID="10" presetClass="entr" presetSubtype="0" fill="hold" nodeType="withEffect">
                                  <p:stCondLst>
                                    <p:cond delay="0"/>
                                  </p:stCondLst>
                                  <p:childTnLst>
                                    <p:set>
                                      <p:cBhvr>
                                        <p:cTn id="33" dur="1" fill="hold">
                                          <p:stCondLst>
                                            <p:cond delay="0"/>
                                          </p:stCondLst>
                                        </p:cTn>
                                        <p:tgtEl>
                                          <p:spTgt spid="1056"/>
                                        </p:tgtEl>
                                        <p:attrNameLst>
                                          <p:attrName>style.visibility</p:attrName>
                                        </p:attrNameLst>
                                      </p:cBhvr>
                                      <p:to>
                                        <p:strVal val="visible"/>
                                      </p:to>
                                    </p:set>
                                    <p:animEffect transition="in" filter="fade">
                                      <p:cBhvr>
                                        <p:cTn id="34" dur="500"/>
                                        <p:tgtEl>
                                          <p:spTgt spid="1056"/>
                                        </p:tgtEl>
                                      </p:cBhvr>
                                    </p:animEffect>
                                  </p:childTnLst>
                                </p:cTn>
                              </p:par>
                              <p:par>
                                <p:cTn id="35" presetID="10" presetClass="entr" presetSubtype="0" fill="hold" nodeType="withEffect">
                                  <p:stCondLst>
                                    <p:cond delay="0"/>
                                  </p:stCondLst>
                                  <p:childTnLst>
                                    <p:set>
                                      <p:cBhvr>
                                        <p:cTn id="36" dur="1" fill="hold">
                                          <p:stCondLst>
                                            <p:cond delay="0"/>
                                          </p:stCondLst>
                                        </p:cTn>
                                        <p:tgtEl>
                                          <p:spTgt spid="1060"/>
                                        </p:tgtEl>
                                        <p:attrNameLst>
                                          <p:attrName>style.visibility</p:attrName>
                                        </p:attrNameLst>
                                      </p:cBhvr>
                                      <p:to>
                                        <p:strVal val="visible"/>
                                      </p:to>
                                    </p:set>
                                    <p:animEffect transition="in" filter="fade">
                                      <p:cBhvr>
                                        <p:cTn id="37" dur="500"/>
                                        <p:tgtEl>
                                          <p:spTgt spid="106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70"/>
                                        </p:tgtEl>
                                        <p:attrNameLst>
                                          <p:attrName>style.visibility</p:attrName>
                                        </p:attrNameLst>
                                      </p:cBhvr>
                                      <p:to>
                                        <p:strVal val="visible"/>
                                      </p:to>
                                    </p:set>
                                    <p:animEffect transition="in" filter="fade">
                                      <p:cBhvr>
                                        <p:cTn id="40" dur="500"/>
                                        <p:tgtEl>
                                          <p:spTgt spid="1070"/>
                                        </p:tgtEl>
                                      </p:cBhvr>
                                    </p:animEffect>
                                  </p:childTnLst>
                                </p:cTn>
                              </p:par>
                              <p:par>
                                <p:cTn id="41" presetID="10" presetClass="entr" presetSubtype="0" fill="hold" nodeType="withEffect">
                                  <p:stCondLst>
                                    <p:cond delay="0"/>
                                  </p:stCondLst>
                                  <p:childTnLst>
                                    <p:set>
                                      <p:cBhvr>
                                        <p:cTn id="42" dur="1" fill="hold">
                                          <p:stCondLst>
                                            <p:cond delay="0"/>
                                          </p:stCondLst>
                                        </p:cTn>
                                        <p:tgtEl>
                                          <p:spTgt spid="1076"/>
                                        </p:tgtEl>
                                        <p:attrNameLst>
                                          <p:attrName>style.visibility</p:attrName>
                                        </p:attrNameLst>
                                      </p:cBhvr>
                                      <p:to>
                                        <p:strVal val="visible"/>
                                      </p:to>
                                    </p:set>
                                    <p:animEffect transition="in" filter="fade">
                                      <p:cBhvr>
                                        <p:cTn id="43" dur="500"/>
                                        <p:tgtEl>
                                          <p:spTgt spid="107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55"/>
                                        </p:tgtEl>
                                        <p:attrNameLst>
                                          <p:attrName>style.visibility</p:attrName>
                                        </p:attrNameLst>
                                      </p:cBhvr>
                                      <p:to>
                                        <p:strVal val="visible"/>
                                      </p:to>
                                    </p:set>
                                    <p:animEffect transition="in" filter="fade">
                                      <p:cBhvr>
                                        <p:cTn id="46" dur="500"/>
                                        <p:tgtEl>
                                          <p:spTgt spid="1055"/>
                                        </p:tgtEl>
                                      </p:cBhvr>
                                    </p:animEffect>
                                  </p:childTnLst>
                                </p:cTn>
                              </p:par>
                              <p:par>
                                <p:cTn id="47" presetID="10" presetClass="entr" presetSubtype="0" fill="hold" nodeType="withEffect">
                                  <p:stCondLst>
                                    <p:cond delay="0"/>
                                  </p:stCondLst>
                                  <p:childTnLst>
                                    <p:set>
                                      <p:cBhvr>
                                        <p:cTn id="48" dur="1" fill="hold">
                                          <p:stCondLst>
                                            <p:cond delay="0"/>
                                          </p:stCondLst>
                                        </p:cTn>
                                        <p:tgtEl>
                                          <p:spTgt spid="1051"/>
                                        </p:tgtEl>
                                        <p:attrNameLst>
                                          <p:attrName>style.visibility</p:attrName>
                                        </p:attrNameLst>
                                      </p:cBhvr>
                                      <p:to>
                                        <p:strVal val="visible"/>
                                      </p:to>
                                    </p:set>
                                    <p:animEffect transition="in" filter="fade">
                                      <p:cBhvr>
                                        <p:cTn id="49" dur="500"/>
                                        <p:tgtEl>
                                          <p:spTgt spid="105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105"/>
                                        </p:tgtEl>
                                        <p:attrNameLst>
                                          <p:attrName>style.visibility</p:attrName>
                                        </p:attrNameLst>
                                      </p:cBhvr>
                                      <p:to>
                                        <p:strVal val="visible"/>
                                      </p:to>
                                    </p:set>
                                    <p:animEffect transition="in" filter="fade">
                                      <p:cBhvr>
                                        <p:cTn id="54" dur="500"/>
                                        <p:tgtEl>
                                          <p:spTgt spid="110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104"/>
                                        </p:tgtEl>
                                        <p:attrNameLst>
                                          <p:attrName>style.visibility</p:attrName>
                                        </p:attrNameLst>
                                      </p:cBhvr>
                                      <p:to>
                                        <p:strVal val="visible"/>
                                      </p:to>
                                    </p:set>
                                    <p:animEffect transition="in" filter="fade">
                                      <p:cBhvr>
                                        <p:cTn id="57" dur="500"/>
                                        <p:tgtEl>
                                          <p:spTgt spid="110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108"/>
                                        </p:tgtEl>
                                        <p:attrNameLst>
                                          <p:attrName>style.visibility</p:attrName>
                                        </p:attrNameLst>
                                      </p:cBhvr>
                                      <p:to>
                                        <p:strVal val="visible"/>
                                      </p:to>
                                    </p:set>
                                    <p:animEffect transition="in" filter="fade">
                                      <p:cBhvr>
                                        <p:cTn id="60" dur="500"/>
                                        <p:tgtEl>
                                          <p:spTgt spid="1108"/>
                                        </p:tgtEl>
                                      </p:cBhvr>
                                    </p:animEffect>
                                  </p:childTnLst>
                                </p:cTn>
                              </p:par>
                              <p:par>
                                <p:cTn id="61" presetID="10" presetClass="entr" presetSubtype="0" fill="hold" nodeType="withEffect">
                                  <p:stCondLst>
                                    <p:cond delay="0"/>
                                  </p:stCondLst>
                                  <p:childTnLst>
                                    <p:set>
                                      <p:cBhvr>
                                        <p:cTn id="62" dur="1" fill="hold">
                                          <p:stCondLst>
                                            <p:cond delay="0"/>
                                          </p:stCondLst>
                                        </p:cTn>
                                        <p:tgtEl>
                                          <p:spTgt spid="1101"/>
                                        </p:tgtEl>
                                        <p:attrNameLst>
                                          <p:attrName>style.visibility</p:attrName>
                                        </p:attrNameLst>
                                      </p:cBhvr>
                                      <p:to>
                                        <p:strVal val="visible"/>
                                      </p:to>
                                    </p:set>
                                    <p:animEffect transition="in" filter="fade">
                                      <p:cBhvr>
                                        <p:cTn id="63" dur="500"/>
                                        <p:tgtEl>
                                          <p:spTgt spid="1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 grpId="0"/>
      <p:bldP spid="1034" grpId="0"/>
      <p:bldP spid="1049" grpId="0"/>
      <p:bldP spid="1055" grpId="0"/>
      <p:bldP spid="1070" grpId="0" animBg="1"/>
      <p:bldP spid="1104" grpId="0"/>
      <p:bldP spid="1108" grpId="0" animBg="1"/>
      <p:bldP spid="4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alpha val="54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Challenges in training PInns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
        <p:nvSpPr>
          <p:cNvPr id="6" name="TextBox 5">
            <a:extLst>
              <a:ext uri="{FF2B5EF4-FFF2-40B4-BE49-F238E27FC236}">
                <a16:creationId xmlns:a16="http://schemas.microsoft.com/office/drawing/2014/main" id="{12FCD387-5CBC-EB21-57DD-D67034C626CE}"/>
              </a:ext>
            </a:extLst>
          </p:cNvPr>
          <p:cNvSpPr txBox="1"/>
          <p:nvPr/>
        </p:nvSpPr>
        <p:spPr>
          <a:xfrm>
            <a:off x="5953126" y="5119856"/>
            <a:ext cx="4699572" cy="1015663"/>
          </a:xfrm>
          <a:prstGeom prst="rect">
            <a:avLst/>
          </a:prstGeom>
          <a:noFill/>
        </p:spPr>
        <p:txBody>
          <a:bodyPr wrap="square" rtlCol="0">
            <a:spAutoFit/>
          </a:bodyPr>
          <a:lstStyle/>
          <a:p>
            <a:pPr marL="285750" indent="-285750" algn="ctr">
              <a:buFont typeface="Arial" panose="020B0604020202020204" pitchFamily="34" charset="0"/>
              <a:buChar char="•"/>
            </a:pPr>
            <a:r>
              <a:rPr lang="en-US" sz="3000" dirty="0"/>
              <a:t>Erroneous convergence to steady state solutions</a:t>
            </a:r>
          </a:p>
        </p:txBody>
      </p:sp>
      <p:pic>
        <p:nvPicPr>
          <p:cNvPr id="53" name="Content Placeholder 4" descr="Chart, line chart&#10;&#10;Description automatically generated">
            <a:extLst>
              <a:ext uri="{FF2B5EF4-FFF2-40B4-BE49-F238E27FC236}">
                <a16:creationId xmlns:a16="http://schemas.microsoft.com/office/drawing/2014/main" id="{4B2AF19C-4A9C-D084-DE0D-B3E657E0833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366746" y="2084107"/>
            <a:ext cx="7172760" cy="2689785"/>
          </a:xfrm>
          <a:effectLst>
            <a:outerShdw blurRad="50800" dist="38100" dir="8100000" algn="tr" rotWithShape="0">
              <a:prstClr val="black">
                <a:alpha val="40000"/>
              </a:prstClr>
            </a:outerShdw>
          </a:effectLst>
        </p:spPr>
      </p:pic>
      <p:sp>
        <p:nvSpPr>
          <p:cNvPr id="55" name="TextBox 54">
            <a:extLst>
              <a:ext uri="{FF2B5EF4-FFF2-40B4-BE49-F238E27FC236}">
                <a16:creationId xmlns:a16="http://schemas.microsoft.com/office/drawing/2014/main" id="{AC269056-7521-97A9-1124-2E924B2AF63D}"/>
              </a:ext>
            </a:extLst>
          </p:cNvPr>
          <p:cNvSpPr txBox="1"/>
          <p:nvPr/>
        </p:nvSpPr>
        <p:spPr>
          <a:xfrm>
            <a:off x="956246" y="5127168"/>
            <a:ext cx="5139753" cy="1015663"/>
          </a:xfrm>
          <a:prstGeom prst="rect">
            <a:avLst/>
          </a:prstGeom>
          <a:noFill/>
        </p:spPr>
        <p:txBody>
          <a:bodyPr wrap="square">
            <a:spAutoFit/>
          </a:bodyPr>
          <a:lstStyle/>
          <a:p>
            <a:pPr marL="285750" indent="-285750" algn="ctr">
              <a:buFont typeface="Arial" panose="020B0604020202020204" pitchFamily="34" charset="0"/>
              <a:buChar char="•"/>
            </a:pPr>
            <a:r>
              <a:rPr lang="en-US" sz="3000" dirty="0"/>
              <a:t>Difficulty representing high frequency solutions</a:t>
            </a:r>
          </a:p>
        </p:txBody>
      </p:sp>
    </p:spTree>
    <p:extLst>
      <p:ext uri="{BB962C8B-B14F-4D97-AF65-F5344CB8AC3E}">
        <p14:creationId xmlns:p14="http://schemas.microsoft.com/office/powerpoint/2010/main" val="72863874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Why does this occur?</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7" name="Picture 6">
            <a:extLst>
              <a:ext uri="{FF2B5EF4-FFF2-40B4-BE49-F238E27FC236}">
                <a16:creationId xmlns:a16="http://schemas.microsoft.com/office/drawing/2014/main" id="{04303DCC-CDF7-094A-27FF-57718C58D95E}"/>
              </a:ext>
            </a:extLst>
          </p:cNvPr>
          <p:cNvPicPr>
            <a:picLocks noChangeAspect="1"/>
          </p:cNvPicPr>
          <p:nvPr/>
        </p:nvPicPr>
        <p:blipFill>
          <a:blip r:embed="rId4"/>
          <a:stretch>
            <a:fillRect/>
          </a:stretch>
        </p:blipFill>
        <p:spPr>
          <a:xfrm>
            <a:off x="1101725" y="2231260"/>
            <a:ext cx="6628948" cy="3320228"/>
          </a:xfrm>
          <a:prstGeom prst="rect">
            <a:avLst/>
          </a:prstGeom>
          <a:effectLst>
            <a:outerShdw blurRad="50800" dist="38100" dir="5400000" algn="t" rotWithShape="0">
              <a:prstClr val="black">
                <a:alpha val="40000"/>
              </a:prstClr>
            </a:outerShdw>
          </a:effectLst>
        </p:spPr>
      </p:pic>
      <p:sp>
        <p:nvSpPr>
          <p:cNvPr id="11" name="TextBox 10">
            <a:extLst>
              <a:ext uri="{FF2B5EF4-FFF2-40B4-BE49-F238E27FC236}">
                <a16:creationId xmlns:a16="http://schemas.microsoft.com/office/drawing/2014/main" id="{D0FDAF7D-028E-A581-3DB7-9B01E80B6887}"/>
              </a:ext>
            </a:extLst>
          </p:cNvPr>
          <p:cNvSpPr txBox="1"/>
          <p:nvPr/>
        </p:nvSpPr>
        <p:spPr>
          <a:xfrm>
            <a:off x="8133898" y="2676553"/>
            <a:ext cx="3686627" cy="2400657"/>
          </a:xfrm>
          <a:prstGeom prst="rect">
            <a:avLst/>
          </a:prstGeom>
          <a:noFill/>
        </p:spPr>
        <p:txBody>
          <a:bodyPr wrap="square" rtlCol="0">
            <a:spAutoFit/>
          </a:bodyPr>
          <a:lstStyle/>
          <a:p>
            <a:pPr marL="285750" indent="-285750">
              <a:buFont typeface="Arial" panose="020B0604020202020204" pitchFamily="34" charset="0"/>
              <a:buChar char="•"/>
            </a:pPr>
            <a:r>
              <a:rPr lang="en-US" sz="3000" dirty="0"/>
              <a:t>Non-physical fixed points can create saddle points or even local optima in the loss function</a:t>
            </a:r>
          </a:p>
        </p:txBody>
      </p:sp>
      <p:sp>
        <p:nvSpPr>
          <p:cNvPr id="3" name="TextBox 2">
            <a:extLst>
              <a:ext uri="{FF2B5EF4-FFF2-40B4-BE49-F238E27FC236}">
                <a16:creationId xmlns:a16="http://schemas.microsoft.com/office/drawing/2014/main" id="{B232A440-D40B-DE2B-45A4-A492B9A422CB}"/>
              </a:ext>
            </a:extLst>
          </p:cNvPr>
          <p:cNvSpPr txBox="1"/>
          <p:nvPr/>
        </p:nvSpPr>
        <p:spPr>
          <a:xfrm>
            <a:off x="3370582" y="5682715"/>
            <a:ext cx="2409731" cy="400110"/>
          </a:xfrm>
          <a:prstGeom prst="rect">
            <a:avLst/>
          </a:prstGeom>
          <a:noFill/>
        </p:spPr>
        <p:txBody>
          <a:bodyPr wrap="square" rtlCol="0">
            <a:spAutoFit/>
          </a:bodyPr>
          <a:lstStyle/>
          <a:p>
            <a:r>
              <a:rPr lang="en-US" sz="2000" b="0" i="0" dirty="0" err="1">
                <a:solidFill>
                  <a:srgbClr val="222222"/>
                </a:solidFill>
                <a:effectLst/>
                <a:latin typeface="Arial" panose="020B0604020202020204" pitchFamily="34" charset="0"/>
              </a:rPr>
              <a:t>Rohrhofer</a:t>
            </a:r>
            <a:r>
              <a:rPr lang="en-US" sz="2000" b="0" i="0" dirty="0">
                <a:solidFill>
                  <a:srgbClr val="222222"/>
                </a:solidFill>
                <a:effectLst/>
                <a:latin typeface="Arial" panose="020B0604020202020204" pitchFamily="34" charset="0"/>
              </a:rPr>
              <a:t> et al. </a:t>
            </a:r>
            <a:r>
              <a:rPr lang="en-US" sz="2000" dirty="0"/>
              <a:t>[1]</a:t>
            </a:r>
          </a:p>
        </p:txBody>
      </p:sp>
      <p:sp>
        <p:nvSpPr>
          <p:cNvPr id="4" name="TextBox 3">
            <a:extLst>
              <a:ext uri="{FF2B5EF4-FFF2-40B4-BE49-F238E27FC236}">
                <a16:creationId xmlns:a16="http://schemas.microsoft.com/office/drawing/2014/main" id="{C4DE9759-F095-676C-9F55-D32AC99C38C0}"/>
              </a:ext>
            </a:extLst>
          </p:cNvPr>
          <p:cNvSpPr txBox="1"/>
          <p:nvPr/>
        </p:nvSpPr>
        <p:spPr>
          <a:xfrm>
            <a:off x="6676063" y="5727868"/>
            <a:ext cx="4432063" cy="1015663"/>
          </a:xfrm>
          <a:prstGeom prst="rect">
            <a:avLst/>
          </a:prstGeom>
          <a:noFill/>
        </p:spPr>
        <p:txBody>
          <a:bodyPr wrap="square" rtlCol="0">
            <a:spAutoFit/>
          </a:bodyPr>
          <a:lstStyle/>
          <a:p>
            <a:r>
              <a:rPr lang="en-US" sz="3000" dirty="0">
                <a:solidFill>
                  <a:srgbClr val="FF0000"/>
                </a:solidFill>
              </a:rPr>
              <a:t>How do we overcome these convergence difficulties?</a:t>
            </a:r>
          </a:p>
        </p:txBody>
      </p:sp>
    </p:spTree>
    <p:extLst>
      <p:ext uri="{BB962C8B-B14F-4D97-AF65-F5344CB8AC3E}">
        <p14:creationId xmlns:p14="http://schemas.microsoft.com/office/powerpoint/2010/main" val="17474607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Finite Basis PINNs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pic>
        <p:nvPicPr>
          <p:cNvPr id="7" name="Picture 6">
            <a:extLst>
              <a:ext uri="{FF2B5EF4-FFF2-40B4-BE49-F238E27FC236}">
                <a16:creationId xmlns:a16="http://schemas.microsoft.com/office/drawing/2014/main" id="{B0265638-8D45-17E5-C14A-BD69BF5734D3}"/>
              </a:ext>
            </a:extLst>
          </p:cNvPr>
          <p:cNvPicPr>
            <a:picLocks noChangeAspect="1"/>
          </p:cNvPicPr>
          <p:nvPr/>
        </p:nvPicPr>
        <p:blipFill>
          <a:blip r:embed="rId4"/>
          <a:stretch>
            <a:fillRect/>
          </a:stretch>
        </p:blipFill>
        <p:spPr>
          <a:xfrm>
            <a:off x="1409585" y="1865313"/>
            <a:ext cx="5245973" cy="2379444"/>
          </a:xfrm>
          <a:prstGeom prst="rect">
            <a:avLst/>
          </a:prstGeom>
          <a:effectLst>
            <a:outerShdw blurRad="50800" dist="38100" dir="5400000" algn="t" rotWithShape="0">
              <a:prstClr val="black">
                <a:alpha val="40000"/>
              </a:prstClr>
            </a:outerShdw>
          </a:effectLst>
        </p:spPr>
      </p:pic>
      <p:sp>
        <p:nvSpPr>
          <p:cNvPr id="11" name="TextBox 10">
            <a:extLst>
              <a:ext uri="{FF2B5EF4-FFF2-40B4-BE49-F238E27FC236}">
                <a16:creationId xmlns:a16="http://schemas.microsoft.com/office/drawing/2014/main" id="{95C12229-7B0A-192E-0F1E-DBE7BAB617D9}"/>
              </a:ext>
            </a:extLst>
          </p:cNvPr>
          <p:cNvSpPr txBox="1"/>
          <p:nvPr/>
        </p:nvSpPr>
        <p:spPr>
          <a:xfrm>
            <a:off x="7154096" y="2271713"/>
            <a:ext cx="4287016" cy="3785652"/>
          </a:xfrm>
          <a:prstGeom prst="rect">
            <a:avLst/>
          </a:prstGeom>
          <a:noFill/>
        </p:spPr>
        <p:txBody>
          <a:bodyPr wrap="square" rtlCol="0">
            <a:spAutoFit/>
          </a:bodyPr>
          <a:lstStyle/>
          <a:p>
            <a:pPr marL="285750" indent="-285750">
              <a:buFont typeface="Arial" panose="020B0604020202020204" pitchFamily="34" charset="0"/>
              <a:buChar char="•"/>
            </a:pPr>
            <a:r>
              <a:rPr lang="en-US" sz="3000" dirty="0"/>
              <a:t>Iteratively discretize the solution domain</a:t>
            </a:r>
          </a:p>
          <a:p>
            <a:pPr marL="285750" indent="-285750">
              <a:buFont typeface="Arial" panose="020B0604020202020204" pitchFamily="34" charset="0"/>
              <a:buChar char="•"/>
            </a:pPr>
            <a:r>
              <a:rPr lang="en-US" sz="3000" dirty="0"/>
              <a:t>Define a PINN on each subdomain</a:t>
            </a:r>
          </a:p>
          <a:p>
            <a:pPr marL="285750" indent="-285750">
              <a:buFont typeface="Arial" panose="020B0604020202020204" pitchFamily="34" charset="0"/>
              <a:buChar char="•"/>
            </a:pPr>
            <a:r>
              <a:rPr lang="en-US" sz="3000" dirty="0"/>
              <a:t>Define weight functions for each PINN that sum to one globally and have compact support</a:t>
            </a:r>
          </a:p>
        </p:txBody>
      </p:sp>
      <p:pic>
        <p:nvPicPr>
          <p:cNvPr id="52" name="Picture 51">
            <a:extLst>
              <a:ext uri="{FF2B5EF4-FFF2-40B4-BE49-F238E27FC236}">
                <a16:creationId xmlns:a16="http://schemas.microsoft.com/office/drawing/2014/main" id="{D69F5AB7-0483-7829-0619-1AB242C6E2B8}"/>
              </a:ext>
            </a:extLst>
          </p:cNvPr>
          <p:cNvPicPr>
            <a:picLocks noChangeAspect="1"/>
          </p:cNvPicPr>
          <p:nvPr/>
        </p:nvPicPr>
        <p:blipFill>
          <a:blip r:embed="rId5"/>
          <a:stretch>
            <a:fillRect/>
          </a:stretch>
        </p:blipFill>
        <p:spPr>
          <a:xfrm>
            <a:off x="1416943" y="4105535"/>
            <a:ext cx="5238424" cy="2314781"/>
          </a:xfrm>
          <a:prstGeom prst="rect">
            <a:avLst/>
          </a:prstGeom>
          <a:effectLst>
            <a:outerShdw blurRad="50800" dist="38100" dir="5400000" algn="t" rotWithShape="0">
              <a:prstClr val="black">
                <a:alpha val="40000"/>
              </a:prstClr>
            </a:outerShdw>
          </a:effectLst>
        </p:spPr>
      </p:pic>
      <p:sp>
        <p:nvSpPr>
          <p:cNvPr id="53" name="TextBox 52">
            <a:extLst>
              <a:ext uri="{FF2B5EF4-FFF2-40B4-BE49-F238E27FC236}">
                <a16:creationId xmlns:a16="http://schemas.microsoft.com/office/drawing/2014/main" id="{F902F51A-4201-658E-1B80-15843C9DC385}"/>
              </a:ext>
            </a:extLst>
          </p:cNvPr>
          <p:cNvSpPr txBox="1"/>
          <p:nvPr/>
        </p:nvSpPr>
        <p:spPr>
          <a:xfrm>
            <a:off x="2986955" y="6438648"/>
            <a:ext cx="2091232" cy="400110"/>
          </a:xfrm>
          <a:prstGeom prst="rect">
            <a:avLst/>
          </a:prstGeom>
          <a:noFill/>
        </p:spPr>
        <p:txBody>
          <a:bodyPr wrap="square" rtlCol="0">
            <a:spAutoFit/>
          </a:bodyPr>
          <a:lstStyle/>
          <a:p>
            <a:r>
              <a:rPr lang="en-US" sz="2000" dirty="0" err="1">
                <a:solidFill>
                  <a:srgbClr val="222222"/>
                </a:solidFill>
                <a:latin typeface="Arial" panose="020B0604020202020204" pitchFamily="34" charset="0"/>
              </a:rPr>
              <a:t>Dolean</a:t>
            </a:r>
            <a:r>
              <a:rPr lang="en-US" sz="2000" b="0" i="0" dirty="0">
                <a:solidFill>
                  <a:srgbClr val="222222"/>
                </a:solidFill>
                <a:effectLst/>
                <a:latin typeface="Arial" panose="020B0604020202020204" pitchFamily="34" charset="0"/>
              </a:rPr>
              <a:t> et al. </a:t>
            </a:r>
            <a:r>
              <a:rPr lang="en-US" sz="2000" dirty="0"/>
              <a:t>[1]</a:t>
            </a:r>
          </a:p>
        </p:txBody>
      </p:sp>
    </p:spTree>
    <p:extLst>
      <p:ext uri="{BB962C8B-B14F-4D97-AF65-F5344CB8AC3E}">
        <p14:creationId xmlns:p14="http://schemas.microsoft.com/office/powerpoint/2010/main" val="29822128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pic>
        <p:nvPicPr>
          <p:cNvPr id="7" name="Picture 6" descr="Diagram, schematic&#10;&#10;Description automatically generated">
            <a:extLst>
              <a:ext uri="{FF2B5EF4-FFF2-40B4-BE49-F238E27FC236}">
                <a16:creationId xmlns:a16="http://schemas.microsoft.com/office/drawing/2014/main" id="{0ABAEBA0-D5E2-479D-AC41-4981D9D000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3230" y="1768476"/>
            <a:ext cx="6744982" cy="3776633"/>
          </a:xfrm>
          <a:prstGeom prst="rect">
            <a:avLst/>
          </a:prstGeom>
          <a:effectLst>
            <a:outerShdw blurRad="50800" dist="38100" dir="5400000" algn="t" rotWithShape="0">
              <a:prstClr val="black">
                <a:alpha val="40000"/>
              </a:prstClr>
            </a:outerShdw>
          </a:effec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err="1"/>
              <a:t>Multifidelity</a:t>
            </a:r>
            <a:r>
              <a:rPr lang="en-US" sz="4000" dirty="0"/>
              <a:t> PINNs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
        <p:nvSpPr>
          <p:cNvPr id="6" name="TextBox 5">
            <a:extLst>
              <a:ext uri="{FF2B5EF4-FFF2-40B4-BE49-F238E27FC236}">
                <a16:creationId xmlns:a16="http://schemas.microsoft.com/office/drawing/2014/main" id="{C3F87449-C609-3052-D512-4F21A0F075BF}"/>
              </a:ext>
            </a:extLst>
          </p:cNvPr>
          <p:cNvSpPr txBox="1"/>
          <p:nvPr/>
        </p:nvSpPr>
        <p:spPr>
          <a:xfrm>
            <a:off x="418686" y="4377810"/>
            <a:ext cx="1933112" cy="369332"/>
          </a:xfrm>
          <a:prstGeom prst="rect">
            <a:avLst/>
          </a:prstGeom>
          <a:noFill/>
          <a:ln>
            <a:solidFill>
              <a:schemeClr val="dk1"/>
            </a:solidFill>
          </a:ln>
        </p:spPr>
        <p:txBody>
          <a:bodyPr wrap="square" rtlCol="0">
            <a:spAutoFit/>
          </a:bodyPr>
          <a:lstStyle/>
          <a:p>
            <a:r>
              <a:rPr lang="en-US" dirty="0"/>
              <a:t>Collocation points</a:t>
            </a:r>
          </a:p>
        </p:txBody>
      </p:sp>
      <p:cxnSp>
        <p:nvCxnSpPr>
          <p:cNvPr id="11" name="Connector: Curved 10">
            <a:extLst>
              <a:ext uri="{FF2B5EF4-FFF2-40B4-BE49-F238E27FC236}">
                <a16:creationId xmlns:a16="http://schemas.microsoft.com/office/drawing/2014/main" id="{E7794243-1A1F-1DD6-812B-5A522973CE56}"/>
              </a:ext>
            </a:extLst>
          </p:cNvPr>
          <p:cNvCxnSpPr>
            <a:cxnSpLocks/>
            <a:stCxn id="54" idx="3"/>
          </p:cNvCxnSpPr>
          <p:nvPr/>
        </p:nvCxnSpPr>
        <p:spPr>
          <a:xfrm flipV="1">
            <a:off x="1782653" y="2794002"/>
            <a:ext cx="1178736" cy="541852"/>
          </a:xfrm>
          <a:prstGeom prst="curvedConnector3">
            <a:avLst>
              <a:gd name="adj1" fmla="val 50000"/>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54" name="TextBox 53">
            <a:extLst>
              <a:ext uri="{FF2B5EF4-FFF2-40B4-BE49-F238E27FC236}">
                <a16:creationId xmlns:a16="http://schemas.microsoft.com/office/drawing/2014/main" id="{7BCA5C70-954E-1ACC-0C4E-161DFDE17F0A}"/>
              </a:ext>
            </a:extLst>
          </p:cNvPr>
          <p:cNvSpPr txBox="1"/>
          <p:nvPr/>
        </p:nvSpPr>
        <p:spPr>
          <a:xfrm>
            <a:off x="323833" y="2735689"/>
            <a:ext cx="1458820" cy="1200329"/>
          </a:xfrm>
          <a:prstGeom prst="rect">
            <a:avLst/>
          </a:prstGeom>
          <a:noFill/>
          <a:ln>
            <a:solidFill>
              <a:schemeClr val="dk1"/>
            </a:solidFill>
          </a:ln>
        </p:spPr>
        <p:txBody>
          <a:bodyPr wrap="square" rtlCol="0">
            <a:spAutoFit/>
          </a:bodyPr>
          <a:lstStyle/>
          <a:p>
            <a:r>
              <a:rPr lang="en-US" dirty="0"/>
              <a:t>Low fidelity predictions at collocation points</a:t>
            </a:r>
          </a:p>
        </p:txBody>
      </p:sp>
      <p:cxnSp>
        <p:nvCxnSpPr>
          <p:cNvPr id="65" name="Connector: Curved 64">
            <a:extLst>
              <a:ext uri="{FF2B5EF4-FFF2-40B4-BE49-F238E27FC236}">
                <a16:creationId xmlns:a16="http://schemas.microsoft.com/office/drawing/2014/main" id="{9DD03194-EC60-B8F2-A28A-AC85F00D39A5}"/>
              </a:ext>
            </a:extLst>
          </p:cNvPr>
          <p:cNvCxnSpPr>
            <a:cxnSpLocks/>
            <a:stCxn id="6" idx="3"/>
          </p:cNvCxnSpPr>
          <p:nvPr/>
        </p:nvCxnSpPr>
        <p:spPr>
          <a:xfrm>
            <a:off x="2351798" y="4562476"/>
            <a:ext cx="609591" cy="342106"/>
          </a:xfrm>
          <a:prstGeom prst="curvedConnector3">
            <a:avLst>
              <a:gd name="adj1" fmla="val 50000"/>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72" name="TextBox 71">
            <a:extLst>
              <a:ext uri="{FF2B5EF4-FFF2-40B4-BE49-F238E27FC236}">
                <a16:creationId xmlns:a16="http://schemas.microsoft.com/office/drawing/2014/main" id="{CE57FB61-2EDE-4DE1-07D6-B896B7079280}"/>
              </a:ext>
            </a:extLst>
          </p:cNvPr>
          <p:cNvSpPr txBox="1"/>
          <p:nvPr/>
        </p:nvSpPr>
        <p:spPr>
          <a:xfrm>
            <a:off x="5698131" y="5770344"/>
            <a:ext cx="1316886" cy="646331"/>
          </a:xfrm>
          <a:prstGeom prst="rect">
            <a:avLst/>
          </a:prstGeom>
          <a:noFill/>
          <a:ln>
            <a:solidFill>
              <a:schemeClr val="dk1"/>
            </a:solidFill>
          </a:ln>
        </p:spPr>
        <p:txBody>
          <a:bodyPr wrap="square" rtlCol="0">
            <a:spAutoFit/>
          </a:bodyPr>
          <a:lstStyle/>
          <a:p>
            <a:r>
              <a:rPr lang="en-US" dirty="0"/>
              <a:t>High fidelity prediction</a:t>
            </a:r>
          </a:p>
        </p:txBody>
      </p:sp>
      <p:sp>
        <p:nvSpPr>
          <p:cNvPr id="93" name="TextBox 92">
            <a:extLst>
              <a:ext uri="{FF2B5EF4-FFF2-40B4-BE49-F238E27FC236}">
                <a16:creationId xmlns:a16="http://schemas.microsoft.com/office/drawing/2014/main" id="{490CB5D9-FB5D-B553-C587-5D5E68822FED}"/>
              </a:ext>
            </a:extLst>
          </p:cNvPr>
          <p:cNvSpPr txBox="1"/>
          <p:nvPr/>
        </p:nvSpPr>
        <p:spPr>
          <a:xfrm>
            <a:off x="7693287" y="5726543"/>
            <a:ext cx="1321394" cy="646331"/>
          </a:xfrm>
          <a:prstGeom prst="rect">
            <a:avLst/>
          </a:prstGeom>
          <a:noFill/>
          <a:ln>
            <a:solidFill>
              <a:schemeClr val="dk1"/>
            </a:solidFill>
          </a:ln>
        </p:spPr>
        <p:txBody>
          <a:bodyPr wrap="square" rtlCol="0">
            <a:spAutoFit/>
          </a:bodyPr>
          <a:lstStyle/>
          <a:p>
            <a:r>
              <a:rPr lang="en-US" dirty="0"/>
              <a:t>Differential operator</a:t>
            </a:r>
          </a:p>
        </p:txBody>
      </p:sp>
      <p:cxnSp>
        <p:nvCxnSpPr>
          <p:cNvPr id="94" name="Connector: Curved 93">
            <a:extLst>
              <a:ext uri="{FF2B5EF4-FFF2-40B4-BE49-F238E27FC236}">
                <a16:creationId xmlns:a16="http://schemas.microsoft.com/office/drawing/2014/main" id="{09701EFE-0892-D904-5A0E-208A3D82622A}"/>
              </a:ext>
            </a:extLst>
          </p:cNvPr>
          <p:cNvCxnSpPr>
            <a:cxnSpLocks/>
            <a:stCxn id="93" idx="0"/>
          </p:cNvCxnSpPr>
          <p:nvPr/>
        </p:nvCxnSpPr>
        <p:spPr>
          <a:xfrm rot="16200000" flipV="1">
            <a:off x="7228674" y="4601233"/>
            <a:ext cx="1064055" cy="1186566"/>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62" name="Connector: Curved 61">
            <a:extLst>
              <a:ext uri="{FF2B5EF4-FFF2-40B4-BE49-F238E27FC236}">
                <a16:creationId xmlns:a16="http://schemas.microsoft.com/office/drawing/2014/main" id="{322CB6A4-7F78-E3B7-4E53-D823869A33AD}"/>
              </a:ext>
            </a:extLst>
          </p:cNvPr>
          <p:cNvCxnSpPr>
            <a:cxnSpLocks/>
            <a:stCxn id="72" idx="0"/>
          </p:cNvCxnSpPr>
          <p:nvPr/>
        </p:nvCxnSpPr>
        <p:spPr>
          <a:xfrm rot="16200000" flipV="1">
            <a:off x="5279806" y="4693575"/>
            <a:ext cx="1835653" cy="317885"/>
          </a:xfrm>
          <a:prstGeom prst="curvedConnector3">
            <a:avLst>
              <a:gd name="adj1" fmla="val 50000"/>
            </a:avLst>
          </a:prstGeom>
          <a:ln w="25400">
            <a:tailEnd type="stealth"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7868951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500"/>
                                        <p:tgtEl>
                                          <p:spTgt spid="54"/>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2"/>
                                        </p:tgtEl>
                                        <p:attrNameLst>
                                          <p:attrName>style.visibility</p:attrName>
                                        </p:attrNameLst>
                                      </p:cBhvr>
                                      <p:to>
                                        <p:strVal val="visible"/>
                                      </p:to>
                                    </p:set>
                                    <p:animEffect transition="in" filter="fade">
                                      <p:cBhvr>
                                        <p:cTn id="23" dur="500"/>
                                        <p:tgtEl>
                                          <p:spTgt spid="72"/>
                                        </p:tgtEl>
                                      </p:cBhvr>
                                    </p:animEffect>
                                  </p:childTnLst>
                                </p:cTn>
                              </p:par>
                              <p:par>
                                <p:cTn id="24" presetID="10" presetClass="entr" presetSubtype="0" fill="hold" nodeType="with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fade">
                                      <p:cBhvr>
                                        <p:cTn id="26" dur="500"/>
                                        <p:tgtEl>
                                          <p:spTgt spid="6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3"/>
                                        </p:tgtEl>
                                        <p:attrNameLst>
                                          <p:attrName>style.visibility</p:attrName>
                                        </p:attrNameLst>
                                      </p:cBhvr>
                                      <p:to>
                                        <p:strVal val="visible"/>
                                      </p:to>
                                    </p:set>
                                    <p:animEffect transition="in" filter="fade">
                                      <p:cBhvr>
                                        <p:cTn id="31" dur="500"/>
                                        <p:tgtEl>
                                          <p:spTgt spid="93"/>
                                        </p:tgtEl>
                                      </p:cBhvr>
                                    </p:animEffect>
                                  </p:childTnLst>
                                </p:cTn>
                              </p:par>
                              <p:par>
                                <p:cTn id="32" presetID="10" presetClass="entr" presetSubtype="0" fill="hold" nodeType="with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4" grpId="0" animBg="1"/>
      <p:bldP spid="72" grpId="0" animBg="1"/>
      <p:bldP spid="9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
        <p:nvSpPr>
          <p:cNvPr id="11" name="TextBox 10">
            <a:extLst>
              <a:ext uri="{FF2B5EF4-FFF2-40B4-BE49-F238E27FC236}">
                <a16:creationId xmlns:a16="http://schemas.microsoft.com/office/drawing/2014/main" id="{3C82ADEA-06D8-C886-C752-012AC77A7B64}"/>
              </a:ext>
            </a:extLst>
          </p:cNvPr>
          <p:cNvSpPr txBox="1"/>
          <p:nvPr/>
        </p:nvSpPr>
        <p:spPr>
          <a:xfrm>
            <a:off x="855037" y="2514273"/>
            <a:ext cx="2633786" cy="1938992"/>
          </a:xfrm>
          <a:prstGeom prst="rect">
            <a:avLst/>
          </a:prstGeom>
          <a:noFill/>
        </p:spPr>
        <p:txBody>
          <a:bodyPr wrap="square" rtlCol="0">
            <a:spAutoFit/>
          </a:bodyPr>
          <a:lstStyle/>
          <a:p>
            <a:r>
              <a:rPr lang="en-US" sz="4000" dirty="0" err="1"/>
              <a:t>Multifidelity</a:t>
            </a:r>
            <a:r>
              <a:rPr lang="en-US" sz="4000" dirty="0"/>
              <a:t> Finite Basis PINNs</a:t>
            </a:r>
          </a:p>
        </p:txBody>
      </p:sp>
      <p:pic>
        <p:nvPicPr>
          <p:cNvPr id="7" name="Picture 6" descr="Diagram&#10;&#10;Description automatically generated">
            <a:extLst>
              <a:ext uri="{FF2B5EF4-FFF2-40B4-BE49-F238E27FC236}">
                <a16:creationId xmlns:a16="http://schemas.microsoft.com/office/drawing/2014/main" id="{84728336-A0A9-0767-805F-C564811C62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5072" y="998538"/>
            <a:ext cx="7653641" cy="5106193"/>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22636665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a:t>Pendulum Equation</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pic>
        <p:nvPicPr>
          <p:cNvPr id="6" name="Picture 5">
            <a:extLst>
              <a:ext uri="{FF2B5EF4-FFF2-40B4-BE49-F238E27FC236}">
                <a16:creationId xmlns:a16="http://schemas.microsoft.com/office/drawing/2014/main" id="{CCE63633-CB45-6DC4-8940-3C70410AC32C}"/>
              </a:ext>
            </a:extLst>
          </p:cNvPr>
          <p:cNvPicPr>
            <a:picLocks noChangeAspect="1"/>
          </p:cNvPicPr>
          <p:nvPr/>
        </p:nvPicPr>
        <p:blipFill>
          <a:blip r:embed="rId4"/>
          <a:stretch>
            <a:fillRect/>
          </a:stretch>
        </p:blipFill>
        <p:spPr>
          <a:xfrm>
            <a:off x="1296990" y="1801813"/>
            <a:ext cx="6191380" cy="2321768"/>
          </a:xfrm>
          <a:prstGeom prst="rect">
            <a:avLst/>
          </a:prstGeom>
          <a:effectLst>
            <a:outerShdw blurRad="50800" dist="38100" dir="5400000" algn="t" rotWithShape="0">
              <a:prstClr val="black">
                <a:alpha val="40000"/>
              </a:prstClr>
            </a:outerShdw>
          </a:effectLst>
        </p:spPr>
      </p:pic>
      <p:pic>
        <p:nvPicPr>
          <p:cNvPr id="9" name="Picture 8">
            <a:extLst>
              <a:ext uri="{FF2B5EF4-FFF2-40B4-BE49-F238E27FC236}">
                <a16:creationId xmlns:a16="http://schemas.microsoft.com/office/drawing/2014/main" id="{6AAD5E60-C643-8539-F892-9195F7E28801}"/>
              </a:ext>
            </a:extLst>
          </p:cNvPr>
          <p:cNvPicPr>
            <a:picLocks noChangeAspect="1"/>
          </p:cNvPicPr>
          <p:nvPr/>
        </p:nvPicPr>
        <p:blipFill>
          <a:blip r:embed="rId5"/>
          <a:stretch>
            <a:fillRect/>
          </a:stretch>
        </p:blipFill>
        <p:spPr>
          <a:xfrm>
            <a:off x="1295244" y="4325005"/>
            <a:ext cx="6192234" cy="2322087"/>
          </a:xfrm>
          <a:prstGeom prst="rect">
            <a:avLst/>
          </a:prstGeom>
          <a:effectLst>
            <a:outerShdw blurRad="50800" dist="38100" dir="5400000" algn="t" rotWithShape="0">
              <a:prstClr val="black">
                <a:alpha val="40000"/>
              </a:prstClr>
            </a:outerShdw>
          </a:effectLst>
        </p:spPr>
      </p:pic>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1D44157B-6458-7992-C1B5-3F5603DE565A}"/>
                  </a:ext>
                </a:extLst>
              </p:cNvPr>
              <p:cNvSpPr txBox="1"/>
              <p:nvPr/>
            </p:nvSpPr>
            <p:spPr>
              <a:xfrm>
                <a:off x="7916828" y="1999174"/>
                <a:ext cx="3307763" cy="232583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en-US" sz="2400" b="0" i="1" smtClean="0">
                              <a:latin typeface="Cambria Math" panose="02040503050406030204" pitchFamily="18" charset="0"/>
                            </a:rPr>
                          </m:ctrlPr>
                        </m:fPr>
                        <m:num>
                          <m:r>
                            <a:rPr lang="en-US" sz="2400" i="1">
                              <a:latin typeface="Cambria Math" panose="02040503050406030204" pitchFamily="18" charset="0"/>
                            </a:rPr>
                            <m:t>𝑑</m:t>
                          </m:r>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1</m:t>
                              </m:r>
                            </m:sub>
                          </m:sSub>
                          <m:r>
                            <m:rPr>
                              <m:nor/>
                            </m:rPr>
                            <a:rPr lang="en-US" sz="2400" dirty="0"/>
                            <m:t> </m:t>
                          </m:r>
                        </m:num>
                        <m:den>
                          <m:r>
                            <a:rPr lang="en-US" sz="2400" b="0" i="1" smtClean="0">
                              <a:latin typeface="Cambria Math" panose="02040503050406030204" pitchFamily="18" charset="0"/>
                            </a:rPr>
                            <m:t>𝑑𝑡</m:t>
                          </m:r>
                        </m:den>
                      </m:f>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2</m:t>
                          </m:r>
                        </m:sub>
                      </m:sSub>
                    </m:oMath>
                  </m:oMathPara>
                </a14:m>
                <a:endParaRPr lang="en-US" sz="2400" dirty="0"/>
              </a:p>
              <a:p>
                <a:endParaRPr lang="en-US" sz="2400" dirty="0"/>
              </a:p>
              <a:p>
                <a:pPr/>
                <a14:m>
                  <m:oMathPara xmlns:m="http://schemas.openxmlformats.org/officeDocument/2006/math">
                    <m:oMathParaPr>
                      <m:jc m:val="left"/>
                    </m:oMathParaPr>
                    <m:oMath xmlns:m="http://schemas.openxmlformats.org/officeDocument/2006/math">
                      <m:f>
                        <m:fPr>
                          <m:ctrlPr>
                            <a:rPr lang="en-US" sz="2400" b="0" i="1" smtClean="0">
                              <a:latin typeface="Cambria Math" panose="02040503050406030204" pitchFamily="18" charset="0"/>
                            </a:rPr>
                          </m:ctrlPr>
                        </m:fPr>
                        <m:num>
                          <m:r>
                            <a:rPr lang="en-US" sz="2400" i="1">
                              <a:latin typeface="Cambria Math" panose="02040503050406030204" pitchFamily="18" charset="0"/>
                            </a:rPr>
                            <m:t>𝑑</m:t>
                          </m:r>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b="0" i="1" smtClean="0">
                                  <a:latin typeface="Cambria Math" panose="02040503050406030204" pitchFamily="18" charset="0"/>
                                </a:rPr>
                                <m:t>2</m:t>
                              </m:r>
                            </m:sub>
                          </m:sSub>
                          <m:r>
                            <m:rPr>
                              <m:nor/>
                            </m:rPr>
                            <a:rPr lang="en-US" sz="2400" dirty="0"/>
                            <m:t> </m:t>
                          </m:r>
                        </m:num>
                        <m:den>
                          <m:r>
                            <a:rPr lang="en-US" sz="2400" b="0" i="1" smtClean="0">
                              <a:latin typeface="Cambria Math" panose="02040503050406030204" pitchFamily="18" charset="0"/>
                            </a:rPr>
                            <m:t>𝑑𝑡</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𝑏</m:t>
                          </m:r>
                        </m:num>
                        <m:den>
                          <m:r>
                            <a:rPr lang="en-US" sz="2400" b="0" i="1" smtClean="0">
                              <a:latin typeface="Cambria Math" panose="02040503050406030204" pitchFamily="18" charset="0"/>
                            </a:rPr>
                            <m:t>𝑚</m:t>
                          </m:r>
                        </m:den>
                      </m:f>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𝑔</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sin</m:t>
                          </m:r>
                        </m:fName>
                        <m:e>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e>
                      </m:func>
                    </m:oMath>
                  </m:oMathPara>
                </a14:m>
                <a:endParaRPr lang="en-US" sz="2400" dirty="0"/>
              </a:p>
              <a:p>
                <a:endParaRPr lang="en-US" sz="3000" dirty="0"/>
              </a:p>
            </p:txBody>
          </p:sp>
        </mc:Choice>
        <mc:Fallback>
          <p:sp>
            <p:nvSpPr>
              <p:cNvPr id="40" name="TextBox 39">
                <a:extLst>
                  <a:ext uri="{FF2B5EF4-FFF2-40B4-BE49-F238E27FC236}">
                    <a16:creationId xmlns:a16="http://schemas.microsoft.com/office/drawing/2014/main" id="{1D44157B-6458-7992-C1B5-3F5603DE565A}"/>
                  </a:ext>
                </a:extLst>
              </p:cNvPr>
              <p:cNvSpPr txBox="1">
                <a:spLocks noRot="1" noChangeAspect="1" noMove="1" noResize="1" noEditPoints="1" noAdjustHandles="1" noChangeArrowheads="1" noChangeShapeType="1" noTextEdit="1"/>
              </p:cNvSpPr>
              <p:nvPr/>
            </p:nvSpPr>
            <p:spPr>
              <a:xfrm>
                <a:off x="7916828" y="1999174"/>
                <a:ext cx="3307763" cy="2325830"/>
              </a:xfrm>
              <a:prstGeom prst="rect">
                <a:avLst/>
              </a:prstGeom>
              <a:blipFill>
                <a:blip r:embed="rId6"/>
                <a:stretch>
                  <a:fillRect/>
                </a:stretch>
              </a:blipFill>
            </p:spPr>
            <p:txBody>
              <a:bodyPr/>
              <a:lstStyle/>
              <a:p>
                <a:r>
                  <a:rPr lang="en-US">
                    <a:noFill/>
                  </a:rPr>
                  <a:t> </a:t>
                </a:r>
              </a:p>
            </p:txBody>
          </p:sp>
        </mc:Fallback>
      </mc:AlternateContent>
      <p:pic>
        <p:nvPicPr>
          <p:cNvPr id="53" name="Picture 52">
            <a:extLst>
              <a:ext uri="{FF2B5EF4-FFF2-40B4-BE49-F238E27FC236}">
                <a16:creationId xmlns:a16="http://schemas.microsoft.com/office/drawing/2014/main" id="{7974D991-BAA0-706E-7BE6-2BE4880F5AA9}"/>
              </a:ext>
            </a:extLst>
          </p:cNvPr>
          <p:cNvPicPr>
            <a:picLocks noChangeAspect="1"/>
          </p:cNvPicPr>
          <p:nvPr/>
        </p:nvPicPr>
        <p:blipFill>
          <a:blip r:embed="rId7"/>
          <a:stretch>
            <a:fillRect/>
          </a:stretch>
        </p:blipFill>
        <p:spPr>
          <a:xfrm>
            <a:off x="7909720" y="4325004"/>
            <a:ext cx="3128165" cy="2346123"/>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817836497"/>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16191</TotalTime>
  <Words>1560</Words>
  <Application>Microsoft Office PowerPoint</Application>
  <PresentationFormat>Widescreen</PresentationFormat>
  <Paragraphs>135</Paragraphs>
  <Slides>14</Slides>
  <Notes>12</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Cambria Math</vt:lpstr>
      <vt:lpstr>Tw Cen MT</vt:lpstr>
      <vt:lpstr>Circuit</vt:lpstr>
      <vt:lpstr>Multifidelity Finite Basis Physics Informed Neural Networks</vt:lpstr>
      <vt:lpstr>Introduction to Pinns</vt:lpstr>
      <vt:lpstr>Introduction to Pinns</vt:lpstr>
      <vt:lpstr>Challenges in training PInns</vt:lpstr>
      <vt:lpstr>Why does this occur?</vt:lpstr>
      <vt:lpstr>Finite Basis PINNs</vt:lpstr>
      <vt:lpstr>Multifidelity PINNs</vt:lpstr>
      <vt:lpstr>PowerPoint Presentation</vt:lpstr>
      <vt:lpstr>Pendulum Equation</vt:lpstr>
      <vt:lpstr>Wave equation</vt:lpstr>
      <vt:lpstr>Acknowledgements</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Multifidelity Finite Basis Physics Informed Neural Networks</dc:title>
  <dc:creator>Beecroft, Damien O</dc:creator>
  <cp:lastModifiedBy>Beecroft, Damien O</cp:lastModifiedBy>
  <cp:revision>18</cp:revision>
  <dcterms:created xsi:type="dcterms:W3CDTF">2023-07-17T21:13:16Z</dcterms:created>
  <dcterms:modified xsi:type="dcterms:W3CDTF">2023-08-15T18:57:56Z</dcterms:modified>
</cp:coreProperties>
</file>