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9" r:id="rId3"/>
    <p:sldId id="257" r:id="rId4"/>
    <p:sldId id="258" r:id="rId5"/>
    <p:sldId id="261" r:id="rId6"/>
    <p:sldId id="263" r:id="rId7"/>
    <p:sldId id="267" r:id="rId8"/>
    <p:sldId id="268" r:id="rId9"/>
    <p:sldId id="269" r:id="rId10"/>
    <p:sldId id="272" r:id="rId11"/>
    <p:sldId id="275" r:id="rId12"/>
    <p:sldId id="276" r:id="rId13"/>
    <p:sldId id="270" r:id="rId14"/>
    <p:sldId id="278"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0343" autoAdjust="0"/>
  </p:normalViewPr>
  <p:slideViewPr>
    <p:cSldViewPr snapToGrid="0">
      <p:cViewPr>
        <p:scale>
          <a:sx n="66" d="100"/>
          <a:sy n="66" d="100"/>
        </p:scale>
        <p:origin x="-48" y="-1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Damien Beecroft. I am a third year PhD student in the Applied Mathematics department at the University of Washington. This summer I worked on the development and testing of a new algorithm called </a:t>
            </a:r>
            <a:r>
              <a:rPr lang="en-US" dirty="0" err="1"/>
              <a:t>multifidelity</a:t>
            </a:r>
            <a:r>
              <a:rPr lang="en-US" dirty="0"/>
              <a:t> finite basis physics informed neural networks.</a:t>
            </a:r>
          </a:p>
          <a:p>
            <a:endParaRPr lang="en-US" dirty="0"/>
          </a:p>
          <a:p>
            <a:endParaRPr lang="en-US" dirty="0"/>
          </a:p>
          <a:p>
            <a:r>
              <a:rPr lang="en-US" dirty="0"/>
              <a:t>This summer I interned at Pacific Northwest National Lab on a project supervised by Amanda Howard and Panos Stinis in the</a:t>
            </a:r>
            <a:r>
              <a:rPr lang="en-US" dirty="0">
                <a:effectLst/>
                <a:latin typeface="Calibri" panose="020F0502020204030204" pitchFamily="34" charset="0"/>
                <a:ea typeface="Calibri" panose="020F0502020204030204" pitchFamily="34" charset="0"/>
              </a:rPr>
              <a:t> SEA-CROGS group</a:t>
            </a:r>
            <a:r>
              <a:rPr lang="en-US" dirty="0"/>
              <a:t>. In addition, we worked with Alex Heinlein, an Assistant Professor at the Delft Institute of Applied Mathematics. For this project I worked on the development and testing of a new algorithm called </a:t>
            </a:r>
            <a:r>
              <a:rPr lang="en-US" dirty="0" err="1"/>
              <a:t>multifidelity</a:t>
            </a:r>
            <a:r>
              <a:rPr lang="en-US" dirty="0"/>
              <a:t> finite basis physics informed neural networks.</a:t>
            </a:r>
          </a:p>
        </p:txBody>
      </p:sp>
      <p:sp>
        <p:nvSpPr>
          <p:cNvPr id="4" name="Slide Number Placeholder 3"/>
          <p:cNvSpPr>
            <a:spLocks noGrp="1"/>
          </p:cNvSpPr>
          <p:nvPr>
            <p:ph type="sldNum" sz="quarter" idx="5"/>
          </p:nvPr>
        </p:nvSpPr>
        <p:spPr/>
        <p:txBody>
          <a:bodyPr/>
          <a:lstStyle/>
          <a:p>
            <a:fld id="{4FFB5539-238E-464D-9A8D-E4AB4B4F3E88}" type="slidenum">
              <a:rPr lang="en-US" smtClean="0"/>
              <a:t>1</a:t>
            </a:fld>
            <a:endParaRPr lang="en-US"/>
          </a:p>
        </p:txBody>
      </p:sp>
    </p:spTree>
    <p:extLst>
      <p:ext uri="{BB962C8B-B14F-4D97-AF65-F5344CB8AC3E}">
        <p14:creationId xmlns:p14="http://schemas.microsoft.com/office/powerpoint/2010/main" val="270933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introduce some of the results that we observed when training MFFBPINNs. Note that these results are preliminary and there is still much work to be done. Furthermore, all results were trained without the use of solution data.</a:t>
            </a:r>
          </a:p>
        </p:txBody>
      </p:sp>
      <p:sp>
        <p:nvSpPr>
          <p:cNvPr id="4" name="Slide Number Placeholder 3"/>
          <p:cNvSpPr>
            <a:spLocks noGrp="1"/>
          </p:cNvSpPr>
          <p:nvPr>
            <p:ph type="sldNum" sz="quarter" idx="5"/>
          </p:nvPr>
        </p:nvSpPr>
        <p:spPr/>
        <p:txBody>
          <a:bodyPr/>
          <a:lstStyle/>
          <a:p>
            <a:fld id="{4FFB5539-238E-464D-9A8D-E4AB4B4F3E88}" type="slidenum">
              <a:rPr lang="en-US" smtClean="0"/>
              <a:t>10</a:t>
            </a:fld>
            <a:endParaRPr lang="en-US"/>
          </a:p>
        </p:txBody>
      </p:sp>
    </p:spTree>
    <p:extLst>
      <p:ext uri="{BB962C8B-B14F-4D97-AF65-F5344CB8AC3E}">
        <p14:creationId xmlns:p14="http://schemas.microsoft.com/office/powerpoint/2010/main" val="1290744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11</a:t>
            </a:fld>
            <a:endParaRPr lang="en-US"/>
          </a:p>
        </p:txBody>
      </p:sp>
    </p:spTree>
    <p:extLst>
      <p:ext uri="{BB962C8B-B14F-4D97-AF65-F5344CB8AC3E}">
        <p14:creationId xmlns:p14="http://schemas.microsoft.com/office/powerpoint/2010/main" val="6960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12</a:t>
            </a:fld>
            <a:endParaRPr lang="en-US"/>
          </a:p>
        </p:txBody>
      </p:sp>
    </p:spTree>
    <p:extLst>
      <p:ext uri="{BB962C8B-B14F-4D97-AF65-F5344CB8AC3E}">
        <p14:creationId xmlns:p14="http://schemas.microsoft.com/office/powerpoint/2010/main" val="214512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13</a:t>
            </a:fld>
            <a:endParaRPr lang="en-US"/>
          </a:p>
        </p:txBody>
      </p:sp>
    </p:spTree>
    <p:extLst>
      <p:ext uri="{BB962C8B-B14F-4D97-AF65-F5344CB8AC3E}">
        <p14:creationId xmlns:p14="http://schemas.microsoft.com/office/powerpoint/2010/main" val="3094644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14</a:t>
            </a:fld>
            <a:endParaRPr lang="en-US"/>
          </a:p>
        </p:txBody>
      </p:sp>
    </p:spTree>
    <p:extLst>
      <p:ext uri="{BB962C8B-B14F-4D97-AF65-F5344CB8AC3E}">
        <p14:creationId xmlns:p14="http://schemas.microsoft.com/office/powerpoint/2010/main" val="3367202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15</a:t>
            </a:fld>
            <a:endParaRPr lang="en-US"/>
          </a:p>
        </p:txBody>
      </p:sp>
    </p:spTree>
    <p:extLst>
      <p:ext uri="{BB962C8B-B14F-4D97-AF65-F5344CB8AC3E}">
        <p14:creationId xmlns:p14="http://schemas.microsoft.com/office/powerpoint/2010/main" val="93992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thank Amanda Howard and Panos Stinis in the</a:t>
            </a:r>
            <a:r>
              <a:rPr lang="en-US" dirty="0">
                <a:effectLst/>
                <a:latin typeface="Calibri" panose="020F0502020204030204" pitchFamily="34" charset="0"/>
                <a:ea typeface="Calibri" panose="020F0502020204030204" pitchFamily="34" charset="0"/>
              </a:rPr>
              <a:t> SEA-CROGS group and </a:t>
            </a:r>
            <a:r>
              <a:rPr lang="en-US" dirty="0"/>
              <a:t>Alex Heinlein at the Delft Institute of Applied Mathematics for their guidance throughout the course of </a:t>
            </a:r>
            <a:r>
              <a:rPr lang="en-US"/>
              <a:t>this project.</a:t>
            </a: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256263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begin by introducing the concept of a physics informed neural network for those that are unfamiliar with the concept. Suppose we have a differential equation with some following boundary and initial conditions. Note that N and B can be arbitrary spatial differential operators.</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train a neural network to learn this differential equation. We take an untrained network and pass in the spatiotemporal coordinates where we would like to evaluate the differential equation. This gives us our initial approximation, u. Of course, this is not a very good approximation for the solution yet. We need to train.</a:t>
            </a:r>
          </a:p>
          <a:p>
            <a:endParaRPr lang="en-US" dirty="0"/>
          </a:p>
          <a:p>
            <a:r>
              <a:rPr lang="en-US" dirty="0"/>
              <a:t>Click</a:t>
            </a:r>
          </a:p>
          <a:p>
            <a:endParaRPr lang="en-US" dirty="0"/>
          </a:p>
          <a:p>
            <a:r>
              <a:rPr lang="en-US" dirty="0"/>
              <a:t>We compute how well our neural network approximates the true solution. This is a very simple task for the initial conditions. We use automatic differentiation to compute the loss of the boundary conditions and the differential equation. We also penalize the networks weights to avoid overfitting. The losses are all summed to get the total loss, L.</a:t>
            </a:r>
          </a:p>
          <a:p>
            <a:endParaRPr lang="en-US" dirty="0"/>
          </a:p>
          <a:p>
            <a:r>
              <a:rPr lang="en-US" dirty="0"/>
              <a:t>Click</a:t>
            </a:r>
          </a:p>
          <a:p>
            <a:endParaRPr lang="en-US" dirty="0"/>
          </a:p>
          <a:p>
            <a:r>
              <a:rPr lang="en-US" dirty="0"/>
              <a:t>We take the gradient of the total loss and use this to update the weights of the PINN.</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construction is simple. However, convergence behavior is not so straightforward.</a:t>
            </a:r>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If a differential equation has an oscillatory solution, a PINN attempting to learn the dynamics will often struggle to converge. The weights and biases of the network need to change significantly in order to capture the behavior of highly oscillatory solutions. </a:t>
            </a:r>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On the other hand, erroneous fixed point solutions are attractive because they produce a small residual error. </a:t>
            </a:r>
          </a:p>
          <a:p>
            <a:pPr marL="0" indent="0">
              <a:buFontTx/>
              <a:buNone/>
            </a:pPr>
            <a:endParaRPr lang="en-US" dirty="0"/>
          </a:p>
          <a:p>
            <a:pPr marL="0" indent="0">
              <a:buFontTx/>
              <a:buNone/>
            </a:pPr>
            <a:r>
              <a:rPr lang="en-US" dirty="0"/>
              <a:t>We see an example of this behavior in the figure on the above. We are training a PINN to predict the solution of a slightly damped pendulum. The PINN understands that the solution should be oscillatory, but it converges to the fixed point far too quickly.</a:t>
            </a:r>
          </a:p>
          <a:p>
            <a:pPr marL="0" indent="0">
              <a:buFontTx/>
              <a:buNone/>
            </a:pPr>
            <a:endParaRPr lang="en-US" dirty="0"/>
          </a:p>
          <a:p>
            <a:pPr marL="0" indent="0">
              <a:buFontTx/>
              <a:buNone/>
            </a:pPr>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reason for this behavior is that non-physical fixed points can create saddle points in the loss function. This phenomenon is well demonstrated in </a:t>
            </a:r>
            <a:r>
              <a:rPr lang="en-US" sz="1200" dirty="0" err="1"/>
              <a:t>Rohrhofer</a:t>
            </a:r>
            <a:r>
              <a:rPr lang="en-US" sz="1200" dirty="0"/>
              <a:t> et al. I have taken a figure from that paper to illustrate the issue. They train a PINN to learn a differential equation that has an unstable fixed point at 0 and a stable fixed point at 1. After training for 25,000 iterations, the PINN incorrectly converges to the unstable fixed point. This is the blue line in figure (a). After another 25,000 iterations the loss drops sharply and the PINN correctly converges to the stable fixed point solution as it should. We can see why this occurs from the topology of the loss landscape. The non-physical fixed point solution corresponds to a saddle point in the loss landscape which severely slows convergence.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Tx/>
              <a:buNone/>
            </a:pPr>
            <a:r>
              <a:rPr lang="en-US" dirty="0"/>
              <a:t>Click</a:t>
            </a:r>
          </a:p>
          <a:p>
            <a:pPr marL="0" indent="0">
              <a:buFontTx/>
              <a:buNone/>
            </a:pPr>
            <a:endParaRPr lang="en-US" dirty="0"/>
          </a:p>
          <a:p>
            <a:pPr marL="0" indent="0">
              <a:buFontTx/>
              <a:buNone/>
            </a:pPr>
            <a:r>
              <a:rPr lang="en-US" dirty="0"/>
              <a:t>The main goal of this project is to overcome this convergence issue.</a:t>
            </a:r>
          </a:p>
          <a:p>
            <a:pPr marL="0" indent="0">
              <a:buFontTx/>
              <a:buNone/>
            </a:pPr>
            <a:endParaRPr lang="en-US" dirty="0"/>
          </a:p>
          <a:p>
            <a:pPr marL="0" indent="0">
              <a:buFontTx/>
              <a:buNone/>
            </a:pPr>
            <a:r>
              <a:rPr lang="en-US" dirty="0"/>
              <a:t>Click</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introducing MFFBPINNs we must introduce multilevel finite basis PINNs and </a:t>
            </a:r>
            <a:r>
              <a:rPr lang="en-US" dirty="0" err="1"/>
              <a:t>multifidelity</a:t>
            </a:r>
            <a:r>
              <a:rPr lang="en-US" dirty="0"/>
              <a:t> PINNs. We discuss the former here.</a:t>
            </a:r>
          </a:p>
          <a:p>
            <a:endParaRPr lang="en-US" dirty="0"/>
          </a:p>
          <a:p>
            <a:r>
              <a:rPr lang="en-US" dirty="0"/>
              <a:t>Click</a:t>
            </a:r>
          </a:p>
          <a:p>
            <a:endParaRPr lang="en-US" dirty="0"/>
          </a:p>
          <a:p>
            <a:r>
              <a:rPr lang="en-US" dirty="0"/>
              <a:t>In Multilevel Finite Basis PINNs create a sequence of levels. Each level contains a set of overlapping subdomains whose union is the entire problem domain. In the top figure we see an example of this where the number of subdomains is doubled each level.</a:t>
            </a:r>
          </a:p>
          <a:p>
            <a:endParaRPr lang="en-US" dirty="0"/>
          </a:p>
          <a:p>
            <a:r>
              <a:rPr lang="en-US" dirty="0"/>
              <a:t>Click</a:t>
            </a:r>
          </a:p>
          <a:p>
            <a:endParaRPr lang="en-US" dirty="0"/>
          </a:p>
          <a:p>
            <a:r>
              <a:rPr lang="en-US" dirty="0"/>
              <a:t>We define a PINN on each subdomain…</a:t>
            </a:r>
          </a:p>
          <a:p>
            <a:endParaRPr lang="en-US" dirty="0"/>
          </a:p>
          <a:p>
            <a:r>
              <a:rPr lang="en-US" dirty="0"/>
              <a:t>Click</a:t>
            </a:r>
          </a:p>
          <a:p>
            <a:endParaRPr lang="en-US" dirty="0"/>
          </a:p>
          <a:p>
            <a:r>
              <a:rPr lang="en-US" dirty="0"/>
              <a:t>And we also define weight functions on each subdomain that ensure a smooth transition between the PINNs defined on those subdomains. The global solution is achieved by averaging the predictions over all the levels. Domain decomposition decreases the length scale of oscillations with respect to the PINN. This can help PINNs overcome the spectral bias that stops them from converging to oscillatory solutions.</a:t>
            </a:r>
          </a:p>
          <a:p>
            <a:endParaRPr lang="en-US" dirty="0"/>
          </a:p>
          <a:p>
            <a:r>
              <a:rPr lang="en-US" dirty="0"/>
              <a:t>Click </a:t>
            </a:r>
          </a:p>
        </p:txBody>
      </p:sp>
      <p:sp>
        <p:nvSpPr>
          <p:cNvPr id="4" name="Slide Number Placeholder 3"/>
          <p:cNvSpPr>
            <a:spLocks noGrp="1"/>
          </p:cNvSpPr>
          <p:nvPr>
            <p:ph type="sldNum" sz="quarter" idx="5"/>
          </p:nvPr>
        </p:nvSpPr>
        <p:spPr/>
        <p:txBody>
          <a:bodyPr/>
          <a:lstStyle/>
          <a:p>
            <a:fld id="{4FFB5539-238E-464D-9A8D-E4AB4B4F3E88}" type="slidenum">
              <a:rPr lang="en-US" smtClean="0"/>
              <a:t>7</a:t>
            </a:fld>
            <a:endParaRPr lang="en-US"/>
          </a:p>
        </p:txBody>
      </p:sp>
    </p:spTree>
    <p:extLst>
      <p:ext uri="{BB962C8B-B14F-4D97-AF65-F5344CB8AC3E}">
        <p14:creationId xmlns:p14="http://schemas.microsoft.com/office/powerpoint/2010/main" val="229165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introduce </a:t>
            </a:r>
            <a:r>
              <a:rPr lang="en-US" dirty="0" err="1"/>
              <a:t>multifidelity</a:t>
            </a:r>
            <a:r>
              <a:rPr lang="en-US" dirty="0"/>
              <a:t> PINNs. </a:t>
            </a:r>
            <a:r>
              <a:rPr lang="en-US" dirty="0" err="1"/>
              <a:t>Multifidelity</a:t>
            </a:r>
            <a:r>
              <a:rPr lang="en-US" dirty="0"/>
              <a:t> PINNs take in not only</a:t>
            </a:r>
          </a:p>
          <a:p>
            <a:endParaRPr lang="en-US" dirty="0"/>
          </a:p>
          <a:p>
            <a:r>
              <a:rPr lang="en-US" dirty="0"/>
              <a:t>Click</a:t>
            </a:r>
          </a:p>
          <a:p>
            <a:endParaRPr lang="en-US" dirty="0"/>
          </a:p>
          <a:p>
            <a:r>
              <a:rPr lang="en-US" dirty="0"/>
              <a:t>the spatiotemporal collocation points (x and t), but also</a:t>
            </a:r>
          </a:p>
          <a:p>
            <a:endParaRPr lang="en-US" dirty="0"/>
          </a:p>
          <a:p>
            <a:r>
              <a:rPr lang="en-US" dirty="0"/>
              <a:t>Click</a:t>
            </a:r>
          </a:p>
          <a:p>
            <a:endParaRPr lang="en-US" dirty="0"/>
          </a:p>
          <a:p>
            <a:r>
              <a:rPr lang="en-US" dirty="0"/>
              <a:t>a low fidelity approximation of the solution to the differential </a:t>
            </a:r>
            <a:r>
              <a:rPr lang="en-US" dirty="0" err="1"/>
              <a:t>eqation</a:t>
            </a:r>
            <a:r>
              <a:rPr lang="en-US" dirty="0"/>
              <a:t> (u_{i-1}).</a:t>
            </a:r>
          </a:p>
          <a:p>
            <a:endParaRPr lang="en-US" dirty="0"/>
          </a:p>
          <a:p>
            <a:r>
              <a:rPr lang="en-US" dirty="0"/>
              <a:t>Click</a:t>
            </a:r>
          </a:p>
          <a:p>
            <a:endParaRPr lang="en-US" dirty="0"/>
          </a:p>
          <a:p>
            <a:r>
              <a:rPr lang="en-US" dirty="0"/>
              <a:t>This information is passed through the network and used to create a high fidelity approximation of the true solution.</a:t>
            </a:r>
          </a:p>
          <a:p>
            <a:endParaRPr lang="en-US" dirty="0"/>
          </a:p>
          <a:p>
            <a:r>
              <a:rPr lang="en-US" dirty="0"/>
              <a:t>Click</a:t>
            </a:r>
          </a:p>
          <a:p>
            <a:endParaRPr lang="en-US" dirty="0"/>
          </a:p>
          <a:p>
            <a:r>
              <a:rPr lang="en-US" dirty="0"/>
              <a:t>The </a:t>
            </a:r>
            <a:r>
              <a:rPr lang="en-US" dirty="0" err="1"/>
              <a:t>multifidelity</a:t>
            </a:r>
            <a:r>
              <a:rPr lang="en-US" dirty="0"/>
              <a:t> PINN can then be differentiated just like a normal PINN to train the network.</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8</a:t>
            </a:fld>
            <a:endParaRPr lang="en-US"/>
          </a:p>
        </p:txBody>
      </p:sp>
    </p:spTree>
    <p:extLst>
      <p:ext uri="{BB962C8B-B14F-4D97-AF65-F5344CB8AC3E}">
        <p14:creationId xmlns:p14="http://schemas.microsoft.com/office/powerpoint/2010/main" val="1621194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Multifidelity</a:t>
            </a:r>
            <a:r>
              <a:rPr lang="en-US" dirty="0"/>
              <a:t> Finite Basis PINNs are a combination of multilevel finite basis PINNs and </a:t>
            </a:r>
            <a:r>
              <a:rPr lang="en-US" dirty="0" err="1"/>
              <a:t>multifidelity</a:t>
            </a:r>
            <a:r>
              <a:rPr lang="en-US" dirty="0"/>
              <a:t> PINNs.</a:t>
            </a:r>
          </a:p>
          <a:p>
            <a:r>
              <a:rPr lang="en-US" dirty="0"/>
              <a:t>We give a brief illustration of how a MFFBPINN produces predictions.</a:t>
            </a:r>
          </a:p>
          <a:p>
            <a:endParaRPr lang="en-US" dirty="0"/>
          </a:p>
          <a:p>
            <a:r>
              <a:rPr lang="en-US" dirty="0"/>
              <a:t>Click</a:t>
            </a:r>
          </a:p>
          <a:p>
            <a:endParaRPr lang="en-US" dirty="0"/>
          </a:p>
          <a:p>
            <a:r>
              <a:rPr lang="en-US" dirty="0"/>
              <a:t>A set of collocation points (denoted by the red) are given to the single fidelity PINN on the zeroth level to get our single fidelity prediction.</a:t>
            </a:r>
          </a:p>
          <a:p>
            <a:endParaRPr lang="en-US" dirty="0"/>
          </a:p>
          <a:p>
            <a:r>
              <a:rPr lang="en-US" dirty="0"/>
              <a:t>Click</a:t>
            </a:r>
          </a:p>
          <a:p>
            <a:endParaRPr lang="en-US" dirty="0"/>
          </a:p>
          <a:p>
            <a:r>
              <a:rPr lang="en-US" dirty="0"/>
              <a:t>The collocation points and the single fidelity prediction from the zeroth level are passed to the first level. </a:t>
            </a:r>
          </a:p>
          <a:p>
            <a:endParaRPr lang="en-US" dirty="0"/>
          </a:p>
          <a:p>
            <a:r>
              <a:rPr lang="en-US" dirty="0"/>
              <a:t>Click</a:t>
            </a:r>
          </a:p>
          <a:p>
            <a:endParaRPr lang="en-US" dirty="0"/>
          </a:p>
          <a:p>
            <a:r>
              <a:rPr lang="en-US" dirty="0"/>
              <a:t>The </a:t>
            </a:r>
            <a:r>
              <a:rPr lang="en-US" dirty="0" err="1"/>
              <a:t>multifidelity</a:t>
            </a:r>
            <a:r>
              <a:rPr lang="en-US" dirty="0"/>
              <a:t> PINNs on the first level take in the collocation points that lie within their subdomain and the corresponding single fidelity predictions to get predictions from each </a:t>
            </a:r>
            <a:r>
              <a:rPr lang="en-US" dirty="0" err="1"/>
              <a:t>multifidelity</a:t>
            </a:r>
            <a:r>
              <a:rPr lang="en-US" dirty="0"/>
              <a:t> subnetwork. These subnetwork predictions are then weighted to get the final high fidelity prediction of the first level. </a:t>
            </a:r>
          </a:p>
          <a:p>
            <a:endParaRPr lang="en-US" dirty="0"/>
          </a:p>
          <a:p>
            <a:r>
              <a:rPr lang="en-US" dirty="0"/>
              <a:t>Click</a:t>
            </a:r>
          </a:p>
          <a:p>
            <a:endParaRPr lang="en-US" dirty="0"/>
          </a:p>
          <a:p>
            <a:r>
              <a:rPr lang="en-US" dirty="0"/>
              <a:t>The high fidelity prediction from level one is passed to level two as the low fidelity prediction along with the collocation points.</a:t>
            </a:r>
          </a:p>
          <a:p>
            <a:endParaRPr lang="en-US" dirty="0"/>
          </a:p>
          <a:p>
            <a:r>
              <a:rPr lang="en-US" dirty="0"/>
              <a:t>Click</a:t>
            </a:r>
          </a:p>
          <a:p>
            <a:endParaRPr lang="en-US" dirty="0"/>
          </a:p>
          <a:p>
            <a:r>
              <a:rPr lang="en-US" dirty="0"/>
              <a:t>The process on level two is the same as level one.</a:t>
            </a:r>
          </a:p>
          <a:p>
            <a:endParaRPr lang="en-US" dirty="0"/>
          </a:p>
          <a:p>
            <a:r>
              <a:rPr lang="en-US" dirty="0"/>
              <a:t>Click</a:t>
            </a:r>
          </a:p>
          <a:p>
            <a:endParaRPr lang="en-US" dirty="0"/>
          </a:p>
          <a:p>
            <a:r>
              <a:rPr lang="en-US" dirty="0"/>
              <a:t>This process can be repeated until a desired level of accuracy is achieved or convergence stalls. </a:t>
            </a:r>
          </a:p>
        </p:txBody>
      </p:sp>
      <p:sp>
        <p:nvSpPr>
          <p:cNvPr id="4" name="Slide Number Placeholder 3"/>
          <p:cNvSpPr>
            <a:spLocks noGrp="1"/>
          </p:cNvSpPr>
          <p:nvPr>
            <p:ph type="sldNum" sz="quarter" idx="5"/>
          </p:nvPr>
        </p:nvSpPr>
        <p:spPr/>
        <p:txBody>
          <a:bodyPr/>
          <a:lstStyle/>
          <a:p>
            <a:fld id="{4FFB5539-238E-464D-9A8D-E4AB4B4F3E88}" type="slidenum">
              <a:rPr lang="en-US" smtClean="0"/>
              <a:t>9</a:t>
            </a:fld>
            <a:endParaRPr lang="en-US"/>
          </a:p>
        </p:txBody>
      </p:sp>
    </p:spTree>
    <p:extLst>
      <p:ext uri="{BB962C8B-B14F-4D97-AF65-F5344CB8AC3E}">
        <p14:creationId xmlns:p14="http://schemas.microsoft.com/office/powerpoint/2010/main" val="2621732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8/21/2023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0.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0.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dirty="0" err="1">
                <a:solidFill>
                  <a:srgbClr val="FFFFFF"/>
                </a:solidFill>
              </a:rPr>
              <a:t>Multifidelity</a:t>
            </a:r>
            <a:r>
              <a:rPr lang="en-US" sz="3400" dirty="0">
                <a:solidFill>
                  <a:srgbClr val="FFFFFF"/>
                </a:solidFill>
              </a:rPr>
              <a:t>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51922" y="3893692"/>
            <a:ext cx="6857999" cy="610931"/>
          </a:xfrm>
        </p:spPr>
        <p:txBody>
          <a:bodyPr>
            <a:normAutofit/>
          </a:bodyPr>
          <a:lstStyle/>
          <a:p>
            <a:pPr algn="ctr"/>
            <a:r>
              <a:rPr lang="en-US" dirty="0">
                <a:solidFill>
                  <a:schemeClr val="bg2"/>
                </a:solidFill>
              </a:rPr>
              <a:t>By Damien Beecroft</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Pendulum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CCE63633-CB45-6DC4-8940-3C70410AC32C}"/>
              </a:ext>
            </a:extLst>
          </p:cNvPr>
          <p:cNvPicPr>
            <a:picLocks noChangeAspect="1"/>
          </p:cNvPicPr>
          <p:nvPr/>
        </p:nvPicPr>
        <p:blipFill>
          <a:blip r:embed="rId4"/>
          <a:stretch>
            <a:fillRect/>
          </a:stretch>
        </p:blipFill>
        <p:spPr>
          <a:xfrm>
            <a:off x="1184899" y="2045007"/>
            <a:ext cx="5585869" cy="2094701"/>
          </a:xfrm>
          <a:prstGeom prst="rect">
            <a:avLst/>
          </a:prstGeom>
          <a:effectLst>
            <a:outerShdw blurRad="50800" dist="38100" dir="5400000" algn="t" rotWithShape="0">
              <a:prstClr val="black">
                <a:alpha val="40000"/>
              </a:prstClr>
            </a:outerShdw>
          </a:effectLst>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D44157B-6458-7992-C1B5-3F5603DE565A}"/>
                  </a:ext>
                </a:extLst>
              </p:cNvPr>
              <p:cNvSpPr txBox="1"/>
              <p:nvPr/>
            </p:nvSpPr>
            <p:spPr>
              <a:xfrm>
                <a:off x="7497679" y="1814583"/>
                <a:ext cx="3307763" cy="187660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2000" b="0" i="1" smtClean="0">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m:rPr>
                              <m:nor/>
                            </m:rPr>
                            <a:rPr lang="en-US" sz="2000" dirty="0"/>
                            <m:t> </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oMath>
                  </m:oMathPara>
                </a14:m>
                <a:endParaRPr lang="en-US" sz="2000" dirty="0"/>
              </a:p>
              <a:p>
                <a:endParaRPr lang="en-US" sz="2000" dirty="0"/>
              </a:p>
              <a:p>
                <a:pPr/>
                <a14:m>
                  <m:oMathPara xmlns:m="http://schemas.openxmlformats.org/officeDocument/2006/math">
                    <m:oMathParaPr>
                      <m:jc m:val="left"/>
                    </m:oMathParaPr>
                    <m:oMath xmlns:m="http://schemas.openxmlformats.org/officeDocument/2006/math">
                      <m:f>
                        <m:fPr>
                          <m:ctrlPr>
                            <a:rPr lang="en-US" sz="2000" b="0" i="1" smtClean="0">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b="0" i="1" smtClean="0">
                                  <a:latin typeface="Cambria Math" panose="02040503050406030204" pitchFamily="18" charset="0"/>
                                </a:rPr>
                                <m:t>2</m:t>
                              </m:r>
                            </m:sub>
                          </m:sSub>
                          <m:r>
                            <m:rPr>
                              <m:nor/>
                            </m:rPr>
                            <a:rPr lang="en-US" sz="2000" dirty="0"/>
                            <m:t> </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20</m:t>
                          </m:r>
                        </m:den>
                      </m:f>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𝑔</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e>
                      </m:func>
                    </m:oMath>
                  </m:oMathPara>
                </a14:m>
                <a:endParaRPr lang="en-US" sz="2000" dirty="0"/>
              </a:p>
              <a:p>
                <a:endParaRPr lang="en-US" sz="2000" dirty="0"/>
              </a:p>
            </p:txBody>
          </p:sp>
        </mc:Choice>
        <mc:Fallback xmlns="">
          <p:sp>
            <p:nvSpPr>
              <p:cNvPr id="40" name="TextBox 39">
                <a:extLst>
                  <a:ext uri="{FF2B5EF4-FFF2-40B4-BE49-F238E27FC236}">
                    <a16:creationId xmlns:a16="http://schemas.microsoft.com/office/drawing/2014/main" id="{1D44157B-6458-7992-C1B5-3F5603DE565A}"/>
                  </a:ext>
                </a:extLst>
              </p:cNvPr>
              <p:cNvSpPr txBox="1">
                <a:spLocks noRot="1" noChangeAspect="1" noMove="1" noResize="1" noEditPoints="1" noAdjustHandles="1" noChangeArrowheads="1" noChangeShapeType="1" noTextEdit="1"/>
              </p:cNvSpPr>
              <p:nvPr/>
            </p:nvSpPr>
            <p:spPr>
              <a:xfrm>
                <a:off x="7497679" y="1814583"/>
                <a:ext cx="3307763" cy="1876604"/>
              </a:xfrm>
              <a:prstGeom prst="rect">
                <a:avLst/>
              </a:prstGeom>
              <a:blipFill>
                <a:blip r:embed="rId5"/>
                <a:stretch>
                  <a:fillRect/>
                </a:stretch>
              </a:blipFill>
            </p:spPr>
            <p:txBody>
              <a:bodyPr/>
              <a:lstStyle/>
              <a:p>
                <a:r>
                  <a:rPr lang="en-US">
                    <a:noFill/>
                  </a:rPr>
                  <a:t> </a:t>
                </a:r>
              </a:p>
            </p:txBody>
          </p:sp>
        </mc:Fallback>
      </mc:AlternateContent>
      <p:pic>
        <p:nvPicPr>
          <p:cNvPr id="57" name="Picture 56" descr="Chart, line chart&#10;&#10;Description automatically generated">
            <a:extLst>
              <a:ext uri="{FF2B5EF4-FFF2-40B4-BE49-F238E27FC236}">
                <a16:creationId xmlns:a16="http://schemas.microsoft.com/office/drawing/2014/main" id="{A86FE071-72A8-5623-2582-D4F6E1F4A8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4713" y="3684739"/>
            <a:ext cx="3963226" cy="2972420"/>
          </a:xfrm>
          <a:prstGeom prst="rect">
            <a:avLst/>
          </a:prstGeom>
          <a:effectLst>
            <a:outerShdw blurRad="50800" dist="38100" dir="5400000" algn="t" rotWithShape="0">
              <a:prstClr val="black">
                <a:alpha val="40000"/>
              </a:prstClr>
            </a:outerShdw>
          </a:effectLst>
        </p:spPr>
      </p:pic>
      <p:pic>
        <p:nvPicPr>
          <p:cNvPr id="61" name="Picture 60" descr="Chart&#10;&#10;Description automatically generated">
            <a:extLst>
              <a:ext uri="{FF2B5EF4-FFF2-40B4-BE49-F238E27FC236}">
                <a16:creationId xmlns:a16="http://schemas.microsoft.com/office/drawing/2014/main" id="{E8E1A0B0-6DF1-6AB0-8B98-059D19EAA4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4899" y="4562458"/>
            <a:ext cx="5585871" cy="2094701"/>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E35690E6-50EF-FF09-B614-8B5B64C87BCF}"/>
              </a:ext>
            </a:extLst>
          </p:cNvPr>
          <p:cNvSpPr txBox="1"/>
          <p:nvPr/>
        </p:nvSpPr>
        <p:spPr>
          <a:xfrm>
            <a:off x="2870927" y="1673545"/>
            <a:ext cx="2213811" cy="369332"/>
          </a:xfrm>
          <a:prstGeom prst="rect">
            <a:avLst/>
          </a:prstGeom>
          <a:noFill/>
        </p:spPr>
        <p:txBody>
          <a:bodyPr wrap="square">
            <a:spAutoFit/>
          </a:bodyPr>
          <a:lstStyle/>
          <a:p>
            <a:r>
              <a:rPr lang="en-US" dirty="0"/>
              <a:t>MF Pendulum with DD</a:t>
            </a:r>
          </a:p>
        </p:txBody>
      </p:sp>
      <p:sp>
        <p:nvSpPr>
          <p:cNvPr id="5" name="TextBox 4">
            <a:extLst>
              <a:ext uri="{FF2B5EF4-FFF2-40B4-BE49-F238E27FC236}">
                <a16:creationId xmlns:a16="http://schemas.microsoft.com/office/drawing/2014/main" id="{9B1AE8AA-1628-9AF2-F7A5-31CD7825BE01}"/>
              </a:ext>
            </a:extLst>
          </p:cNvPr>
          <p:cNvSpPr txBox="1"/>
          <p:nvPr/>
        </p:nvSpPr>
        <p:spPr>
          <a:xfrm>
            <a:off x="3265563" y="4210051"/>
            <a:ext cx="2213811" cy="369332"/>
          </a:xfrm>
          <a:prstGeom prst="rect">
            <a:avLst/>
          </a:prstGeom>
          <a:noFill/>
        </p:spPr>
        <p:txBody>
          <a:bodyPr wrap="square">
            <a:spAutoFit/>
          </a:bodyPr>
          <a:lstStyle/>
          <a:p>
            <a:r>
              <a:rPr lang="en-US" dirty="0"/>
              <a:t>MF Pendulum</a:t>
            </a:r>
          </a:p>
        </p:txBody>
      </p:sp>
    </p:spTree>
    <p:extLst>
      <p:ext uri="{BB962C8B-B14F-4D97-AF65-F5344CB8AC3E}">
        <p14:creationId xmlns:p14="http://schemas.microsoft.com/office/powerpoint/2010/main" val="8178364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Wave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 name="Picture 4">
            <a:extLst>
              <a:ext uri="{FF2B5EF4-FFF2-40B4-BE49-F238E27FC236}">
                <a16:creationId xmlns:a16="http://schemas.microsoft.com/office/drawing/2014/main" id="{89EF9100-FE27-1048-BA47-DD7114674619}"/>
              </a:ext>
            </a:extLst>
          </p:cNvPr>
          <p:cNvPicPr>
            <a:picLocks noChangeAspect="1"/>
          </p:cNvPicPr>
          <p:nvPr/>
        </p:nvPicPr>
        <p:blipFill>
          <a:blip r:embed="rId4"/>
          <a:stretch>
            <a:fillRect/>
          </a:stretch>
        </p:blipFill>
        <p:spPr>
          <a:xfrm>
            <a:off x="764487" y="2192338"/>
            <a:ext cx="6638682" cy="1991605"/>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98884A2A-9B1C-3DFC-6027-35E24162EA11}"/>
              </a:ext>
            </a:extLst>
          </p:cNvPr>
          <p:cNvPicPr>
            <a:picLocks noChangeAspect="1"/>
          </p:cNvPicPr>
          <p:nvPr/>
        </p:nvPicPr>
        <p:blipFill>
          <a:blip r:embed="rId5"/>
          <a:stretch>
            <a:fillRect/>
          </a:stretch>
        </p:blipFill>
        <p:spPr>
          <a:xfrm>
            <a:off x="754651" y="4653926"/>
            <a:ext cx="6658354" cy="1997506"/>
          </a:xfrm>
          <a:prstGeom prst="rect">
            <a:avLst/>
          </a:prstGeom>
          <a:effectLst>
            <a:outerShdw blurRad="50800" dist="38100" dir="5400000" algn="t" rotWithShape="0">
              <a:prstClr val="black">
                <a:alpha val="40000"/>
              </a:prstClr>
            </a:outerShdw>
          </a:effectLst>
        </p:spPr>
      </p:pic>
      <p:pic>
        <p:nvPicPr>
          <p:cNvPr id="52" name="Picture 51">
            <a:extLst>
              <a:ext uri="{FF2B5EF4-FFF2-40B4-BE49-F238E27FC236}">
                <a16:creationId xmlns:a16="http://schemas.microsoft.com/office/drawing/2014/main" id="{9EF9AC17-FD97-7C75-65F8-2CEC1B85834E}"/>
              </a:ext>
            </a:extLst>
          </p:cNvPr>
          <p:cNvPicPr>
            <a:picLocks noChangeAspect="1"/>
          </p:cNvPicPr>
          <p:nvPr/>
        </p:nvPicPr>
        <p:blipFill>
          <a:blip r:embed="rId6"/>
          <a:stretch>
            <a:fillRect/>
          </a:stretch>
        </p:blipFill>
        <p:spPr>
          <a:xfrm>
            <a:off x="8106155" y="3681414"/>
            <a:ext cx="3709467" cy="2967573"/>
          </a:xfrm>
          <a:prstGeom prst="rect">
            <a:avLst/>
          </a:prstGeom>
          <a:effectLst>
            <a:outerShdw blurRad="50800" dist="38100" dir="5400000" algn="t" rotWithShape="0">
              <a:prstClr val="black">
                <a:alpha val="40000"/>
              </a:prstClr>
            </a:outerShdw>
          </a:effectLst>
        </p:spPr>
      </p:pic>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36E0BE7F-E91B-F0C5-5FAC-33E060DF2EAA}"/>
                  </a:ext>
                </a:extLst>
              </p:cNvPr>
              <p:cNvSpPr txBox="1"/>
              <p:nvPr/>
            </p:nvSpPr>
            <p:spPr>
              <a:xfrm>
                <a:off x="8057355" y="1773185"/>
                <a:ext cx="3668713" cy="193899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𝑡𝑡</m:t>
                          </m:r>
                        </m:sub>
                      </m:sSub>
                      <m:r>
                        <a:rPr lang="en-US" sz="2000" b="0" i="1" smtClean="0">
                          <a:latin typeface="Cambria Math" panose="02040503050406030204" pitchFamily="18" charset="0"/>
                        </a:rPr>
                        <m:t>=4</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𝑥𝑥</m:t>
                          </m:r>
                        </m:sub>
                      </m:sSub>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(0,</m:t>
                      </m:r>
                      <m:r>
                        <a:rPr lang="en-US" sz="2000" b="0" i="1" smtClean="0">
                          <a:latin typeface="Cambria Math" panose="02040503050406030204" pitchFamily="18" charset="0"/>
                        </a:rPr>
                        <m:t>𝑥</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𝜋</m:t>
                              </m:r>
                              <m:r>
                                <a:rPr lang="en-US" sz="2000" b="0" i="1" smtClean="0">
                                  <a:latin typeface="Cambria Math" panose="02040503050406030204" pitchFamily="18" charset="0"/>
                                </a:rPr>
                                <m:t>𝑥</m:t>
                              </m:r>
                            </m:e>
                          </m:d>
                        </m:e>
                      </m:func>
                      <m:r>
                        <a:rPr lang="en-US" sz="2000" b="0" i="1" smtClean="0">
                          <a:latin typeface="Cambria Math" panose="02040503050406030204" pitchFamily="18" charset="0"/>
                        </a:rPr>
                        <m:t>+2</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rPr>
                            <m:t>(4</m:t>
                          </m:r>
                          <m:r>
                            <a:rPr lang="en-US" sz="2000" b="0" i="1" smtClean="0">
                              <a:latin typeface="Cambria Math" panose="02040503050406030204" pitchFamily="18" charset="0"/>
                            </a:rPr>
                            <m:t>𝜋</m:t>
                          </m:r>
                          <m:r>
                            <a:rPr lang="en-US" sz="2000" b="0" i="1" smtClean="0">
                              <a:latin typeface="Cambria Math" panose="02040503050406030204" pitchFamily="18" charset="0"/>
                            </a:rPr>
                            <m:t>𝑥</m:t>
                          </m:r>
                          <m:r>
                            <a:rPr lang="en-US" sz="2000" b="0" i="1" smtClean="0">
                              <a:latin typeface="Cambria Math" panose="02040503050406030204" pitchFamily="18" charset="0"/>
                            </a:rPr>
                            <m:t>)</m:t>
                          </m:r>
                        </m:e>
                      </m:func>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14:m>
                  <m:oMath xmlns:m="http://schemas.openxmlformats.org/officeDocument/2006/math">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,1</m:t>
                        </m:r>
                      </m:e>
                    </m:d>
                    <m:r>
                      <a:rPr lang="en-US" sz="2000" b="0" i="1" smtClean="0">
                        <a:latin typeface="Cambria Math" panose="02040503050406030204" pitchFamily="18" charset="0"/>
                      </a:rPr>
                      <m:t>=0</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dirty="0" smtClean="0">
                        <a:latin typeface="Cambria Math" panose="02040503050406030204" pitchFamily="18" charset="0"/>
                      </a:rPr>
                      <m:t>𝑢</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𝑡</m:t>
                        </m:r>
                        <m:r>
                          <a:rPr lang="en-US" sz="2000" b="0" i="1" dirty="0" smtClean="0">
                            <a:latin typeface="Cambria Math" panose="02040503050406030204" pitchFamily="18" charset="0"/>
                          </a:rPr>
                          <m:t>,0</m:t>
                        </m:r>
                      </m:e>
                    </m:d>
                    <m:r>
                      <a:rPr lang="en-US" sz="2000" b="0" i="1" dirty="0" smtClean="0">
                        <a:latin typeface="Cambria Math" panose="02040503050406030204" pitchFamily="18" charset="0"/>
                      </a:rPr>
                      <m:t>=0</m:t>
                    </m:r>
                  </m:oMath>
                </a14:m>
                <a:endParaRPr lang="en-US" sz="2000" b="0" dirty="0">
                  <a:latin typeface="Times New Roman" panose="02020603050405020304" pitchFamily="18" charset="0"/>
                  <a:cs typeface="Times New Roman" panose="02020603050405020304" pitchFamily="18" charset="0"/>
                </a:endParaRPr>
              </a:p>
              <a:p>
                <a:endParaRPr lang="en-US" sz="2000" dirty="0"/>
              </a:p>
            </p:txBody>
          </p:sp>
        </mc:Choice>
        <mc:Fallback>
          <p:sp>
            <p:nvSpPr>
              <p:cNvPr id="53" name="TextBox 52">
                <a:extLst>
                  <a:ext uri="{FF2B5EF4-FFF2-40B4-BE49-F238E27FC236}">
                    <a16:creationId xmlns:a16="http://schemas.microsoft.com/office/drawing/2014/main" id="{36E0BE7F-E91B-F0C5-5FAC-33E060DF2EAA}"/>
                  </a:ext>
                </a:extLst>
              </p:cNvPr>
              <p:cNvSpPr txBox="1">
                <a:spLocks noRot="1" noChangeAspect="1" noMove="1" noResize="1" noEditPoints="1" noAdjustHandles="1" noChangeArrowheads="1" noChangeShapeType="1" noTextEdit="1"/>
              </p:cNvSpPr>
              <p:nvPr/>
            </p:nvSpPr>
            <p:spPr>
              <a:xfrm>
                <a:off x="8057355" y="1773185"/>
                <a:ext cx="3668713" cy="1938992"/>
              </a:xfrm>
              <a:prstGeom prst="rect">
                <a:avLst/>
              </a:prstGeom>
              <a:blipFill>
                <a:blip r:embed="rId7"/>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7CE3029-37B4-74A3-F931-4660E404E5A2}"/>
              </a:ext>
            </a:extLst>
          </p:cNvPr>
          <p:cNvSpPr txBox="1"/>
          <p:nvPr/>
        </p:nvSpPr>
        <p:spPr>
          <a:xfrm>
            <a:off x="3202251" y="1838602"/>
            <a:ext cx="2021153" cy="369332"/>
          </a:xfrm>
          <a:prstGeom prst="rect">
            <a:avLst/>
          </a:prstGeom>
          <a:noFill/>
        </p:spPr>
        <p:txBody>
          <a:bodyPr wrap="square" rtlCol="0">
            <a:spAutoFit/>
          </a:bodyPr>
          <a:lstStyle/>
          <a:p>
            <a:r>
              <a:rPr lang="en-US" dirty="0"/>
              <a:t>MF Wave with DD</a:t>
            </a:r>
          </a:p>
        </p:txBody>
      </p:sp>
      <p:sp>
        <p:nvSpPr>
          <p:cNvPr id="6" name="TextBox 5">
            <a:extLst>
              <a:ext uri="{FF2B5EF4-FFF2-40B4-BE49-F238E27FC236}">
                <a16:creationId xmlns:a16="http://schemas.microsoft.com/office/drawing/2014/main" id="{F0A2F1EE-5D42-4EE2-A527-D9B10603B408}"/>
              </a:ext>
            </a:extLst>
          </p:cNvPr>
          <p:cNvSpPr txBox="1"/>
          <p:nvPr/>
        </p:nvSpPr>
        <p:spPr>
          <a:xfrm>
            <a:off x="3544944" y="4302681"/>
            <a:ext cx="1135782" cy="369332"/>
          </a:xfrm>
          <a:prstGeom prst="rect">
            <a:avLst/>
          </a:prstGeom>
          <a:noFill/>
        </p:spPr>
        <p:txBody>
          <a:bodyPr wrap="square">
            <a:spAutoFit/>
          </a:bodyPr>
          <a:lstStyle/>
          <a:p>
            <a:r>
              <a:rPr lang="en-US" dirty="0"/>
              <a:t>MF Wave </a:t>
            </a:r>
          </a:p>
        </p:txBody>
      </p:sp>
    </p:spTree>
    <p:extLst>
      <p:ext uri="{BB962C8B-B14F-4D97-AF65-F5344CB8AC3E}">
        <p14:creationId xmlns:p14="http://schemas.microsoft.com/office/powerpoint/2010/main" val="26060593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Allen-Cahn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6F1CFD4D-50D6-9B54-CEAB-9398276ACCB4}"/>
              </a:ext>
            </a:extLst>
          </p:cNvPr>
          <p:cNvPicPr>
            <a:picLocks noChangeAspect="1"/>
          </p:cNvPicPr>
          <p:nvPr/>
        </p:nvPicPr>
        <p:blipFill>
          <a:blip r:embed="rId4"/>
          <a:stretch>
            <a:fillRect/>
          </a:stretch>
        </p:blipFill>
        <p:spPr>
          <a:xfrm>
            <a:off x="681366" y="4544845"/>
            <a:ext cx="6888921" cy="2066676"/>
          </a:xfrm>
          <a:prstGeom prst="rect">
            <a:avLst/>
          </a:prstGeom>
          <a:effectLst>
            <a:outerShdw blurRad="50800" dist="38100" dir="5400000" algn="t" rotWithShape="0">
              <a:prstClr val="black">
                <a:alpha val="40000"/>
              </a:prstClr>
            </a:outerShdw>
          </a:effectLst>
        </p:spPr>
      </p:pic>
      <p:pic>
        <p:nvPicPr>
          <p:cNvPr id="40" name="Picture 39">
            <a:extLst>
              <a:ext uri="{FF2B5EF4-FFF2-40B4-BE49-F238E27FC236}">
                <a16:creationId xmlns:a16="http://schemas.microsoft.com/office/drawing/2014/main" id="{24FD87CE-EF4B-A8C1-AEEC-E8B076CC560A}"/>
              </a:ext>
            </a:extLst>
          </p:cNvPr>
          <p:cNvPicPr>
            <a:picLocks noChangeAspect="1"/>
          </p:cNvPicPr>
          <p:nvPr/>
        </p:nvPicPr>
        <p:blipFill>
          <a:blip r:embed="rId5"/>
          <a:stretch>
            <a:fillRect/>
          </a:stretch>
        </p:blipFill>
        <p:spPr>
          <a:xfrm>
            <a:off x="698500" y="2033695"/>
            <a:ext cx="6888921" cy="2066676"/>
          </a:xfrm>
          <a:prstGeom prst="rect">
            <a:avLst/>
          </a:prstGeom>
          <a:effectLst>
            <a:outerShdw blurRad="50800" dist="38100" dir="5400000" algn="t" rotWithShape="0">
              <a:prstClr val="black">
                <a:alpha val="40000"/>
              </a:prstClr>
            </a:outerShdw>
          </a:effectLst>
        </p:spPr>
      </p:pic>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74F1CFC3-7263-43E0-F88B-A1091BEB7380}"/>
                  </a:ext>
                </a:extLst>
              </p:cNvPr>
              <p:cNvSpPr txBox="1"/>
              <p:nvPr/>
            </p:nvSpPr>
            <p:spPr>
              <a:xfrm>
                <a:off x="8087253" y="1664431"/>
                <a:ext cx="3776134" cy="228876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𝑢</m:t>
                          </m:r>
                        </m:e>
                        <m:sub>
                          <m:r>
                            <a:rPr lang="en-US" b="0" i="1" smtClean="0">
                              <a:effectLst/>
                              <a:latin typeface="Cambria Math" panose="02040503050406030204" pitchFamily="18" charset="0"/>
                            </a:rPr>
                            <m:t>𝑡</m:t>
                          </m:r>
                        </m:sub>
                      </m:sSub>
                      <m:r>
                        <a:rPr lang="en-US" b="0" i="1" smtClean="0">
                          <a:effectLst/>
                          <a:latin typeface="Cambria Math" panose="02040503050406030204" pitchFamily="18" charset="0"/>
                        </a:rPr>
                        <m:t>=</m:t>
                      </m:r>
                      <m:f>
                        <m:fPr>
                          <m:ctrlPr>
                            <a:rPr lang="en-US" b="0" i="1" smtClean="0">
                              <a:effectLst/>
                              <a:latin typeface="Cambria Math" panose="02040503050406030204" pitchFamily="18" charset="0"/>
                            </a:rPr>
                          </m:ctrlPr>
                        </m:fPr>
                        <m:num>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𝑢</m:t>
                              </m:r>
                            </m:e>
                            <m:sub>
                              <m:r>
                                <a:rPr lang="en-US" b="0" i="1" smtClean="0">
                                  <a:effectLst/>
                                  <a:latin typeface="Cambria Math" panose="02040503050406030204" pitchFamily="18" charset="0"/>
                                </a:rPr>
                                <m:t>𝑥𝑥</m:t>
                              </m:r>
                            </m:sub>
                          </m:sSub>
                        </m:num>
                        <m:den>
                          <m:r>
                            <a:rPr lang="en-US" b="0" i="1" smtClean="0">
                              <a:effectLst/>
                              <a:latin typeface="Cambria Math" panose="02040503050406030204" pitchFamily="18" charset="0"/>
                            </a:rPr>
                            <m:t>10,000</m:t>
                          </m:r>
                        </m:den>
                      </m:f>
                      <m:r>
                        <a:rPr lang="en-US" b="0" i="1" smtClean="0">
                          <a:effectLst/>
                          <a:latin typeface="Cambria Math" panose="02040503050406030204" pitchFamily="18" charset="0"/>
                        </a:rPr>
                        <m:t>+5</m:t>
                      </m:r>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𝑢</m:t>
                          </m:r>
                        </m:e>
                        <m:sup>
                          <m:r>
                            <a:rPr lang="en-US" b="0" i="1" smtClean="0">
                              <a:effectLst/>
                              <a:latin typeface="Cambria Math" panose="02040503050406030204" pitchFamily="18" charset="0"/>
                            </a:rPr>
                            <m:t>3</m:t>
                          </m:r>
                        </m:sup>
                      </m:sSup>
                      <m:r>
                        <a:rPr lang="en-US" b="0" i="1" smtClean="0">
                          <a:effectLst/>
                          <a:latin typeface="Cambria Math" panose="02040503050406030204" pitchFamily="18" charset="0"/>
                        </a:rPr>
                        <m:t>−5</m:t>
                      </m:r>
                      <m:r>
                        <a:rPr lang="en-US" b="0" i="1" smtClean="0">
                          <a:effectLst/>
                          <a:latin typeface="Cambria Math" panose="02040503050406030204" pitchFamily="18" charset="0"/>
                        </a:rPr>
                        <m:t>𝑢</m:t>
                      </m:r>
                    </m:oMath>
                  </m:oMathPara>
                </a14:m>
                <a:endParaRPr lang="en-US" b="0" dirty="0">
                  <a:effectLst/>
                  <a:latin typeface="Consolas" panose="020B0609020204030204" pitchFamily="49" charset="0"/>
                </a:endParaRPr>
              </a:p>
              <a:p>
                <a:endParaRPr lang="en-US"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𝑥</m:t>
                          </m:r>
                          <m:r>
                            <a:rPr lang="en-US" b="0" i="1" smtClean="0">
                              <a:latin typeface="Cambria Math" panose="02040503050406030204" pitchFamily="18" charset="0"/>
                            </a:rPr>
                            <m:t>)</m:t>
                          </m:r>
                        </m:e>
                      </m:func>
                    </m:oMath>
                  </m:oMathPara>
                </a14:m>
                <a:endParaRPr lang="en-US" dirty="0"/>
              </a:p>
              <a:p>
                <a:pPr/>
                <a:endParaRPr lang="en-US" dirty="0"/>
              </a:p>
              <a:p>
                <a:pP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 </a:t>
                </a:r>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oMath>
                  </m:oMathPara>
                </a14:m>
                <a:endParaRPr lang="en-US" dirty="0"/>
              </a:p>
              <a:p>
                <a:pPr/>
                <a:endParaRPr lang="en-US" sz="2000" dirty="0"/>
              </a:p>
            </p:txBody>
          </p:sp>
        </mc:Choice>
        <mc:Fallback>
          <p:sp>
            <p:nvSpPr>
              <p:cNvPr id="53" name="TextBox 52">
                <a:extLst>
                  <a:ext uri="{FF2B5EF4-FFF2-40B4-BE49-F238E27FC236}">
                    <a16:creationId xmlns:a16="http://schemas.microsoft.com/office/drawing/2014/main" id="{74F1CFC3-7263-43E0-F88B-A1091BEB7380}"/>
                  </a:ext>
                </a:extLst>
              </p:cNvPr>
              <p:cNvSpPr txBox="1">
                <a:spLocks noRot="1" noChangeAspect="1" noMove="1" noResize="1" noEditPoints="1" noAdjustHandles="1" noChangeArrowheads="1" noChangeShapeType="1" noTextEdit="1"/>
              </p:cNvSpPr>
              <p:nvPr/>
            </p:nvSpPr>
            <p:spPr>
              <a:xfrm>
                <a:off x="8087253" y="1664431"/>
                <a:ext cx="3776134" cy="2288768"/>
              </a:xfrm>
              <a:prstGeom prst="rect">
                <a:avLst/>
              </a:prstGeom>
              <a:blipFill>
                <a:blip r:embed="rId6"/>
                <a:stretch>
                  <a:fillRect/>
                </a:stretch>
              </a:blipFill>
            </p:spPr>
            <p:txBody>
              <a:bodyPr/>
              <a:lstStyle/>
              <a:p>
                <a:r>
                  <a:rPr lang="en-US">
                    <a:noFill/>
                  </a:rPr>
                  <a:t> </a:t>
                </a:r>
              </a:p>
            </p:txBody>
          </p:sp>
        </mc:Fallback>
      </mc:AlternateContent>
      <p:pic>
        <p:nvPicPr>
          <p:cNvPr id="55" name="Picture 54" descr="Chart, line chart&#10;&#10;Description automatically generated">
            <a:extLst>
              <a:ext uri="{FF2B5EF4-FFF2-40B4-BE49-F238E27FC236}">
                <a16:creationId xmlns:a16="http://schemas.microsoft.com/office/drawing/2014/main" id="{7F43604B-B79B-9070-306B-C325C5C227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3520" y="3709341"/>
            <a:ext cx="3620309" cy="2896246"/>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2F54215F-937B-9A53-39F9-9878EE721F6E}"/>
              </a:ext>
            </a:extLst>
          </p:cNvPr>
          <p:cNvSpPr txBox="1"/>
          <p:nvPr/>
        </p:nvSpPr>
        <p:spPr>
          <a:xfrm>
            <a:off x="3124461" y="1664431"/>
            <a:ext cx="2298708" cy="369332"/>
          </a:xfrm>
          <a:prstGeom prst="rect">
            <a:avLst/>
          </a:prstGeom>
          <a:noFill/>
        </p:spPr>
        <p:txBody>
          <a:bodyPr wrap="square">
            <a:spAutoFit/>
          </a:bodyPr>
          <a:lstStyle/>
          <a:p>
            <a:r>
              <a:rPr lang="en-US" dirty="0"/>
              <a:t>MF Allen-Cahn with DD</a:t>
            </a:r>
          </a:p>
        </p:txBody>
      </p:sp>
      <p:sp>
        <p:nvSpPr>
          <p:cNvPr id="5" name="TextBox 4">
            <a:extLst>
              <a:ext uri="{FF2B5EF4-FFF2-40B4-BE49-F238E27FC236}">
                <a16:creationId xmlns:a16="http://schemas.microsoft.com/office/drawing/2014/main" id="{648589F6-8A41-AD9B-359F-C9ECCD78D343}"/>
              </a:ext>
            </a:extLst>
          </p:cNvPr>
          <p:cNvSpPr txBox="1"/>
          <p:nvPr/>
        </p:nvSpPr>
        <p:spPr>
          <a:xfrm>
            <a:off x="3467360" y="4210051"/>
            <a:ext cx="2298708" cy="369332"/>
          </a:xfrm>
          <a:prstGeom prst="rect">
            <a:avLst/>
          </a:prstGeom>
          <a:noFill/>
        </p:spPr>
        <p:txBody>
          <a:bodyPr wrap="square">
            <a:spAutoFit/>
          </a:bodyPr>
          <a:lstStyle/>
          <a:p>
            <a:r>
              <a:rPr lang="en-US" dirty="0"/>
              <a:t>MF Allen-Cahn</a:t>
            </a:r>
          </a:p>
        </p:txBody>
      </p:sp>
    </p:spTree>
    <p:extLst>
      <p:ext uri="{BB962C8B-B14F-4D97-AF65-F5344CB8AC3E}">
        <p14:creationId xmlns:p14="http://schemas.microsoft.com/office/powerpoint/2010/main" val="189488355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Comments and Conclusions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4035423"/>
          </a:xfrm>
        </p:spPr>
        <p:txBody>
          <a:bodyPr anchor="t">
            <a:normAutofit lnSpcReduction="10000"/>
          </a:bodyPr>
          <a:lstStyle/>
          <a:p>
            <a:pPr>
              <a:lnSpc>
                <a:spcPct val="100000"/>
              </a:lnSpc>
            </a:pPr>
            <a:r>
              <a:rPr lang="en-US" sz="2200" dirty="0"/>
              <a:t>The results here are preliminary and more tests need to be run to ascertain the capabilities of MFFBPINNs and how domains should be decomposed for best convergence.</a:t>
            </a:r>
          </a:p>
          <a:p>
            <a:pPr>
              <a:lnSpc>
                <a:spcPct val="100000"/>
              </a:lnSpc>
            </a:pPr>
            <a:r>
              <a:rPr lang="en-US" sz="2200" dirty="0" err="1"/>
              <a:t>Multifidelity</a:t>
            </a:r>
            <a:r>
              <a:rPr lang="en-US" sz="2200" dirty="0"/>
              <a:t> PINNs can improve on the training of single fidelity PINNs to increase accuracy.</a:t>
            </a:r>
          </a:p>
          <a:p>
            <a:pPr>
              <a:lnSpc>
                <a:spcPct val="100000"/>
              </a:lnSpc>
            </a:pPr>
            <a:r>
              <a:rPr lang="en-US" sz="2200" dirty="0"/>
              <a:t>One could use a numerical method as the single fidelity solver as opposed to a vanilla PINN. It would be interesting to see if operator learning is viable in this construction and whether MFFBPINNs can outperform classical numerical methods.</a:t>
            </a:r>
          </a:p>
          <a:p>
            <a:pPr>
              <a:lnSpc>
                <a:spcPct val="100000"/>
              </a:lnSpc>
            </a:pPr>
            <a:r>
              <a:rPr lang="en-US" sz="2200" dirty="0"/>
              <a:t>The current implementation of MFFBPINNs is not as efficient as it could be. It would be interesting to study the error versus computation time of an optimized MFFBPINN code versus a classical PINN.</a:t>
            </a:r>
          </a:p>
          <a:p>
            <a:pPr>
              <a:lnSpc>
                <a:spcPct val="100000"/>
              </a:lnSpc>
            </a:pPr>
            <a:endParaRPr lang="en-US" sz="2200" dirty="0"/>
          </a:p>
          <a:p>
            <a:pPr marL="0" indent="0">
              <a:lnSpc>
                <a:spcPct val="100000"/>
              </a:lnSpc>
              <a:buNone/>
            </a:pPr>
            <a:endParaRPr lang="en-US" sz="3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9201440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Acknowledgements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fontScale="92500"/>
          </a:bodyPr>
          <a:lstStyle/>
          <a:p>
            <a:pPr marL="0" indent="0">
              <a:lnSpc>
                <a:spcPct val="100000"/>
              </a:lnSpc>
              <a:buNone/>
            </a:pPr>
            <a:r>
              <a:rPr lang="en-US" dirty="0">
                <a:effectLst/>
                <a:latin typeface="Calibri" panose="020F0502020204030204" pitchFamily="34" charset="0"/>
                <a:ea typeface="Calibri" panose="020F0502020204030204" pitchFamily="34" charset="0"/>
              </a:rPr>
              <a:t>I acknowledge and appreciate the support from the National Science Foundation Mathematical Sciences Graduate Internship program. This project was completed with support from the U.S. Department of Energy, Advanced Scientific Computing Research program, under the Scalable, Efficient and Accelerated Causal Reasoning Operators, Graphs and Spikes for Earth and Embedded Systems (SEA-CROGS) project (Project No. 80278), The computational work was performed using PNNL Institutional Computing at Pacific Northwest National Laboratory. Pacific Northwest National Laboratory (PNNL) is a multi-program national laboratory operated for the U.S. Department of Energy (DOE) by Battelle Memorial Institute under Contract No. DE-AC05-76RL01830.</a:t>
            </a:r>
          </a:p>
          <a:p>
            <a:pPr marL="0" indent="0">
              <a:lnSpc>
                <a:spcPct val="100000"/>
              </a:lnSpc>
              <a:buNone/>
            </a:pPr>
            <a:endParaRPr lang="en-US" sz="16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63566699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References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lnSpcReduction="10000"/>
          </a:bodyPr>
          <a:lstStyle/>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Rohrhofer</a:t>
            </a:r>
            <a:r>
              <a:rPr lang="en-US" sz="1600" b="0" i="0" dirty="0">
                <a:solidFill>
                  <a:srgbClr val="222222"/>
                </a:solidFill>
                <a:effectLst/>
                <a:latin typeface="Arial" panose="020B0604020202020204" pitchFamily="34" charset="0"/>
              </a:rPr>
              <a:t>, F. M., </a:t>
            </a:r>
            <a:r>
              <a:rPr lang="en-US" sz="1600" b="0" i="0" dirty="0" err="1">
                <a:solidFill>
                  <a:srgbClr val="222222"/>
                </a:solidFill>
                <a:effectLst/>
                <a:latin typeface="Arial" panose="020B0604020202020204" pitchFamily="34" charset="0"/>
              </a:rPr>
              <a:t>Posch</a:t>
            </a:r>
            <a:r>
              <a:rPr lang="en-US" sz="1600" b="0" i="0" dirty="0">
                <a:solidFill>
                  <a:srgbClr val="222222"/>
                </a:solidFill>
                <a:effectLst/>
                <a:latin typeface="Arial" panose="020B0604020202020204" pitchFamily="34" charset="0"/>
              </a:rPr>
              <a:t>, S., </a:t>
            </a:r>
            <a:r>
              <a:rPr lang="en-US" sz="1600" b="0" i="0" dirty="0" err="1">
                <a:solidFill>
                  <a:srgbClr val="222222"/>
                </a:solidFill>
                <a:effectLst/>
                <a:latin typeface="Arial" panose="020B0604020202020204" pitchFamily="34" charset="0"/>
              </a:rPr>
              <a:t>Gößnitzer</a:t>
            </a:r>
            <a:r>
              <a:rPr lang="en-US" sz="1600" b="0" i="0" dirty="0">
                <a:solidFill>
                  <a:srgbClr val="222222"/>
                </a:solidFill>
                <a:effectLst/>
                <a:latin typeface="Arial" panose="020B0604020202020204" pitchFamily="34" charset="0"/>
              </a:rPr>
              <a:t>, C., &amp; Geiger, B. C. (2022). On the role of fixed points of dynamical systems in training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arXiv:2203.13648</a:t>
            </a:r>
            <a:r>
              <a:rPr lang="en-US" sz="1600" b="0" i="0" dirty="0">
                <a:solidFill>
                  <a:srgbClr val="222222"/>
                </a:solidFill>
                <a:effectLst/>
                <a:latin typeface="Arial" panose="020B0604020202020204" pitchFamily="34" charset="0"/>
              </a:rPr>
              <a:t>.</a:t>
            </a:r>
            <a:endParaRPr lang="en-US" sz="1600" dirty="0">
              <a:solidFill>
                <a:srgbClr val="222222"/>
              </a:solidFill>
              <a:latin typeface="Arial" panose="020B0604020202020204" pitchFamily="34" charset="0"/>
            </a:endParaRPr>
          </a:p>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Dolean</a:t>
            </a:r>
            <a:r>
              <a:rPr lang="en-US" sz="1600" b="0" i="0" dirty="0">
                <a:solidFill>
                  <a:srgbClr val="222222"/>
                </a:solidFill>
                <a:effectLst/>
                <a:latin typeface="Arial" panose="020B0604020202020204" pitchFamily="34" charset="0"/>
              </a:rPr>
              <a:t>, V., Heinlein, A., Mishra, S., &amp; Moseley, B. (2023). Multilevel domain decomposition-based architectures for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arXiv:2306.05486</a:t>
            </a:r>
            <a:r>
              <a:rPr lang="en-US" sz="1600" b="0" i="0" dirty="0">
                <a:solidFill>
                  <a:srgbClr val="222222"/>
                </a:solidFill>
                <a:effectLst/>
                <a:latin typeface="Arial" panose="020B0604020202020204" pitchFamily="34" charset="0"/>
              </a:rPr>
              <a:t>.</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Xuhui Meng, George </a:t>
            </a:r>
            <a:r>
              <a:rPr lang="en-US" sz="1600" b="0" i="0" dirty="0" err="1">
                <a:solidFill>
                  <a:srgbClr val="222222"/>
                </a:solidFill>
                <a:effectLst/>
                <a:latin typeface="Arial" panose="020B0604020202020204" pitchFamily="34" charset="0"/>
              </a:rPr>
              <a:t>Em</a:t>
            </a:r>
            <a:r>
              <a:rPr lang="en-US" sz="1600" b="0" i="0" dirty="0">
                <a:solidFill>
                  <a:srgbClr val="222222"/>
                </a:solidFill>
                <a:effectLst/>
                <a:latin typeface="Arial" panose="020B0604020202020204" pitchFamily="34" charset="0"/>
              </a:rPr>
              <a:t>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A composite neural network that learns from multi-fidelity data: Application to function approximation and inverse PDE problems, Journal of Computational Physics, Volume 401, 2020, 109020, ISSN 0021-9991, https://doi.org/10.1016/j.jcp.2019.109020.</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Howard, A. A., </a:t>
            </a:r>
            <a:r>
              <a:rPr lang="en-US" sz="1600" b="0" i="0" dirty="0" err="1">
                <a:solidFill>
                  <a:srgbClr val="222222"/>
                </a:solidFill>
                <a:effectLst/>
                <a:latin typeface="Arial" panose="020B0604020202020204" pitchFamily="34" charset="0"/>
              </a:rPr>
              <a:t>Perego</a:t>
            </a:r>
            <a:r>
              <a:rPr lang="en-US" sz="1600" b="0" i="0" dirty="0">
                <a:solidFill>
                  <a:srgbClr val="222222"/>
                </a:solidFill>
                <a:effectLst/>
                <a:latin typeface="Arial" panose="020B0604020202020204" pitchFamily="34" charset="0"/>
              </a:rPr>
              <a:t>, M.,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G. E., &amp; Stinis, P. (2022). </a:t>
            </a:r>
            <a:r>
              <a:rPr lang="en-US" sz="1600" b="0" i="0" dirty="0" err="1">
                <a:solidFill>
                  <a:srgbClr val="222222"/>
                </a:solidFill>
                <a:effectLst/>
                <a:latin typeface="Arial" panose="020B0604020202020204" pitchFamily="34" charset="0"/>
              </a:rPr>
              <a:t>Multifidelity</a:t>
            </a:r>
            <a:r>
              <a:rPr lang="en-US" sz="1600" b="0" i="0" dirty="0">
                <a:solidFill>
                  <a:srgbClr val="222222"/>
                </a:solidFill>
                <a:effectLst/>
                <a:latin typeface="Arial" panose="020B0604020202020204" pitchFamily="34" charset="0"/>
              </a:rPr>
              <a:t> deep operator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arXiv:2204.09157</a:t>
            </a:r>
            <a:r>
              <a:rPr lang="en-US" sz="1600" b="0" i="0" dirty="0">
                <a:solidFill>
                  <a:srgbClr val="222222"/>
                </a:solidFill>
                <a:effectLst/>
                <a:latin typeface="Arial" panose="020B0604020202020204" pitchFamily="34" charset="0"/>
              </a:rPr>
              <a:t>.</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M. </a:t>
            </a:r>
            <a:r>
              <a:rPr lang="en-US" sz="1600" b="0" i="0" dirty="0" err="1">
                <a:solidFill>
                  <a:srgbClr val="222222"/>
                </a:solidFill>
                <a:effectLst/>
                <a:latin typeface="Arial" panose="020B0604020202020204" pitchFamily="34" charset="0"/>
              </a:rPr>
              <a:t>Raissi</a:t>
            </a:r>
            <a:r>
              <a:rPr lang="en-US" sz="1600" b="0" i="0" dirty="0">
                <a:solidFill>
                  <a:srgbClr val="222222"/>
                </a:solidFill>
                <a:effectLst/>
                <a:latin typeface="Arial" panose="020B0604020202020204" pitchFamily="34" charset="0"/>
              </a:rPr>
              <a:t>, P. </a:t>
            </a:r>
            <a:r>
              <a:rPr lang="en-US" sz="1600" b="0" i="0" dirty="0" err="1">
                <a:solidFill>
                  <a:srgbClr val="222222"/>
                </a:solidFill>
                <a:effectLst/>
                <a:latin typeface="Arial" panose="020B0604020202020204" pitchFamily="34" charset="0"/>
              </a:rPr>
              <a:t>Perdikaris</a:t>
            </a:r>
            <a:r>
              <a:rPr lang="en-US" sz="1600" b="0" i="0" dirty="0">
                <a:solidFill>
                  <a:srgbClr val="222222"/>
                </a:solidFill>
                <a:effectLst/>
                <a:latin typeface="Arial" panose="020B0604020202020204" pitchFamily="34" charset="0"/>
              </a:rPr>
              <a:t>, G.E.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Physics-informed neural networks: A deep learning framework for solving forward and inverse problems involving nonlinear partial differential equations, Journal of Computational Physics, Volume 378, 2019, Pages 686-707, ISSN 0021-9991, https://doi.org/10.1016/j.jcp.2018.10.045.</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1230198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Mentors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1026" name="Picture 2" descr="Amanda_Howard">
            <a:extLst>
              <a:ext uri="{FF2B5EF4-FFF2-40B4-BE49-F238E27FC236}">
                <a16:creationId xmlns:a16="http://schemas.microsoft.com/office/drawing/2014/main" id="{301A2E3B-1386-C5AD-A523-F8B77B181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550" y="2456617"/>
            <a:ext cx="2000516" cy="25852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AFB574-C95F-6FB9-3417-8C04DB967ED6}"/>
              </a:ext>
            </a:extLst>
          </p:cNvPr>
          <p:cNvSpPr txBox="1"/>
          <p:nvPr/>
        </p:nvSpPr>
        <p:spPr>
          <a:xfrm>
            <a:off x="1378281" y="5118338"/>
            <a:ext cx="2399881" cy="646331"/>
          </a:xfrm>
          <a:prstGeom prst="rect">
            <a:avLst/>
          </a:prstGeom>
          <a:noFill/>
        </p:spPr>
        <p:txBody>
          <a:bodyPr wrap="square" rtlCol="0">
            <a:spAutoFit/>
          </a:bodyPr>
          <a:lstStyle/>
          <a:p>
            <a:pPr algn="ctr"/>
            <a:r>
              <a:rPr lang="en-US" dirty="0"/>
              <a:t>Amanda Howard</a:t>
            </a:r>
          </a:p>
          <a:p>
            <a:pPr algn="ctr"/>
            <a:r>
              <a:rPr lang="en-US" dirty="0"/>
              <a:t>PNNL</a:t>
            </a:r>
          </a:p>
        </p:txBody>
      </p:sp>
      <p:pic>
        <p:nvPicPr>
          <p:cNvPr id="6" name="Picture 5">
            <a:extLst>
              <a:ext uri="{FF2B5EF4-FFF2-40B4-BE49-F238E27FC236}">
                <a16:creationId xmlns:a16="http://schemas.microsoft.com/office/drawing/2014/main" id="{81079A22-9638-FE31-1068-E564B150C1BD}"/>
              </a:ext>
            </a:extLst>
          </p:cNvPr>
          <p:cNvPicPr>
            <a:picLocks noChangeAspect="1"/>
          </p:cNvPicPr>
          <p:nvPr/>
        </p:nvPicPr>
        <p:blipFill>
          <a:blip r:embed="rId5"/>
          <a:stretch>
            <a:fillRect/>
          </a:stretch>
        </p:blipFill>
        <p:spPr>
          <a:xfrm>
            <a:off x="5316850" y="2470906"/>
            <a:ext cx="1735659" cy="2585282"/>
          </a:xfrm>
          <a:prstGeom prst="rect">
            <a:avLst/>
          </a:prstGeom>
        </p:spPr>
      </p:pic>
      <p:sp>
        <p:nvSpPr>
          <p:cNvPr id="7" name="TextBox 6">
            <a:extLst>
              <a:ext uri="{FF2B5EF4-FFF2-40B4-BE49-F238E27FC236}">
                <a16:creationId xmlns:a16="http://schemas.microsoft.com/office/drawing/2014/main" id="{F69AE883-E428-E03B-A066-99F7E88387C6}"/>
              </a:ext>
            </a:extLst>
          </p:cNvPr>
          <p:cNvSpPr txBox="1"/>
          <p:nvPr/>
        </p:nvSpPr>
        <p:spPr>
          <a:xfrm>
            <a:off x="5373579" y="5171561"/>
            <a:ext cx="1602040" cy="646331"/>
          </a:xfrm>
          <a:prstGeom prst="rect">
            <a:avLst/>
          </a:prstGeom>
          <a:noFill/>
        </p:spPr>
        <p:txBody>
          <a:bodyPr wrap="square" rtlCol="0">
            <a:spAutoFit/>
          </a:bodyPr>
          <a:lstStyle/>
          <a:p>
            <a:pPr algn="ctr"/>
            <a:r>
              <a:rPr lang="en-US" dirty="0"/>
              <a:t>Panos Stinis</a:t>
            </a:r>
          </a:p>
          <a:p>
            <a:pPr algn="ctr"/>
            <a:r>
              <a:rPr lang="en-US" dirty="0"/>
              <a:t>PNNL</a:t>
            </a:r>
          </a:p>
        </p:txBody>
      </p:sp>
      <p:pic>
        <p:nvPicPr>
          <p:cNvPr id="1034" name="Picture 10" descr="Dr. A. Heinlein">
            <a:extLst>
              <a:ext uri="{FF2B5EF4-FFF2-40B4-BE49-F238E27FC236}">
                <a16:creationId xmlns:a16="http://schemas.microsoft.com/office/drawing/2014/main" id="{936A2FF3-48C6-B6BA-2FCC-B9BFA7D052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4761" y="2430899"/>
            <a:ext cx="1733047" cy="25995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39A86B-AD48-23DC-FEF4-4083A7627234}"/>
              </a:ext>
            </a:extLst>
          </p:cNvPr>
          <p:cNvSpPr txBox="1"/>
          <p:nvPr/>
        </p:nvSpPr>
        <p:spPr>
          <a:xfrm>
            <a:off x="8518944" y="5169339"/>
            <a:ext cx="2399880" cy="646331"/>
          </a:xfrm>
          <a:prstGeom prst="rect">
            <a:avLst/>
          </a:prstGeom>
          <a:noFill/>
        </p:spPr>
        <p:txBody>
          <a:bodyPr wrap="square" rtlCol="0">
            <a:spAutoFit/>
          </a:bodyPr>
          <a:lstStyle/>
          <a:p>
            <a:pPr algn="ctr"/>
            <a:r>
              <a:rPr lang="en-US" dirty="0"/>
              <a:t>Alex Heinlein</a:t>
            </a:r>
          </a:p>
          <a:p>
            <a:pPr algn="ctr"/>
            <a:r>
              <a:rPr lang="en-US" dirty="0"/>
              <a:t>TU Delft</a:t>
            </a:r>
          </a:p>
        </p:txBody>
      </p:sp>
    </p:spTree>
    <p:extLst>
      <p:ext uri="{BB962C8B-B14F-4D97-AF65-F5344CB8AC3E}">
        <p14:creationId xmlns:p14="http://schemas.microsoft.com/office/powerpoint/2010/main" val="42710860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solidFill>
                      <a:schemeClr val="tx1"/>
                    </a:solidFill>
                  </a:rPr>
                  <a:t>Suppose we want to solve a physics problem of the form</a:t>
                </a:r>
              </a:p>
              <a:p>
                <a:pPr marL="0" indent="0" algn="ctr">
                  <a:lnSpc>
                    <a:spcPct val="150000"/>
                  </a:lnSpc>
                  <a:buNone/>
                </a:pP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sub>
                        <m:r>
                          <a:rPr lang="en-US" i="1" dirty="0">
                            <a:solidFill>
                              <a:schemeClr val="tx1"/>
                            </a:solidFill>
                            <a:latin typeface="Cambria Math" panose="02040503050406030204" pitchFamily="18" charset="0"/>
                          </a:rPr>
                          <m:t>𝑡</m:t>
                        </m:r>
                      </m:sub>
                    </m:sSub>
                    <m:r>
                      <a:rPr lang="en-US" i="0"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𝑁</m:t>
                    </m:r>
                    <m:d>
                      <m:dPr>
                        <m:begChr m:val="["/>
                        <m:endChr m:val="]"/>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d>
                    <m:r>
                      <a:rPr lang="en-US" i="0" dirty="0">
                        <a:solidFill>
                          <a:schemeClr val="tx1"/>
                        </a:solidFill>
                        <a:latin typeface="Cambria Math" panose="02040503050406030204" pitchFamily="18" charset="0"/>
                      </a:rPr>
                      <m:t>=0</m:t>
                    </m:r>
                    <m:r>
                      <a:rPr lang="en-US" b="0" i="1" dirty="0" smtClean="0">
                        <a:solidFill>
                          <a:schemeClr val="tx1"/>
                        </a:solidFill>
                        <a:latin typeface="Cambria Math" panose="02040503050406030204" pitchFamily="18" charset="0"/>
                      </a:rPr>
                      <m:t>     </m:t>
                    </m:r>
                  </m:oMath>
                </a14:m>
                <a:r>
                  <a:rPr lang="en-US" dirty="0">
                    <a:solidFill>
                      <a:schemeClr val="tx1"/>
                    </a:solidFill>
                  </a:rPr>
                  <a:t>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𝛺</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𝑡</m:t>
                    </m:r>
                    <m:r>
                      <a:rPr lang="en-US" dirty="0">
                        <a:solidFill>
                          <a:schemeClr val="tx1"/>
                        </a:solidFill>
                        <a:latin typeface="Cambria Math" panose="02040503050406030204" pitchFamily="18" charset="0"/>
                      </a:rPr>
                      <m:t>∈</m:t>
                    </m:r>
                    <m:d>
                      <m:dPr>
                        <m:begChr m:val="["/>
                        <m:endChr m:val="]"/>
                        <m:ctrlPr>
                          <a:rPr lang="en-US" i="1" dirty="0">
                            <a:solidFill>
                              <a:schemeClr val="tx1"/>
                            </a:solidFill>
                            <a:latin typeface="Cambria Math" panose="02040503050406030204" pitchFamily="18" charset="0"/>
                          </a:rPr>
                        </m:ctrlPr>
                      </m:dPr>
                      <m:e>
                        <m:r>
                          <a:rPr lang="en-US"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𝑇</m:t>
                        </m:r>
                      </m:e>
                    </m:d>
                  </m:oMath>
                </a14:m>
                <a:r>
                  <a:rPr lang="en-US" dirty="0">
                    <a:solidFill>
                      <a:schemeClr val="tx1"/>
                    </a:solidFill>
                  </a:rPr>
                  <a:t>, </a:t>
                </a:r>
              </a:p>
              <a:p>
                <a:pPr marL="0" indent="0" algn="ctr">
                  <a:lnSpc>
                    <a:spcPct val="150000"/>
                  </a:lnSpc>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ea typeface="Cambria Math" panose="02040503050406030204" pitchFamily="18" charset="0"/>
                      </a:rPr>
                      <m:t>]=0</m:t>
                    </m:r>
                  </m:oMath>
                </a14:m>
                <a:r>
                  <a:rPr lang="en-US" dirty="0">
                    <a:solidFill>
                      <a:schemeClr val="tx1"/>
                    </a:solidFill>
                  </a:rPr>
                  <a:t>    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ea typeface="Cambria Math" panose="02040503050406030204" pitchFamily="18" charset="0"/>
                      </a:rPr>
                      <m:t>𝜕</m:t>
                    </m:r>
                    <m:r>
                      <a:rPr lang="en-US" i="1" dirty="0">
                        <a:solidFill>
                          <a:schemeClr val="tx1"/>
                        </a:solidFill>
                        <a:latin typeface="Cambria Math" panose="02040503050406030204" pitchFamily="18" charset="0"/>
                      </a:rPr>
                      <m:t>𝛺</m:t>
                    </m:r>
                  </m:oMath>
                </a14:m>
                <a:r>
                  <a:rPr lang="en-US" dirty="0">
                    <a:solidFill>
                      <a:schemeClr val="tx1"/>
                    </a:solidFill>
                  </a:rPr>
                  <a:t>,</a:t>
                </a:r>
              </a:p>
              <a:p>
                <a:pPr marL="0" indent="0" algn="ctr">
                  <a:lnSpc>
                    <a:spcPct val="150000"/>
                  </a:lnSpc>
                  <a:buNone/>
                </a:pPr>
                <a:r>
                  <a:rPr lang="en-US" dirty="0">
                    <a:solidFill>
                      <a:schemeClr val="tx1"/>
                    </a:solidFill>
                  </a:rPr>
                  <a:t>and </a:t>
                </a:r>
                <a14:m>
                  <m:oMath xmlns:m="http://schemas.openxmlformats.org/officeDocument/2006/math">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0</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oMath>
                </a14:m>
                <a:r>
                  <a:rPr lang="en-US" dirty="0">
                    <a:solidFill>
                      <a:schemeClr val="tx1"/>
                    </a:solidFill>
                  </a:rPr>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spatial differential operators.</a:t>
                </a:r>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4975" y="2833938"/>
            <a:ext cx="506497" cy="909300"/>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9665DDBC-717F-D476-AB32-B23F0CC1D104}"/>
                  </a:ext>
                </a:extLst>
              </p:cNvPr>
              <p:cNvSpPr txBox="1"/>
              <p:nvPr/>
            </p:nvSpPr>
            <p:spPr>
              <a:xfrm>
                <a:off x="6850560"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50560" y="3541836"/>
                <a:ext cx="835532" cy="553998"/>
              </a:xfrm>
              <a:prstGeom prst="rect">
                <a:avLst/>
              </a:prstGeom>
              <a:blipFill>
                <a:blip r:embed="rId12"/>
                <a:stretch>
                  <a:fillRect r="-127737"/>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634287" y="4125119"/>
            <a:ext cx="557032" cy="49846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4B05C772-2CEF-8B44-25A1-A03B9731FCE4}"/>
                  </a:ext>
                </a:extLst>
              </p:cNvPr>
              <p:cNvSpPr txBox="1"/>
              <p:nvPr/>
            </p:nvSpPr>
            <p:spPr>
              <a:xfrm>
                <a:off x="6162034" y="4375867"/>
                <a:ext cx="367774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162034" y="4375867"/>
                <a:ext cx="3677749"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906685" y="3818835"/>
            <a:ext cx="943875"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5367CDE-679E-0BC8-2024-8891654D99A0}"/>
                  </a:ext>
                </a:extLst>
              </p:cNvPr>
              <p:cNvSpPr txBox="1"/>
              <p:nvPr/>
            </p:nvSpPr>
            <p:spPr>
              <a:xfrm>
                <a:off x="6572873" y="2758340"/>
                <a:ext cx="26811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m:oMathPara>
                </a14:m>
                <a:endParaRPr lang="en-US" sz="3000" dirty="0"/>
              </a:p>
            </p:txBody>
          </p:sp>
        </mc:Choice>
        <mc:Fallback xmlns="">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572873" y="2758340"/>
                <a:ext cx="2681134" cy="553998"/>
              </a:xfrm>
              <a:prstGeom prst="rect">
                <a:avLst/>
              </a:prstGeom>
              <a:blipFill>
                <a:blip r:embed="rId14"/>
                <a:stretch>
                  <a:fillRect/>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254007" y="3035339"/>
            <a:ext cx="893868" cy="64409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endCxn id="1070" idx="2"/>
          </p:cNvCxnSpPr>
          <p:nvPr/>
        </p:nvCxnSpPr>
        <p:spPr>
          <a:xfrm>
            <a:off x="8887873" y="3847293"/>
            <a:ext cx="1092818"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39783" y="4015149"/>
            <a:ext cx="308092" cy="63771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r>
                        <m:rPr>
                          <m:sty m:val="p"/>
                        </m:rP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xmlns="">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6" y="5534643"/>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9"/>
                                        </p:tgtEl>
                                        <p:attrNameLst>
                                          <p:attrName>style.visibility</p:attrName>
                                        </p:attrNameLst>
                                      </p:cBhvr>
                                      <p:to>
                                        <p:strVal val="visible"/>
                                      </p:to>
                                    </p:set>
                                    <p:animEffect transition="in" filter="fade">
                                      <p:cBhvr>
                                        <p:cTn id="16" dur="500"/>
                                        <p:tgtEl>
                                          <p:spTgt spid="10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5"/>
                                        </p:tgtEl>
                                        <p:attrNameLst>
                                          <p:attrName>style.visibility</p:attrName>
                                        </p:attrNameLst>
                                      </p:cBhvr>
                                      <p:to>
                                        <p:strVal val="visible"/>
                                      </p:to>
                                    </p:set>
                                    <p:animEffect transition="in" filter="fade">
                                      <p:cBhvr>
                                        <p:cTn id="19" dur="500"/>
                                        <p:tgtEl>
                                          <p:spTgt spid="1025"/>
                                        </p:tgtEl>
                                      </p:cBhvr>
                                    </p:animEffect>
                                  </p:childTnLst>
                                </p:cTn>
                              </p:par>
                              <p:par>
                                <p:cTn id="20" presetID="10" presetClass="entr" presetSubtype="0" fill="hold" nodeType="withEffect">
                                  <p:stCondLst>
                                    <p:cond delay="0"/>
                                  </p:stCondLst>
                                  <p:childTnLst>
                                    <p:set>
                                      <p:cBhvr>
                                        <p:cTn id="21" dur="1" fill="hold">
                                          <p:stCondLst>
                                            <p:cond delay="0"/>
                                          </p:stCondLst>
                                        </p:cTn>
                                        <p:tgtEl>
                                          <p:spTgt spid="1042"/>
                                        </p:tgtEl>
                                        <p:attrNameLst>
                                          <p:attrName>style.visibility</p:attrName>
                                        </p:attrNameLst>
                                      </p:cBhvr>
                                      <p:to>
                                        <p:strVal val="visible"/>
                                      </p:to>
                                    </p:set>
                                    <p:animEffect transition="in" filter="fade">
                                      <p:cBhvr>
                                        <p:cTn id="22" dur="500"/>
                                        <p:tgtEl>
                                          <p:spTgt spid="1042"/>
                                        </p:tgtEl>
                                      </p:cBhvr>
                                    </p:animEffect>
                                  </p:childTnLst>
                                </p:cTn>
                              </p:par>
                              <p:par>
                                <p:cTn id="23" presetID="10" presetClass="entr" presetSubtype="0" fill="hold" nodeType="withEffect">
                                  <p:stCondLst>
                                    <p:cond delay="0"/>
                                  </p:stCondLst>
                                  <p:childTnLst>
                                    <p:set>
                                      <p:cBhvr>
                                        <p:cTn id="24" dur="1" fill="hold">
                                          <p:stCondLst>
                                            <p:cond delay="0"/>
                                          </p:stCondLst>
                                        </p:cTn>
                                        <p:tgtEl>
                                          <p:spTgt spid="1024"/>
                                        </p:tgtEl>
                                        <p:attrNameLst>
                                          <p:attrName>style.visibility</p:attrName>
                                        </p:attrNameLst>
                                      </p:cBhvr>
                                      <p:to>
                                        <p:strVal val="visible"/>
                                      </p:to>
                                    </p:set>
                                    <p:animEffect transition="in" filter="fade">
                                      <p:cBhvr>
                                        <p:cTn id="25" dur="500"/>
                                        <p:tgtEl>
                                          <p:spTgt spid="1024"/>
                                        </p:tgtEl>
                                      </p:cBhvr>
                                    </p:animEffect>
                                  </p:childTnLst>
                                </p:cTn>
                              </p:par>
                              <p:par>
                                <p:cTn id="26" presetID="10" presetClass="entr" presetSubtype="0" fill="hold" nodeType="withEffect">
                                  <p:stCondLst>
                                    <p:cond delay="0"/>
                                  </p:stCondLst>
                                  <p:childTnLst>
                                    <p:set>
                                      <p:cBhvr>
                                        <p:cTn id="27" dur="1" fill="hold">
                                          <p:stCondLst>
                                            <p:cond delay="0"/>
                                          </p:stCondLst>
                                        </p:cTn>
                                        <p:tgtEl>
                                          <p:spTgt spid="1031"/>
                                        </p:tgtEl>
                                        <p:attrNameLst>
                                          <p:attrName>style.visibility</p:attrName>
                                        </p:attrNameLst>
                                      </p:cBhvr>
                                      <p:to>
                                        <p:strVal val="visible"/>
                                      </p:to>
                                    </p:set>
                                    <p:animEffect transition="in" filter="fade">
                                      <p:cBhvr>
                                        <p:cTn id="28" dur="500"/>
                                        <p:tgtEl>
                                          <p:spTgt spid="10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500"/>
                                        <p:tgtEl>
                                          <p:spTgt spid="1034"/>
                                        </p:tgtEl>
                                      </p:cBhvr>
                                    </p:animEffect>
                                  </p:childTnLst>
                                </p:cTn>
                              </p:par>
                              <p:par>
                                <p:cTn id="32" presetID="10" presetClass="entr" presetSubtype="0" fill="hold" nodeType="withEffect">
                                  <p:stCondLst>
                                    <p:cond delay="0"/>
                                  </p:stCondLst>
                                  <p:childTnLst>
                                    <p:set>
                                      <p:cBhvr>
                                        <p:cTn id="33" dur="1" fill="hold">
                                          <p:stCondLst>
                                            <p:cond delay="0"/>
                                          </p:stCondLst>
                                        </p:cTn>
                                        <p:tgtEl>
                                          <p:spTgt spid="1056"/>
                                        </p:tgtEl>
                                        <p:attrNameLst>
                                          <p:attrName>style.visibility</p:attrName>
                                        </p:attrNameLst>
                                      </p:cBhvr>
                                      <p:to>
                                        <p:strVal val="visible"/>
                                      </p:to>
                                    </p:set>
                                    <p:animEffect transition="in" filter="fade">
                                      <p:cBhvr>
                                        <p:cTn id="34" dur="500"/>
                                        <p:tgtEl>
                                          <p:spTgt spid="1056"/>
                                        </p:tgtEl>
                                      </p:cBhvr>
                                    </p:animEffect>
                                  </p:childTnLst>
                                </p:cTn>
                              </p:par>
                              <p:par>
                                <p:cTn id="35" presetID="10" presetClass="entr" presetSubtype="0" fill="hold" nodeType="withEffect">
                                  <p:stCondLst>
                                    <p:cond delay="0"/>
                                  </p:stCondLst>
                                  <p:childTnLst>
                                    <p:set>
                                      <p:cBhvr>
                                        <p:cTn id="36" dur="1" fill="hold">
                                          <p:stCondLst>
                                            <p:cond delay="0"/>
                                          </p:stCondLst>
                                        </p:cTn>
                                        <p:tgtEl>
                                          <p:spTgt spid="1060"/>
                                        </p:tgtEl>
                                        <p:attrNameLst>
                                          <p:attrName>style.visibility</p:attrName>
                                        </p:attrNameLst>
                                      </p:cBhvr>
                                      <p:to>
                                        <p:strVal val="visible"/>
                                      </p:to>
                                    </p:set>
                                    <p:animEffect transition="in" filter="fade">
                                      <p:cBhvr>
                                        <p:cTn id="37" dur="500"/>
                                        <p:tgtEl>
                                          <p:spTgt spid="10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70"/>
                                        </p:tgtEl>
                                        <p:attrNameLst>
                                          <p:attrName>style.visibility</p:attrName>
                                        </p:attrNameLst>
                                      </p:cBhvr>
                                      <p:to>
                                        <p:strVal val="visible"/>
                                      </p:to>
                                    </p:set>
                                    <p:animEffect transition="in" filter="fade">
                                      <p:cBhvr>
                                        <p:cTn id="40" dur="500"/>
                                        <p:tgtEl>
                                          <p:spTgt spid="1070"/>
                                        </p:tgtEl>
                                      </p:cBhvr>
                                    </p:animEffect>
                                  </p:childTnLst>
                                </p:cTn>
                              </p:par>
                              <p:par>
                                <p:cTn id="41" presetID="10" presetClass="entr" presetSubtype="0" fill="hold" nodeType="withEffect">
                                  <p:stCondLst>
                                    <p:cond delay="0"/>
                                  </p:stCondLst>
                                  <p:childTnLst>
                                    <p:set>
                                      <p:cBhvr>
                                        <p:cTn id="42" dur="1" fill="hold">
                                          <p:stCondLst>
                                            <p:cond delay="0"/>
                                          </p:stCondLst>
                                        </p:cTn>
                                        <p:tgtEl>
                                          <p:spTgt spid="1076"/>
                                        </p:tgtEl>
                                        <p:attrNameLst>
                                          <p:attrName>style.visibility</p:attrName>
                                        </p:attrNameLst>
                                      </p:cBhvr>
                                      <p:to>
                                        <p:strVal val="visible"/>
                                      </p:to>
                                    </p:set>
                                    <p:animEffect transition="in" filter="fade">
                                      <p:cBhvr>
                                        <p:cTn id="43" dur="500"/>
                                        <p:tgtEl>
                                          <p:spTgt spid="10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55"/>
                                        </p:tgtEl>
                                        <p:attrNameLst>
                                          <p:attrName>style.visibility</p:attrName>
                                        </p:attrNameLst>
                                      </p:cBhvr>
                                      <p:to>
                                        <p:strVal val="visible"/>
                                      </p:to>
                                    </p:set>
                                    <p:animEffect transition="in" filter="fade">
                                      <p:cBhvr>
                                        <p:cTn id="46" dur="500"/>
                                        <p:tgtEl>
                                          <p:spTgt spid="1055"/>
                                        </p:tgtEl>
                                      </p:cBhvr>
                                    </p:animEffect>
                                  </p:childTnLst>
                                </p:cTn>
                              </p:par>
                              <p:par>
                                <p:cTn id="47" presetID="10" presetClass="entr" presetSubtype="0" fill="hold" nodeType="withEffect">
                                  <p:stCondLst>
                                    <p:cond delay="0"/>
                                  </p:stCondLst>
                                  <p:childTnLst>
                                    <p:set>
                                      <p:cBhvr>
                                        <p:cTn id="48" dur="1" fill="hold">
                                          <p:stCondLst>
                                            <p:cond delay="0"/>
                                          </p:stCondLst>
                                        </p:cTn>
                                        <p:tgtEl>
                                          <p:spTgt spid="1051"/>
                                        </p:tgtEl>
                                        <p:attrNameLst>
                                          <p:attrName>style.visibility</p:attrName>
                                        </p:attrNameLst>
                                      </p:cBhvr>
                                      <p:to>
                                        <p:strVal val="visible"/>
                                      </p:to>
                                    </p:set>
                                    <p:animEffect transition="in" filter="fade">
                                      <p:cBhvr>
                                        <p:cTn id="49" dur="500"/>
                                        <p:tgtEl>
                                          <p:spTgt spid="105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05"/>
                                        </p:tgtEl>
                                        <p:attrNameLst>
                                          <p:attrName>style.visibility</p:attrName>
                                        </p:attrNameLst>
                                      </p:cBhvr>
                                      <p:to>
                                        <p:strVal val="visible"/>
                                      </p:to>
                                    </p:set>
                                    <p:animEffect transition="in" filter="fade">
                                      <p:cBhvr>
                                        <p:cTn id="54" dur="500"/>
                                        <p:tgtEl>
                                          <p:spTgt spid="1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04"/>
                                        </p:tgtEl>
                                        <p:attrNameLst>
                                          <p:attrName>style.visibility</p:attrName>
                                        </p:attrNameLst>
                                      </p:cBhvr>
                                      <p:to>
                                        <p:strVal val="visible"/>
                                      </p:to>
                                    </p:set>
                                    <p:animEffect transition="in" filter="fade">
                                      <p:cBhvr>
                                        <p:cTn id="57" dur="500"/>
                                        <p:tgtEl>
                                          <p:spTgt spid="110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08"/>
                                        </p:tgtEl>
                                        <p:attrNameLst>
                                          <p:attrName>style.visibility</p:attrName>
                                        </p:attrNameLst>
                                      </p:cBhvr>
                                      <p:to>
                                        <p:strVal val="visible"/>
                                      </p:to>
                                    </p:set>
                                    <p:animEffect transition="in" filter="fade">
                                      <p:cBhvr>
                                        <p:cTn id="60" dur="500"/>
                                        <p:tgtEl>
                                          <p:spTgt spid="1108"/>
                                        </p:tgtEl>
                                      </p:cBhvr>
                                    </p:animEffect>
                                  </p:childTnLst>
                                </p:cTn>
                              </p:par>
                              <p:par>
                                <p:cTn id="61" presetID="10" presetClass="entr" presetSubtype="0" fill="hold" nodeType="withEffect">
                                  <p:stCondLst>
                                    <p:cond delay="0"/>
                                  </p:stCondLst>
                                  <p:childTnLst>
                                    <p:set>
                                      <p:cBhvr>
                                        <p:cTn id="62" dur="1" fill="hold">
                                          <p:stCondLst>
                                            <p:cond delay="0"/>
                                          </p:stCondLst>
                                        </p:cTn>
                                        <p:tgtEl>
                                          <p:spTgt spid="1101"/>
                                        </p:tgtEl>
                                        <p:attrNameLst>
                                          <p:attrName>style.visibility</p:attrName>
                                        </p:attrNameLst>
                                      </p:cBhvr>
                                      <p:to>
                                        <p:strVal val="visible"/>
                                      </p:to>
                                    </p:set>
                                    <p:animEffect transition="in" filter="fade">
                                      <p:cBhvr>
                                        <p:cTn id="63" dur="500"/>
                                        <p:tgtEl>
                                          <p:spTgt spid="1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34" grpId="0"/>
      <p:bldP spid="1049" grpId="0"/>
      <p:bldP spid="1055" grpId="0"/>
      <p:bldP spid="1070" grpId="0" animBg="1"/>
      <p:bldP spid="1104" grpId="0"/>
      <p:bldP spid="1108"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alpha val="54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5953126" y="5119856"/>
            <a:ext cx="4699572"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Erroneous convergence to fixed point solutions</a:t>
            </a:r>
          </a:p>
        </p:txBody>
      </p:sp>
      <p:pic>
        <p:nvPicPr>
          <p:cNvPr id="53" name="Content Placeholder 4" descr="Chart, line chart&#10;&#10;Description automatically generated">
            <a:extLst>
              <a:ext uri="{FF2B5EF4-FFF2-40B4-BE49-F238E27FC236}">
                <a16:creationId xmlns:a16="http://schemas.microsoft.com/office/drawing/2014/main" id="{4B2AF19C-4A9C-D084-DE0D-B3E657E083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66746" y="2084107"/>
            <a:ext cx="7172760" cy="2689785"/>
          </a:xfrm>
          <a:effectLst>
            <a:outerShdw blurRad="50800" dist="38100" dir="8100000" algn="tr" rotWithShape="0">
              <a:prstClr val="black">
                <a:alpha val="40000"/>
              </a:prstClr>
            </a:outerShdw>
          </a:effectLst>
        </p:spPr>
      </p:pic>
      <p:sp>
        <p:nvSpPr>
          <p:cNvPr id="55" name="TextBox 54">
            <a:extLst>
              <a:ext uri="{FF2B5EF4-FFF2-40B4-BE49-F238E27FC236}">
                <a16:creationId xmlns:a16="http://schemas.microsoft.com/office/drawing/2014/main" id="{AC269056-7521-97A9-1124-2E924B2AF63D}"/>
              </a:ext>
            </a:extLst>
          </p:cNvPr>
          <p:cNvSpPr txBox="1"/>
          <p:nvPr/>
        </p:nvSpPr>
        <p:spPr>
          <a:xfrm>
            <a:off x="956246" y="5127168"/>
            <a:ext cx="5139753" cy="1015663"/>
          </a:xfrm>
          <a:prstGeom prst="rect">
            <a:avLst/>
          </a:prstGeom>
          <a:noFill/>
        </p:spPr>
        <p:txBody>
          <a:bodyPr wrap="square">
            <a:spAutoFit/>
          </a:bodyPr>
          <a:lstStyle/>
          <a:p>
            <a:pPr marL="285750" indent="-285750" algn="ctr">
              <a:buFont typeface="Arial" panose="020B0604020202020204" pitchFamily="34" charset="0"/>
              <a:buChar char="•"/>
            </a:pPr>
            <a:r>
              <a:rPr lang="en-US" sz="3000" dirty="0"/>
              <a:t>Difficulty representing high frequency solutions</a:t>
            </a:r>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Why does this occur?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04303DCC-CDF7-094A-27FF-57718C58D95E}"/>
              </a:ext>
            </a:extLst>
          </p:cNvPr>
          <p:cNvPicPr>
            <a:picLocks noChangeAspect="1"/>
          </p:cNvPicPr>
          <p:nvPr/>
        </p:nvPicPr>
        <p:blipFill>
          <a:blip r:embed="rId4"/>
          <a:stretch>
            <a:fillRect/>
          </a:stretch>
        </p:blipFill>
        <p:spPr>
          <a:xfrm>
            <a:off x="1101725" y="2231260"/>
            <a:ext cx="6628948" cy="3320228"/>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D0FDAF7D-028E-A581-3DB7-9B01E80B6887}"/>
              </a:ext>
            </a:extLst>
          </p:cNvPr>
          <p:cNvSpPr txBox="1"/>
          <p:nvPr/>
        </p:nvSpPr>
        <p:spPr>
          <a:xfrm>
            <a:off x="8176760" y="2198801"/>
            <a:ext cx="3686627" cy="1938992"/>
          </a:xfrm>
          <a:prstGeom prst="rect">
            <a:avLst/>
          </a:prstGeom>
          <a:noFill/>
        </p:spPr>
        <p:txBody>
          <a:bodyPr wrap="square" rtlCol="0">
            <a:spAutoFit/>
          </a:bodyPr>
          <a:lstStyle/>
          <a:p>
            <a:pPr marL="285750" indent="-285750">
              <a:buFont typeface="Arial" panose="020B0604020202020204" pitchFamily="34" charset="0"/>
              <a:buChar char="•"/>
            </a:pPr>
            <a:r>
              <a:rPr lang="en-US" sz="3000" dirty="0"/>
              <a:t>Non-physical fixed points can create saddle points in the loss function</a:t>
            </a:r>
          </a:p>
        </p:txBody>
      </p:sp>
      <p:sp>
        <p:nvSpPr>
          <p:cNvPr id="3" name="TextBox 2">
            <a:extLst>
              <a:ext uri="{FF2B5EF4-FFF2-40B4-BE49-F238E27FC236}">
                <a16:creationId xmlns:a16="http://schemas.microsoft.com/office/drawing/2014/main" id="{B232A440-D40B-DE2B-45A4-A492B9A422CB}"/>
              </a:ext>
            </a:extLst>
          </p:cNvPr>
          <p:cNvSpPr txBox="1"/>
          <p:nvPr/>
        </p:nvSpPr>
        <p:spPr>
          <a:xfrm>
            <a:off x="3370582" y="5682715"/>
            <a:ext cx="2409731" cy="400110"/>
          </a:xfrm>
          <a:prstGeom prst="rect">
            <a:avLst/>
          </a:prstGeom>
          <a:noFill/>
        </p:spPr>
        <p:txBody>
          <a:bodyPr wrap="square" rtlCol="0">
            <a:spAutoFit/>
          </a:bodyPr>
          <a:lstStyle/>
          <a:p>
            <a:r>
              <a:rPr lang="en-US" sz="2000" b="0" i="0" dirty="0" err="1">
                <a:solidFill>
                  <a:srgbClr val="222222"/>
                </a:solidFill>
                <a:effectLst/>
                <a:latin typeface="Arial" panose="020B0604020202020204" pitchFamily="34" charset="0"/>
              </a:rPr>
              <a:t>Rohrhofer</a:t>
            </a:r>
            <a:r>
              <a:rPr lang="en-US" sz="2000" b="0" i="0" dirty="0">
                <a:solidFill>
                  <a:srgbClr val="222222"/>
                </a:solidFill>
                <a:effectLst/>
                <a:latin typeface="Arial" panose="020B0604020202020204" pitchFamily="34" charset="0"/>
              </a:rPr>
              <a:t> et al. </a:t>
            </a:r>
            <a:r>
              <a:rPr lang="en-US" sz="2000" dirty="0"/>
              <a:t>[1]</a:t>
            </a:r>
          </a:p>
        </p:txBody>
      </p:sp>
      <p:sp>
        <p:nvSpPr>
          <p:cNvPr id="4" name="TextBox 3">
            <a:extLst>
              <a:ext uri="{FF2B5EF4-FFF2-40B4-BE49-F238E27FC236}">
                <a16:creationId xmlns:a16="http://schemas.microsoft.com/office/drawing/2014/main" id="{C4DE9759-F095-676C-9F55-D32AC99C38C0}"/>
              </a:ext>
            </a:extLst>
          </p:cNvPr>
          <p:cNvSpPr txBox="1"/>
          <p:nvPr/>
        </p:nvSpPr>
        <p:spPr>
          <a:xfrm>
            <a:off x="8467622" y="4143833"/>
            <a:ext cx="2963965" cy="1938992"/>
          </a:xfrm>
          <a:prstGeom prst="rect">
            <a:avLst/>
          </a:prstGeom>
          <a:noFill/>
        </p:spPr>
        <p:txBody>
          <a:bodyPr wrap="square" rtlCol="0">
            <a:spAutoFit/>
          </a:bodyPr>
          <a:lstStyle/>
          <a:p>
            <a:r>
              <a:rPr lang="en-US" sz="3000" dirty="0">
                <a:solidFill>
                  <a:srgbClr val="FF0000"/>
                </a:solidFill>
              </a:rPr>
              <a:t>The main goal of this project is to overcome this convergence issue.</a:t>
            </a:r>
          </a:p>
        </p:txBody>
      </p:sp>
      <p:pic>
        <p:nvPicPr>
          <p:cNvPr id="53" name="Picture 52">
            <a:extLst>
              <a:ext uri="{FF2B5EF4-FFF2-40B4-BE49-F238E27FC236}">
                <a16:creationId xmlns:a16="http://schemas.microsoft.com/office/drawing/2014/main" id="{0CCA156C-ADE9-5057-E428-B2FE9D36EFD1}"/>
              </a:ext>
            </a:extLst>
          </p:cNvPr>
          <p:cNvPicPr>
            <a:picLocks noChangeAspect="1"/>
          </p:cNvPicPr>
          <p:nvPr/>
        </p:nvPicPr>
        <p:blipFill>
          <a:blip r:embed="rId5"/>
          <a:stretch>
            <a:fillRect/>
          </a:stretch>
        </p:blipFill>
        <p:spPr>
          <a:xfrm>
            <a:off x="4508414" y="2288676"/>
            <a:ext cx="3222259" cy="3244291"/>
          </a:xfrm>
          <a:prstGeom prst="rect">
            <a:avLst/>
          </a:prstGeom>
        </p:spPr>
      </p:pic>
      <p:sp>
        <p:nvSpPr>
          <p:cNvPr id="9" name="Rectangle 8">
            <a:extLst>
              <a:ext uri="{FF2B5EF4-FFF2-40B4-BE49-F238E27FC236}">
                <a16:creationId xmlns:a16="http://schemas.microsoft.com/office/drawing/2014/main" id="{F181BF36-26FC-5719-BE79-DCBEE2F1226D}"/>
              </a:ext>
            </a:extLst>
          </p:cNvPr>
          <p:cNvSpPr/>
          <p:nvPr/>
        </p:nvSpPr>
        <p:spPr>
          <a:xfrm>
            <a:off x="4318452" y="5077210"/>
            <a:ext cx="696310" cy="4650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2BADBD8-88D5-2E34-775C-A63A04290198}"/>
              </a:ext>
            </a:extLst>
          </p:cNvPr>
          <p:cNvSpPr txBox="1"/>
          <p:nvPr/>
        </p:nvSpPr>
        <p:spPr>
          <a:xfrm>
            <a:off x="4402382" y="5174884"/>
            <a:ext cx="166742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a:t>
            </a:r>
          </a:p>
        </p:txBody>
      </p:sp>
      <p:sp>
        <p:nvSpPr>
          <p:cNvPr id="54" name="Rectangle 53">
            <a:extLst>
              <a:ext uri="{FF2B5EF4-FFF2-40B4-BE49-F238E27FC236}">
                <a16:creationId xmlns:a16="http://schemas.microsoft.com/office/drawing/2014/main" id="{0B73D3BA-083A-E963-CA1D-A67EDA296DF5}"/>
              </a:ext>
            </a:extLst>
          </p:cNvPr>
          <p:cNvSpPr/>
          <p:nvPr/>
        </p:nvSpPr>
        <p:spPr>
          <a:xfrm>
            <a:off x="5606633" y="2288673"/>
            <a:ext cx="1198428" cy="3798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5E830CA8-537C-77E1-7023-EA854FB0456B}"/>
              </a:ext>
            </a:extLst>
          </p:cNvPr>
          <p:cNvSpPr txBox="1"/>
          <p:nvPr/>
        </p:nvSpPr>
        <p:spPr>
          <a:xfrm>
            <a:off x="5404556" y="2356420"/>
            <a:ext cx="186461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Loss Landscape</a:t>
            </a:r>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Multilevel Finite Basis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B0265638-8D45-17E5-C14A-BD69BF5734D3}"/>
              </a:ext>
            </a:extLst>
          </p:cNvPr>
          <p:cNvPicPr>
            <a:picLocks noChangeAspect="1"/>
          </p:cNvPicPr>
          <p:nvPr/>
        </p:nvPicPr>
        <p:blipFill>
          <a:blip r:embed="rId4"/>
          <a:stretch>
            <a:fillRect/>
          </a:stretch>
        </p:blipFill>
        <p:spPr>
          <a:xfrm>
            <a:off x="1576386" y="1872866"/>
            <a:ext cx="4912370" cy="2228130"/>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95C12229-7B0A-192E-0F1E-DBE7BAB617D9}"/>
              </a:ext>
            </a:extLst>
          </p:cNvPr>
          <p:cNvSpPr txBox="1"/>
          <p:nvPr/>
        </p:nvSpPr>
        <p:spPr>
          <a:xfrm>
            <a:off x="7154096" y="2271713"/>
            <a:ext cx="4287016" cy="3785652"/>
          </a:xfrm>
          <a:prstGeom prst="rect">
            <a:avLst/>
          </a:prstGeom>
          <a:noFill/>
        </p:spPr>
        <p:txBody>
          <a:bodyPr wrap="square" rtlCol="0">
            <a:spAutoFit/>
          </a:bodyPr>
          <a:lstStyle/>
          <a:p>
            <a:pPr marL="285750" indent="-285750">
              <a:buFont typeface="Arial" panose="020B0604020202020204" pitchFamily="34" charset="0"/>
              <a:buChar char="•"/>
            </a:pPr>
            <a:r>
              <a:rPr lang="en-US" sz="3000" dirty="0"/>
              <a:t>Iteratively discretize the solution domain</a:t>
            </a:r>
          </a:p>
          <a:p>
            <a:pPr marL="285750" indent="-285750">
              <a:buFont typeface="Arial" panose="020B0604020202020204" pitchFamily="34" charset="0"/>
              <a:buChar char="•"/>
            </a:pPr>
            <a:r>
              <a:rPr lang="en-US" sz="3000" dirty="0"/>
              <a:t>Define a PINN on each subdomain</a:t>
            </a:r>
          </a:p>
          <a:p>
            <a:pPr marL="285750" indent="-285750">
              <a:buFont typeface="Arial" panose="020B0604020202020204" pitchFamily="34" charset="0"/>
              <a:buChar char="•"/>
            </a:pPr>
            <a:r>
              <a:rPr lang="en-US" sz="3000" dirty="0"/>
              <a:t>Define weight functions for each PINN that sum to one globally and have compact support</a:t>
            </a:r>
          </a:p>
        </p:txBody>
      </p:sp>
      <p:pic>
        <p:nvPicPr>
          <p:cNvPr id="52" name="Picture 51">
            <a:extLst>
              <a:ext uri="{FF2B5EF4-FFF2-40B4-BE49-F238E27FC236}">
                <a16:creationId xmlns:a16="http://schemas.microsoft.com/office/drawing/2014/main" id="{D69F5AB7-0483-7829-0619-1AB242C6E2B8}"/>
              </a:ext>
            </a:extLst>
          </p:cNvPr>
          <p:cNvPicPr>
            <a:picLocks noChangeAspect="1"/>
          </p:cNvPicPr>
          <p:nvPr/>
        </p:nvPicPr>
        <p:blipFill>
          <a:blip r:embed="rId5"/>
          <a:stretch>
            <a:fillRect/>
          </a:stretch>
        </p:blipFill>
        <p:spPr>
          <a:xfrm>
            <a:off x="1547813" y="4210051"/>
            <a:ext cx="4936182" cy="2181225"/>
          </a:xfrm>
          <a:prstGeom prst="rect">
            <a:avLst/>
          </a:prstGeom>
          <a:effectLst>
            <a:outerShdw blurRad="50800" dist="38100" dir="5400000" algn="t" rotWithShape="0">
              <a:prstClr val="black">
                <a:alpha val="40000"/>
              </a:prstClr>
            </a:outerShdw>
          </a:effectLst>
        </p:spPr>
      </p:pic>
      <p:sp>
        <p:nvSpPr>
          <p:cNvPr id="53" name="TextBox 52">
            <a:extLst>
              <a:ext uri="{FF2B5EF4-FFF2-40B4-BE49-F238E27FC236}">
                <a16:creationId xmlns:a16="http://schemas.microsoft.com/office/drawing/2014/main" id="{F902F51A-4201-658E-1B80-15843C9DC385}"/>
              </a:ext>
            </a:extLst>
          </p:cNvPr>
          <p:cNvSpPr txBox="1"/>
          <p:nvPr/>
        </p:nvSpPr>
        <p:spPr>
          <a:xfrm>
            <a:off x="2986955" y="6438648"/>
            <a:ext cx="2091232" cy="400110"/>
          </a:xfrm>
          <a:prstGeom prst="rect">
            <a:avLst/>
          </a:prstGeom>
          <a:noFill/>
        </p:spPr>
        <p:txBody>
          <a:bodyPr wrap="square" rtlCol="0">
            <a:spAutoFit/>
          </a:bodyPr>
          <a:lstStyle/>
          <a:p>
            <a:r>
              <a:rPr lang="en-US" sz="2000" dirty="0" err="1">
                <a:solidFill>
                  <a:srgbClr val="222222"/>
                </a:solidFill>
                <a:latin typeface="Arial" panose="020B0604020202020204" pitchFamily="34" charset="0"/>
              </a:rPr>
              <a:t>Dolean</a:t>
            </a:r>
            <a:r>
              <a:rPr lang="en-US" sz="2000" b="0" i="0" dirty="0">
                <a:solidFill>
                  <a:srgbClr val="222222"/>
                </a:solidFill>
                <a:effectLst/>
                <a:latin typeface="Arial" panose="020B0604020202020204" pitchFamily="34" charset="0"/>
              </a:rPr>
              <a:t> et al. </a:t>
            </a:r>
            <a:r>
              <a:rPr lang="en-US" sz="2000" dirty="0"/>
              <a:t>[2]</a:t>
            </a:r>
          </a:p>
        </p:txBody>
      </p:sp>
    </p:spTree>
    <p:extLst>
      <p:ext uri="{BB962C8B-B14F-4D97-AF65-F5344CB8AC3E}">
        <p14:creationId xmlns:p14="http://schemas.microsoft.com/office/powerpoint/2010/main" val="29822128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7" name="Picture 6" descr="Diagram, schematic&#10;&#10;Description automatically generated">
            <a:extLst>
              <a:ext uri="{FF2B5EF4-FFF2-40B4-BE49-F238E27FC236}">
                <a16:creationId xmlns:a16="http://schemas.microsoft.com/office/drawing/2014/main" id="{0ABAEBA0-D5E2-479D-AC41-4981D9D00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30" y="1768476"/>
            <a:ext cx="6744982" cy="3776633"/>
          </a:xfrm>
          <a:prstGeom prst="rect">
            <a:avLst/>
          </a:prstGeom>
          <a:effectLst>
            <a:outerShdw blurRad="50800" dist="38100" dir="5400000" algn="t" rotWithShape="0">
              <a:prstClr val="black">
                <a:alpha val="40000"/>
              </a:prstClr>
            </a:outerShdw>
          </a:effec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err="1"/>
              <a:t>Multifidelity</a:t>
            </a:r>
            <a:r>
              <a:rPr lang="en-US" sz="4000" dirty="0"/>
              <a:t>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C3F87449-C609-3052-D512-4F21A0F075BF}"/>
              </a:ext>
            </a:extLst>
          </p:cNvPr>
          <p:cNvSpPr txBox="1"/>
          <p:nvPr/>
        </p:nvSpPr>
        <p:spPr>
          <a:xfrm>
            <a:off x="418686" y="4377810"/>
            <a:ext cx="1933112" cy="369332"/>
          </a:xfrm>
          <a:prstGeom prst="rect">
            <a:avLst/>
          </a:prstGeom>
          <a:noFill/>
          <a:ln>
            <a:solidFill>
              <a:schemeClr val="dk1"/>
            </a:solidFill>
          </a:ln>
        </p:spPr>
        <p:txBody>
          <a:bodyPr wrap="square" rtlCol="0">
            <a:spAutoFit/>
          </a:bodyPr>
          <a:lstStyle/>
          <a:p>
            <a:r>
              <a:rPr lang="en-US" dirty="0"/>
              <a:t>Collocation points</a:t>
            </a:r>
          </a:p>
        </p:txBody>
      </p:sp>
      <p:cxnSp>
        <p:nvCxnSpPr>
          <p:cNvPr id="11" name="Connector: Curved 10">
            <a:extLst>
              <a:ext uri="{FF2B5EF4-FFF2-40B4-BE49-F238E27FC236}">
                <a16:creationId xmlns:a16="http://schemas.microsoft.com/office/drawing/2014/main" id="{E7794243-1A1F-1DD6-812B-5A522973CE56}"/>
              </a:ext>
            </a:extLst>
          </p:cNvPr>
          <p:cNvCxnSpPr>
            <a:cxnSpLocks/>
            <a:stCxn id="54" idx="3"/>
          </p:cNvCxnSpPr>
          <p:nvPr/>
        </p:nvCxnSpPr>
        <p:spPr>
          <a:xfrm flipV="1">
            <a:off x="1782653" y="2794002"/>
            <a:ext cx="1178736" cy="541852"/>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7BCA5C70-954E-1ACC-0C4E-161DFDE17F0A}"/>
              </a:ext>
            </a:extLst>
          </p:cNvPr>
          <p:cNvSpPr txBox="1"/>
          <p:nvPr/>
        </p:nvSpPr>
        <p:spPr>
          <a:xfrm>
            <a:off x="323833" y="2735689"/>
            <a:ext cx="1458820" cy="1200329"/>
          </a:xfrm>
          <a:prstGeom prst="rect">
            <a:avLst/>
          </a:prstGeom>
          <a:noFill/>
          <a:ln>
            <a:solidFill>
              <a:schemeClr val="dk1"/>
            </a:solidFill>
          </a:ln>
        </p:spPr>
        <p:txBody>
          <a:bodyPr wrap="square" rtlCol="0">
            <a:spAutoFit/>
          </a:bodyPr>
          <a:lstStyle/>
          <a:p>
            <a:r>
              <a:rPr lang="en-US" dirty="0"/>
              <a:t>Low fidelity predictions at collocation points</a:t>
            </a:r>
          </a:p>
        </p:txBody>
      </p:sp>
      <p:cxnSp>
        <p:nvCxnSpPr>
          <p:cNvPr id="65" name="Connector: Curved 64">
            <a:extLst>
              <a:ext uri="{FF2B5EF4-FFF2-40B4-BE49-F238E27FC236}">
                <a16:creationId xmlns:a16="http://schemas.microsoft.com/office/drawing/2014/main" id="{9DD03194-EC60-B8F2-A28A-AC85F00D39A5}"/>
              </a:ext>
            </a:extLst>
          </p:cNvPr>
          <p:cNvCxnSpPr>
            <a:cxnSpLocks/>
            <a:stCxn id="6" idx="3"/>
          </p:cNvCxnSpPr>
          <p:nvPr/>
        </p:nvCxnSpPr>
        <p:spPr>
          <a:xfrm>
            <a:off x="2351798" y="4562476"/>
            <a:ext cx="609591" cy="342106"/>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72" name="TextBox 71">
            <a:extLst>
              <a:ext uri="{FF2B5EF4-FFF2-40B4-BE49-F238E27FC236}">
                <a16:creationId xmlns:a16="http://schemas.microsoft.com/office/drawing/2014/main" id="{CE57FB61-2EDE-4DE1-07D6-B896B7079280}"/>
              </a:ext>
            </a:extLst>
          </p:cNvPr>
          <p:cNvSpPr txBox="1"/>
          <p:nvPr/>
        </p:nvSpPr>
        <p:spPr>
          <a:xfrm>
            <a:off x="5698131" y="5770344"/>
            <a:ext cx="1316886" cy="646331"/>
          </a:xfrm>
          <a:prstGeom prst="rect">
            <a:avLst/>
          </a:prstGeom>
          <a:noFill/>
          <a:ln>
            <a:solidFill>
              <a:schemeClr val="dk1"/>
            </a:solidFill>
          </a:ln>
        </p:spPr>
        <p:txBody>
          <a:bodyPr wrap="square" rtlCol="0">
            <a:spAutoFit/>
          </a:bodyPr>
          <a:lstStyle/>
          <a:p>
            <a:r>
              <a:rPr lang="en-US" dirty="0"/>
              <a:t>High fidelity prediction</a:t>
            </a:r>
          </a:p>
        </p:txBody>
      </p:sp>
      <p:sp>
        <p:nvSpPr>
          <p:cNvPr id="93" name="TextBox 92">
            <a:extLst>
              <a:ext uri="{FF2B5EF4-FFF2-40B4-BE49-F238E27FC236}">
                <a16:creationId xmlns:a16="http://schemas.microsoft.com/office/drawing/2014/main" id="{490CB5D9-FB5D-B553-C587-5D5E68822FED}"/>
              </a:ext>
            </a:extLst>
          </p:cNvPr>
          <p:cNvSpPr txBox="1"/>
          <p:nvPr/>
        </p:nvSpPr>
        <p:spPr>
          <a:xfrm>
            <a:off x="7693287" y="5726543"/>
            <a:ext cx="1321394" cy="646331"/>
          </a:xfrm>
          <a:prstGeom prst="rect">
            <a:avLst/>
          </a:prstGeom>
          <a:noFill/>
          <a:ln>
            <a:solidFill>
              <a:schemeClr val="dk1"/>
            </a:solidFill>
          </a:ln>
        </p:spPr>
        <p:txBody>
          <a:bodyPr wrap="square" rtlCol="0">
            <a:spAutoFit/>
          </a:bodyPr>
          <a:lstStyle/>
          <a:p>
            <a:r>
              <a:rPr lang="en-US" dirty="0"/>
              <a:t>Differential operator</a:t>
            </a:r>
          </a:p>
        </p:txBody>
      </p:sp>
      <p:cxnSp>
        <p:nvCxnSpPr>
          <p:cNvPr id="94" name="Connector: Curved 93">
            <a:extLst>
              <a:ext uri="{FF2B5EF4-FFF2-40B4-BE49-F238E27FC236}">
                <a16:creationId xmlns:a16="http://schemas.microsoft.com/office/drawing/2014/main" id="{09701EFE-0892-D904-5A0E-208A3D82622A}"/>
              </a:ext>
            </a:extLst>
          </p:cNvPr>
          <p:cNvCxnSpPr>
            <a:cxnSpLocks/>
            <a:stCxn id="93" idx="0"/>
          </p:cNvCxnSpPr>
          <p:nvPr/>
        </p:nvCxnSpPr>
        <p:spPr>
          <a:xfrm rot="16200000" flipV="1">
            <a:off x="7228674" y="4601233"/>
            <a:ext cx="1064055" cy="1186566"/>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2" name="Connector: Curved 61">
            <a:extLst>
              <a:ext uri="{FF2B5EF4-FFF2-40B4-BE49-F238E27FC236}">
                <a16:creationId xmlns:a16="http://schemas.microsoft.com/office/drawing/2014/main" id="{322CB6A4-7F78-E3B7-4E53-D823869A33AD}"/>
              </a:ext>
            </a:extLst>
          </p:cNvPr>
          <p:cNvCxnSpPr>
            <a:cxnSpLocks/>
            <a:stCxn id="72" idx="0"/>
          </p:cNvCxnSpPr>
          <p:nvPr/>
        </p:nvCxnSpPr>
        <p:spPr>
          <a:xfrm rot="16200000" flipV="1">
            <a:off x="5279806" y="4693575"/>
            <a:ext cx="1835653" cy="317885"/>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86895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par>
                                <p:cTn id="32" presetID="10" presetClass="entr" presetSubtype="0" fill="hold" nodeType="with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4" grpId="0" animBg="1"/>
      <p:bldP spid="72" grpId="0" animBg="1"/>
      <p:bldP spid="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1" name="TextBox 10">
            <a:extLst>
              <a:ext uri="{FF2B5EF4-FFF2-40B4-BE49-F238E27FC236}">
                <a16:creationId xmlns:a16="http://schemas.microsoft.com/office/drawing/2014/main" id="{3C82ADEA-06D8-C886-C752-012AC77A7B64}"/>
              </a:ext>
            </a:extLst>
          </p:cNvPr>
          <p:cNvSpPr txBox="1"/>
          <p:nvPr/>
        </p:nvSpPr>
        <p:spPr>
          <a:xfrm>
            <a:off x="855037" y="2514273"/>
            <a:ext cx="2633786" cy="1938992"/>
          </a:xfrm>
          <a:prstGeom prst="rect">
            <a:avLst/>
          </a:prstGeom>
          <a:noFill/>
        </p:spPr>
        <p:txBody>
          <a:bodyPr wrap="square" rtlCol="0">
            <a:spAutoFit/>
          </a:bodyPr>
          <a:lstStyle/>
          <a:p>
            <a:r>
              <a:rPr lang="en-US" sz="4000" dirty="0" err="1"/>
              <a:t>Multifidelity</a:t>
            </a:r>
            <a:r>
              <a:rPr lang="en-US" sz="4000" dirty="0"/>
              <a:t> Finite Basis PINNs</a:t>
            </a:r>
          </a:p>
        </p:txBody>
      </p:sp>
      <p:pic>
        <p:nvPicPr>
          <p:cNvPr id="54" name="Picture 53" descr="Circle&#10;&#10;Description automatically generated with medium confidence">
            <a:extLst>
              <a:ext uri="{FF2B5EF4-FFF2-40B4-BE49-F238E27FC236}">
                <a16:creationId xmlns:a16="http://schemas.microsoft.com/office/drawing/2014/main" id="{500CAF25-8503-998F-93DB-F0A047983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3795" y="705645"/>
            <a:ext cx="6634091" cy="5437188"/>
          </a:xfrm>
          <a:prstGeom prst="rect">
            <a:avLst/>
          </a:prstGeom>
          <a:effectLst>
            <a:outerShdw blurRad="50800" dist="38100" dir="5400000" algn="t" rotWithShape="0">
              <a:prstClr val="black">
                <a:alpha val="40000"/>
              </a:prstClr>
            </a:outerShdw>
          </a:effectLst>
        </p:spPr>
      </p:pic>
      <p:sp>
        <p:nvSpPr>
          <p:cNvPr id="2" name="TextBox 1">
            <a:extLst>
              <a:ext uri="{FF2B5EF4-FFF2-40B4-BE49-F238E27FC236}">
                <a16:creationId xmlns:a16="http://schemas.microsoft.com/office/drawing/2014/main" id="{C1522AF1-D8F5-B0D0-ADC5-091B54B7FFBE}"/>
              </a:ext>
            </a:extLst>
          </p:cNvPr>
          <p:cNvSpPr txBox="1"/>
          <p:nvPr/>
        </p:nvSpPr>
        <p:spPr>
          <a:xfrm>
            <a:off x="4484757" y="868009"/>
            <a:ext cx="1933112" cy="923330"/>
          </a:xfrm>
          <a:prstGeom prst="rect">
            <a:avLst/>
          </a:prstGeom>
          <a:noFill/>
          <a:ln>
            <a:solidFill>
              <a:schemeClr val="dk1"/>
            </a:solidFill>
          </a:ln>
        </p:spPr>
        <p:txBody>
          <a:bodyPr wrap="square" rtlCol="0">
            <a:spAutoFit/>
          </a:bodyPr>
          <a:lstStyle/>
          <a:p>
            <a:r>
              <a:rPr lang="en-US" dirty="0"/>
              <a:t>Single fidelity PINN on the zeroth level</a:t>
            </a:r>
          </a:p>
        </p:txBody>
      </p:sp>
      <p:cxnSp>
        <p:nvCxnSpPr>
          <p:cNvPr id="3" name="Connector: Curved 2">
            <a:extLst>
              <a:ext uri="{FF2B5EF4-FFF2-40B4-BE49-F238E27FC236}">
                <a16:creationId xmlns:a16="http://schemas.microsoft.com/office/drawing/2014/main" id="{A533836A-DE3E-4EC1-ECD9-4A4B8B90665C}"/>
              </a:ext>
            </a:extLst>
          </p:cNvPr>
          <p:cNvCxnSpPr>
            <a:cxnSpLocks/>
          </p:cNvCxnSpPr>
          <p:nvPr/>
        </p:nvCxnSpPr>
        <p:spPr>
          <a:xfrm>
            <a:off x="6417869" y="1293019"/>
            <a:ext cx="743327" cy="142082"/>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7BBBA384-F096-93AD-452F-F3A9C2B13497}"/>
              </a:ext>
            </a:extLst>
          </p:cNvPr>
          <p:cNvSpPr txBox="1"/>
          <p:nvPr/>
        </p:nvSpPr>
        <p:spPr>
          <a:xfrm>
            <a:off x="9223547" y="1020673"/>
            <a:ext cx="2313609" cy="1200329"/>
          </a:xfrm>
          <a:prstGeom prst="rect">
            <a:avLst/>
          </a:prstGeom>
          <a:noFill/>
          <a:ln>
            <a:solidFill>
              <a:schemeClr val="dk1"/>
            </a:solidFill>
          </a:ln>
        </p:spPr>
        <p:txBody>
          <a:bodyPr wrap="square" rtlCol="0">
            <a:spAutoFit/>
          </a:bodyPr>
          <a:lstStyle/>
          <a:p>
            <a:r>
              <a:rPr lang="en-US" dirty="0"/>
              <a:t>Collocation points and the level zero prediction are passed to level one</a:t>
            </a:r>
          </a:p>
        </p:txBody>
      </p:sp>
      <p:cxnSp>
        <p:nvCxnSpPr>
          <p:cNvPr id="6" name="Connector: Curved 5">
            <a:extLst>
              <a:ext uri="{FF2B5EF4-FFF2-40B4-BE49-F238E27FC236}">
                <a16:creationId xmlns:a16="http://schemas.microsoft.com/office/drawing/2014/main" id="{881180AA-BAA9-B34E-419C-287B3EA7B385}"/>
              </a:ext>
            </a:extLst>
          </p:cNvPr>
          <p:cNvCxnSpPr>
            <a:cxnSpLocks/>
          </p:cNvCxnSpPr>
          <p:nvPr/>
        </p:nvCxnSpPr>
        <p:spPr>
          <a:xfrm rot="10800000" flipV="1">
            <a:off x="8069433" y="1611309"/>
            <a:ext cx="1154115" cy="660404"/>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8399B1E9-895C-5A73-2E13-79863E5EF7F8}"/>
              </a:ext>
            </a:extLst>
          </p:cNvPr>
          <p:cNvSpPr txBox="1"/>
          <p:nvPr/>
        </p:nvSpPr>
        <p:spPr>
          <a:xfrm>
            <a:off x="3730694" y="2903319"/>
            <a:ext cx="1933112" cy="646331"/>
          </a:xfrm>
          <a:prstGeom prst="rect">
            <a:avLst/>
          </a:prstGeom>
          <a:noFill/>
          <a:ln>
            <a:solidFill>
              <a:schemeClr val="dk1"/>
            </a:solidFill>
          </a:ln>
        </p:spPr>
        <p:txBody>
          <a:bodyPr wrap="square" rtlCol="0">
            <a:spAutoFit/>
          </a:bodyPr>
          <a:lstStyle/>
          <a:p>
            <a:r>
              <a:rPr lang="en-US" dirty="0" err="1"/>
              <a:t>Multifidelity</a:t>
            </a:r>
            <a:r>
              <a:rPr lang="en-US" dirty="0"/>
              <a:t> PINNs on the first level</a:t>
            </a:r>
          </a:p>
        </p:txBody>
      </p:sp>
      <p:cxnSp>
        <p:nvCxnSpPr>
          <p:cNvPr id="56" name="Connector: Curved 55">
            <a:extLst>
              <a:ext uri="{FF2B5EF4-FFF2-40B4-BE49-F238E27FC236}">
                <a16:creationId xmlns:a16="http://schemas.microsoft.com/office/drawing/2014/main" id="{2B780AEA-E162-9055-B384-34D79DB50852}"/>
              </a:ext>
            </a:extLst>
          </p:cNvPr>
          <p:cNvCxnSpPr>
            <a:cxnSpLocks/>
          </p:cNvCxnSpPr>
          <p:nvPr/>
        </p:nvCxnSpPr>
        <p:spPr>
          <a:xfrm>
            <a:off x="5667051" y="3245906"/>
            <a:ext cx="428949" cy="12700"/>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AF3D819A-C415-903A-CA5A-CAA99D7E5914}"/>
              </a:ext>
            </a:extLst>
          </p:cNvPr>
          <p:cNvSpPr txBox="1"/>
          <p:nvPr/>
        </p:nvSpPr>
        <p:spPr>
          <a:xfrm>
            <a:off x="9715037" y="3232599"/>
            <a:ext cx="2337422" cy="923330"/>
          </a:xfrm>
          <a:prstGeom prst="rect">
            <a:avLst/>
          </a:prstGeom>
          <a:noFill/>
          <a:ln>
            <a:solidFill>
              <a:schemeClr val="dk1"/>
            </a:solidFill>
          </a:ln>
        </p:spPr>
        <p:txBody>
          <a:bodyPr wrap="square" rtlCol="0">
            <a:spAutoFit/>
          </a:bodyPr>
          <a:lstStyle/>
          <a:p>
            <a:r>
              <a:rPr lang="en-US" dirty="0"/>
              <a:t>Collocation points and the level one prediction are passed to level two</a:t>
            </a:r>
          </a:p>
        </p:txBody>
      </p:sp>
      <p:cxnSp>
        <p:nvCxnSpPr>
          <p:cNvPr id="62" name="Connector: Curved 61">
            <a:extLst>
              <a:ext uri="{FF2B5EF4-FFF2-40B4-BE49-F238E27FC236}">
                <a16:creationId xmlns:a16="http://schemas.microsoft.com/office/drawing/2014/main" id="{B89BD1C1-1E76-42AB-4079-C60A29EE65BE}"/>
              </a:ext>
            </a:extLst>
          </p:cNvPr>
          <p:cNvCxnSpPr>
            <a:cxnSpLocks/>
          </p:cNvCxnSpPr>
          <p:nvPr/>
        </p:nvCxnSpPr>
        <p:spPr>
          <a:xfrm rot="10800000" flipV="1">
            <a:off x="8069434" y="3976743"/>
            <a:ext cx="1645603" cy="233307"/>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0E7CC9C8-D27F-0BF9-BDBD-92982C00D12D}"/>
              </a:ext>
            </a:extLst>
          </p:cNvPr>
          <p:cNvSpPr txBox="1"/>
          <p:nvPr/>
        </p:nvSpPr>
        <p:spPr>
          <a:xfrm>
            <a:off x="2342096" y="4875754"/>
            <a:ext cx="1933112" cy="646331"/>
          </a:xfrm>
          <a:prstGeom prst="rect">
            <a:avLst/>
          </a:prstGeom>
          <a:noFill/>
          <a:ln>
            <a:solidFill>
              <a:schemeClr val="dk1"/>
            </a:solidFill>
          </a:ln>
        </p:spPr>
        <p:txBody>
          <a:bodyPr wrap="square" rtlCol="0">
            <a:spAutoFit/>
          </a:bodyPr>
          <a:lstStyle/>
          <a:p>
            <a:r>
              <a:rPr lang="en-US" dirty="0" err="1"/>
              <a:t>Multifidelity</a:t>
            </a:r>
            <a:r>
              <a:rPr lang="en-US" dirty="0"/>
              <a:t> PINNs on the second level</a:t>
            </a:r>
          </a:p>
        </p:txBody>
      </p:sp>
      <p:cxnSp>
        <p:nvCxnSpPr>
          <p:cNvPr id="66" name="Connector: Curved 65">
            <a:extLst>
              <a:ext uri="{FF2B5EF4-FFF2-40B4-BE49-F238E27FC236}">
                <a16:creationId xmlns:a16="http://schemas.microsoft.com/office/drawing/2014/main" id="{7B3CD977-97D3-3116-A6FE-9CBD00C73A5A}"/>
              </a:ext>
            </a:extLst>
          </p:cNvPr>
          <p:cNvCxnSpPr>
            <a:cxnSpLocks/>
            <a:stCxn id="65" idx="3"/>
          </p:cNvCxnSpPr>
          <p:nvPr/>
        </p:nvCxnSpPr>
        <p:spPr>
          <a:xfrm>
            <a:off x="4275208" y="5198920"/>
            <a:ext cx="403226" cy="12700"/>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263666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par>
                                <p:cTn id="40" presetID="10" presetClass="entr" presetSubtype="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5" grpId="0" animBg="1"/>
      <p:bldP spid="61" grpId="0" animBg="1"/>
      <p:bldP spid="6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26152</TotalTime>
  <Words>1979</Words>
  <Application>Microsoft Office PowerPoint</Application>
  <PresentationFormat>Widescreen</PresentationFormat>
  <Paragraphs>207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Consolas</vt:lpstr>
      <vt:lpstr>Times New Roman</vt:lpstr>
      <vt:lpstr>Tw Cen MT</vt:lpstr>
      <vt:lpstr>Circuit</vt:lpstr>
      <vt:lpstr>Multifidelity Finite Basis Physics Informed Neural Networks</vt:lpstr>
      <vt:lpstr>Mentors</vt:lpstr>
      <vt:lpstr>Introduction to Pinns</vt:lpstr>
      <vt:lpstr>Introduction to Pinns</vt:lpstr>
      <vt:lpstr>Challenges in training PInns</vt:lpstr>
      <vt:lpstr>Why does this occur?</vt:lpstr>
      <vt:lpstr>Multilevel Finite Basis PINNs</vt:lpstr>
      <vt:lpstr>Multifidelity PINNs</vt:lpstr>
      <vt:lpstr>PowerPoint Presentation</vt:lpstr>
      <vt:lpstr>Pendulum Equation</vt:lpstr>
      <vt:lpstr>Wave equation</vt:lpstr>
      <vt:lpstr>Allen-Cahn equation</vt:lpstr>
      <vt:lpstr>Comments and Conclusions</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47</cp:revision>
  <dcterms:created xsi:type="dcterms:W3CDTF">2023-07-17T21:13:16Z</dcterms:created>
  <dcterms:modified xsi:type="dcterms:W3CDTF">2023-08-22T17:00:51Z</dcterms:modified>
</cp:coreProperties>
</file>