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1" r:id="rId5"/>
    <p:sldId id="263" r:id="rId6"/>
    <p:sldId id="267" r:id="rId7"/>
    <p:sldId id="268"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55" autoAdjust="0"/>
  </p:normalViewPr>
  <p:slideViewPr>
    <p:cSldViewPr snapToGrid="0">
      <p:cViewPr>
        <p:scale>
          <a:sx n="69" d="100"/>
          <a:sy n="69" d="100"/>
        </p:scale>
        <p:origin x="-104" y="-4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Physics informed neural networks (PINNs) learn the solution to a differential equation for one set of initial and boundary conditions.</a:t>
            </a:r>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May want to find a prettier example</a:t>
            </a:r>
          </a:p>
          <a:p>
            <a:pPr marL="171450" indent="-171450">
              <a:buFontTx/>
              <a:buChar char="-"/>
            </a:pPr>
            <a:endParaRPr lang="en-US" dirty="0"/>
          </a:p>
          <a:p>
            <a:pPr marL="171450" indent="-171450">
              <a:buFontTx/>
              <a:buChar char="-"/>
            </a:pPr>
            <a:r>
              <a:rPr lang="en-US" dirty="0"/>
              <a:t>High frequency problems (cite spectral bias)</a:t>
            </a:r>
          </a:p>
          <a:p>
            <a:pPr marL="171450" indent="-171450">
              <a:buFontTx/>
              <a:buChar char="-"/>
            </a:pPr>
            <a:r>
              <a:rPr lang="en-US" dirty="0"/>
              <a:t>Converging to erroneous fixed points (cite fixed point paper)</a:t>
            </a:r>
          </a:p>
          <a:p>
            <a:pPr marL="0" indent="0">
              <a:buFontTx/>
              <a:buNone/>
            </a:pPr>
            <a:endParaRPr lang="en-US" dirty="0"/>
          </a:p>
          <a:p>
            <a:pPr marL="0" indent="0">
              <a:buFontTx/>
              <a:buNone/>
            </a:pPr>
            <a:r>
              <a:rPr lang="en-US" dirty="0"/>
              <a:t>PINNs have trouble converging to both high frequency solutions. What is more, they have a strong bias towards converging to non-physical fixed point solutions. These problems are related. The weights and biases of the network need to change significantly in order to capture the behavior of highly oscillatory solutions. Erroneous fixed point solutions are attractive because, despite violating the initial and boundary conditions, they inherently satisfy all other </a:t>
            </a:r>
            <a:r>
              <a:rPr lang="en-US"/>
              <a:t>physical constraints.</a:t>
            </a: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Neural networks are encouraged to find minimum norm solutions</a:t>
            </a:r>
          </a:p>
          <a:p>
            <a:r>
              <a:rPr lang="en-US" sz="1200" dirty="0"/>
              <a:t>- Satisfying one constraint may mean violating another</a:t>
            </a:r>
          </a:p>
          <a:p>
            <a:pPr marL="171450" indent="-171450">
              <a:buFontTx/>
              <a:buChar char="-"/>
            </a:pP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229165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Physics informed neural networks (PINNs) learn the solution to a differential equation for one set of initial and boundary conditions.</a:t>
            </a:r>
          </a:p>
        </p:txBody>
      </p:sp>
      <p:sp>
        <p:nvSpPr>
          <p:cNvPr id="4" name="Slide Number Placeholder 3"/>
          <p:cNvSpPr>
            <a:spLocks noGrp="1"/>
          </p:cNvSpPr>
          <p:nvPr>
            <p:ph type="sldNum" sz="quarter" idx="5"/>
          </p:nvPr>
        </p:nvSpPr>
        <p:spPr/>
        <p:txBody>
          <a:bodyPr/>
          <a:lstStyle/>
          <a:p>
            <a:fld id="{4FFB5539-238E-464D-9A8D-E4AB4B4F3E88}" type="slidenum">
              <a:rPr lang="en-US" smtClean="0"/>
              <a:t>7</a:t>
            </a:fld>
            <a:endParaRPr lang="en-US"/>
          </a:p>
        </p:txBody>
      </p:sp>
    </p:spTree>
    <p:extLst>
      <p:ext uri="{BB962C8B-B14F-4D97-AF65-F5344CB8AC3E}">
        <p14:creationId xmlns:p14="http://schemas.microsoft.com/office/powerpoint/2010/main" val="162119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8</a:t>
            </a:fld>
            <a:endParaRPr lang="en-US"/>
          </a:p>
        </p:txBody>
      </p:sp>
    </p:spTree>
    <p:extLst>
      <p:ext uri="{BB962C8B-B14F-4D97-AF65-F5344CB8AC3E}">
        <p14:creationId xmlns:p14="http://schemas.microsoft.com/office/powerpoint/2010/main" val="939924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8/7/2023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8/7/2023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a:solidFill>
                  <a:srgbClr val="FFFFFF"/>
                </a:solidFill>
              </a:rPr>
              <a:t>Multifidelity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By Damien Beecroft, Amanda Howard, &amp; Panos Stinis</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t>Suppose we want to solve a differential equation of the form </a:t>
                </a:r>
              </a:p>
              <a:p>
                <a:pPr marL="0" indent="0" algn="ctr">
                  <a:lnSpc>
                    <a:spcPct val="150000"/>
                  </a:lnSpc>
                  <a:buNone/>
                </a:pP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sub>
                        <m:r>
                          <a:rPr lang="en-US" i="1" dirty="0">
                            <a:latin typeface="Cambria Math" panose="02040503050406030204" pitchFamily="18" charset="0"/>
                          </a:rPr>
                          <m:t>𝑡</m:t>
                        </m:r>
                      </m:sub>
                    </m:sSub>
                    <m:r>
                      <a:rPr lang="en-US" i="0" dirty="0">
                        <a:latin typeface="Cambria Math" panose="02040503050406030204" pitchFamily="18" charset="0"/>
                      </a:rPr>
                      <m:t>+</m:t>
                    </m:r>
                    <m:r>
                      <a:rPr lang="en-US" i="1" dirty="0">
                        <a:latin typeface="Cambria Math" panose="02040503050406030204" pitchFamily="18" charset="0"/>
                      </a:rPr>
                      <m:t>𝑁</m:t>
                    </m:r>
                    <m:d>
                      <m:dPr>
                        <m:begChr m:val="["/>
                        <m:endChr m:val="]"/>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d>
                    <m:r>
                      <a:rPr lang="en-US" i="0" dirty="0">
                        <a:latin typeface="Cambria Math" panose="02040503050406030204" pitchFamily="18" charset="0"/>
                      </a:rPr>
                      <m:t>=0</m:t>
                    </m:r>
                    <m:r>
                      <a:rPr lang="en-US" b="0" i="1" dirty="0" smtClean="0">
                        <a:latin typeface="Cambria Math" panose="02040503050406030204" pitchFamily="18" charset="0"/>
                      </a:rPr>
                      <m:t>     </m:t>
                    </m:r>
                  </m:oMath>
                </a14:m>
                <a:r>
                  <a:rPr lang="en-US" dirty="0"/>
                  <a:t>for   </a:t>
                </a:r>
                <a14:m>
                  <m:oMath xmlns:m="http://schemas.openxmlformats.org/officeDocument/2006/math">
                    <m:r>
                      <a:rPr lang="en-US" i="1" dirty="0">
                        <a:latin typeface="Cambria Math" panose="02040503050406030204" pitchFamily="18" charset="0"/>
                      </a:rPr>
                      <m:t>𝑥</m:t>
                    </m:r>
                    <m:r>
                      <a:rPr lang="en-US" dirty="0">
                        <a:latin typeface="Cambria Math" panose="02040503050406030204" pitchFamily="18" charset="0"/>
                      </a:rPr>
                      <m:t>∈</m:t>
                    </m:r>
                    <m:r>
                      <a:rPr lang="en-US" i="1" dirty="0">
                        <a:latin typeface="Cambria Math" panose="02040503050406030204" pitchFamily="18" charset="0"/>
                      </a:rPr>
                      <m:t>𝛺</m:t>
                    </m:r>
                    <m:r>
                      <a:rPr lang="en-US" dirty="0">
                        <a:latin typeface="Cambria Math" panose="02040503050406030204" pitchFamily="18" charset="0"/>
                      </a:rPr>
                      <m:t>,</m:t>
                    </m:r>
                    <m:r>
                      <a:rPr lang="en-US" i="1" dirty="0">
                        <a:latin typeface="Cambria Math" panose="02040503050406030204" pitchFamily="18" charset="0"/>
                      </a:rPr>
                      <m:t>𝑡</m:t>
                    </m:r>
                    <m:r>
                      <a:rPr lang="en-US" dirty="0">
                        <a:latin typeface="Cambria Math" panose="02040503050406030204" pitchFamily="18" charset="0"/>
                      </a:rPr>
                      <m:t>∈</m:t>
                    </m:r>
                    <m:d>
                      <m:dPr>
                        <m:begChr m:val="["/>
                        <m:endChr m:val="]"/>
                        <m:ctrlPr>
                          <a:rPr lang="en-US" i="1" dirty="0">
                            <a:solidFill>
                              <a:srgbClr val="836967"/>
                            </a:solidFill>
                            <a:latin typeface="Cambria Math" panose="02040503050406030204" pitchFamily="18" charset="0"/>
                          </a:rPr>
                        </m:ctrlPr>
                      </m:dPr>
                      <m:e>
                        <m:r>
                          <a:rPr lang="en-US" dirty="0">
                            <a:latin typeface="Cambria Math" panose="02040503050406030204" pitchFamily="18" charset="0"/>
                          </a:rPr>
                          <m:t>0,</m:t>
                        </m:r>
                        <m:r>
                          <a:rPr lang="en-US" i="1" dirty="0">
                            <a:latin typeface="Cambria Math" panose="02040503050406030204" pitchFamily="18" charset="0"/>
                          </a:rPr>
                          <m:t>𝑇</m:t>
                        </m:r>
                      </m:e>
                    </m:d>
                  </m:oMath>
                </a14:m>
                <a:r>
                  <a:rPr lang="en-US" dirty="0"/>
                  <a:t>, </a:t>
                </a:r>
              </a:p>
              <a:p>
                <a:pPr marL="0" indent="0" algn="ctr">
                  <a:lnSpc>
                    <a:spcPct val="150000"/>
                  </a:lnSpc>
                  <a:buNone/>
                </a:pPr>
                <a:r>
                  <a:rPr lang="en-US" b="0" dirty="0"/>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]=0</m:t>
                    </m:r>
                  </m:oMath>
                </a14:m>
                <a:r>
                  <a:rPr lang="en-US" dirty="0"/>
                  <a:t>    for   </a:t>
                </a:r>
                <a14:m>
                  <m:oMath xmlns:m="http://schemas.openxmlformats.org/officeDocument/2006/math">
                    <m:r>
                      <a:rPr lang="en-US" i="1" dirty="0">
                        <a:latin typeface="Cambria Math" panose="02040503050406030204" pitchFamily="18" charset="0"/>
                      </a:rPr>
                      <m:t>𝑥</m:t>
                    </m:r>
                    <m:r>
                      <a:rPr lang="en-US"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𝛺</m:t>
                    </m:r>
                  </m:oMath>
                </a14:m>
                <a:r>
                  <a:rPr lang="en-US" dirty="0"/>
                  <a:t>,</a:t>
                </a:r>
              </a:p>
              <a:p>
                <a:pPr marL="0" indent="0" algn="ctr">
                  <a:lnSpc>
                    <a:spcPct val="150000"/>
                  </a:lnSpc>
                  <a:buNone/>
                </a:pPr>
                <a:r>
                  <a:rPr lang="en-US" dirty="0"/>
                  <a:t>and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differential operators.</a:t>
                </a:r>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4975" y="2833938"/>
            <a:ext cx="506497" cy="909300"/>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9665DDBC-717F-D476-AB32-B23F0CC1D104}"/>
                  </a:ext>
                </a:extLst>
              </p:cNvPr>
              <p:cNvSpPr txBox="1"/>
              <p:nvPr/>
            </p:nvSpPr>
            <p:spPr>
              <a:xfrm>
                <a:off x="6850560"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50560" y="3541836"/>
                <a:ext cx="835532" cy="553998"/>
              </a:xfrm>
              <a:prstGeom prst="rect">
                <a:avLst/>
              </a:prstGeom>
              <a:blipFill>
                <a:blip r:embed="rId12"/>
                <a:stretch>
                  <a:fillRect r="-127737"/>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634287" y="4125119"/>
            <a:ext cx="557032" cy="49846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4B05C772-2CEF-8B44-25A1-A03B9731FCE4}"/>
                  </a:ext>
                </a:extLst>
              </p:cNvPr>
              <p:cNvSpPr txBox="1"/>
              <p:nvPr/>
            </p:nvSpPr>
            <p:spPr>
              <a:xfrm>
                <a:off x="6162034" y="4375867"/>
                <a:ext cx="367774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162034" y="4375867"/>
                <a:ext cx="3677749"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906685" y="3818835"/>
            <a:ext cx="943875"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5367CDE-679E-0BC8-2024-8891654D99A0}"/>
                  </a:ext>
                </a:extLst>
              </p:cNvPr>
              <p:cNvSpPr txBox="1"/>
              <p:nvPr/>
            </p:nvSpPr>
            <p:spPr>
              <a:xfrm>
                <a:off x="6572873" y="2758340"/>
                <a:ext cx="26811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m:oMathPara>
                </a14:m>
                <a:endParaRPr lang="en-US" sz="3000" dirty="0"/>
              </a:p>
            </p:txBody>
          </p:sp>
        </mc:Choice>
        <mc:Fallback xmlns="">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572873" y="2758340"/>
                <a:ext cx="2681134" cy="553998"/>
              </a:xfrm>
              <a:prstGeom prst="rect">
                <a:avLst/>
              </a:prstGeom>
              <a:blipFill>
                <a:blip r:embed="rId14"/>
                <a:stretch>
                  <a:fillRect/>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254007" y="3035339"/>
            <a:ext cx="893868" cy="64409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endCxn id="1070" idx="2"/>
          </p:cNvCxnSpPr>
          <p:nvPr/>
        </p:nvCxnSpPr>
        <p:spPr>
          <a:xfrm>
            <a:off x="8887873" y="3847293"/>
            <a:ext cx="1092818"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39783" y="4015149"/>
            <a:ext cx="308092" cy="63771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r>
                        <m:rPr>
                          <m:sty m:val="p"/>
                        </m:rP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xmlns="">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6" y="5534643"/>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alpha val="54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pic>
        <p:nvPicPr>
          <p:cNvPr id="5" name="Content Placeholder 4" descr="Chart, line chart&#10;&#10;Description automatically generated">
            <a:extLst>
              <a:ext uri="{FF2B5EF4-FFF2-40B4-BE49-F238E27FC236}">
                <a16:creationId xmlns:a16="http://schemas.microsoft.com/office/drawing/2014/main" id="{2DF8B08F-39FC-2662-FB6F-C656746E515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902262" y="1"/>
            <a:ext cx="2055676" cy="766808"/>
          </a:xfrm>
          <a:effectLst>
            <a:outerShdw blurRad="50800" dist="38100" dir="8100000" algn="tr" rotWithShape="0">
              <a:prstClr val="black">
                <a:alpha val="40000"/>
              </a:prstClr>
            </a:outerShdw>
          </a:effectLst>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7497191" y="2993371"/>
            <a:ext cx="4699572" cy="1938992"/>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Difficulty representing high frequency solutions</a:t>
            </a:r>
          </a:p>
          <a:p>
            <a:pPr marL="285750" indent="-285750" algn="ctr">
              <a:buFont typeface="Arial" panose="020B0604020202020204" pitchFamily="34" charset="0"/>
              <a:buChar char="•"/>
            </a:pPr>
            <a:r>
              <a:rPr lang="en-US" sz="3000" dirty="0"/>
              <a:t>Erroneous convergence to steady state solutions</a:t>
            </a:r>
          </a:p>
        </p:txBody>
      </p:sp>
      <p:pic>
        <p:nvPicPr>
          <p:cNvPr id="4" name="Picture 3">
            <a:extLst>
              <a:ext uri="{FF2B5EF4-FFF2-40B4-BE49-F238E27FC236}">
                <a16:creationId xmlns:a16="http://schemas.microsoft.com/office/drawing/2014/main" id="{0182EF20-8B4D-1A05-3266-B91C0185E595}"/>
              </a:ext>
            </a:extLst>
          </p:cNvPr>
          <p:cNvPicPr>
            <a:picLocks noChangeAspect="1"/>
          </p:cNvPicPr>
          <p:nvPr/>
        </p:nvPicPr>
        <p:blipFill>
          <a:blip r:embed="rId5"/>
          <a:stretch>
            <a:fillRect/>
          </a:stretch>
        </p:blipFill>
        <p:spPr>
          <a:xfrm>
            <a:off x="1141412" y="2046432"/>
            <a:ext cx="6355974" cy="3749964"/>
          </a:xfrm>
          <a:prstGeom prst="rect">
            <a:avLst/>
          </a:prstGeom>
          <a:solidFill>
            <a:schemeClr val="tx1">
              <a:lumMod val="50000"/>
              <a:lumOff val="50000"/>
            </a:schemeClr>
          </a:solidFill>
          <a:effectLst>
            <a:outerShdw blurRad="50800" dist="38100" dir="5400000" algn="t" rotWithShape="0">
              <a:prstClr val="black">
                <a:alpha val="40000"/>
              </a:prstClr>
            </a:outerShdw>
          </a:effectLst>
        </p:spPr>
      </p:pic>
      <p:sp>
        <p:nvSpPr>
          <p:cNvPr id="7" name="TextBox 6">
            <a:extLst>
              <a:ext uri="{FF2B5EF4-FFF2-40B4-BE49-F238E27FC236}">
                <a16:creationId xmlns:a16="http://schemas.microsoft.com/office/drawing/2014/main" id="{AB8DACCB-DC9F-69EA-648E-A62051D63A24}"/>
              </a:ext>
            </a:extLst>
          </p:cNvPr>
          <p:cNvSpPr txBox="1"/>
          <p:nvPr/>
        </p:nvSpPr>
        <p:spPr>
          <a:xfrm>
            <a:off x="3721417" y="5907386"/>
            <a:ext cx="1605280" cy="923330"/>
          </a:xfrm>
          <a:prstGeom prst="rect">
            <a:avLst/>
          </a:prstGeom>
          <a:noFill/>
        </p:spPr>
        <p:txBody>
          <a:bodyPr wrap="square" rtlCol="0">
            <a:spAutoFit/>
          </a:bodyPr>
          <a:lstStyle/>
          <a:p>
            <a:r>
              <a:rPr lang="en-US" dirty="0"/>
              <a:t>Cite Fixed points in PINNs</a:t>
            </a:r>
          </a:p>
          <a:p>
            <a:endParaRPr lang="en-US" dirty="0"/>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Why does this occur?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04303DCC-CDF7-094A-27FF-57718C58D95E}"/>
              </a:ext>
            </a:extLst>
          </p:cNvPr>
          <p:cNvPicPr>
            <a:picLocks noChangeAspect="1"/>
          </p:cNvPicPr>
          <p:nvPr/>
        </p:nvPicPr>
        <p:blipFill>
          <a:blip r:embed="rId4"/>
          <a:stretch>
            <a:fillRect/>
          </a:stretch>
        </p:blipFill>
        <p:spPr>
          <a:xfrm>
            <a:off x="1101725" y="2231260"/>
            <a:ext cx="6628948" cy="3320228"/>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D0FDAF7D-028E-A581-3DB7-9B01E80B6887}"/>
              </a:ext>
            </a:extLst>
          </p:cNvPr>
          <p:cNvSpPr txBox="1"/>
          <p:nvPr/>
        </p:nvSpPr>
        <p:spPr>
          <a:xfrm>
            <a:off x="8133898" y="2676553"/>
            <a:ext cx="3686627" cy="2400657"/>
          </a:xfrm>
          <a:prstGeom prst="rect">
            <a:avLst/>
          </a:prstGeom>
          <a:noFill/>
        </p:spPr>
        <p:txBody>
          <a:bodyPr wrap="square" rtlCol="0">
            <a:spAutoFit/>
          </a:bodyPr>
          <a:lstStyle/>
          <a:p>
            <a:pPr marL="285750" indent="-285750">
              <a:buFont typeface="Arial" panose="020B0604020202020204" pitchFamily="34" charset="0"/>
              <a:buChar char="•"/>
            </a:pPr>
            <a:r>
              <a:rPr lang="en-US" sz="3000" dirty="0"/>
              <a:t>Non-physical fixed points can create saddle points or even local optima in the loss function</a:t>
            </a:r>
          </a:p>
        </p:txBody>
      </p:sp>
      <p:sp>
        <p:nvSpPr>
          <p:cNvPr id="40" name="TextBox 39">
            <a:extLst>
              <a:ext uri="{FF2B5EF4-FFF2-40B4-BE49-F238E27FC236}">
                <a16:creationId xmlns:a16="http://schemas.microsoft.com/office/drawing/2014/main" id="{AF77AFDA-EA5E-E759-A6B6-1A580897E4EA}"/>
              </a:ext>
            </a:extLst>
          </p:cNvPr>
          <p:cNvSpPr txBox="1"/>
          <p:nvPr/>
        </p:nvSpPr>
        <p:spPr>
          <a:xfrm>
            <a:off x="4009525" y="5709089"/>
            <a:ext cx="1605280" cy="923330"/>
          </a:xfrm>
          <a:prstGeom prst="rect">
            <a:avLst/>
          </a:prstGeom>
          <a:noFill/>
        </p:spPr>
        <p:txBody>
          <a:bodyPr wrap="square" rtlCol="0">
            <a:spAutoFit/>
          </a:bodyPr>
          <a:lstStyle/>
          <a:p>
            <a:r>
              <a:rPr lang="en-US" dirty="0"/>
              <a:t>Cite Fixed points in PINNs</a:t>
            </a:r>
          </a:p>
          <a:p>
            <a:endParaRPr lang="en-US" dirty="0"/>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Finite Basis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B0265638-8D45-17E5-C14A-BD69BF5734D3}"/>
              </a:ext>
            </a:extLst>
          </p:cNvPr>
          <p:cNvPicPr>
            <a:picLocks noChangeAspect="1"/>
          </p:cNvPicPr>
          <p:nvPr/>
        </p:nvPicPr>
        <p:blipFill>
          <a:blip r:embed="rId4"/>
          <a:stretch>
            <a:fillRect/>
          </a:stretch>
        </p:blipFill>
        <p:spPr>
          <a:xfrm>
            <a:off x="1409585" y="1865313"/>
            <a:ext cx="5245973" cy="2379444"/>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95C12229-7B0A-192E-0F1E-DBE7BAB617D9}"/>
              </a:ext>
            </a:extLst>
          </p:cNvPr>
          <p:cNvSpPr txBox="1"/>
          <p:nvPr/>
        </p:nvSpPr>
        <p:spPr>
          <a:xfrm>
            <a:off x="7154096" y="2271713"/>
            <a:ext cx="4287016" cy="3785652"/>
          </a:xfrm>
          <a:prstGeom prst="rect">
            <a:avLst/>
          </a:prstGeom>
          <a:noFill/>
        </p:spPr>
        <p:txBody>
          <a:bodyPr wrap="square" rtlCol="0">
            <a:spAutoFit/>
          </a:bodyPr>
          <a:lstStyle/>
          <a:p>
            <a:pPr marL="285750" indent="-285750">
              <a:buFont typeface="Arial" panose="020B0604020202020204" pitchFamily="34" charset="0"/>
              <a:buChar char="•"/>
            </a:pPr>
            <a:r>
              <a:rPr lang="en-US" sz="3000" dirty="0"/>
              <a:t>Iteratively discretize the solution domain</a:t>
            </a:r>
          </a:p>
          <a:p>
            <a:pPr marL="285750" indent="-285750">
              <a:buFont typeface="Arial" panose="020B0604020202020204" pitchFamily="34" charset="0"/>
              <a:buChar char="•"/>
            </a:pPr>
            <a:r>
              <a:rPr lang="en-US" sz="3000" dirty="0"/>
              <a:t>Define a PINN on each subdomain</a:t>
            </a:r>
          </a:p>
          <a:p>
            <a:pPr marL="285750" indent="-285750">
              <a:buFont typeface="Arial" panose="020B0604020202020204" pitchFamily="34" charset="0"/>
              <a:buChar char="•"/>
            </a:pPr>
            <a:r>
              <a:rPr lang="en-US" sz="3000" dirty="0"/>
              <a:t>Define weight functions for each PINN that sum to one globally and have compact support</a:t>
            </a:r>
          </a:p>
        </p:txBody>
      </p:sp>
      <p:pic>
        <p:nvPicPr>
          <p:cNvPr id="52" name="Picture 51">
            <a:extLst>
              <a:ext uri="{FF2B5EF4-FFF2-40B4-BE49-F238E27FC236}">
                <a16:creationId xmlns:a16="http://schemas.microsoft.com/office/drawing/2014/main" id="{D69F5AB7-0483-7829-0619-1AB242C6E2B8}"/>
              </a:ext>
            </a:extLst>
          </p:cNvPr>
          <p:cNvPicPr>
            <a:picLocks noChangeAspect="1"/>
          </p:cNvPicPr>
          <p:nvPr/>
        </p:nvPicPr>
        <p:blipFill>
          <a:blip r:embed="rId5"/>
          <a:stretch>
            <a:fillRect/>
          </a:stretch>
        </p:blipFill>
        <p:spPr>
          <a:xfrm>
            <a:off x="1415441" y="4407488"/>
            <a:ext cx="5238424" cy="231478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98221283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err="1"/>
              <a:t>Multifidelity</a:t>
            </a:r>
            <a:r>
              <a:rPr lang="en-US" sz="4000" dirty="0"/>
              <a:t> PINNs</a:t>
            </a:r>
          </a:p>
        </p:txBody>
      </p:sp>
      <p:pic>
        <p:nvPicPr>
          <p:cNvPr id="5" name="Content Placeholder 4">
            <a:extLst>
              <a:ext uri="{FF2B5EF4-FFF2-40B4-BE49-F238E27FC236}">
                <a16:creationId xmlns:a16="http://schemas.microsoft.com/office/drawing/2014/main" id="{07A68A06-22CB-9B62-EF59-85CF3A0C7608}"/>
              </a:ext>
            </a:extLst>
          </p:cNvPr>
          <p:cNvPicPr>
            <a:picLocks noGrp="1" noChangeAspect="1"/>
          </p:cNvPicPr>
          <p:nvPr>
            <p:ph idx="1"/>
          </p:nvPr>
        </p:nvPicPr>
        <p:blipFill>
          <a:blip r:embed="rId4"/>
          <a:stretch>
            <a:fillRect/>
          </a:stretch>
        </p:blipFill>
        <p:spPr>
          <a:xfrm>
            <a:off x="2554322" y="1824831"/>
            <a:ext cx="6680134" cy="3136900"/>
          </a:xfrm>
          <a:effectLst>
            <a:outerShdw blurRad="50800" dist="38100" dir="5400000" algn="t" rotWithShape="0">
              <a:prstClr val="black">
                <a:alpha val="40000"/>
              </a:prstClr>
            </a:outerShdw>
          </a:effectLst>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C3F87449-C609-3052-D512-4F21A0F075BF}"/>
              </a:ext>
            </a:extLst>
          </p:cNvPr>
          <p:cNvSpPr txBox="1"/>
          <p:nvPr/>
        </p:nvSpPr>
        <p:spPr>
          <a:xfrm>
            <a:off x="333878" y="3854520"/>
            <a:ext cx="1933112" cy="646331"/>
          </a:xfrm>
          <a:prstGeom prst="rect">
            <a:avLst/>
          </a:prstGeom>
          <a:noFill/>
          <a:ln>
            <a:solidFill>
              <a:schemeClr val="dk1"/>
            </a:solidFill>
          </a:ln>
        </p:spPr>
        <p:txBody>
          <a:bodyPr wrap="square" rtlCol="0">
            <a:spAutoFit/>
          </a:bodyPr>
          <a:lstStyle/>
          <a:p>
            <a:r>
              <a:rPr lang="en-US" dirty="0"/>
              <a:t>Low-fidelity observation points</a:t>
            </a:r>
          </a:p>
        </p:txBody>
      </p:sp>
      <p:cxnSp>
        <p:nvCxnSpPr>
          <p:cNvPr id="11" name="Connector: Curved 10">
            <a:extLst>
              <a:ext uri="{FF2B5EF4-FFF2-40B4-BE49-F238E27FC236}">
                <a16:creationId xmlns:a16="http://schemas.microsoft.com/office/drawing/2014/main" id="{E7794243-1A1F-1DD6-812B-5A522973CE56}"/>
              </a:ext>
            </a:extLst>
          </p:cNvPr>
          <p:cNvCxnSpPr>
            <a:cxnSpLocks/>
            <a:stCxn id="54" idx="0"/>
          </p:cNvCxnSpPr>
          <p:nvPr/>
        </p:nvCxnSpPr>
        <p:spPr>
          <a:xfrm rot="5400000" flipH="1" flipV="1">
            <a:off x="2506526" y="4187444"/>
            <a:ext cx="712983" cy="161594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7BCA5C70-954E-1ACC-0C4E-161DFDE17F0A}"/>
              </a:ext>
            </a:extLst>
          </p:cNvPr>
          <p:cNvSpPr txBox="1"/>
          <p:nvPr/>
        </p:nvSpPr>
        <p:spPr>
          <a:xfrm>
            <a:off x="1422480" y="5351908"/>
            <a:ext cx="1265128" cy="646331"/>
          </a:xfrm>
          <a:prstGeom prst="rect">
            <a:avLst/>
          </a:prstGeom>
          <a:noFill/>
          <a:ln>
            <a:solidFill>
              <a:schemeClr val="dk1"/>
            </a:solidFill>
          </a:ln>
        </p:spPr>
        <p:txBody>
          <a:bodyPr wrap="square" rtlCol="0">
            <a:spAutoFit/>
          </a:bodyPr>
          <a:lstStyle/>
          <a:p>
            <a:r>
              <a:rPr lang="en-US" dirty="0"/>
              <a:t>Low-fidelity network</a:t>
            </a:r>
          </a:p>
        </p:txBody>
      </p:sp>
      <p:cxnSp>
        <p:nvCxnSpPr>
          <p:cNvPr id="65" name="Connector: Curved 64">
            <a:extLst>
              <a:ext uri="{FF2B5EF4-FFF2-40B4-BE49-F238E27FC236}">
                <a16:creationId xmlns:a16="http://schemas.microsoft.com/office/drawing/2014/main" id="{9DD03194-EC60-B8F2-A28A-AC85F00D39A5}"/>
              </a:ext>
            </a:extLst>
          </p:cNvPr>
          <p:cNvCxnSpPr>
            <a:cxnSpLocks/>
            <a:stCxn id="6" idx="3"/>
            <a:endCxn id="5" idx="1"/>
          </p:cNvCxnSpPr>
          <p:nvPr/>
        </p:nvCxnSpPr>
        <p:spPr>
          <a:xfrm flipV="1">
            <a:off x="2266990" y="3393281"/>
            <a:ext cx="287332" cy="784405"/>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72" name="TextBox 71">
            <a:extLst>
              <a:ext uri="{FF2B5EF4-FFF2-40B4-BE49-F238E27FC236}">
                <a16:creationId xmlns:a16="http://schemas.microsoft.com/office/drawing/2014/main" id="{CE57FB61-2EDE-4DE1-07D6-B896B7079280}"/>
              </a:ext>
            </a:extLst>
          </p:cNvPr>
          <p:cNvSpPr txBox="1"/>
          <p:nvPr/>
        </p:nvSpPr>
        <p:spPr>
          <a:xfrm>
            <a:off x="3046237" y="5509595"/>
            <a:ext cx="1879775" cy="1200329"/>
          </a:xfrm>
          <a:prstGeom prst="rect">
            <a:avLst/>
          </a:prstGeom>
          <a:noFill/>
          <a:ln>
            <a:solidFill>
              <a:schemeClr val="dk1"/>
            </a:solidFill>
          </a:ln>
        </p:spPr>
        <p:txBody>
          <a:bodyPr wrap="square" rtlCol="0">
            <a:spAutoFit/>
          </a:bodyPr>
          <a:lstStyle/>
          <a:p>
            <a:r>
              <a:rPr lang="en-US" dirty="0"/>
              <a:t>Low fidelity approximation and high-fidelity collocation points</a:t>
            </a:r>
          </a:p>
        </p:txBody>
      </p:sp>
      <p:cxnSp>
        <p:nvCxnSpPr>
          <p:cNvPr id="81" name="Connector: Curved 80">
            <a:extLst>
              <a:ext uri="{FF2B5EF4-FFF2-40B4-BE49-F238E27FC236}">
                <a16:creationId xmlns:a16="http://schemas.microsoft.com/office/drawing/2014/main" id="{58C1524E-D957-8E26-7DDC-24A3097263AE}"/>
              </a:ext>
            </a:extLst>
          </p:cNvPr>
          <p:cNvCxnSpPr>
            <a:cxnSpLocks/>
            <a:stCxn id="72" idx="0"/>
          </p:cNvCxnSpPr>
          <p:nvPr/>
        </p:nvCxnSpPr>
        <p:spPr>
          <a:xfrm rot="5400000" flipH="1" flipV="1">
            <a:off x="3874561" y="4142227"/>
            <a:ext cx="1478932" cy="1255804"/>
          </a:xfrm>
          <a:prstGeom prst="curvedConnector3">
            <a:avLst>
              <a:gd name="adj1" fmla="val 42506"/>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87" name="TextBox 86">
            <a:extLst>
              <a:ext uri="{FF2B5EF4-FFF2-40B4-BE49-F238E27FC236}">
                <a16:creationId xmlns:a16="http://schemas.microsoft.com/office/drawing/2014/main" id="{B3E1A93F-8BCB-5751-3C82-746223B7A211}"/>
              </a:ext>
            </a:extLst>
          </p:cNvPr>
          <p:cNvSpPr txBox="1"/>
          <p:nvPr/>
        </p:nvSpPr>
        <p:spPr>
          <a:xfrm>
            <a:off x="5417764" y="5509594"/>
            <a:ext cx="1321394" cy="1200329"/>
          </a:xfrm>
          <a:prstGeom prst="rect">
            <a:avLst/>
          </a:prstGeom>
          <a:noFill/>
          <a:ln>
            <a:solidFill>
              <a:schemeClr val="dk1"/>
            </a:solidFill>
          </a:ln>
        </p:spPr>
        <p:txBody>
          <a:bodyPr wrap="square" rtlCol="0">
            <a:spAutoFit/>
          </a:bodyPr>
          <a:lstStyle/>
          <a:p>
            <a:r>
              <a:rPr lang="en-US" dirty="0" err="1"/>
              <a:t>Lineear</a:t>
            </a:r>
            <a:r>
              <a:rPr lang="en-US" dirty="0"/>
              <a:t> and nonlinear correlation networks</a:t>
            </a:r>
          </a:p>
        </p:txBody>
      </p:sp>
      <p:cxnSp>
        <p:nvCxnSpPr>
          <p:cNvPr id="90" name="Connector: Curved 89">
            <a:extLst>
              <a:ext uri="{FF2B5EF4-FFF2-40B4-BE49-F238E27FC236}">
                <a16:creationId xmlns:a16="http://schemas.microsoft.com/office/drawing/2014/main" id="{9AE03BA2-61B3-6A6F-AE0B-2346BD474440}"/>
              </a:ext>
            </a:extLst>
          </p:cNvPr>
          <p:cNvCxnSpPr>
            <a:cxnSpLocks/>
          </p:cNvCxnSpPr>
          <p:nvPr/>
        </p:nvCxnSpPr>
        <p:spPr>
          <a:xfrm rot="5400000" flipH="1" flipV="1">
            <a:off x="6399024" y="4391184"/>
            <a:ext cx="712983" cy="161594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86895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Potential solutions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a:lnSpc>
                <a:spcPct val="100000"/>
              </a:lnSpc>
            </a:pPr>
            <a:r>
              <a:rPr lang="en-US" sz="3000" dirty="0"/>
              <a:t>Leverage physics theory to push the neural network towards the true solution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12301986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12002</TotalTime>
  <Words>408</Words>
  <Application>Microsoft Office PowerPoint</Application>
  <PresentationFormat>Widescreen</PresentationFormat>
  <Paragraphs>56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 Math</vt:lpstr>
      <vt:lpstr>Tw Cen MT</vt:lpstr>
      <vt:lpstr>Circuit</vt:lpstr>
      <vt:lpstr>Multifidelity Finite Basis Physics Informed Neural Networks</vt:lpstr>
      <vt:lpstr>Introduction to Pinns</vt:lpstr>
      <vt:lpstr>Introduction to Pinns</vt:lpstr>
      <vt:lpstr>Challenges in training PInns</vt:lpstr>
      <vt:lpstr>Why does this occur?</vt:lpstr>
      <vt:lpstr>Finite Basis PINNs</vt:lpstr>
      <vt:lpstr>Multifidelity PINNs</vt:lpstr>
      <vt:lpstr>Potential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7</cp:revision>
  <dcterms:created xsi:type="dcterms:W3CDTF">2023-07-17T21:13:16Z</dcterms:created>
  <dcterms:modified xsi:type="dcterms:W3CDTF">2023-08-08T19:57:01Z</dcterms:modified>
</cp:coreProperties>
</file>