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63"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55" autoAdjust="0"/>
  </p:normalViewPr>
  <p:slideViewPr>
    <p:cSldViewPr snapToGrid="0">
      <p:cViewPr varScale="1">
        <p:scale>
          <a:sx n="61" d="100"/>
          <a:sy n="61" d="100"/>
        </p:scale>
        <p:origin x="1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PINNs have trouble converging to both high frequency solutions. What is more, they have a strong bias towards converging to non-physical fixed point solutions. These problems are related. The weights and biases of the network need to change significantly in order to capture the behavior of highly oscillatory solutions. Erroneous fixed point solutions are attractive because, despite violating the initial and boundary conditions, they inherently satisfy all other </a:t>
            </a:r>
            <a:r>
              <a:rPr lang="en-US"/>
              <a:t>physical constraints.</a:t>
            </a: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Neural networks are encouraged to find minimum norm solutions</a:t>
            </a:r>
          </a:p>
          <a:p>
            <a:r>
              <a:rPr lang="en-US" sz="1200" dirty="0"/>
              <a:t>- Satisfying one constraint may mean violating another</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939924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7/26/2023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a:solidFill>
                  <a:srgbClr val="FFFFFF"/>
                </a:solidFill>
              </a:rPr>
              <a:t>Multifidelity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t>Suppose we want to solve a differential equation of the form </a:t>
                </a:r>
              </a:p>
              <a:p>
                <a:pPr marL="0" indent="0" algn="ctr">
                  <a:lnSpc>
                    <a:spcPct val="150000"/>
                  </a:lnSpc>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i="1" dirty="0">
                            <a:latin typeface="Cambria Math" panose="02040503050406030204" pitchFamily="18" charset="0"/>
                          </a:rPr>
                          <m:t>𝑡</m:t>
                        </m:r>
                      </m:sub>
                    </m:sSub>
                    <m:r>
                      <a:rPr lang="en-US" i="0" dirty="0">
                        <a:latin typeface="Cambria Math" panose="02040503050406030204" pitchFamily="18" charset="0"/>
                      </a:rPr>
                      <m:t>+</m:t>
                    </m:r>
                    <m:r>
                      <a:rPr lang="en-US" i="1" dirty="0">
                        <a:latin typeface="Cambria Math" panose="02040503050406030204" pitchFamily="18" charset="0"/>
                      </a:rPr>
                      <m:t>𝑁</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d>
                    <m:r>
                      <a:rPr lang="en-US" i="0" dirty="0">
                        <a:latin typeface="Cambria Math" panose="02040503050406030204" pitchFamily="18" charset="0"/>
                      </a:rPr>
                      <m:t>=0</m:t>
                    </m:r>
                    <m:r>
                      <a:rPr lang="en-US" b="0" i="1" dirty="0" smtClean="0">
                        <a:latin typeface="Cambria Math" panose="02040503050406030204" pitchFamily="18" charset="0"/>
                      </a:rPr>
                      <m:t>     </m:t>
                    </m:r>
                  </m:oMath>
                </a14:m>
                <a:r>
                  <a:rPr lang="en-US" dirty="0"/>
                  <a:t>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𝛺</m:t>
                    </m:r>
                    <m:r>
                      <a:rPr lang="en-US" dirty="0">
                        <a:latin typeface="Cambria Math" panose="02040503050406030204" pitchFamily="18" charset="0"/>
                      </a:rPr>
                      <m:t>,</m:t>
                    </m:r>
                    <m:r>
                      <a:rPr lang="en-US" i="1" dirty="0">
                        <a:latin typeface="Cambria Math" panose="02040503050406030204" pitchFamily="18" charset="0"/>
                      </a:rPr>
                      <m:t>𝑡</m:t>
                    </m:r>
                    <m:r>
                      <a:rPr lang="en-US"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r>
                          <a:rPr lang="en-US" dirty="0">
                            <a:latin typeface="Cambria Math" panose="02040503050406030204" pitchFamily="18" charset="0"/>
                          </a:rPr>
                          <m:t>0,</m:t>
                        </m:r>
                        <m:r>
                          <a:rPr lang="en-US" i="1" dirty="0">
                            <a:latin typeface="Cambria Math" panose="02040503050406030204" pitchFamily="18" charset="0"/>
                          </a:rPr>
                          <m:t>𝑇</m:t>
                        </m:r>
                      </m:e>
                    </m:d>
                  </m:oMath>
                </a14:m>
                <a:r>
                  <a:rPr lang="en-US" dirty="0"/>
                  <a:t>, </a:t>
                </a:r>
              </a:p>
              <a:p>
                <a:pPr marL="0" indent="0" algn="ctr">
                  <a:lnSpc>
                    <a:spcPct val="150000"/>
                  </a:lnSpc>
                  <a:buNone/>
                </a:pPr>
                <a:r>
                  <a:rPr lang="en-US" b="0" dirty="0"/>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𝛺</m:t>
                    </m:r>
                  </m:oMath>
                </a14:m>
                <a:r>
                  <a:rPr lang="en-US" dirty="0"/>
                  <a:t>,</a:t>
                </a:r>
              </a:p>
              <a:p>
                <a:pPr marL="0" indent="0" algn="ctr">
                  <a:lnSpc>
                    <a:spcPct val="150000"/>
                  </a:lnSpc>
                  <a:buNone/>
                </a:pPr>
                <a:r>
                  <a:rPr lang="en-US" dirty="0"/>
                  <a:t>and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02262" y="1"/>
            <a:ext cx="2055676" cy="766808"/>
          </a:xfrm>
          <a:effectLst>
            <a:outerShdw blurRad="50800" dist="38100" dir="8100000" algn="tr" rotWithShape="0">
              <a:prstClr val="black">
                <a:alpha val="40000"/>
              </a:prstClr>
            </a:outerShdw>
          </a:effectLst>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7497191" y="2993371"/>
            <a:ext cx="4699572" cy="1938992"/>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Difficulty representing high frequency solutions</a:t>
            </a:r>
          </a:p>
          <a:p>
            <a:pPr marL="285750" indent="-285750" algn="ctr">
              <a:buFont typeface="Arial" panose="020B0604020202020204" pitchFamily="34" charset="0"/>
              <a:buChar char="•"/>
            </a:pPr>
            <a:r>
              <a:rPr lang="en-US" sz="3000" dirty="0"/>
              <a:t>Erroneous convergence to steady state solutions</a:t>
            </a:r>
          </a:p>
        </p:txBody>
      </p:sp>
      <p:pic>
        <p:nvPicPr>
          <p:cNvPr id="4" name="Picture 3">
            <a:extLst>
              <a:ext uri="{FF2B5EF4-FFF2-40B4-BE49-F238E27FC236}">
                <a16:creationId xmlns:a16="http://schemas.microsoft.com/office/drawing/2014/main" id="{0182EF20-8B4D-1A05-3266-B91C0185E595}"/>
              </a:ext>
            </a:extLst>
          </p:cNvPr>
          <p:cNvPicPr>
            <a:picLocks noChangeAspect="1"/>
          </p:cNvPicPr>
          <p:nvPr/>
        </p:nvPicPr>
        <p:blipFill>
          <a:blip r:embed="rId5"/>
          <a:stretch>
            <a:fillRect/>
          </a:stretch>
        </p:blipFill>
        <p:spPr>
          <a:xfrm>
            <a:off x="1141412" y="2046432"/>
            <a:ext cx="6355974" cy="3749964"/>
          </a:xfrm>
          <a:prstGeom prst="rect">
            <a:avLst/>
          </a:prstGeom>
          <a:solidFill>
            <a:schemeClr val="tx1">
              <a:lumMod val="50000"/>
              <a:lumOff val="50000"/>
            </a:schemeClr>
          </a:solidFill>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AB8DACCB-DC9F-69EA-648E-A62051D63A24}"/>
              </a:ext>
            </a:extLst>
          </p:cNvPr>
          <p:cNvSpPr txBox="1"/>
          <p:nvPr/>
        </p:nvSpPr>
        <p:spPr>
          <a:xfrm>
            <a:off x="1321435" y="5246688"/>
            <a:ext cx="1605280" cy="923330"/>
          </a:xfrm>
          <a:prstGeom prst="rect">
            <a:avLst/>
          </a:prstGeom>
          <a:noFill/>
        </p:spPr>
        <p:txBody>
          <a:bodyPr wrap="square" rtlCol="0">
            <a:spAutoFit/>
          </a:bodyPr>
          <a:lstStyle/>
          <a:p>
            <a:r>
              <a:rPr lang="en-US" dirty="0"/>
              <a:t>Cite Fixed points in PINNs</a:t>
            </a:r>
          </a:p>
          <a:p>
            <a:endParaRPr lang="en-US" dirty="0"/>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8100000" algn="tr"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40" name="TextBox 39">
            <a:extLst>
              <a:ext uri="{FF2B5EF4-FFF2-40B4-BE49-F238E27FC236}">
                <a16:creationId xmlns:a16="http://schemas.microsoft.com/office/drawing/2014/main" id="{AF77AFDA-EA5E-E759-A6B6-1A580897E4EA}"/>
              </a:ext>
            </a:extLst>
          </p:cNvPr>
          <p:cNvSpPr txBox="1"/>
          <p:nvPr/>
        </p:nvSpPr>
        <p:spPr>
          <a:xfrm>
            <a:off x="1321435" y="5246688"/>
            <a:ext cx="1605280" cy="923330"/>
          </a:xfrm>
          <a:prstGeom prst="rect">
            <a:avLst/>
          </a:prstGeom>
          <a:noFill/>
        </p:spPr>
        <p:txBody>
          <a:bodyPr wrap="square" rtlCol="0">
            <a:spAutoFit/>
          </a:bodyPr>
          <a:lstStyle/>
          <a:p>
            <a:r>
              <a:rPr lang="en-US" dirty="0"/>
              <a:t>Cite Fixed points in PINNs</a:t>
            </a:r>
          </a:p>
          <a:p>
            <a:endParaRPr lang="en-US" dirty="0"/>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Potential solutions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a:lnSpc>
                <a:spcPct val="100000"/>
              </a:lnSpc>
            </a:pPr>
            <a:r>
              <a:rPr lang="en-US" sz="3000" dirty="0"/>
              <a:t>Leverage physics theory to push the neural network towards the true solution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10614</TotalTime>
  <Words>335</Words>
  <Application>Microsoft Office PowerPoint</Application>
  <PresentationFormat>Widescreen</PresentationFormat>
  <Paragraphs>44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Potential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6</cp:revision>
  <dcterms:created xsi:type="dcterms:W3CDTF">2023-07-17T21:13:16Z</dcterms:created>
  <dcterms:modified xsi:type="dcterms:W3CDTF">2023-08-02T19:57:39Z</dcterms:modified>
</cp:coreProperties>
</file>