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61"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1193"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Physics informed neural networks (PINNs) learn the solution to a differential equation for one set of initial and boundary conditions.</a:t>
            </a:r>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May want to find a prettier example</a:t>
            </a:r>
          </a:p>
          <a:p>
            <a:pPr marL="171450" indent="-171450">
              <a:buFontTx/>
              <a:buChar char="-"/>
            </a:pPr>
            <a:endParaRPr lang="en-US" dirty="0"/>
          </a:p>
          <a:p>
            <a:pPr marL="171450" indent="-171450">
              <a:buFontTx/>
              <a:buChar char="-"/>
            </a:pPr>
            <a:r>
              <a:rPr lang="en-US" dirty="0"/>
              <a:t>High frequency problems (cite spectral bias)</a:t>
            </a:r>
          </a:p>
          <a:p>
            <a:pPr marL="171450" indent="-171450">
              <a:buFontTx/>
              <a:buChar char="-"/>
            </a:pPr>
            <a:r>
              <a:rPr lang="en-US" dirty="0"/>
              <a:t>Converging to erroneous fixed points (cite fixed point paper)</a:t>
            </a:r>
          </a:p>
          <a:p>
            <a:pPr marL="0" indent="0">
              <a:buFontTx/>
              <a:buNone/>
            </a:pPr>
            <a:endParaRPr lang="en-US" dirty="0"/>
          </a:p>
          <a:p>
            <a:pPr marL="0" indent="0">
              <a:buFontTx/>
              <a:buNone/>
            </a:pPr>
            <a:r>
              <a:rPr lang="en-US" dirty="0"/>
              <a:t>PINNs have trouble converging to both high frequency solutions. What is more, they have a strong bias towards converging to non-physical fixed point solutions. These problems are related. The weights and biases of the network need to change significantly in order to capture the behavior of highly oscillatory solutions. Erroneous fixed point solutions are attractive because, despite violating the initial and boundary conditions, they inherently satisfy all other </a:t>
            </a:r>
            <a:r>
              <a:rPr lang="en-US"/>
              <a:t>physical constraints.</a:t>
            </a: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May want to find a prettier example</a:t>
            </a:r>
          </a:p>
          <a:p>
            <a:pPr marL="171450" indent="-171450">
              <a:buFontTx/>
              <a:buChar char="-"/>
            </a:pPr>
            <a:endParaRPr lang="en-US" dirty="0"/>
          </a:p>
          <a:p>
            <a:pPr marL="171450" indent="-171450">
              <a:buFontTx/>
              <a:buChar char="-"/>
            </a:pPr>
            <a:r>
              <a:rPr lang="en-US" dirty="0"/>
              <a:t>High frequency problems (cite spectral bias)</a:t>
            </a:r>
          </a:p>
          <a:p>
            <a:pPr marL="171450" indent="-171450">
              <a:buFontTx/>
              <a:buChar char="-"/>
            </a:pPr>
            <a:r>
              <a:rPr lang="en-US" dirty="0"/>
              <a:t>Converging to erroneous fixed points (cite fixed point paper)</a:t>
            </a:r>
          </a:p>
          <a:p>
            <a:pPr marL="0" indent="0">
              <a:buFontTx/>
              <a:buNone/>
            </a:pPr>
            <a:endParaRPr lang="en-US" dirty="0"/>
          </a:p>
          <a:p>
            <a:pPr marL="0" indent="0">
              <a:buFontTx/>
              <a:buNone/>
            </a:pPr>
            <a:r>
              <a:rPr lang="en-US" dirty="0"/>
              <a:t>Training </a:t>
            </a:r>
          </a:p>
          <a:p>
            <a:pPr marL="171450" indent="-171450">
              <a:buFontTx/>
              <a:buChar char="-"/>
            </a:pP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May want to find a prettier example</a:t>
            </a:r>
          </a:p>
          <a:p>
            <a:pPr marL="171450" indent="-171450">
              <a:buFontTx/>
              <a:buChar char="-"/>
            </a:pPr>
            <a:endParaRPr lang="en-US" dirty="0"/>
          </a:p>
          <a:p>
            <a:pPr marL="171450" indent="-171450">
              <a:buFontTx/>
              <a:buChar char="-"/>
            </a:pPr>
            <a:r>
              <a:rPr lang="en-US" dirty="0"/>
              <a:t>High frequency problems (cite spectral bias)</a:t>
            </a:r>
          </a:p>
          <a:p>
            <a:pPr marL="171450" indent="-171450">
              <a:buFontTx/>
              <a:buChar char="-"/>
            </a:pPr>
            <a:r>
              <a:rPr lang="en-US" dirty="0"/>
              <a:t>Converging to erroneous fixed points (cite fixed point paper)</a:t>
            </a:r>
          </a:p>
          <a:p>
            <a:pPr marL="0" indent="0">
              <a:buFontTx/>
              <a:buNone/>
            </a:pPr>
            <a:endParaRPr lang="en-US" dirty="0"/>
          </a:p>
          <a:p>
            <a:pPr marL="0" indent="0">
              <a:buFontTx/>
              <a:buNone/>
            </a:pPr>
            <a:r>
              <a:rPr lang="en-US" dirty="0"/>
              <a:t>Training </a:t>
            </a:r>
          </a:p>
          <a:p>
            <a:pPr marL="171450" indent="-171450">
              <a:buFontTx/>
              <a:buChar char="-"/>
            </a:pP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4373540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7/26/2023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a:solidFill>
                  <a:srgbClr val="FFFFFF"/>
                </a:solidFill>
              </a:rPr>
              <a:t>Multifidelity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By Damien Beecroft, Amanda Howard, &amp; Panos Stinis</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t>Suppose we want to solve a differential equation of the form </a:t>
                </a:r>
              </a:p>
              <a:p>
                <a:pPr marL="0" indent="0" algn="ctr">
                  <a:lnSpc>
                    <a:spcPct val="150000"/>
                  </a:lnSpc>
                  <a:buNone/>
                </a:pP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sub>
                        <m:r>
                          <a:rPr lang="en-US" i="1" dirty="0">
                            <a:latin typeface="Cambria Math" panose="02040503050406030204" pitchFamily="18" charset="0"/>
                          </a:rPr>
                          <m:t>𝑡</m:t>
                        </m:r>
                      </m:sub>
                    </m:sSub>
                    <m:r>
                      <a:rPr lang="en-US" i="0" dirty="0">
                        <a:latin typeface="Cambria Math" panose="02040503050406030204" pitchFamily="18" charset="0"/>
                      </a:rPr>
                      <m:t>+</m:t>
                    </m:r>
                    <m:r>
                      <a:rPr lang="en-US" i="1" dirty="0">
                        <a:latin typeface="Cambria Math" panose="02040503050406030204" pitchFamily="18" charset="0"/>
                      </a:rPr>
                      <m:t>𝑁</m:t>
                    </m:r>
                    <m:d>
                      <m:dPr>
                        <m:begChr m:val="["/>
                        <m:endChr m:val="]"/>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𝑢</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d>
                    <m:r>
                      <a:rPr lang="en-US" i="0" dirty="0">
                        <a:latin typeface="Cambria Math" panose="02040503050406030204" pitchFamily="18" charset="0"/>
                      </a:rPr>
                      <m:t>=0</m:t>
                    </m:r>
                    <m:r>
                      <a:rPr lang="en-US" b="0" i="1" dirty="0" smtClean="0">
                        <a:latin typeface="Cambria Math" panose="02040503050406030204" pitchFamily="18" charset="0"/>
                      </a:rPr>
                      <m:t>     </m:t>
                    </m:r>
                  </m:oMath>
                </a14:m>
                <a:r>
                  <a:rPr lang="en-US" dirty="0"/>
                  <a:t>for   </a:t>
                </a:r>
                <a14:m>
                  <m:oMath xmlns:m="http://schemas.openxmlformats.org/officeDocument/2006/math">
                    <m:r>
                      <a:rPr lang="en-US" i="1" dirty="0">
                        <a:latin typeface="Cambria Math" panose="02040503050406030204" pitchFamily="18" charset="0"/>
                      </a:rPr>
                      <m:t>𝑥</m:t>
                    </m:r>
                    <m:r>
                      <a:rPr lang="en-US" dirty="0">
                        <a:latin typeface="Cambria Math" panose="02040503050406030204" pitchFamily="18" charset="0"/>
                      </a:rPr>
                      <m:t>∈</m:t>
                    </m:r>
                    <m:r>
                      <a:rPr lang="en-US" i="1" dirty="0">
                        <a:latin typeface="Cambria Math" panose="02040503050406030204" pitchFamily="18" charset="0"/>
                      </a:rPr>
                      <m:t>𝛺</m:t>
                    </m:r>
                    <m:r>
                      <a:rPr lang="en-US" dirty="0">
                        <a:latin typeface="Cambria Math" panose="02040503050406030204" pitchFamily="18" charset="0"/>
                      </a:rPr>
                      <m:t>,</m:t>
                    </m:r>
                    <m:r>
                      <a:rPr lang="en-US" i="1" dirty="0">
                        <a:latin typeface="Cambria Math" panose="02040503050406030204" pitchFamily="18" charset="0"/>
                      </a:rPr>
                      <m:t>𝑡</m:t>
                    </m:r>
                    <m:r>
                      <a:rPr lang="en-US" dirty="0">
                        <a:latin typeface="Cambria Math" panose="02040503050406030204" pitchFamily="18" charset="0"/>
                      </a:rPr>
                      <m:t>∈</m:t>
                    </m:r>
                    <m:d>
                      <m:dPr>
                        <m:begChr m:val="["/>
                        <m:endChr m:val="]"/>
                        <m:ctrlPr>
                          <a:rPr lang="en-US" i="1" dirty="0">
                            <a:solidFill>
                              <a:srgbClr val="836967"/>
                            </a:solidFill>
                            <a:latin typeface="Cambria Math" panose="02040503050406030204" pitchFamily="18" charset="0"/>
                          </a:rPr>
                        </m:ctrlPr>
                      </m:dPr>
                      <m:e>
                        <m:r>
                          <a:rPr lang="en-US" dirty="0">
                            <a:latin typeface="Cambria Math" panose="02040503050406030204" pitchFamily="18" charset="0"/>
                          </a:rPr>
                          <m:t>0,</m:t>
                        </m:r>
                        <m:r>
                          <a:rPr lang="en-US" i="1" dirty="0">
                            <a:latin typeface="Cambria Math" panose="02040503050406030204" pitchFamily="18" charset="0"/>
                          </a:rPr>
                          <m:t>𝑇</m:t>
                        </m:r>
                      </m:e>
                    </m:d>
                  </m:oMath>
                </a14:m>
                <a:r>
                  <a:rPr lang="en-US" dirty="0"/>
                  <a:t>, </a:t>
                </a:r>
              </a:p>
              <a:p>
                <a:pPr marL="0" indent="0" algn="ctr">
                  <a:lnSpc>
                    <a:spcPct val="150000"/>
                  </a:lnSpc>
                  <a:buNone/>
                </a:pPr>
                <a:r>
                  <a:rPr lang="en-US" b="0" dirty="0"/>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]=0</m:t>
                    </m:r>
                  </m:oMath>
                </a14:m>
                <a:r>
                  <a:rPr lang="en-US" dirty="0"/>
                  <a:t>    for   </a:t>
                </a:r>
                <a14:m>
                  <m:oMath xmlns:m="http://schemas.openxmlformats.org/officeDocument/2006/math">
                    <m:r>
                      <a:rPr lang="en-US" i="1" dirty="0">
                        <a:latin typeface="Cambria Math" panose="02040503050406030204" pitchFamily="18" charset="0"/>
                      </a:rPr>
                      <m:t>𝑥</m:t>
                    </m:r>
                    <m:r>
                      <a:rPr lang="en-US"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𝛺</m:t>
                    </m:r>
                  </m:oMath>
                </a14:m>
                <a:r>
                  <a:rPr lang="en-US" dirty="0"/>
                  <a:t>,</a:t>
                </a:r>
              </a:p>
              <a:p>
                <a:pPr marL="0" indent="0" algn="ctr">
                  <a:lnSpc>
                    <a:spcPct val="150000"/>
                  </a:lnSpc>
                  <a:buNone/>
                </a:pPr>
                <a:r>
                  <a:rPr lang="en-US" dirty="0"/>
                  <a:t>and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differential operators.</a:t>
                </a:r>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4975" y="2833938"/>
            <a:ext cx="506497" cy="909300"/>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9665DDBC-717F-D476-AB32-B23F0CC1D104}"/>
                  </a:ext>
                </a:extLst>
              </p:cNvPr>
              <p:cNvSpPr txBox="1"/>
              <p:nvPr/>
            </p:nvSpPr>
            <p:spPr>
              <a:xfrm>
                <a:off x="6850560"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50560" y="3541836"/>
                <a:ext cx="835532" cy="553998"/>
              </a:xfrm>
              <a:prstGeom prst="rect">
                <a:avLst/>
              </a:prstGeom>
              <a:blipFill>
                <a:blip r:embed="rId12"/>
                <a:stretch>
                  <a:fillRect r="-127737"/>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634287" y="4125119"/>
            <a:ext cx="557032" cy="49846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4B05C772-2CEF-8B44-25A1-A03B9731FCE4}"/>
                  </a:ext>
                </a:extLst>
              </p:cNvPr>
              <p:cNvSpPr txBox="1"/>
              <p:nvPr/>
            </p:nvSpPr>
            <p:spPr>
              <a:xfrm>
                <a:off x="6162034" y="4375867"/>
                <a:ext cx="367774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162034" y="4375867"/>
                <a:ext cx="3677749"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906685" y="3818835"/>
            <a:ext cx="943875"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5367CDE-679E-0BC8-2024-8891654D99A0}"/>
                  </a:ext>
                </a:extLst>
              </p:cNvPr>
              <p:cNvSpPr txBox="1"/>
              <p:nvPr/>
            </p:nvSpPr>
            <p:spPr>
              <a:xfrm>
                <a:off x="6572873" y="2758340"/>
                <a:ext cx="26811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m:oMathPara>
                </a14:m>
                <a:endParaRPr lang="en-US" sz="3000" dirty="0"/>
              </a:p>
            </p:txBody>
          </p:sp>
        </mc:Choice>
        <mc:Fallback xmlns="">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572873" y="2758340"/>
                <a:ext cx="2681134" cy="553998"/>
              </a:xfrm>
              <a:prstGeom prst="rect">
                <a:avLst/>
              </a:prstGeom>
              <a:blipFill>
                <a:blip r:embed="rId14"/>
                <a:stretch>
                  <a:fillRect/>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254007" y="3035339"/>
            <a:ext cx="893868" cy="64409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endCxn id="1070" idx="2"/>
          </p:cNvCxnSpPr>
          <p:nvPr/>
        </p:nvCxnSpPr>
        <p:spPr>
          <a:xfrm>
            <a:off x="8887873" y="3847293"/>
            <a:ext cx="1092818"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39783" y="4015149"/>
            <a:ext cx="308092" cy="63771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r>
                        <m:rPr>
                          <m:sty m:val="p"/>
                        </m:rP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xmlns="">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6" y="5534643"/>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pic>
        <p:nvPicPr>
          <p:cNvPr id="5" name="Content Placeholder 4" descr="Chart, line chart&#10;&#10;Description automatically generated">
            <a:extLst>
              <a:ext uri="{FF2B5EF4-FFF2-40B4-BE49-F238E27FC236}">
                <a16:creationId xmlns:a16="http://schemas.microsoft.com/office/drawing/2014/main" id="{2DF8B08F-39FC-2662-FB6F-C656746E515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73025" y="1963051"/>
            <a:ext cx="8017401" cy="3006525"/>
          </a:xfrm>
        </p:spPr>
      </p:pic>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1921945" y="5401012"/>
            <a:ext cx="8017401"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High frequency solutions</a:t>
            </a:r>
          </a:p>
          <a:p>
            <a:pPr marL="285750" indent="-285750" algn="ctr">
              <a:buFont typeface="Arial" panose="020B0604020202020204" pitchFamily="34" charset="0"/>
              <a:buChar char="•"/>
            </a:pPr>
            <a:r>
              <a:rPr lang="en-US" sz="3000" dirty="0"/>
              <a:t>Fixed point solutions</a:t>
            </a:r>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57A1796B-D2E3-D7C1-D479-519A74B7A62B}"/>
              </a:ext>
            </a:extLst>
          </p:cNvPr>
          <p:cNvSpPr>
            <a:spLocks noGrp="1"/>
          </p:cNvSpPr>
          <p:nvPr>
            <p:ph idx="1"/>
          </p:nvPr>
        </p:nvSpPr>
        <p:spPr/>
        <p:txBody>
          <a:bodyPr>
            <a:normAutofit/>
          </a:bodyPr>
          <a:lstStyle/>
          <a:p>
            <a:pPr marL="0" indent="0">
              <a:buNone/>
            </a:pPr>
            <a:endParaRPr lang="en-US" sz="3000" dirty="0"/>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pic>
        <p:nvPicPr>
          <p:cNvPr id="5" name="Content Placeholder 4" descr="Chart, line chart&#10;&#10;Description automatically generated">
            <a:extLst>
              <a:ext uri="{FF2B5EF4-FFF2-40B4-BE49-F238E27FC236}">
                <a16:creationId xmlns:a16="http://schemas.microsoft.com/office/drawing/2014/main" id="{2DF8B08F-39FC-2662-FB6F-C656746E51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3025" y="1963051"/>
            <a:ext cx="8017401" cy="3006525"/>
          </a:xfrm>
        </p:spPr>
      </p:pic>
      <p:sp>
        <p:nvSpPr>
          <p:cNvPr id="6" name="TextBox 5">
            <a:extLst>
              <a:ext uri="{FF2B5EF4-FFF2-40B4-BE49-F238E27FC236}">
                <a16:creationId xmlns:a16="http://schemas.microsoft.com/office/drawing/2014/main" id="{12FCD387-5CBC-EB21-57DD-D67034C626CE}"/>
              </a:ext>
            </a:extLst>
          </p:cNvPr>
          <p:cNvSpPr txBox="1"/>
          <p:nvPr/>
        </p:nvSpPr>
        <p:spPr>
          <a:xfrm>
            <a:off x="2173025" y="5246688"/>
            <a:ext cx="8017401"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High frequency solutions</a:t>
            </a:r>
          </a:p>
          <a:p>
            <a:pPr marL="285750" indent="-285750" algn="ctr">
              <a:buFont typeface="Arial" panose="020B0604020202020204" pitchFamily="34" charset="0"/>
              <a:buChar char="•"/>
            </a:pPr>
            <a:r>
              <a:rPr lang="en-US" sz="3000" dirty="0"/>
              <a:t>Fixed point solutions</a:t>
            </a:r>
          </a:p>
        </p:txBody>
      </p:sp>
    </p:spTree>
    <p:extLst>
      <p:ext uri="{BB962C8B-B14F-4D97-AF65-F5344CB8AC3E}">
        <p14:creationId xmlns:p14="http://schemas.microsoft.com/office/powerpoint/2010/main" val="1620217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707</TotalTime>
  <Words>327</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Tw Cen MT</vt:lpstr>
      <vt:lpstr>Circuit</vt:lpstr>
      <vt:lpstr>Multifidelity Finite Basis Physics Informed Neural Networks</vt:lpstr>
      <vt:lpstr>Introduction to Pinns</vt:lpstr>
      <vt:lpstr>Introduction to Pinns</vt:lpstr>
      <vt:lpstr>Challenges in training PInns</vt:lpstr>
      <vt:lpstr>PowerPoint Presentation</vt:lpstr>
      <vt:lpstr>Challenges in training PInns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5</cp:revision>
  <dcterms:created xsi:type="dcterms:W3CDTF">2023-07-17T21:13:16Z</dcterms:created>
  <dcterms:modified xsi:type="dcterms:W3CDTF">2023-07-26T22:51:21Z</dcterms:modified>
</cp:coreProperties>
</file>