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ink/ink2.xml" ContentType="application/inkml+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
  </p:notesMasterIdLst>
  <p:sldIdLst>
    <p:sldId id="256" r:id="rId2"/>
    <p:sldId id="257" r:id="rId3"/>
    <p:sldId id="258" r:id="rId4"/>
    <p:sldId id="261" r:id="rId5"/>
    <p:sldId id="263" r:id="rId6"/>
    <p:sldId id="262"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71193" autoAdjust="0"/>
  </p:normalViewPr>
  <p:slideViewPr>
    <p:cSldViewPr snapToGrid="0">
      <p:cViewPr varScale="1">
        <p:scale>
          <a:sx n="62" d="100"/>
          <a:sy n="62" d="100"/>
        </p:scale>
        <p:origin x="828"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7-24T17:08:28.195"/>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0 0,'0'7,"0"8,0 9,0 6,0 5,0 3,0-5</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7-24T17:09:54.282"/>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1 0,'0'0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584F4C-CD75-4847-BAA4-FEBF19C9D936}" type="datetimeFigureOut">
              <a:rPr lang="en-US" smtClean="0"/>
              <a:t>7/26/2023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FB5539-238E-464D-9A8D-E4AB4B4F3E88}" type="slidenum">
              <a:rPr lang="en-US" smtClean="0"/>
              <a:t>‹#›</a:t>
            </a:fld>
            <a:endParaRPr lang="en-US"/>
          </a:p>
        </p:txBody>
      </p:sp>
    </p:spTree>
    <p:extLst>
      <p:ext uri="{BB962C8B-B14F-4D97-AF65-F5344CB8AC3E}">
        <p14:creationId xmlns:p14="http://schemas.microsoft.com/office/powerpoint/2010/main" val="14802979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Physics informed neural networks (PINNs) learn the solution to a differential equation for one set of initial and boundary conditions.</a:t>
            </a:r>
          </a:p>
        </p:txBody>
      </p:sp>
      <p:sp>
        <p:nvSpPr>
          <p:cNvPr id="4" name="Slide Number Placeholder 3"/>
          <p:cNvSpPr>
            <a:spLocks noGrp="1"/>
          </p:cNvSpPr>
          <p:nvPr>
            <p:ph type="sldNum" sz="quarter" idx="5"/>
          </p:nvPr>
        </p:nvSpPr>
        <p:spPr/>
        <p:txBody>
          <a:bodyPr/>
          <a:lstStyle/>
          <a:p>
            <a:fld id="{4FFB5539-238E-464D-9A8D-E4AB4B4F3E88}" type="slidenum">
              <a:rPr lang="en-US" smtClean="0"/>
              <a:t>2</a:t>
            </a:fld>
            <a:endParaRPr lang="en-US"/>
          </a:p>
        </p:txBody>
      </p:sp>
    </p:spTree>
    <p:extLst>
      <p:ext uri="{BB962C8B-B14F-4D97-AF65-F5344CB8AC3E}">
        <p14:creationId xmlns:p14="http://schemas.microsoft.com/office/powerpoint/2010/main" val="6796426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FFB5539-238E-464D-9A8D-E4AB4B4F3E88}" type="slidenum">
              <a:rPr lang="en-US" smtClean="0"/>
              <a:t>3</a:t>
            </a:fld>
            <a:endParaRPr lang="en-US"/>
          </a:p>
        </p:txBody>
      </p:sp>
    </p:spTree>
    <p:extLst>
      <p:ext uri="{BB962C8B-B14F-4D97-AF65-F5344CB8AC3E}">
        <p14:creationId xmlns:p14="http://schemas.microsoft.com/office/powerpoint/2010/main" val="10921939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a:t>May want to find a prettier example</a:t>
            </a:r>
          </a:p>
          <a:p>
            <a:pPr marL="171450" indent="-171450">
              <a:buFontTx/>
              <a:buChar char="-"/>
            </a:pPr>
            <a:endParaRPr lang="en-US" dirty="0"/>
          </a:p>
          <a:p>
            <a:pPr marL="171450" indent="-171450">
              <a:buFontTx/>
              <a:buChar char="-"/>
            </a:pPr>
            <a:r>
              <a:rPr lang="en-US" dirty="0"/>
              <a:t>High frequency problems (cite spectral bias)</a:t>
            </a:r>
          </a:p>
          <a:p>
            <a:pPr marL="171450" indent="-171450">
              <a:buFontTx/>
              <a:buChar char="-"/>
            </a:pPr>
            <a:r>
              <a:rPr lang="en-US" dirty="0"/>
              <a:t>Converging to erroneous fixed points (cite fixed point paper)</a:t>
            </a:r>
          </a:p>
          <a:p>
            <a:pPr marL="0" indent="0">
              <a:buFontTx/>
              <a:buNone/>
            </a:pPr>
            <a:endParaRPr lang="en-US" dirty="0"/>
          </a:p>
          <a:p>
            <a:pPr marL="0" indent="0">
              <a:buFontTx/>
              <a:buNone/>
            </a:pPr>
            <a:r>
              <a:rPr lang="en-US" dirty="0"/>
              <a:t>PINNs have trouble converging to both high frequency solutions. What is more, they have a strong bias towards converging to non-physical fixed point solutions. These problems are related. The weights and biases of the network need to change significantly in order to capture the behavior of highly oscillatory solutions. Erroneous fixed point solutions are attractive because, despite violating the initial and boundary conditions, they inherently satisfy all other </a:t>
            </a:r>
            <a:r>
              <a:rPr lang="en-US"/>
              <a:t>physical constraints.</a:t>
            </a:r>
            <a:endParaRPr lang="en-US" dirty="0"/>
          </a:p>
          <a:p>
            <a:pPr marL="0" indent="0">
              <a:buFontTx/>
              <a:buNone/>
            </a:pPr>
            <a:endParaRPr lang="en-US" dirty="0"/>
          </a:p>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4FFB5539-238E-464D-9A8D-E4AB4B4F3E88}" type="slidenum">
              <a:rPr lang="en-US" smtClean="0"/>
              <a:t>4</a:t>
            </a:fld>
            <a:endParaRPr lang="en-US"/>
          </a:p>
        </p:txBody>
      </p:sp>
    </p:spTree>
    <p:extLst>
      <p:ext uri="{BB962C8B-B14F-4D97-AF65-F5344CB8AC3E}">
        <p14:creationId xmlns:p14="http://schemas.microsoft.com/office/powerpoint/2010/main" val="6802688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a:t>May want to find a prettier example</a:t>
            </a:r>
          </a:p>
          <a:p>
            <a:pPr marL="171450" indent="-171450">
              <a:buFontTx/>
              <a:buChar char="-"/>
            </a:pPr>
            <a:endParaRPr lang="en-US" dirty="0"/>
          </a:p>
          <a:p>
            <a:pPr marL="171450" indent="-171450">
              <a:buFontTx/>
              <a:buChar char="-"/>
            </a:pPr>
            <a:r>
              <a:rPr lang="en-US" dirty="0"/>
              <a:t>High frequency problems (cite spectral bias)</a:t>
            </a:r>
          </a:p>
          <a:p>
            <a:pPr marL="171450" indent="-171450">
              <a:buFontTx/>
              <a:buChar char="-"/>
            </a:pPr>
            <a:r>
              <a:rPr lang="en-US" dirty="0"/>
              <a:t>Converging to erroneous fixed points (cite fixed point paper)</a:t>
            </a:r>
          </a:p>
          <a:p>
            <a:pPr marL="0" indent="0">
              <a:buFontTx/>
              <a:buNone/>
            </a:pPr>
            <a:endParaRPr lang="en-US" dirty="0"/>
          </a:p>
          <a:p>
            <a:pPr marL="0" indent="0">
              <a:buFontTx/>
              <a:buNone/>
            </a:pPr>
            <a:r>
              <a:rPr lang="en-US" dirty="0"/>
              <a:t>Training </a:t>
            </a:r>
          </a:p>
          <a:p>
            <a:pPr marL="171450" indent="-171450">
              <a:buFontTx/>
              <a:buChar char="-"/>
            </a:pPr>
            <a:endParaRPr lang="en-US" dirty="0"/>
          </a:p>
          <a:p>
            <a:pPr marL="0" indent="0">
              <a:buFontTx/>
              <a:buNone/>
            </a:pPr>
            <a:endParaRPr lang="en-US" dirty="0"/>
          </a:p>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4FFB5539-238E-464D-9A8D-E4AB4B4F3E88}" type="slidenum">
              <a:rPr lang="en-US" smtClean="0"/>
              <a:t>5</a:t>
            </a:fld>
            <a:endParaRPr lang="en-US"/>
          </a:p>
        </p:txBody>
      </p:sp>
    </p:spTree>
    <p:extLst>
      <p:ext uri="{BB962C8B-B14F-4D97-AF65-F5344CB8AC3E}">
        <p14:creationId xmlns:p14="http://schemas.microsoft.com/office/powerpoint/2010/main" val="24653994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a:t>May want to find a prettier example</a:t>
            </a:r>
          </a:p>
          <a:p>
            <a:pPr marL="171450" indent="-171450">
              <a:buFontTx/>
              <a:buChar char="-"/>
            </a:pPr>
            <a:endParaRPr lang="en-US" dirty="0"/>
          </a:p>
          <a:p>
            <a:pPr marL="171450" indent="-171450">
              <a:buFontTx/>
              <a:buChar char="-"/>
            </a:pPr>
            <a:r>
              <a:rPr lang="en-US" dirty="0"/>
              <a:t>High frequency problems (cite spectral bias)</a:t>
            </a:r>
          </a:p>
          <a:p>
            <a:pPr marL="171450" indent="-171450">
              <a:buFontTx/>
              <a:buChar char="-"/>
            </a:pPr>
            <a:r>
              <a:rPr lang="en-US" dirty="0"/>
              <a:t>Converging to erroneous fixed points (cite fixed point paper)</a:t>
            </a:r>
          </a:p>
          <a:p>
            <a:pPr marL="0" indent="0">
              <a:buFontTx/>
              <a:buNone/>
            </a:pPr>
            <a:endParaRPr lang="en-US" dirty="0"/>
          </a:p>
          <a:p>
            <a:pPr marL="0" indent="0">
              <a:buFontTx/>
              <a:buNone/>
            </a:pPr>
            <a:r>
              <a:rPr lang="en-US" dirty="0"/>
              <a:t>Training </a:t>
            </a:r>
          </a:p>
          <a:p>
            <a:pPr marL="171450" indent="-171450">
              <a:buFontTx/>
              <a:buChar char="-"/>
            </a:pPr>
            <a:endParaRPr lang="en-US" dirty="0"/>
          </a:p>
          <a:p>
            <a:pPr marL="0" indent="0">
              <a:buFontTx/>
              <a:buNone/>
            </a:pPr>
            <a:endParaRPr lang="en-US" dirty="0"/>
          </a:p>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4FFB5539-238E-464D-9A8D-E4AB4B4F3E88}" type="slidenum">
              <a:rPr lang="en-US" smtClean="0"/>
              <a:t>6</a:t>
            </a:fld>
            <a:endParaRPr lang="en-US"/>
          </a:p>
        </p:txBody>
      </p:sp>
    </p:spTree>
    <p:extLst>
      <p:ext uri="{BB962C8B-B14F-4D97-AF65-F5344CB8AC3E}">
        <p14:creationId xmlns:p14="http://schemas.microsoft.com/office/powerpoint/2010/main" val="43735405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FBE4F224-7315-44B6-BB36-41F6486955CF}" type="datetimeFigureOut">
              <a:rPr lang="en-US" smtClean="0"/>
              <a:t>7/26/2023</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8132B274-51F7-4205-8E22-2FAA7D59A702}" type="slidenum">
              <a:rPr lang="en-US" smtClean="0"/>
              <a:t>‹#›</a:t>
            </a:fld>
            <a:endParaRPr lang="en-US"/>
          </a:p>
        </p:txBody>
      </p:sp>
    </p:spTree>
    <p:extLst>
      <p:ext uri="{BB962C8B-B14F-4D97-AF65-F5344CB8AC3E}">
        <p14:creationId xmlns:p14="http://schemas.microsoft.com/office/powerpoint/2010/main" val="35621597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BE4F224-7315-44B6-BB36-41F6486955CF}" type="datetimeFigureOut">
              <a:rPr lang="en-US" smtClean="0"/>
              <a:t>7/26/2023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32B274-51F7-4205-8E22-2FAA7D59A702}" type="slidenum">
              <a:rPr lang="en-US" smtClean="0"/>
              <a:t>‹#›</a:t>
            </a:fld>
            <a:endParaRPr lang="en-US"/>
          </a:p>
        </p:txBody>
      </p:sp>
    </p:spTree>
    <p:extLst>
      <p:ext uri="{BB962C8B-B14F-4D97-AF65-F5344CB8AC3E}">
        <p14:creationId xmlns:p14="http://schemas.microsoft.com/office/powerpoint/2010/main" val="27309970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BE4F224-7315-44B6-BB36-41F6486955CF}" type="datetimeFigureOut">
              <a:rPr lang="en-US" smtClean="0"/>
              <a:t>7/26/2023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32B274-51F7-4205-8E22-2FAA7D59A702}" type="slidenum">
              <a:rPr lang="en-US" smtClean="0"/>
              <a:t>‹#›</a:t>
            </a:fld>
            <a:endParaRPr lang="en-US"/>
          </a:p>
        </p:txBody>
      </p:sp>
    </p:spTree>
    <p:extLst>
      <p:ext uri="{BB962C8B-B14F-4D97-AF65-F5344CB8AC3E}">
        <p14:creationId xmlns:p14="http://schemas.microsoft.com/office/powerpoint/2010/main" val="26133019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BE4F224-7315-44B6-BB36-41F6486955CF}" type="datetimeFigureOut">
              <a:rPr lang="en-US" smtClean="0"/>
              <a:t>7/26/2023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32B274-51F7-4205-8E22-2FAA7D59A702}"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6793215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BE4F224-7315-44B6-BB36-41F6486955CF}" type="datetimeFigureOut">
              <a:rPr lang="en-US" smtClean="0"/>
              <a:t>7/26/2023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32B274-51F7-4205-8E22-2FAA7D59A702}" type="slidenum">
              <a:rPr lang="en-US" smtClean="0"/>
              <a:t>‹#›</a:t>
            </a:fld>
            <a:endParaRPr lang="en-US"/>
          </a:p>
        </p:txBody>
      </p:sp>
    </p:spTree>
    <p:extLst>
      <p:ext uri="{BB962C8B-B14F-4D97-AF65-F5344CB8AC3E}">
        <p14:creationId xmlns:p14="http://schemas.microsoft.com/office/powerpoint/2010/main" val="30318288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BE4F224-7315-44B6-BB36-41F6486955CF}" type="datetimeFigureOut">
              <a:rPr lang="en-US" smtClean="0"/>
              <a:t>7/26/2023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132B274-51F7-4205-8E22-2FAA7D59A702}" type="slidenum">
              <a:rPr lang="en-US" smtClean="0"/>
              <a:t>‹#›</a:t>
            </a:fld>
            <a:endParaRPr lang="en-US"/>
          </a:p>
        </p:txBody>
      </p:sp>
    </p:spTree>
    <p:extLst>
      <p:ext uri="{BB962C8B-B14F-4D97-AF65-F5344CB8AC3E}">
        <p14:creationId xmlns:p14="http://schemas.microsoft.com/office/powerpoint/2010/main" val="38703858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BE4F224-7315-44B6-BB36-41F6486955CF}" type="datetimeFigureOut">
              <a:rPr lang="en-US" smtClean="0"/>
              <a:t>7/26/2023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132B274-51F7-4205-8E22-2FAA7D59A702}" type="slidenum">
              <a:rPr lang="en-US" smtClean="0"/>
              <a:t>‹#›</a:t>
            </a:fld>
            <a:endParaRPr lang="en-US"/>
          </a:p>
        </p:txBody>
      </p:sp>
    </p:spTree>
    <p:extLst>
      <p:ext uri="{BB962C8B-B14F-4D97-AF65-F5344CB8AC3E}">
        <p14:creationId xmlns:p14="http://schemas.microsoft.com/office/powerpoint/2010/main" val="3314555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BE4F224-7315-44B6-BB36-41F6486955CF}" type="datetimeFigureOut">
              <a:rPr lang="en-US" smtClean="0"/>
              <a:t>7/26/2023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32B274-51F7-4205-8E22-2FAA7D59A702}" type="slidenum">
              <a:rPr lang="en-US" smtClean="0"/>
              <a:t>‹#›</a:t>
            </a:fld>
            <a:endParaRPr lang="en-US"/>
          </a:p>
        </p:txBody>
      </p:sp>
    </p:spTree>
    <p:extLst>
      <p:ext uri="{BB962C8B-B14F-4D97-AF65-F5344CB8AC3E}">
        <p14:creationId xmlns:p14="http://schemas.microsoft.com/office/powerpoint/2010/main" val="32964355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BE4F224-7315-44B6-BB36-41F6486955CF}" type="datetimeFigureOut">
              <a:rPr lang="en-US" smtClean="0"/>
              <a:t>7/26/2023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32B274-51F7-4205-8E22-2FAA7D59A702}" type="slidenum">
              <a:rPr lang="en-US" smtClean="0"/>
              <a:t>‹#›</a:t>
            </a:fld>
            <a:endParaRPr lang="en-US"/>
          </a:p>
        </p:txBody>
      </p:sp>
    </p:spTree>
    <p:extLst>
      <p:ext uri="{BB962C8B-B14F-4D97-AF65-F5344CB8AC3E}">
        <p14:creationId xmlns:p14="http://schemas.microsoft.com/office/powerpoint/2010/main" val="2307495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BE4F224-7315-44B6-BB36-41F6486955CF}" type="datetimeFigureOut">
              <a:rPr lang="en-US" smtClean="0"/>
              <a:t>7/26/2023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32B274-51F7-4205-8E22-2FAA7D59A702}" type="slidenum">
              <a:rPr lang="en-US" smtClean="0"/>
              <a:t>‹#›</a:t>
            </a:fld>
            <a:endParaRPr lang="en-US"/>
          </a:p>
        </p:txBody>
      </p:sp>
    </p:spTree>
    <p:extLst>
      <p:ext uri="{BB962C8B-B14F-4D97-AF65-F5344CB8AC3E}">
        <p14:creationId xmlns:p14="http://schemas.microsoft.com/office/powerpoint/2010/main" val="12066211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BE4F224-7315-44B6-BB36-41F6486955CF}" type="datetimeFigureOut">
              <a:rPr lang="en-US" smtClean="0"/>
              <a:t>7/26/2023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32B274-51F7-4205-8E22-2FAA7D59A702}" type="slidenum">
              <a:rPr lang="en-US" smtClean="0"/>
              <a:t>‹#›</a:t>
            </a:fld>
            <a:endParaRPr lang="en-US"/>
          </a:p>
        </p:txBody>
      </p:sp>
    </p:spTree>
    <p:extLst>
      <p:ext uri="{BB962C8B-B14F-4D97-AF65-F5344CB8AC3E}">
        <p14:creationId xmlns:p14="http://schemas.microsoft.com/office/powerpoint/2010/main" val="33455192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BE4F224-7315-44B6-BB36-41F6486955CF}" type="datetimeFigureOut">
              <a:rPr lang="en-US" smtClean="0"/>
              <a:t>7/26/2023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32B274-51F7-4205-8E22-2FAA7D59A702}" type="slidenum">
              <a:rPr lang="en-US" smtClean="0"/>
              <a:t>‹#›</a:t>
            </a:fld>
            <a:endParaRPr lang="en-US"/>
          </a:p>
        </p:txBody>
      </p:sp>
    </p:spTree>
    <p:extLst>
      <p:ext uri="{BB962C8B-B14F-4D97-AF65-F5344CB8AC3E}">
        <p14:creationId xmlns:p14="http://schemas.microsoft.com/office/powerpoint/2010/main" val="6274685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BE4F224-7315-44B6-BB36-41F6486955CF}" type="datetimeFigureOut">
              <a:rPr lang="en-US" smtClean="0"/>
              <a:t>7/26/2023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132B274-51F7-4205-8E22-2FAA7D59A702}" type="slidenum">
              <a:rPr lang="en-US" smtClean="0"/>
              <a:t>‹#›</a:t>
            </a:fld>
            <a:endParaRPr lang="en-US"/>
          </a:p>
        </p:txBody>
      </p:sp>
    </p:spTree>
    <p:extLst>
      <p:ext uri="{BB962C8B-B14F-4D97-AF65-F5344CB8AC3E}">
        <p14:creationId xmlns:p14="http://schemas.microsoft.com/office/powerpoint/2010/main" val="31534188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BE4F224-7315-44B6-BB36-41F6486955CF}" type="datetimeFigureOut">
              <a:rPr lang="en-US" smtClean="0"/>
              <a:t>7/26/2023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132B274-51F7-4205-8E22-2FAA7D59A702}" type="slidenum">
              <a:rPr lang="en-US" smtClean="0"/>
              <a:t>‹#›</a:t>
            </a:fld>
            <a:endParaRPr lang="en-US"/>
          </a:p>
        </p:txBody>
      </p:sp>
    </p:spTree>
    <p:extLst>
      <p:ext uri="{BB962C8B-B14F-4D97-AF65-F5344CB8AC3E}">
        <p14:creationId xmlns:p14="http://schemas.microsoft.com/office/powerpoint/2010/main" val="40754333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BE4F224-7315-44B6-BB36-41F6486955CF}" type="datetimeFigureOut">
              <a:rPr lang="en-US" smtClean="0"/>
              <a:t>7/26/2023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132B274-51F7-4205-8E22-2FAA7D59A702}" type="slidenum">
              <a:rPr lang="en-US" smtClean="0"/>
              <a:t>‹#›</a:t>
            </a:fld>
            <a:endParaRPr lang="en-US"/>
          </a:p>
        </p:txBody>
      </p:sp>
    </p:spTree>
    <p:extLst>
      <p:ext uri="{BB962C8B-B14F-4D97-AF65-F5344CB8AC3E}">
        <p14:creationId xmlns:p14="http://schemas.microsoft.com/office/powerpoint/2010/main" val="12762565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BE4F224-7315-44B6-BB36-41F6486955CF}" type="datetimeFigureOut">
              <a:rPr lang="en-US" smtClean="0"/>
              <a:t>7/26/2023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32B274-51F7-4205-8E22-2FAA7D59A702}" type="slidenum">
              <a:rPr lang="en-US" smtClean="0"/>
              <a:t>‹#›</a:t>
            </a:fld>
            <a:endParaRPr lang="en-US"/>
          </a:p>
        </p:txBody>
      </p:sp>
    </p:spTree>
    <p:extLst>
      <p:ext uri="{BB962C8B-B14F-4D97-AF65-F5344CB8AC3E}">
        <p14:creationId xmlns:p14="http://schemas.microsoft.com/office/powerpoint/2010/main" val="15642516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BE4F224-7315-44B6-BB36-41F6486955CF}" type="datetimeFigureOut">
              <a:rPr lang="en-US" smtClean="0"/>
              <a:t>7/26/2023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32B274-51F7-4205-8E22-2FAA7D59A702}" type="slidenum">
              <a:rPr lang="en-US" smtClean="0"/>
              <a:t>‹#›</a:t>
            </a:fld>
            <a:endParaRPr lang="en-US"/>
          </a:p>
        </p:txBody>
      </p:sp>
    </p:spTree>
    <p:extLst>
      <p:ext uri="{BB962C8B-B14F-4D97-AF65-F5344CB8AC3E}">
        <p14:creationId xmlns:p14="http://schemas.microsoft.com/office/powerpoint/2010/main" val="6673984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FBE4F224-7315-44B6-BB36-41F6486955CF}" type="datetimeFigureOut">
              <a:rPr lang="en-US" smtClean="0"/>
              <a:t>7/26/2023</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8132B274-51F7-4205-8E22-2FAA7D59A702}" type="slidenum">
              <a:rPr lang="en-US" smtClean="0"/>
              <a:t>‹#›</a:t>
            </a:fld>
            <a:endParaRPr lang="en-US"/>
          </a:p>
        </p:txBody>
      </p:sp>
    </p:spTree>
    <p:extLst>
      <p:ext uri="{BB962C8B-B14F-4D97-AF65-F5344CB8AC3E}">
        <p14:creationId xmlns:p14="http://schemas.microsoft.com/office/powerpoint/2010/main" val="207779121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18" Type="http://schemas.openxmlformats.org/officeDocument/2006/relationships/image" Target="../media/image18.png"/><Relationship Id="rId3" Type="http://schemas.openxmlformats.org/officeDocument/2006/relationships/image" Target="../media/image2.png"/><Relationship Id="rId7" Type="http://schemas.openxmlformats.org/officeDocument/2006/relationships/image" Target="../media/image7.png"/><Relationship Id="rId12" Type="http://schemas.openxmlformats.org/officeDocument/2006/relationships/image" Target="../media/image12.png"/><Relationship Id="rId17" Type="http://schemas.openxmlformats.org/officeDocument/2006/relationships/image" Target="../media/image17.png"/><Relationship Id="rId2" Type="http://schemas.openxmlformats.org/officeDocument/2006/relationships/notesSlide" Target="../notesSlides/notesSlide2.xml"/><Relationship Id="rId16"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customXml" Target="../ink/ink2.xml"/><Relationship Id="rId11" Type="http://schemas.openxmlformats.org/officeDocument/2006/relationships/image" Target="../media/image11.png"/><Relationship Id="rId5" Type="http://schemas.openxmlformats.org/officeDocument/2006/relationships/image" Target="../media/image6.png"/><Relationship Id="rId15" Type="http://schemas.openxmlformats.org/officeDocument/2006/relationships/image" Target="../media/image15.png"/><Relationship Id="rId10" Type="http://schemas.openxmlformats.org/officeDocument/2006/relationships/image" Target="../media/image10.png"/><Relationship Id="rId4" Type="http://schemas.openxmlformats.org/officeDocument/2006/relationships/customXml" Target="../ink/ink1.xml"/><Relationship Id="rId9" Type="http://schemas.openxmlformats.org/officeDocument/2006/relationships/image" Target="../media/image9.png"/><Relationship Id="rId14" Type="http://schemas.openxmlformats.org/officeDocument/2006/relationships/image" Target="../media/image14.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tx2">
                <a:lumMod val="40000"/>
                <a:lumOff val="6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grpSp>
        <p:nvGrpSpPr>
          <p:cNvPr id="39" name="Group 38">
            <a:extLst>
              <a:ext uri="{FF2B5EF4-FFF2-40B4-BE49-F238E27FC236}">
                <a16:creationId xmlns:a16="http://schemas.microsoft.com/office/drawing/2014/main" id="{9BE10567-6165-46A7-867D-4690A16B46D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40" name="Rectangle 39">
              <a:extLst>
                <a:ext uri="{FF2B5EF4-FFF2-40B4-BE49-F238E27FC236}">
                  <a16:creationId xmlns:a16="http://schemas.microsoft.com/office/drawing/2014/main" id="{0F4DB1F4-429C-4C85-85D7-C4D81996D3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 name="Picture 2">
              <a:extLst>
                <a:ext uri="{FF2B5EF4-FFF2-40B4-BE49-F238E27FC236}">
                  <a16:creationId xmlns:a16="http://schemas.microsoft.com/office/drawing/2014/main" id="{159C0DA6-71D9-4C96-A774-7FADF5E0A4C4}"/>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sp>
        <p:nvSpPr>
          <p:cNvPr id="43" name="Round Diagonal Corner Rectangle 7">
            <a:extLst>
              <a:ext uri="{FF2B5EF4-FFF2-40B4-BE49-F238E27FC236}">
                <a16:creationId xmlns:a16="http://schemas.microsoft.com/office/drawing/2014/main" id="{4B24F6DB-F114-44A7-BB56-D401884E4E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82333" y="2235200"/>
            <a:ext cx="7027334" cy="2396067"/>
          </a:xfrm>
          <a:prstGeom prst="round2DiagRect">
            <a:avLst>
              <a:gd name="adj1" fmla="val 9246"/>
              <a:gd name="adj2" fmla="val 0"/>
            </a:avLst>
          </a:prstGeom>
          <a:solidFill>
            <a:srgbClr val="000000">
              <a:alpha val="80000"/>
            </a:srgbClr>
          </a:solidFill>
          <a:ln w="19050" cap="sq">
            <a:solidFill>
              <a:schemeClr val="tx2">
                <a:alpha val="60000"/>
              </a:scheme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45" name="Group 44">
            <a:extLst>
              <a:ext uri="{FF2B5EF4-FFF2-40B4-BE49-F238E27FC236}">
                <a16:creationId xmlns:a16="http://schemas.microsoft.com/office/drawing/2014/main" id="{4DB50ECD-225E-4F81-AF7B-706DD05F3BA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5895" y="2900097"/>
            <a:ext cx="10982062" cy="1211524"/>
            <a:chOff x="605895" y="2900097"/>
            <a:chExt cx="10982062" cy="1211524"/>
          </a:xfrm>
          <a:effectLst/>
        </p:grpSpPr>
        <p:sp>
          <p:nvSpPr>
            <p:cNvPr id="46" name="Freeform 32">
              <a:extLst>
                <a:ext uri="{FF2B5EF4-FFF2-40B4-BE49-F238E27FC236}">
                  <a16:creationId xmlns:a16="http://schemas.microsoft.com/office/drawing/2014/main" id="{CBC3B006-1357-4969-BC3D-CDD91E492B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9653587" y="33797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47" name="Freeform 33">
              <a:extLst>
                <a:ext uri="{FF2B5EF4-FFF2-40B4-BE49-F238E27FC236}">
                  <a16:creationId xmlns:a16="http://schemas.microsoft.com/office/drawing/2014/main" id="{0D6E4F1D-B331-41B5-90EF-2236C1EE15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0078244" y="33107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48" name="Freeform 34">
              <a:extLst>
                <a:ext uri="{FF2B5EF4-FFF2-40B4-BE49-F238E27FC236}">
                  <a16:creationId xmlns:a16="http://schemas.microsoft.com/office/drawing/2014/main" id="{54A60014-21DF-44E5-9137-4335718850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1146631" y="35742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49" name="Freeform 37">
              <a:extLst>
                <a:ext uri="{FF2B5EF4-FFF2-40B4-BE49-F238E27FC236}">
                  <a16:creationId xmlns:a16="http://schemas.microsoft.com/office/drawing/2014/main" id="{40B768C0-B003-45F4-9A06-EA3509A90B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10230644" y="30345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50" name="Freeform 35">
              <a:extLst>
                <a:ext uri="{FF2B5EF4-FFF2-40B4-BE49-F238E27FC236}">
                  <a16:creationId xmlns:a16="http://schemas.microsoft.com/office/drawing/2014/main" id="{5E479182-2054-4AD9-823D-81CFAD7F2C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034587" y="25627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51" name="Freeform 36">
              <a:extLst>
                <a:ext uri="{FF2B5EF4-FFF2-40B4-BE49-F238E27FC236}">
                  <a16:creationId xmlns:a16="http://schemas.microsoft.com/office/drawing/2014/main" id="{A7D912CF-756A-41F1-8BF1-5BA7D1BD05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0747375" y="32326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52" name="Freeform 38">
              <a:extLst>
                <a:ext uri="{FF2B5EF4-FFF2-40B4-BE49-F238E27FC236}">
                  <a16:creationId xmlns:a16="http://schemas.microsoft.com/office/drawing/2014/main" id="{734B6F35-2160-44B1-AB00-F628C84B14F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1399044" y="30953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53" name="Freeform 39">
              <a:extLst>
                <a:ext uri="{FF2B5EF4-FFF2-40B4-BE49-F238E27FC236}">
                  <a16:creationId xmlns:a16="http://schemas.microsoft.com/office/drawing/2014/main" id="{D8657E76-4F63-44FE-86C5-54CA174FCB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353675" y="21531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54" name="Freeform 40">
              <a:extLst>
                <a:ext uri="{FF2B5EF4-FFF2-40B4-BE49-F238E27FC236}">
                  <a16:creationId xmlns:a16="http://schemas.microsoft.com/office/drawing/2014/main" id="{482CEB8C-90E5-4152-8B52-A2881B98A3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9848850" y="33088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55" name="Rectangle 41">
              <a:extLst>
                <a:ext uri="{FF2B5EF4-FFF2-40B4-BE49-F238E27FC236}">
                  <a16:creationId xmlns:a16="http://schemas.microsoft.com/office/drawing/2014/main" id="{85010FC2-BC4C-4692-876D-7FE363BFC63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5400000">
              <a:off x="9721056" y="32842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sp>
          <p:nvSpPr>
            <p:cNvPr id="56" name="Freeform 32">
              <a:extLst>
                <a:ext uri="{FF2B5EF4-FFF2-40B4-BE49-F238E27FC236}">
                  <a16:creationId xmlns:a16="http://schemas.microsoft.com/office/drawing/2014/main" id="{714C1223-2B78-4715-9ACB-079A60D16D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2122751" y="35321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57" name="Freeform 33">
              <a:extLst>
                <a:ext uri="{FF2B5EF4-FFF2-40B4-BE49-F238E27FC236}">
                  <a16:creationId xmlns:a16="http://schemas.microsoft.com/office/drawing/2014/main" id="{1D9109D3-C92A-410B-9B43-5F02B2D84EE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1958445" y="34631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58" name="Freeform 34">
              <a:extLst>
                <a:ext uri="{FF2B5EF4-FFF2-40B4-BE49-F238E27FC236}">
                  <a16:creationId xmlns:a16="http://schemas.microsoft.com/office/drawing/2014/main" id="{EF5B327A-A1AE-42F3-815E-84F4AA2948C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858308" y="37266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59" name="Freeform 37">
              <a:extLst>
                <a:ext uri="{FF2B5EF4-FFF2-40B4-BE49-F238E27FC236}">
                  <a16:creationId xmlns:a16="http://schemas.microsoft.com/office/drawing/2014/main" id="{77738BDE-751F-4D4C-B4C4-C9DF3EA291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1658407" y="31869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60" name="Freeform 35">
              <a:extLst>
                <a:ext uri="{FF2B5EF4-FFF2-40B4-BE49-F238E27FC236}">
                  <a16:creationId xmlns:a16="http://schemas.microsoft.com/office/drawing/2014/main" id="{9C8C4AD6-72BF-490C-963C-97C7FD7E7E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860814" y="27151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61" name="Freeform 36">
              <a:extLst>
                <a:ext uri="{FF2B5EF4-FFF2-40B4-BE49-F238E27FC236}">
                  <a16:creationId xmlns:a16="http://schemas.microsoft.com/office/drawing/2014/main" id="{94990E31-5AA8-4502-A963-CE1B539DAC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1289314" y="33850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62" name="Freeform 38">
              <a:extLst>
                <a:ext uri="{FF2B5EF4-FFF2-40B4-BE49-F238E27FC236}">
                  <a16:creationId xmlns:a16="http://schemas.microsoft.com/office/drawing/2014/main" id="{9E703E9D-ED76-449C-A8C0-7A1E24B8B2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605895" y="32477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63" name="Freeform 39">
              <a:extLst>
                <a:ext uri="{FF2B5EF4-FFF2-40B4-BE49-F238E27FC236}">
                  <a16:creationId xmlns:a16="http://schemas.microsoft.com/office/drawing/2014/main" id="{C70A75E8-C815-4CCF-ABEE-83F19BFE05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532202" y="23055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64" name="Freeform 40">
              <a:extLst>
                <a:ext uri="{FF2B5EF4-FFF2-40B4-BE49-F238E27FC236}">
                  <a16:creationId xmlns:a16="http://schemas.microsoft.com/office/drawing/2014/main" id="{E15638E1-6A92-4D31-A034-853A65A754E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2154501" y="34612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65" name="Rectangle 41">
              <a:extLst>
                <a:ext uri="{FF2B5EF4-FFF2-40B4-BE49-F238E27FC236}">
                  <a16:creationId xmlns:a16="http://schemas.microsoft.com/office/drawing/2014/main" id="{EA3E8D58-D52B-4300-8A50-5696430D1A6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16200000" flipH="1">
              <a:off x="2448983" y="34366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grpSp>
      <p:sp>
        <p:nvSpPr>
          <p:cNvPr id="2" name="Title 1">
            <a:extLst>
              <a:ext uri="{FF2B5EF4-FFF2-40B4-BE49-F238E27FC236}">
                <a16:creationId xmlns:a16="http://schemas.microsoft.com/office/drawing/2014/main" id="{77B2142E-C629-1BC8-D9DF-8D35E06C8416}"/>
              </a:ext>
            </a:extLst>
          </p:cNvPr>
          <p:cNvSpPr>
            <a:spLocks noGrp="1"/>
          </p:cNvSpPr>
          <p:nvPr>
            <p:ph type="ctrTitle"/>
          </p:nvPr>
        </p:nvSpPr>
        <p:spPr>
          <a:xfrm>
            <a:off x="2667000" y="2328334"/>
            <a:ext cx="6858000" cy="1367896"/>
          </a:xfrm>
        </p:spPr>
        <p:txBody>
          <a:bodyPr>
            <a:normAutofit/>
          </a:bodyPr>
          <a:lstStyle/>
          <a:p>
            <a:pPr algn="ctr"/>
            <a:r>
              <a:rPr lang="en-US" sz="3400">
                <a:solidFill>
                  <a:srgbClr val="FFFFFF"/>
                </a:solidFill>
              </a:rPr>
              <a:t>Multifidelity Finite Basis Physics Informed Neural Networks</a:t>
            </a:r>
          </a:p>
        </p:txBody>
      </p:sp>
      <p:sp>
        <p:nvSpPr>
          <p:cNvPr id="3" name="Subtitle 2">
            <a:extLst>
              <a:ext uri="{FF2B5EF4-FFF2-40B4-BE49-F238E27FC236}">
                <a16:creationId xmlns:a16="http://schemas.microsoft.com/office/drawing/2014/main" id="{CFA7054E-C493-B318-8409-2D9F62D9A89C}"/>
              </a:ext>
            </a:extLst>
          </p:cNvPr>
          <p:cNvSpPr>
            <a:spLocks noGrp="1"/>
          </p:cNvSpPr>
          <p:nvPr>
            <p:ph type="subTitle" idx="1"/>
          </p:nvPr>
        </p:nvSpPr>
        <p:spPr>
          <a:xfrm>
            <a:off x="2667001" y="3602038"/>
            <a:ext cx="6857999" cy="953029"/>
          </a:xfrm>
        </p:spPr>
        <p:txBody>
          <a:bodyPr>
            <a:normAutofit/>
          </a:bodyPr>
          <a:lstStyle/>
          <a:p>
            <a:pPr algn="ctr"/>
            <a:r>
              <a:rPr lang="en-US" dirty="0">
                <a:solidFill>
                  <a:schemeClr val="bg2"/>
                </a:solidFill>
              </a:rPr>
              <a:t>By Damien Beecroft, Amanda Howard, &amp; Panos Stinis</a:t>
            </a:r>
          </a:p>
        </p:txBody>
      </p:sp>
      <p:pic>
        <p:nvPicPr>
          <p:cNvPr id="2050" name="Picture 2" descr="NRF Policy Landscape Analysis Tool">
            <a:extLst>
              <a:ext uri="{FF2B5EF4-FFF2-40B4-BE49-F238E27FC236}">
                <a16:creationId xmlns:a16="http://schemas.microsoft.com/office/drawing/2014/main" id="{AA53CA24-75B6-FB4F-9F3D-F2504C487D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58307" y="5118626"/>
            <a:ext cx="3334500" cy="1978986"/>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Transportation Security Laboratory (TSL) Visiting Scientist Program">
            <a:extLst>
              <a:ext uri="{FF2B5EF4-FFF2-40B4-BE49-F238E27FC236}">
                <a16:creationId xmlns:a16="http://schemas.microsoft.com/office/drawing/2014/main" id="{1C89894F-BBFA-DCE8-CF41-B5A0897757B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 y="5581821"/>
            <a:ext cx="3447395" cy="12669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51498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2" name="Title 1">
            <a:extLst>
              <a:ext uri="{FF2B5EF4-FFF2-40B4-BE49-F238E27FC236}">
                <a16:creationId xmlns:a16="http://schemas.microsoft.com/office/drawing/2014/main" id="{47BD4C74-0019-1F3A-6ECA-1225B5AD39AA}"/>
              </a:ext>
            </a:extLst>
          </p:cNvPr>
          <p:cNvSpPr>
            <a:spLocks noGrp="1"/>
          </p:cNvSpPr>
          <p:nvPr>
            <p:ph type="title"/>
          </p:nvPr>
        </p:nvSpPr>
        <p:spPr>
          <a:xfrm>
            <a:off x="1141411" y="748240"/>
            <a:ext cx="9906000" cy="1117073"/>
          </a:xfrm>
        </p:spPr>
        <p:txBody>
          <a:bodyPr>
            <a:normAutofit/>
          </a:bodyPr>
          <a:lstStyle/>
          <a:p>
            <a:pPr algn="ctr"/>
            <a:r>
              <a:rPr lang="en-US" sz="4000" dirty="0"/>
              <a:t>Introduction to Pinns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7E2A805-A87E-8A44-1794-1E173C663651}"/>
                  </a:ext>
                </a:extLst>
              </p:cNvPr>
              <p:cNvSpPr>
                <a:spLocks noGrp="1"/>
              </p:cNvSpPr>
              <p:nvPr>
                <p:ph idx="1"/>
              </p:nvPr>
            </p:nvSpPr>
            <p:spPr>
              <a:xfrm>
                <a:off x="1206500" y="2185988"/>
                <a:ext cx="9840911" cy="3605213"/>
              </a:xfrm>
            </p:spPr>
            <p:txBody>
              <a:bodyPr anchor="t">
                <a:normAutofit/>
              </a:bodyPr>
              <a:lstStyle/>
              <a:p>
                <a:pPr marL="0" indent="0">
                  <a:lnSpc>
                    <a:spcPct val="150000"/>
                  </a:lnSpc>
                  <a:buNone/>
                </a:pPr>
                <a:r>
                  <a:rPr lang="en-US" dirty="0"/>
                  <a:t>Suppose we want to solve a differential equation of the form </a:t>
                </a:r>
              </a:p>
              <a:p>
                <a:pPr marL="0" indent="0" algn="ctr">
                  <a:lnSpc>
                    <a:spcPct val="150000"/>
                  </a:lnSpc>
                  <a:buNone/>
                </a:pPr>
                <a14:m>
                  <m:oMath xmlns:m="http://schemas.openxmlformats.org/officeDocument/2006/math">
                    <m:sSub>
                      <m:sSubPr>
                        <m:ctrlPr>
                          <a:rPr lang="en-US" i="1" dirty="0" smtClean="0">
                            <a:solidFill>
                              <a:srgbClr val="836967"/>
                            </a:solidFill>
                            <a:latin typeface="Cambria Math" panose="02040503050406030204" pitchFamily="18" charset="0"/>
                          </a:rPr>
                        </m:ctrlPr>
                      </m:sSubPr>
                      <m:e>
                        <m:r>
                          <a:rPr lang="en-US" i="1" dirty="0">
                            <a:latin typeface="Cambria Math" panose="02040503050406030204" pitchFamily="18" charset="0"/>
                          </a:rPr>
                          <m:t>𝑢</m:t>
                        </m:r>
                        <m:r>
                          <a:rPr lang="en-US" b="0" i="1" dirty="0" smtClean="0">
                            <a:latin typeface="Cambria Math" panose="02040503050406030204" pitchFamily="18" charset="0"/>
                          </a:rPr>
                          <m:t>(</m:t>
                        </m:r>
                        <m:r>
                          <a:rPr lang="en-US" b="0" i="1" dirty="0" smtClean="0">
                            <a:latin typeface="Cambria Math" panose="02040503050406030204" pitchFamily="18" charset="0"/>
                          </a:rPr>
                          <m:t>𝑡</m:t>
                        </m:r>
                        <m:r>
                          <a:rPr lang="en-US" b="0" i="1" dirty="0" smtClean="0">
                            <a:latin typeface="Cambria Math" panose="02040503050406030204" pitchFamily="18" charset="0"/>
                          </a:rPr>
                          <m:t>,</m:t>
                        </m:r>
                        <m:r>
                          <a:rPr lang="en-US" b="0" i="1" dirty="0" smtClean="0">
                            <a:latin typeface="Cambria Math" panose="02040503050406030204" pitchFamily="18" charset="0"/>
                          </a:rPr>
                          <m:t>𝑥</m:t>
                        </m:r>
                        <m:r>
                          <a:rPr lang="en-US" b="0" i="1" dirty="0" smtClean="0">
                            <a:latin typeface="Cambria Math" panose="02040503050406030204" pitchFamily="18" charset="0"/>
                          </a:rPr>
                          <m:t>)</m:t>
                        </m:r>
                      </m:e>
                      <m:sub>
                        <m:r>
                          <a:rPr lang="en-US" i="1" dirty="0">
                            <a:latin typeface="Cambria Math" panose="02040503050406030204" pitchFamily="18" charset="0"/>
                          </a:rPr>
                          <m:t>𝑡</m:t>
                        </m:r>
                      </m:sub>
                    </m:sSub>
                    <m:r>
                      <a:rPr lang="en-US" i="0" dirty="0">
                        <a:latin typeface="Cambria Math" panose="02040503050406030204" pitchFamily="18" charset="0"/>
                      </a:rPr>
                      <m:t>+</m:t>
                    </m:r>
                    <m:r>
                      <a:rPr lang="en-US" i="1" dirty="0">
                        <a:latin typeface="Cambria Math" panose="02040503050406030204" pitchFamily="18" charset="0"/>
                      </a:rPr>
                      <m:t>𝑁</m:t>
                    </m:r>
                    <m:d>
                      <m:dPr>
                        <m:begChr m:val="["/>
                        <m:endChr m:val="]"/>
                        <m:ctrlPr>
                          <a:rPr lang="en-US" i="1" dirty="0">
                            <a:solidFill>
                              <a:srgbClr val="836967"/>
                            </a:solidFill>
                            <a:latin typeface="Cambria Math" panose="02040503050406030204" pitchFamily="18" charset="0"/>
                          </a:rPr>
                        </m:ctrlPr>
                      </m:dPr>
                      <m:e>
                        <m:r>
                          <a:rPr lang="en-US" i="1" dirty="0">
                            <a:latin typeface="Cambria Math" panose="02040503050406030204" pitchFamily="18" charset="0"/>
                          </a:rPr>
                          <m:t>𝑢</m:t>
                        </m:r>
                        <m:r>
                          <a:rPr lang="en-US" b="0" i="1" dirty="0" smtClean="0">
                            <a:latin typeface="Cambria Math" panose="02040503050406030204" pitchFamily="18" charset="0"/>
                          </a:rPr>
                          <m:t>(</m:t>
                        </m:r>
                        <m:r>
                          <a:rPr lang="en-US" b="0" i="1" dirty="0" smtClean="0">
                            <a:latin typeface="Cambria Math" panose="02040503050406030204" pitchFamily="18" charset="0"/>
                          </a:rPr>
                          <m:t>𝑡</m:t>
                        </m:r>
                        <m:r>
                          <a:rPr lang="en-US" b="0" i="1" dirty="0" smtClean="0">
                            <a:latin typeface="Cambria Math" panose="02040503050406030204" pitchFamily="18" charset="0"/>
                          </a:rPr>
                          <m:t>,</m:t>
                        </m:r>
                        <m:r>
                          <a:rPr lang="en-US" b="0" i="1" dirty="0" smtClean="0">
                            <a:latin typeface="Cambria Math" panose="02040503050406030204" pitchFamily="18" charset="0"/>
                          </a:rPr>
                          <m:t>𝑥</m:t>
                        </m:r>
                        <m:r>
                          <a:rPr lang="en-US" b="0" i="1" dirty="0" smtClean="0">
                            <a:latin typeface="Cambria Math" panose="02040503050406030204" pitchFamily="18" charset="0"/>
                          </a:rPr>
                          <m:t>)</m:t>
                        </m:r>
                      </m:e>
                    </m:d>
                    <m:r>
                      <a:rPr lang="en-US" i="0" dirty="0">
                        <a:latin typeface="Cambria Math" panose="02040503050406030204" pitchFamily="18" charset="0"/>
                      </a:rPr>
                      <m:t>=0</m:t>
                    </m:r>
                    <m:r>
                      <a:rPr lang="en-US" b="0" i="1" dirty="0" smtClean="0">
                        <a:latin typeface="Cambria Math" panose="02040503050406030204" pitchFamily="18" charset="0"/>
                      </a:rPr>
                      <m:t>     </m:t>
                    </m:r>
                  </m:oMath>
                </a14:m>
                <a:r>
                  <a:rPr lang="en-US" dirty="0"/>
                  <a:t>for   </a:t>
                </a:r>
                <a14:m>
                  <m:oMath xmlns:m="http://schemas.openxmlformats.org/officeDocument/2006/math">
                    <m:r>
                      <a:rPr lang="en-US" i="1" dirty="0">
                        <a:latin typeface="Cambria Math" panose="02040503050406030204" pitchFamily="18" charset="0"/>
                      </a:rPr>
                      <m:t>𝑥</m:t>
                    </m:r>
                    <m:r>
                      <a:rPr lang="en-US" dirty="0">
                        <a:latin typeface="Cambria Math" panose="02040503050406030204" pitchFamily="18" charset="0"/>
                      </a:rPr>
                      <m:t>∈</m:t>
                    </m:r>
                    <m:r>
                      <a:rPr lang="en-US" i="1" dirty="0">
                        <a:latin typeface="Cambria Math" panose="02040503050406030204" pitchFamily="18" charset="0"/>
                      </a:rPr>
                      <m:t>𝛺</m:t>
                    </m:r>
                    <m:r>
                      <a:rPr lang="en-US" dirty="0">
                        <a:latin typeface="Cambria Math" panose="02040503050406030204" pitchFamily="18" charset="0"/>
                      </a:rPr>
                      <m:t>,</m:t>
                    </m:r>
                    <m:r>
                      <a:rPr lang="en-US" i="1" dirty="0">
                        <a:latin typeface="Cambria Math" panose="02040503050406030204" pitchFamily="18" charset="0"/>
                      </a:rPr>
                      <m:t>𝑡</m:t>
                    </m:r>
                    <m:r>
                      <a:rPr lang="en-US" dirty="0">
                        <a:latin typeface="Cambria Math" panose="02040503050406030204" pitchFamily="18" charset="0"/>
                      </a:rPr>
                      <m:t>∈</m:t>
                    </m:r>
                    <m:d>
                      <m:dPr>
                        <m:begChr m:val="["/>
                        <m:endChr m:val="]"/>
                        <m:ctrlPr>
                          <a:rPr lang="en-US" i="1" dirty="0">
                            <a:solidFill>
                              <a:srgbClr val="836967"/>
                            </a:solidFill>
                            <a:latin typeface="Cambria Math" panose="02040503050406030204" pitchFamily="18" charset="0"/>
                          </a:rPr>
                        </m:ctrlPr>
                      </m:dPr>
                      <m:e>
                        <m:r>
                          <a:rPr lang="en-US" dirty="0">
                            <a:latin typeface="Cambria Math" panose="02040503050406030204" pitchFamily="18" charset="0"/>
                          </a:rPr>
                          <m:t>0,</m:t>
                        </m:r>
                        <m:r>
                          <a:rPr lang="en-US" i="1" dirty="0">
                            <a:latin typeface="Cambria Math" panose="02040503050406030204" pitchFamily="18" charset="0"/>
                          </a:rPr>
                          <m:t>𝑇</m:t>
                        </m:r>
                      </m:e>
                    </m:d>
                  </m:oMath>
                </a14:m>
                <a:r>
                  <a:rPr lang="en-US" dirty="0"/>
                  <a:t>, </a:t>
                </a:r>
              </a:p>
              <a:p>
                <a:pPr marL="0" indent="0" algn="ctr">
                  <a:lnSpc>
                    <a:spcPct val="150000"/>
                  </a:lnSpc>
                  <a:buNone/>
                </a:pPr>
                <a:r>
                  <a:rPr lang="en-US" b="0" dirty="0"/>
                  <a:t>   </a:t>
                </a:r>
                <a14:m>
                  <m:oMath xmlns:m="http://schemas.openxmlformats.org/officeDocument/2006/math">
                    <m:r>
                      <a:rPr lang="en-US" b="0" i="1" smtClean="0">
                        <a:latin typeface="Cambria Math" panose="02040503050406030204" pitchFamily="18" charset="0"/>
                      </a:rPr>
                      <m:t>𝐵</m:t>
                    </m:r>
                    <m:r>
                      <a:rPr lang="en-US" b="0" i="1" smtClean="0">
                        <a:latin typeface="Cambria Math" panose="02040503050406030204" pitchFamily="18" charset="0"/>
                      </a:rPr>
                      <m:t>[</m:t>
                    </m:r>
                    <m:r>
                      <a:rPr lang="en-US" b="0" i="1" smtClean="0">
                        <a:latin typeface="Cambria Math" panose="02040503050406030204" pitchFamily="18" charset="0"/>
                      </a:rPr>
                      <m:t>𝑢</m:t>
                    </m:r>
                    <m:d>
                      <m:dPr>
                        <m:ctrlPr>
                          <a:rPr lang="en-US" b="0" i="1" smtClean="0">
                            <a:latin typeface="Cambria Math" panose="02040503050406030204" pitchFamily="18" charset="0"/>
                          </a:rPr>
                        </m:ctrlPr>
                      </m:dPr>
                      <m:e>
                        <m:r>
                          <a:rPr lang="en-US" b="0" i="1" smtClean="0">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rPr>
                          <m:t>𝑥</m:t>
                        </m:r>
                      </m:e>
                    </m:d>
                    <m:r>
                      <a:rPr lang="en-US" b="0" i="1" smtClean="0">
                        <a:latin typeface="Cambria Math" panose="02040503050406030204" pitchFamily="18" charset="0"/>
                        <a:ea typeface="Cambria Math" panose="02040503050406030204" pitchFamily="18" charset="0"/>
                      </a:rPr>
                      <m:t>]=0</m:t>
                    </m:r>
                  </m:oMath>
                </a14:m>
                <a:r>
                  <a:rPr lang="en-US" dirty="0"/>
                  <a:t>    for   </a:t>
                </a:r>
                <a14:m>
                  <m:oMath xmlns:m="http://schemas.openxmlformats.org/officeDocument/2006/math">
                    <m:r>
                      <a:rPr lang="en-US" i="1" dirty="0">
                        <a:latin typeface="Cambria Math" panose="02040503050406030204" pitchFamily="18" charset="0"/>
                      </a:rPr>
                      <m:t>𝑥</m:t>
                    </m:r>
                    <m:r>
                      <a:rPr lang="en-US" dirty="0">
                        <a:latin typeface="Cambria Math" panose="02040503050406030204" pitchFamily="18" charset="0"/>
                      </a:rPr>
                      <m:t>∈</m:t>
                    </m:r>
                    <m:r>
                      <a:rPr lang="en-US" i="1" dirty="0" smtClean="0">
                        <a:latin typeface="Cambria Math" panose="02040503050406030204" pitchFamily="18" charset="0"/>
                        <a:ea typeface="Cambria Math" panose="02040503050406030204" pitchFamily="18" charset="0"/>
                      </a:rPr>
                      <m:t>𝜕</m:t>
                    </m:r>
                    <m:r>
                      <a:rPr lang="en-US" i="1" dirty="0">
                        <a:latin typeface="Cambria Math" panose="02040503050406030204" pitchFamily="18" charset="0"/>
                      </a:rPr>
                      <m:t>𝛺</m:t>
                    </m:r>
                  </m:oMath>
                </a14:m>
                <a:r>
                  <a:rPr lang="en-US" dirty="0"/>
                  <a:t>,</a:t>
                </a:r>
              </a:p>
              <a:p>
                <a:pPr marL="0" indent="0" algn="ctr">
                  <a:lnSpc>
                    <a:spcPct val="150000"/>
                  </a:lnSpc>
                  <a:buNone/>
                </a:pPr>
                <a:r>
                  <a:rPr lang="en-US" dirty="0"/>
                  <a:t>and </a:t>
                </a:r>
                <a14:m>
                  <m:oMath xmlns:m="http://schemas.openxmlformats.org/officeDocument/2006/math">
                    <m:r>
                      <a:rPr lang="en-US" b="0" i="1" smtClean="0">
                        <a:latin typeface="Cambria Math" panose="02040503050406030204" pitchFamily="18" charset="0"/>
                      </a:rPr>
                      <m:t>𝑢</m:t>
                    </m:r>
                    <m:d>
                      <m:dPr>
                        <m:ctrlPr>
                          <a:rPr lang="en-US" b="0" i="1" smtClean="0">
                            <a:latin typeface="Cambria Math" panose="02040503050406030204" pitchFamily="18" charset="0"/>
                          </a:rPr>
                        </m:ctrlPr>
                      </m:dPr>
                      <m:e>
                        <m:r>
                          <a:rPr lang="en-US" b="0" i="1" smtClean="0">
                            <a:latin typeface="Cambria Math" panose="02040503050406030204" pitchFamily="18" charset="0"/>
                          </a:rPr>
                          <m:t>0,</m:t>
                        </m:r>
                        <m:r>
                          <a:rPr lang="en-US" b="0" i="1" smtClean="0">
                            <a:latin typeface="Cambria Math" panose="02040503050406030204" pitchFamily="18" charset="0"/>
                          </a:rPr>
                          <m:t>𝑥</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𝑢</m:t>
                        </m:r>
                      </m:e>
                      <m:sub>
                        <m:r>
                          <a:rPr lang="en-US" b="0" i="1" smtClean="0">
                            <a:latin typeface="Cambria Math" panose="02040503050406030204" pitchFamily="18" charset="0"/>
                          </a:rPr>
                          <m:t>0</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oMath>
                </a14:m>
                <a:r>
                  <a:rPr lang="en-US" dirty="0"/>
                  <a:t>.</a:t>
                </a:r>
              </a:p>
              <a:p>
                <a:pPr marL="0" indent="0">
                  <a:lnSpc>
                    <a:spcPct val="150000"/>
                  </a:lnSpc>
                  <a:buNone/>
                </a:pPr>
                <a:r>
                  <a:rPr lang="en-US" dirty="0"/>
                  <a:t>Here, </a:t>
                </a:r>
                <a14:m>
                  <m:oMath xmlns:m="http://schemas.openxmlformats.org/officeDocument/2006/math">
                    <m:r>
                      <a:rPr lang="en-US" i="1" dirty="0" smtClean="0">
                        <a:latin typeface="Cambria Math" panose="02040503050406030204" pitchFamily="18" charset="0"/>
                      </a:rPr>
                      <m:t>𝑁</m:t>
                    </m:r>
                  </m:oMath>
                </a14:m>
                <a:r>
                  <a:rPr lang="en-US" dirty="0"/>
                  <a:t> and </a:t>
                </a:r>
                <a14:m>
                  <m:oMath xmlns:m="http://schemas.openxmlformats.org/officeDocument/2006/math">
                    <m:r>
                      <a:rPr lang="en-US" b="0" i="1" smtClean="0">
                        <a:latin typeface="Cambria Math" panose="02040503050406030204" pitchFamily="18" charset="0"/>
                      </a:rPr>
                      <m:t>𝐵</m:t>
                    </m:r>
                  </m:oMath>
                </a14:m>
                <a:r>
                  <a:rPr lang="en-US" dirty="0"/>
                  <a:t> are placeholders for two differential operators.</a:t>
                </a:r>
              </a:p>
              <a:p>
                <a:pPr marL="0" indent="0">
                  <a:lnSpc>
                    <a:spcPct val="150000"/>
                  </a:lnSpc>
                  <a:buNone/>
                </a:pPr>
                <a:endParaRPr lang="en-US" dirty="0"/>
              </a:p>
            </p:txBody>
          </p:sp>
        </mc:Choice>
        <mc:Fallback xmlns="">
          <p:sp>
            <p:nvSpPr>
              <p:cNvPr id="3" name="Content Placeholder 2">
                <a:extLst>
                  <a:ext uri="{FF2B5EF4-FFF2-40B4-BE49-F238E27FC236}">
                    <a16:creationId xmlns:a16="http://schemas.microsoft.com/office/drawing/2014/main" id="{87E2A805-A87E-8A44-1794-1E173C663651}"/>
                  </a:ext>
                </a:extLst>
              </p:cNvPr>
              <p:cNvSpPr>
                <a:spLocks noGrp="1" noRot="1" noChangeAspect="1" noMove="1" noResize="1" noEditPoints="1" noAdjustHandles="1" noChangeArrowheads="1" noChangeShapeType="1" noTextEdit="1"/>
              </p:cNvSpPr>
              <p:nvPr>
                <p:ph idx="1"/>
              </p:nvPr>
            </p:nvSpPr>
            <p:spPr>
              <a:xfrm>
                <a:off x="1206500" y="2185988"/>
                <a:ext cx="9840911" cy="3605213"/>
              </a:xfrm>
              <a:blipFill>
                <a:blip r:embed="rId4"/>
                <a:stretch>
                  <a:fillRect l="-991"/>
                </a:stretch>
              </a:blipFill>
            </p:spPr>
            <p:txBody>
              <a:bodyPr/>
              <a:lstStyle/>
              <a:p>
                <a:r>
                  <a:rPr lang="en-US">
                    <a:noFill/>
                  </a:rPr>
                  <a:t> </a:t>
                </a:r>
              </a:p>
            </p:txBody>
          </p:sp>
        </mc:Fallback>
      </mc:AlternateContent>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spTree>
    <p:extLst>
      <p:ext uri="{BB962C8B-B14F-4D97-AF65-F5344CB8AC3E}">
        <p14:creationId xmlns:p14="http://schemas.microsoft.com/office/powerpoint/2010/main" val="1826804729"/>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
        <p:nvSpPr>
          <p:cNvPr id="2" name="Title 1">
            <a:extLst>
              <a:ext uri="{FF2B5EF4-FFF2-40B4-BE49-F238E27FC236}">
                <a16:creationId xmlns:a16="http://schemas.microsoft.com/office/drawing/2014/main" id="{47BD4C74-0019-1F3A-6ECA-1225B5AD39AA}"/>
              </a:ext>
            </a:extLst>
          </p:cNvPr>
          <p:cNvSpPr>
            <a:spLocks noGrp="1"/>
          </p:cNvSpPr>
          <p:nvPr>
            <p:ph type="title"/>
          </p:nvPr>
        </p:nvSpPr>
        <p:spPr>
          <a:xfrm>
            <a:off x="1141411" y="748240"/>
            <a:ext cx="9906000" cy="1117073"/>
          </a:xfrm>
        </p:spPr>
        <p:txBody>
          <a:bodyPr>
            <a:normAutofit/>
          </a:bodyPr>
          <a:lstStyle/>
          <a:p>
            <a:pPr algn="ctr"/>
            <a:r>
              <a:rPr lang="en-US" sz="4000" dirty="0"/>
              <a:t>Introduction to Pinns</a:t>
            </a:r>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grpSp>
      <mc:AlternateContent xmlns:mc="http://schemas.openxmlformats.org/markup-compatibility/2006" xmlns:p14="http://schemas.microsoft.com/office/powerpoint/2010/main" xmlns:aink="http://schemas.microsoft.com/office/drawing/2016/ink">
        <mc:Choice Requires="p14 aink">
          <p:contentPart p14:bwMode="auto" r:id="rId4">
            <p14:nvContentPartPr>
              <p14:cNvPr id="54" name="Ink 53">
                <a:extLst>
                  <a:ext uri="{FF2B5EF4-FFF2-40B4-BE49-F238E27FC236}">
                    <a16:creationId xmlns:a16="http://schemas.microsoft.com/office/drawing/2014/main" id="{9FFAF6C4-BBC4-B925-6C99-BCF2E3985FE6}"/>
                  </a:ext>
                </a:extLst>
              </p14:cNvPr>
              <p14:cNvContentPartPr/>
              <p14:nvPr/>
            </p14:nvContentPartPr>
            <p14:xfrm>
              <a:off x="4442942" y="3207856"/>
              <a:ext cx="360" cy="65880"/>
            </p14:xfrm>
          </p:contentPart>
        </mc:Choice>
        <mc:Fallback xmlns="">
          <p:pic>
            <p:nvPicPr>
              <p:cNvPr id="54" name="Ink 53">
                <a:extLst>
                  <a:ext uri="{FF2B5EF4-FFF2-40B4-BE49-F238E27FC236}">
                    <a16:creationId xmlns:a16="http://schemas.microsoft.com/office/drawing/2014/main" id="{9FFAF6C4-BBC4-B925-6C99-BCF2E3985FE6}"/>
                  </a:ext>
                </a:extLst>
              </p:cNvPr>
              <p:cNvPicPr/>
              <p:nvPr/>
            </p:nvPicPr>
            <p:blipFill>
              <a:blip r:embed="rId5"/>
              <a:stretch>
                <a:fillRect/>
              </a:stretch>
            </p:blipFill>
            <p:spPr>
              <a:xfrm>
                <a:off x="4424942" y="3099856"/>
                <a:ext cx="36000" cy="28152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6">
            <p14:nvContentPartPr>
              <p14:cNvPr id="55" name="Ink 54">
                <a:extLst>
                  <a:ext uri="{FF2B5EF4-FFF2-40B4-BE49-F238E27FC236}">
                    <a16:creationId xmlns:a16="http://schemas.microsoft.com/office/drawing/2014/main" id="{C9B8CE78-E19E-78F0-31FC-FF9B84C99909}"/>
                  </a:ext>
                </a:extLst>
              </p14:cNvPr>
              <p14:cNvContentPartPr/>
              <p14:nvPr/>
            </p14:nvContentPartPr>
            <p14:xfrm>
              <a:off x="5606822" y="4288576"/>
              <a:ext cx="360" cy="360"/>
            </p14:xfrm>
          </p:contentPart>
        </mc:Choice>
        <mc:Fallback xmlns="">
          <p:pic>
            <p:nvPicPr>
              <p:cNvPr id="55" name="Ink 54">
                <a:extLst>
                  <a:ext uri="{FF2B5EF4-FFF2-40B4-BE49-F238E27FC236}">
                    <a16:creationId xmlns:a16="http://schemas.microsoft.com/office/drawing/2014/main" id="{C9B8CE78-E19E-78F0-31FC-FF9B84C99909}"/>
                  </a:ext>
                </a:extLst>
              </p:cNvPr>
              <p:cNvPicPr/>
              <p:nvPr/>
            </p:nvPicPr>
            <p:blipFill>
              <a:blip r:embed="rId7"/>
              <a:stretch>
                <a:fillRect/>
              </a:stretch>
            </p:blipFill>
            <p:spPr>
              <a:xfrm>
                <a:off x="5589182" y="4180576"/>
                <a:ext cx="36000" cy="216000"/>
              </a:xfrm>
              <a:prstGeom prst="rect">
                <a:avLst/>
              </a:prstGeom>
            </p:spPr>
          </p:pic>
        </mc:Fallback>
      </mc:AlternateContent>
      <p:pic>
        <p:nvPicPr>
          <p:cNvPr id="1026" name="Picture 2">
            <a:extLst>
              <a:ext uri="{FF2B5EF4-FFF2-40B4-BE49-F238E27FC236}">
                <a16:creationId xmlns:a16="http://schemas.microsoft.com/office/drawing/2014/main" id="{7D4E3AE0-3872-569A-6E08-A78F6094887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84802" y="2244829"/>
            <a:ext cx="4722020" cy="3148013"/>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57" name="TextBox 56">
                <a:extLst>
                  <a:ext uri="{FF2B5EF4-FFF2-40B4-BE49-F238E27FC236}">
                    <a16:creationId xmlns:a16="http://schemas.microsoft.com/office/drawing/2014/main" id="{1836E188-E848-3968-8144-299C32BDAEB3}"/>
                  </a:ext>
                </a:extLst>
              </p:cNvPr>
              <p:cNvSpPr txBox="1"/>
              <p:nvPr/>
            </p:nvSpPr>
            <p:spPr>
              <a:xfrm>
                <a:off x="485405" y="3114023"/>
                <a:ext cx="835532" cy="55399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3000" i="1" dirty="0" smtClean="0">
                          <a:latin typeface="Cambria Math" panose="02040503050406030204" pitchFamily="18" charset="0"/>
                        </a:rPr>
                        <m:t>𝑥</m:t>
                      </m:r>
                    </m:oMath>
                  </m:oMathPara>
                </a14:m>
                <a:endParaRPr lang="en-US" sz="3000" dirty="0"/>
              </a:p>
            </p:txBody>
          </p:sp>
        </mc:Choice>
        <mc:Fallback xmlns="">
          <p:sp>
            <p:nvSpPr>
              <p:cNvPr id="57" name="TextBox 56">
                <a:extLst>
                  <a:ext uri="{FF2B5EF4-FFF2-40B4-BE49-F238E27FC236}">
                    <a16:creationId xmlns:a16="http://schemas.microsoft.com/office/drawing/2014/main" id="{1836E188-E848-3968-8144-299C32BDAEB3}"/>
                  </a:ext>
                </a:extLst>
              </p:cNvPr>
              <p:cNvSpPr txBox="1">
                <a:spLocks noRot="1" noChangeAspect="1" noMove="1" noResize="1" noEditPoints="1" noAdjustHandles="1" noChangeArrowheads="1" noChangeShapeType="1" noTextEdit="1"/>
              </p:cNvSpPr>
              <p:nvPr/>
            </p:nvSpPr>
            <p:spPr>
              <a:xfrm>
                <a:off x="485405" y="3114023"/>
                <a:ext cx="835532" cy="553998"/>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8" name="TextBox 57">
                <a:extLst>
                  <a:ext uri="{FF2B5EF4-FFF2-40B4-BE49-F238E27FC236}">
                    <a16:creationId xmlns:a16="http://schemas.microsoft.com/office/drawing/2014/main" id="{B9202CAB-88FA-9DAC-59FC-30CB8472E1DF}"/>
                  </a:ext>
                </a:extLst>
              </p:cNvPr>
              <p:cNvSpPr txBox="1"/>
              <p:nvPr/>
            </p:nvSpPr>
            <p:spPr>
              <a:xfrm>
                <a:off x="481013" y="3901383"/>
                <a:ext cx="835532" cy="55399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3000" i="1" dirty="0" smtClean="0">
                          <a:latin typeface="Cambria Math" panose="02040503050406030204" pitchFamily="18" charset="0"/>
                        </a:rPr>
                        <m:t>𝑡</m:t>
                      </m:r>
                    </m:oMath>
                  </m:oMathPara>
                </a14:m>
                <a:endParaRPr lang="en-US" sz="3000" dirty="0"/>
              </a:p>
            </p:txBody>
          </p:sp>
        </mc:Choice>
        <mc:Fallback xmlns="">
          <p:sp>
            <p:nvSpPr>
              <p:cNvPr id="58" name="TextBox 57">
                <a:extLst>
                  <a:ext uri="{FF2B5EF4-FFF2-40B4-BE49-F238E27FC236}">
                    <a16:creationId xmlns:a16="http://schemas.microsoft.com/office/drawing/2014/main" id="{B9202CAB-88FA-9DAC-59FC-30CB8472E1DF}"/>
                  </a:ext>
                </a:extLst>
              </p:cNvPr>
              <p:cNvSpPr txBox="1">
                <a:spLocks noRot="1" noChangeAspect="1" noMove="1" noResize="1" noEditPoints="1" noAdjustHandles="1" noChangeArrowheads="1" noChangeShapeType="1" noTextEdit="1"/>
              </p:cNvSpPr>
              <p:nvPr/>
            </p:nvSpPr>
            <p:spPr>
              <a:xfrm>
                <a:off x="481013" y="3901383"/>
                <a:ext cx="835532" cy="553998"/>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9" name="TextBox 58">
                <a:extLst>
                  <a:ext uri="{FF2B5EF4-FFF2-40B4-BE49-F238E27FC236}">
                    <a16:creationId xmlns:a16="http://schemas.microsoft.com/office/drawing/2014/main" id="{F04624C5-2180-E2FD-2F54-6594F9C70676}"/>
                  </a:ext>
                </a:extLst>
              </p:cNvPr>
              <p:cNvSpPr txBox="1"/>
              <p:nvPr/>
            </p:nvSpPr>
            <p:spPr>
              <a:xfrm>
                <a:off x="5245807" y="3541836"/>
                <a:ext cx="835532" cy="55399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3000" b="0" i="1" smtClean="0">
                          <a:latin typeface="Cambria Math" panose="02040503050406030204" pitchFamily="18" charset="0"/>
                        </a:rPr>
                        <m:t>𝑢</m:t>
                      </m:r>
                    </m:oMath>
                  </m:oMathPara>
                </a14:m>
                <a:endParaRPr lang="en-US" sz="3000" dirty="0"/>
              </a:p>
            </p:txBody>
          </p:sp>
        </mc:Choice>
        <mc:Fallback xmlns="">
          <p:sp>
            <p:nvSpPr>
              <p:cNvPr id="59" name="TextBox 58">
                <a:extLst>
                  <a:ext uri="{FF2B5EF4-FFF2-40B4-BE49-F238E27FC236}">
                    <a16:creationId xmlns:a16="http://schemas.microsoft.com/office/drawing/2014/main" id="{F04624C5-2180-E2FD-2F54-6594F9C70676}"/>
                  </a:ext>
                </a:extLst>
              </p:cNvPr>
              <p:cNvSpPr txBox="1">
                <a:spLocks noRot="1" noChangeAspect="1" noMove="1" noResize="1" noEditPoints="1" noAdjustHandles="1" noChangeArrowheads="1" noChangeShapeType="1" noTextEdit="1"/>
              </p:cNvSpPr>
              <p:nvPr/>
            </p:nvSpPr>
            <p:spPr>
              <a:xfrm>
                <a:off x="5245807" y="3541836"/>
                <a:ext cx="835532" cy="553998"/>
              </a:xfrm>
              <a:prstGeom prst="rect">
                <a:avLst/>
              </a:prstGeom>
              <a:blipFill>
                <a:blip r:embed="rId11"/>
                <a:stretch>
                  <a:fillRect/>
                </a:stretch>
              </a:blipFill>
            </p:spPr>
            <p:txBody>
              <a:bodyPr/>
              <a:lstStyle/>
              <a:p>
                <a:r>
                  <a:rPr lang="en-US">
                    <a:noFill/>
                  </a:rPr>
                  <a:t> </a:t>
                </a:r>
              </a:p>
            </p:txBody>
          </p:sp>
        </mc:Fallback>
      </mc:AlternateContent>
      <p:cxnSp>
        <p:nvCxnSpPr>
          <p:cNvPr id="1024" name="Connector: Curved 1023">
            <a:extLst>
              <a:ext uri="{FF2B5EF4-FFF2-40B4-BE49-F238E27FC236}">
                <a16:creationId xmlns:a16="http://schemas.microsoft.com/office/drawing/2014/main" id="{C340E808-3F78-77BD-94A7-EBCDC2A277B9}"/>
              </a:ext>
            </a:extLst>
          </p:cNvPr>
          <p:cNvCxnSpPr>
            <a:cxnSpLocks/>
            <a:stCxn id="59" idx="0"/>
            <a:endCxn id="1049" idx="1"/>
          </p:cNvCxnSpPr>
          <p:nvPr/>
        </p:nvCxnSpPr>
        <p:spPr>
          <a:xfrm rot="5400000" flipH="1" flipV="1">
            <a:off x="5864975" y="2833938"/>
            <a:ext cx="506497" cy="909300"/>
          </a:xfrm>
          <a:prstGeom prst="curvedConnector2">
            <a:avLst/>
          </a:prstGeom>
          <a:ln w="25400">
            <a:tailEnd type="stealth" w="lg" len="lg"/>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1025" name="TextBox 1024">
                <a:extLst>
                  <a:ext uri="{FF2B5EF4-FFF2-40B4-BE49-F238E27FC236}">
                    <a16:creationId xmlns:a16="http://schemas.microsoft.com/office/drawing/2014/main" id="{9665DDBC-717F-D476-AB32-B23F0CC1D104}"/>
                  </a:ext>
                </a:extLst>
              </p:cNvPr>
              <p:cNvSpPr txBox="1"/>
              <p:nvPr/>
            </p:nvSpPr>
            <p:spPr>
              <a:xfrm>
                <a:off x="6850560" y="3541836"/>
                <a:ext cx="835532" cy="55399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3000" b="0" i="1" smtClean="0">
                          <a:latin typeface="Cambria Math" panose="02040503050406030204" pitchFamily="18" charset="0"/>
                        </a:rPr>
                        <m:t>𝐵</m:t>
                      </m:r>
                      <m:r>
                        <a:rPr lang="en-US" sz="3000" b="0" i="1" smtClean="0">
                          <a:latin typeface="Cambria Math" panose="02040503050406030204" pitchFamily="18" charset="0"/>
                        </a:rPr>
                        <m:t>[</m:t>
                      </m:r>
                      <m:r>
                        <a:rPr lang="en-US" sz="3000" b="0" i="1" smtClean="0">
                          <a:latin typeface="Cambria Math" panose="02040503050406030204" pitchFamily="18" charset="0"/>
                        </a:rPr>
                        <m:t>𝑢</m:t>
                      </m:r>
                      <m:r>
                        <a:rPr lang="en-US" sz="3000" b="0" i="1" smtClean="0">
                          <a:latin typeface="Cambria Math" panose="02040503050406030204" pitchFamily="18" charset="0"/>
                        </a:rPr>
                        <m:t>(</m:t>
                      </m:r>
                      <m:r>
                        <a:rPr lang="en-US" sz="3000" b="0" i="1" smtClean="0">
                          <a:latin typeface="Cambria Math" panose="02040503050406030204" pitchFamily="18" charset="0"/>
                        </a:rPr>
                        <m:t>𝑡</m:t>
                      </m:r>
                      <m:r>
                        <a:rPr lang="en-US" sz="3000" b="0" i="1" smtClean="0">
                          <a:latin typeface="Cambria Math" panose="02040503050406030204" pitchFamily="18" charset="0"/>
                        </a:rPr>
                        <m:t>,</m:t>
                      </m:r>
                      <m:r>
                        <a:rPr lang="en-US" sz="3000" b="0" i="1" smtClean="0">
                          <a:latin typeface="Cambria Math" panose="02040503050406030204" pitchFamily="18" charset="0"/>
                          <a:ea typeface="Cambria Math" panose="02040503050406030204" pitchFamily="18" charset="0"/>
                        </a:rPr>
                        <m:t>𝜕</m:t>
                      </m:r>
                      <m:r>
                        <m:rPr>
                          <m:sty m:val="p"/>
                        </m:rPr>
                        <a:rPr lang="el-GR" sz="3000" b="0" i="1" smtClean="0">
                          <a:latin typeface="Cambria Math" panose="02040503050406030204" pitchFamily="18" charset="0"/>
                          <a:ea typeface="Cambria Math" panose="02040503050406030204" pitchFamily="18" charset="0"/>
                        </a:rPr>
                        <m:t>Ω</m:t>
                      </m:r>
                      <m:r>
                        <a:rPr lang="en-US" sz="3000" b="0" i="1" smtClean="0">
                          <a:latin typeface="Cambria Math" panose="02040503050406030204" pitchFamily="18" charset="0"/>
                          <a:ea typeface="Cambria Math" panose="02040503050406030204" pitchFamily="18" charset="0"/>
                        </a:rPr>
                        <m:t>)</m:t>
                      </m:r>
                      <m:r>
                        <a:rPr lang="en-US" sz="3000" b="0" i="1" smtClean="0">
                          <a:latin typeface="Cambria Math" panose="02040503050406030204" pitchFamily="18" charset="0"/>
                        </a:rPr>
                        <m:t>]</m:t>
                      </m:r>
                    </m:oMath>
                  </m:oMathPara>
                </a14:m>
                <a:endParaRPr lang="en-US" sz="3000" dirty="0"/>
              </a:p>
            </p:txBody>
          </p:sp>
        </mc:Choice>
        <mc:Fallback xmlns="">
          <p:sp>
            <p:nvSpPr>
              <p:cNvPr id="1025" name="TextBox 1024">
                <a:extLst>
                  <a:ext uri="{FF2B5EF4-FFF2-40B4-BE49-F238E27FC236}">
                    <a16:creationId xmlns:a16="http://schemas.microsoft.com/office/drawing/2014/main" id="{9665DDBC-717F-D476-AB32-B23F0CC1D104}"/>
                  </a:ext>
                </a:extLst>
              </p:cNvPr>
              <p:cNvSpPr txBox="1">
                <a:spLocks noRot="1" noChangeAspect="1" noMove="1" noResize="1" noEditPoints="1" noAdjustHandles="1" noChangeArrowheads="1" noChangeShapeType="1" noTextEdit="1"/>
              </p:cNvSpPr>
              <p:nvPr/>
            </p:nvSpPr>
            <p:spPr>
              <a:xfrm>
                <a:off x="6850560" y="3541836"/>
                <a:ext cx="835532" cy="553998"/>
              </a:xfrm>
              <a:prstGeom prst="rect">
                <a:avLst/>
              </a:prstGeom>
              <a:blipFill>
                <a:blip r:embed="rId12"/>
                <a:stretch>
                  <a:fillRect r="-127737"/>
                </a:stretch>
              </a:blipFill>
            </p:spPr>
            <p:txBody>
              <a:bodyPr/>
              <a:lstStyle/>
              <a:p>
                <a:r>
                  <a:rPr lang="en-US">
                    <a:noFill/>
                  </a:rPr>
                  <a:t> </a:t>
                </a:r>
              </a:p>
            </p:txBody>
          </p:sp>
        </mc:Fallback>
      </mc:AlternateContent>
      <p:cxnSp>
        <p:nvCxnSpPr>
          <p:cNvPr id="1031" name="Connector: Curved 1030">
            <a:extLst>
              <a:ext uri="{FF2B5EF4-FFF2-40B4-BE49-F238E27FC236}">
                <a16:creationId xmlns:a16="http://schemas.microsoft.com/office/drawing/2014/main" id="{5E19BC7F-E54D-36E7-C123-AD142D4CA298}"/>
              </a:ext>
            </a:extLst>
          </p:cNvPr>
          <p:cNvCxnSpPr>
            <a:cxnSpLocks/>
            <a:stCxn id="59" idx="2"/>
            <a:endCxn id="1034" idx="1"/>
          </p:cNvCxnSpPr>
          <p:nvPr/>
        </p:nvCxnSpPr>
        <p:spPr>
          <a:xfrm rot="16200000" flipH="1">
            <a:off x="5634287" y="4125119"/>
            <a:ext cx="557032" cy="498461"/>
          </a:xfrm>
          <a:prstGeom prst="curvedConnector2">
            <a:avLst/>
          </a:prstGeom>
          <a:ln w="25400">
            <a:tailEnd type="stealth" w="lg" len="lg"/>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1034" name="TextBox 1033">
                <a:extLst>
                  <a:ext uri="{FF2B5EF4-FFF2-40B4-BE49-F238E27FC236}">
                    <a16:creationId xmlns:a16="http://schemas.microsoft.com/office/drawing/2014/main" id="{4B05C772-2CEF-8B44-25A1-A03B9731FCE4}"/>
                  </a:ext>
                </a:extLst>
              </p:cNvPr>
              <p:cNvSpPr txBox="1"/>
              <p:nvPr/>
            </p:nvSpPr>
            <p:spPr>
              <a:xfrm>
                <a:off x="6162034" y="4375867"/>
                <a:ext cx="3677749" cy="55399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000" i="1" smtClean="0">
                              <a:latin typeface="Cambria Math" panose="02040503050406030204" pitchFamily="18" charset="0"/>
                            </a:rPr>
                          </m:ctrlPr>
                        </m:sSubPr>
                        <m:e>
                          <m:r>
                            <a:rPr lang="en-US" sz="3000" b="0" i="1" smtClean="0">
                              <a:latin typeface="Cambria Math" panose="02040503050406030204" pitchFamily="18" charset="0"/>
                            </a:rPr>
                            <m:t>𝑢</m:t>
                          </m:r>
                          <m:r>
                            <a:rPr lang="en-US" sz="3000" i="1">
                              <a:latin typeface="Cambria Math" panose="02040503050406030204" pitchFamily="18" charset="0"/>
                            </a:rPr>
                            <m:t>(</m:t>
                          </m:r>
                          <m:r>
                            <a:rPr lang="en-US" sz="3000" i="1">
                              <a:latin typeface="Cambria Math" panose="02040503050406030204" pitchFamily="18" charset="0"/>
                            </a:rPr>
                            <m:t>𝑡</m:t>
                          </m:r>
                          <m:r>
                            <a:rPr lang="en-US" sz="3000" i="1">
                              <a:latin typeface="Cambria Math" panose="02040503050406030204" pitchFamily="18" charset="0"/>
                            </a:rPr>
                            <m:t>,</m:t>
                          </m:r>
                          <m:r>
                            <m:rPr>
                              <m:sty m:val="p"/>
                            </m:rPr>
                            <a:rPr lang="el-GR" sz="3000" i="1">
                              <a:latin typeface="Cambria Math" panose="02040503050406030204" pitchFamily="18" charset="0"/>
                              <a:ea typeface="Cambria Math" panose="02040503050406030204" pitchFamily="18" charset="0"/>
                            </a:rPr>
                            <m:t>Ω</m:t>
                          </m:r>
                          <m:r>
                            <a:rPr lang="en-US" sz="3000" i="1">
                              <a:latin typeface="Cambria Math" panose="02040503050406030204" pitchFamily="18" charset="0"/>
                              <a:ea typeface="Cambria Math" panose="02040503050406030204" pitchFamily="18" charset="0"/>
                            </a:rPr>
                            <m:t>)</m:t>
                          </m:r>
                        </m:e>
                        <m:sub>
                          <m:r>
                            <a:rPr lang="en-US" sz="3000" b="0" i="1" smtClean="0">
                              <a:latin typeface="Cambria Math" panose="02040503050406030204" pitchFamily="18" charset="0"/>
                            </a:rPr>
                            <m:t>𝑡</m:t>
                          </m:r>
                        </m:sub>
                      </m:sSub>
                      <m:r>
                        <a:rPr lang="en-US" sz="3000" b="0" i="1" smtClean="0">
                          <a:latin typeface="Cambria Math" panose="02040503050406030204" pitchFamily="18" charset="0"/>
                        </a:rPr>
                        <m:t>−</m:t>
                      </m:r>
                      <m:r>
                        <a:rPr lang="en-US" sz="3000" b="0" i="1" smtClean="0">
                          <a:latin typeface="Cambria Math" panose="02040503050406030204" pitchFamily="18" charset="0"/>
                        </a:rPr>
                        <m:t>𝑁</m:t>
                      </m:r>
                      <m:r>
                        <a:rPr lang="en-US" sz="3000" b="0" i="1" smtClean="0">
                          <a:latin typeface="Cambria Math" panose="02040503050406030204" pitchFamily="18" charset="0"/>
                        </a:rPr>
                        <m:t>[</m:t>
                      </m:r>
                      <m:r>
                        <a:rPr lang="en-US" sz="3000" b="0" i="1" smtClean="0">
                          <a:latin typeface="Cambria Math" panose="02040503050406030204" pitchFamily="18" charset="0"/>
                        </a:rPr>
                        <m:t>𝑢</m:t>
                      </m:r>
                      <m:r>
                        <a:rPr lang="en-US" sz="3000" b="0" i="1" smtClean="0">
                          <a:latin typeface="Cambria Math" panose="02040503050406030204" pitchFamily="18" charset="0"/>
                        </a:rPr>
                        <m:t>(</m:t>
                      </m:r>
                      <m:r>
                        <a:rPr lang="en-US" sz="3000" b="0" i="1" smtClean="0">
                          <a:latin typeface="Cambria Math" panose="02040503050406030204" pitchFamily="18" charset="0"/>
                        </a:rPr>
                        <m:t>𝑡</m:t>
                      </m:r>
                      <m:r>
                        <a:rPr lang="en-US" sz="3000" b="0" i="1" smtClean="0">
                          <a:latin typeface="Cambria Math" panose="02040503050406030204" pitchFamily="18" charset="0"/>
                        </a:rPr>
                        <m:t>,</m:t>
                      </m:r>
                      <m:r>
                        <m:rPr>
                          <m:sty m:val="p"/>
                        </m:rPr>
                        <a:rPr lang="el-GR" sz="3000" b="0" i="1" smtClean="0">
                          <a:latin typeface="Cambria Math" panose="02040503050406030204" pitchFamily="18" charset="0"/>
                          <a:ea typeface="Cambria Math" panose="02040503050406030204" pitchFamily="18" charset="0"/>
                        </a:rPr>
                        <m:t>Ω</m:t>
                      </m:r>
                      <m:r>
                        <a:rPr lang="en-US" sz="3000" b="0" i="1" smtClean="0">
                          <a:latin typeface="Cambria Math" panose="02040503050406030204" pitchFamily="18" charset="0"/>
                          <a:ea typeface="Cambria Math" panose="02040503050406030204" pitchFamily="18" charset="0"/>
                        </a:rPr>
                        <m:t>)</m:t>
                      </m:r>
                      <m:r>
                        <a:rPr lang="en-US" sz="3000" b="0" i="1" smtClean="0">
                          <a:latin typeface="Cambria Math" panose="02040503050406030204" pitchFamily="18" charset="0"/>
                        </a:rPr>
                        <m:t>]</m:t>
                      </m:r>
                    </m:oMath>
                  </m:oMathPara>
                </a14:m>
                <a:endParaRPr lang="en-US" sz="3000" dirty="0"/>
              </a:p>
            </p:txBody>
          </p:sp>
        </mc:Choice>
        <mc:Fallback xmlns="">
          <p:sp>
            <p:nvSpPr>
              <p:cNvPr id="1034" name="TextBox 1033">
                <a:extLst>
                  <a:ext uri="{FF2B5EF4-FFF2-40B4-BE49-F238E27FC236}">
                    <a16:creationId xmlns:a16="http://schemas.microsoft.com/office/drawing/2014/main" id="{4B05C772-2CEF-8B44-25A1-A03B9731FCE4}"/>
                  </a:ext>
                </a:extLst>
              </p:cNvPr>
              <p:cNvSpPr txBox="1">
                <a:spLocks noRot="1" noChangeAspect="1" noMove="1" noResize="1" noEditPoints="1" noAdjustHandles="1" noChangeArrowheads="1" noChangeShapeType="1" noTextEdit="1"/>
              </p:cNvSpPr>
              <p:nvPr/>
            </p:nvSpPr>
            <p:spPr>
              <a:xfrm>
                <a:off x="6162034" y="4375867"/>
                <a:ext cx="3677749" cy="553998"/>
              </a:xfrm>
              <a:prstGeom prst="rect">
                <a:avLst/>
              </a:prstGeom>
              <a:blipFill>
                <a:blip r:embed="rId13"/>
                <a:stretch>
                  <a:fillRect/>
                </a:stretch>
              </a:blipFill>
            </p:spPr>
            <p:txBody>
              <a:bodyPr/>
              <a:lstStyle/>
              <a:p>
                <a:r>
                  <a:rPr lang="en-US">
                    <a:noFill/>
                  </a:rPr>
                  <a:t> </a:t>
                </a:r>
              </a:p>
            </p:txBody>
          </p:sp>
        </mc:Fallback>
      </mc:AlternateContent>
      <p:cxnSp>
        <p:nvCxnSpPr>
          <p:cNvPr id="1042" name="Straight Arrow Connector 1041">
            <a:extLst>
              <a:ext uri="{FF2B5EF4-FFF2-40B4-BE49-F238E27FC236}">
                <a16:creationId xmlns:a16="http://schemas.microsoft.com/office/drawing/2014/main" id="{9643D2EA-736B-FB1D-6143-2B622F2328EE}"/>
              </a:ext>
            </a:extLst>
          </p:cNvPr>
          <p:cNvCxnSpPr>
            <a:cxnSpLocks/>
            <a:endCxn id="1025" idx="1"/>
          </p:cNvCxnSpPr>
          <p:nvPr/>
        </p:nvCxnSpPr>
        <p:spPr>
          <a:xfrm>
            <a:off x="5906685" y="3818835"/>
            <a:ext cx="943875" cy="0"/>
          </a:xfrm>
          <a:prstGeom prst="straightConnector1">
            <a:avLst/>
          </a:prstGeom>
          <a:ln w="317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49" name="TextBox 1048">
                <a:extLst>
                  <a:ext uri="{FF2B5EF4-FFF2-40B4-BE49-F238E27FC236}">
                    <a16:creationId xmlns:a16="http://schemas.microsoft.com/office/drawing/2014/main" id="{F5367CDE-679E-0BC8-2024-8891654D99A0}"/>
                  </a:ext>
                </a:extLst>
              </p:cNvPr>
              <p:cNvSpPr txBox="1"/>
              <p:nvPr/>
            </p:nvSpPr>
            <p:spPr>
              <a:xfrm>
                <a:off x="6572873" y="2758340"/>
                <a:ext cx="2681134" cy="55399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3000" b="0" i="1" smtClean="0">
                          <a:latin typeface="Cambria Math" panose="02040503050406030204" pitchFamily="18" charset="0"/>
                        </a:rPr>
                        <m:t>𝑢</m:t>
                      </m:r>
                      <m:d>
                        <m:dPr>
                          <m:ctrlPr>
                            <a:rPr lang="en-US" sz="3000" b="0" i="1" smtClean="0">
                              <a:latin typeface="Cambria Math" panose="02040503050406030204" pitchFamily="18" charset="0"/>
                            </a:rPr>
                          </m:ctrlPr>
                        </m:dPr>
                        <m:e>
                          <m:r>
                            <a:rPr lang="en-US" sz="3000" b="0" i="1" smtClean="0">
                              <a:latin typeface="Cambria Math" panose="02040503050406030204" pitchFamily="18" charset="0"/>
                            </a:rPr>
                            <m:t>0,</m:t>
                          </m:r>
                          <m:r>
                            <a:rPr lang="en-US" sz="3000" b="0" i="1" smtClean="0">
                              <a:latin typeface="Cambria Math" panose="02040503050406030204" pitchFamily="18" charset="0"/>
                            </a:rPr>
                            <m:t>𝑥</m:t>
                          </m:r>
                        </m:e>
                      </m:d>
                      <m:r>
                        <a:rPr lang="en-US" sz="3000" b="0" i="1" smtClean="0">
                          <a:latin typeface="Cambria Math" panose="02040503050406030204" pitchFamily="18" charset="0"/>
                        </a:rPr>
                        <m:t>−</m:t>
                      </m:r>
                      <m:sSub>
                        <m:sSubPr>
                          <m:ctrlPr>
                            <a:rPr lang="en-US" sz="3000" b="0" i="1" smtClean="0">
                              <a:latin typeface="Cambria Math" panose="02040503050406030204" pitchFamily="18" charset="0"/>
                            </a:rPr>
                          </m:ctrlPr>
                        </m:sSubPr>
                        <m:e>
                          <m:r>
                            <a:rPr lang="en-US" sz="3000" b="0" i="1" smtClean="0">
                              <a:latin typeface="Cambria Math" panose="02040503050406030204" pitchFamily="18" charset="0"/>
                            </a:rPr>
                            <m:t>𝑢</m:t>
                          </m:r>
                        </m:e>
                        <m:sub>
                          <m:r>
                            <a:rPr lang="en-US" sz="3000" b="0" i="1" smtClean="0">
                              <a:latin typeface="Cambria Math" panose="02040503050406030204" pitchFamily="18" charset="0"/>
                            </a:rPr>
                            <m:t>0</m:t>
                          </m:r>
                        </m:sub>
                      </m:sSub>
                      <m:r>
                        <a:rPr lang="en-US" sz="3000" b="0" i="1" smtClean="0">
                          <a:latin typeface="Cambria Math" panose="02040503050406030204" pitchFamily="18" charset="0"/>
                        </a:rPr>
                        <m:t>(</m:t>
                      </m:r>
                      <m:r>
                        <a:rPr lang="en-US" sz="3000" b="0" i="1" smtClean="0">
                          <a:latin typeface="Cambria Math" panose="02040503050406030204" pitchFamily="18" charset="0"/>
                        </a:rPr>
                        <m:t>𝑥</m:t>
                      </m:r>
                      <m:r>
                        <a:rPr lang="en-US" sz="3000" b="0" i="1" smtClean="0">
                          <a:latin typeface="Cambria Math" panose="02040503050406030204" pitchFamily="18" charset="0"/>
                        </a:rPr>
                        <m:t>)</m:t>
                      </m:r>
                    </m:oMath>
                  </m:oMathPara>
                </a14:m>
                <a:endParaRPr lang="en-US" sz="3000" dirty="0"/>
              </a:p>
            </p:txBody>
          </p:sp>
        </mc:Choice>
        <mc:Fallback xmlns="">
          <p:sp>
            <p:nvSpPr>
              <p:cNvPr id="1049" name="TextBox 1048">
                <a:extLst>
                  <a:ext uri="{FF2B5EF4-FFF2-40B4-BE49-F238E27FC236}">
                    <a16:creationId xmlns:a16="http://schemas.microsoft.com/office/drawing/2014/main" id="{F5367CDE-679E-0BC8-2024-8891654D99A0}"/>
                  </a:ext>
                </a:extLst>
              </p:cNvPr>
              <p:cNvSpPr txBox="1">
                <a:spLocks noRot="1" noChangeAspect="1" noMove="1" noResize="1" noEditPoints="1" noAdjustHandles="1" noChangeArrowheads="1" noChangeShapeType="1" noTextEdit="1"/>
              </p:cNvSpPr>
              <p:nvPr/>
            </p:nvSpPr>
            <p:spPr>
              <a:xfrm>
                <a:off x="6572873" y="2758340"/>
                <a:ext cx="2681134" cy="553998"/>
              </a:xfrm>
              <a:prstGeom prst="rect">
                <a:avLst/>
              </a:prstGeom>
              <a:blipFill>
                <a:blip r:embed="rId14"/>
                <a:stretch>
                  <a:fillRect/>
                </a:stretch>
              </a:blipFill>
            </p:spPr>
            <p:txBody>
              <a:bodyPr/>
              <a:lstStyle/>
              <a:p>
                <a:r>
                  <a:rPr lang="en-US">
                    <a:noFill/>
                  </a:rPr>
                  <a:t> </a:t>
                </a:r>
              </a:p>
            </p:txBody>
          </p:sp>
        </mc:Fallback>
      </mc:AlternateContent>
      <p:cxnSp>
        <p:nvCxnSpPr>
          <p:cNvPr id="1051" name="Connector: Curved 1050">
            <a:extLst>
              <a:ext uri="{FF2B5EF4-FFF2-40B4-BE49-F238E27FC236}">
                <a16:creationId xmlns:a16="http://schemas.microsoft.com/office/drawing/2014/main" id="{983AAFCE-4737-C716-E4A7-8688717A5F11}"/>
              </a:ext>
            </a:extLst>
          </p:cNvPr>
          <p:cNvCxnSpPr>
            <a:cxnSpLocks/>
            <a:stCxn id="1049" idx="3"/>
            <a:endCxn id="1070" idx="0"/>
          </p:cNvCxnSpPr>
          <p:nvPr/>
        </p:nvCxnSpPr>
        <p:spPr>
          <a:xfrm>
            <a:off x="9254007" y="3035339"/>
            <a:ext cx="893868" cy="644097"/>
          </a:xfrm>
          <a:prstGeom prst="curvedConnector2">
            <a:avLst/>
          </a:prstGeom>
          <a:ln w="25400">
            <a:tailEnd type="stealth" w="lg" len="lg"/>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1055" name="TextBox 1054">
                <a:extLst>
                  <a:ext uri="{FF2B5EF4-FFF2-40B4-BE49-F238E27FC236}">
                    <a16:creationId xmlns:a16="http://schemas.microsoft.com/office/drawing/2014/main" id="{3BA4CD86-0259-9D6E-3DA4-558350FE1999}"/>
                  </a:ext>
                </a:extLst>
              </p:cNvPr>
              <p:cNvSpPr txBox="1"/>
              <p:nvPr/>
            </p:nvSpPr>
            <p:spPr>
              <a:xfrm>
                <a:off x="11182472" y="3570293"/>
                <a:ext cx="532946" cy="553998"/>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3000" b="0" i="1" smtClean="0">
                          <a:latin typeface="Cambria Math" panose="02040503050406030204" pitchFamily="18" charset="0"/>
                        </a:rPr>
                        <m:t>𝐿</m:t>
                      </m:r>
                    </m:oMath>
                  </m:oMathPara>
                </a14:m>
                <a:endParaRPr lang="en-US" sz="3000" dirty="0"/>
              </a:p>
            </p:txBody>
          </p:sp>
        </mc:Choice>
        <mc:Fallback xmlns="">
          <p:sp>
            <p:nvSpPr>
              <p:cNvPr id="1055" name="TextBox 1054">
                <a:extLst>
                  <a:ext uri="{FF2B5EF4-FFF2-40B4-BE49-F238E27FC236}">
                    <a16:creationId xmlns:a16="http://schemas.microsoft.com/office/drawing/2014/main" id="{3BA4CD86-0259-9D6E-3DA4-558350FE1999}"/>
                  </a:ext>
                </a:extLst>
              </p:cNvPr>
              <p:cNvSpPr txBox="1">
                <a:spLocks noRot="1" noChangeAspect="1" noMove="1" noResize="1" noEditPoints="1" noAdjustHandles="1" noChangeArrowheads="1" noChangeShapeType="1" noTextEdit="1"/>
              </p:cNvSpPr>
              <p:nvPr/>
            </p:nvSpPr>
            <p:spPr>
              <a:xfrm>
                <a:off x="11182472" y="3570293"/>
                <a:ext cx="532946" cy="553998"/>
              </a:xfrm>
              <a:prstGeom prst="rect">
                <a:avLst/>
              </a:prstGeom>
              <a:blipFill>
                <a:blip r:embed="rId15"/>
                <a:stretch>
                  <a:fillRect/>
                </a:stretch>
              </a:blipFill>
            </p:spPr>
            <p:txBody>
              <a:bodyPr/>
              <a:lstStyle/>
              <a:p>
                <a:r>
                  <a:rPr lang="en-US">
                    <a:noFill/>
                  </a:rPr>
                  <a:t> </a:t>
                </a:r>
              </a:p>
            </p:txBody>
          </p:sp>
        </mc:Fallback>
      </mc:AlternateContent>
      <p:cxnSp>
        <p:nvCxnSpPr>
          <p:cNvPr id="1056" name="Straight Arrow Connector 1055">
            <a:extLst>
              <a:ext uri="{FF2B5EF4-FFF2-40B4-BE49-F238E27FC236}">
                <a16:creationId xmlns:a16="http://schemas.microsoft.com/office/drawing/2014/main" id="{0851ABBC-4D21-3D14-3D9F-81E17AF626CE}"/>
              </a:ext>
            </a:extLst>
          </p:cNvPr>
          <p:cNvCxnSpPr>
            <a:cxnSpLocks/>
            <a:endCxn id="1070" idx="2"/>
          </p:cNvCxnSpPr>
          <p:nvPr/>
        </p:nvCxnSpPr>
        <p:spPr>
          <a:xfrm>
            <a:off x="8887873" y="3847293"/>
            <a:ext cx="1092818" cy="0"/>
          </a:xfrm>
          <a:prstGeom prst="straightConnector1">
            <a:avLst/>
          </a:prstGeom>
          <a:ln w="317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060" name="Connector: Curved 1059">
            <a:extLst>
              <a:ext uri="{FF2B5EF4-FFF2-40B4-BE49-F238E27FC236}">
                <a16:creationId xmlns:a16="http://schemas.microsoft.com/office/drawing/2014/main" id="{29CBD725-3D90-0B8A-30E1-838F60C3F568}"/>
              </a:ext>
            </a:extLst>
          </p:cNvPr>
          <p:cNvCxnSpPr>
            <a:cxnSpLocks/>
            <a:stCxn id="1034" idx="3"/>
            <a:endCxn id="1070" idx="4"/>
          </p:cNvCxnSpPr>
          <p:nvPr/>
        </p:nvCxnSpPr>
        <p:spPr>
          <a:xfrm flipV="1">
            <a:off x="9839783" y="4015149"/>
            <a:ext cx="308092" cy="637717"/>
          </a:xfrm>
          <a:prstGeom prst="curvedConnector2">
            <a:avLst/>
          </a:prstGeom>
          <a:ln w="25400">
            <a:tailEnd type="stealth" w="lg" len="lg"/>
          </a:ln>
        </p:spPr>
        <p:style>
          <a:lnRef idx="3">
            <a:schemeClr val="dk1"/>
          </a:lnRef>
          <a:fillRef idx="0">
            <a:schemeClr val="dk1"/>
          </a:fillRef>
          <a:effectRef idx="2">
            <a:schemeClr val="dk1"/>
          </a:effectRef>
          <a:fontRef idx="minor">
            <a:schemeClr val="tx1"/>
          </a:fontRef>
        </p:style>
      </p:cxnSp>
      <p:sp>
        <p:nvSpPr>
          <p:cNvPr id="1066" name="Rectangle: Rounded Corners 1065">
            <a:extLst>
              <a:ext uri="{FF2B5EF4-FFF2-40B4-BE49-F238E27FC236}">
                <a16:creationId xmlns:a16="http://schemas.microsoft.com/office/drawing/2014/main" id="{D5EDA87C-E450-3F25-DB4E-0AE601A8345B}"/>
              </a:ext>
            </a:extLst>
          </p:cNvPr>
          <p:cNvSpPr/>
          <p:nvPr/>
        </p:nvSpPr>
        <p:spPr>
          <a:xfrm>
            <a:off x="2952597" y="2217130"/>
            <a:ext cx="598287" cy="3148013"/>
          </a:xfrm>
          <a:prstGeom prst="roundRect">
            <a:avLst/>
          </a:prstGeom>
          <a:solidFill>
            <a:schemeClr val="tx1">
              <a:alpha val="0"/>
            </a:schemeClr>
          </a:solidFill>
          <a:ln w="3175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067" name="TextBox 1066">
                <a:extLst>
                  <a:ext uri="{FF2B5EF4-FFF2-40B4-BE49-F238E27FC236}">
                    <a16:creationId xmlns:a16="http://schemas.microsoft.com/office/drawing/2014/main" id="{22F83191-968F-5DD5-E969-135947A021F0}"/>
                  </a:ext>
                </a:extLst>
              </p:cNvPr>
              <p:cNvSpPr txBox="1"/>
              <p:nvPr/>
            </p:nvSpPr>
            <p:spPr>
              <a:xfrm>
                <a:off x="2828046" y="1678985"/>
                <a:ext cx="835532" cy="55399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3000" b="0" i="1" smtClean="0">
                          <a:latin typeface="Cambria Math" panose="02040503050406030204" pitchFamily="18" charset="0"/>
                        </a:rPr>
                        <m:t>h</m:t>
                      </m:r>
                    </m:oMath>
                  </m:oMathPara>
                </a14:m>
                <a:endParaRPr lang="en-US" sz="3000" dirty="0"/>
              </a:p>
            </p:txBody>
          </p:sp>
        </mc:Choice>
        <mc:Fallback xmlns="">
          <p:sp>
            <p:nvSpPr>
              <p:cNvPr id="1067" name="TextBox 1066">
                <a:extLst>
                  <a:ext uri="{FF2B5EF4-FFF2-40B4-BE49-F238E27FC236}">
                    <a16:creationId xmlns:a16="http://schemas.microsoft.com/office/drawing/2014/main" id="{22F83191-968F-5DD5-E969-135947A021F0}"/>
                  </a:ext>
                </a:extLst>
              </p:cNvPr>
              <p:cNvSpPr txBox="1">
                <a:spLocks noRot="1" noChangeAspect="1" noMove="1" noResize="1" noEditPoints="1" noAdjustHandles="1" noChangeArrowheads="1" noChangeShapeType="1" noTextEdit="1"/>
              </p:cNvSpPr>
              <p:nvPr/>
            </p:nvSpPr>
            <p:spPr>
              <a:xfrm>
                <a:off x="2828046" y="1678985"/>
                <a:ext cx="835532" cy="553998"/>
              </a:xfrm>
              <a:prstGeom prst="rect">
                <a:avLst/>
              </a:prstGeom>
              <a:blipFill>
                <a:blip r:embed="rId16"/>
                <a:stretch>
                  <a:fillRect/>
                </a:stretch>
              </a:blipFill>
            </p:spPr>
            <p:txBody>
              <a:bodyPr/>
              <a:lstStyle/>
              <a:p>
                <a:r>
                  <a:rPr lang="en-US">
                    <a:noFill/>
                  </a:rPr>
                  <a:t> </a:t>
                </a:r>
              </a:p>
            </p:txBody>
          </p:sp>
        </mc:Fallback>
      </mc:AlternateContent>
      <p:sp>
        <p:nvSpPr>
          <p:cNvPr id="1070" name="Flowchart: Or 1069">
            <a:extLst>
              <a:ext uri="{FF2B5EF4-FFF2-40B4-BE49-F238E27FC236}">
                <a16:creationId xmlns:a16="http://schemas.microsoft.com/office/drawing/2014/main" id="{C5C4B79E-B561-A146-32D2-E7A4B68D9A84}"/>
              </a:ext>
            </a:extLst>
          </p:cNvPr>
          <p:cNvSpPr/>
          <p:nvPr/>
        </p:nvSpPr>
        <p:spPr>
          <a:xfrm>
            <a:off x="9980691" y="3679436"/>
            <a:ext cx="334368" cy="335713"/>
          </a:xfrm>
          <a:prstGeom prst="flowChartOr">
            <a:avLst/>
          </a:prstGeom>
          <a:noFill/>
          <a:ln w="317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76" name="Straight Arrow Connector 1075">
            <a:extLst>
              <a:ext uri="{FF2B5EF4-FFF2-40B4-BE49-F238E27FC236}">
                <a16:creationId xmlns:a16="http://schemas.microsoft.com/office/drawing/2014/main" id="{5217B884-3275-654F-6235-30067D06FEED}"/>
              </a:ext>
            </a:extLst>
          </p:cNvPr>
          <p:cNvCxnSpPr>
            <a:cxnSpLocks/>
            <a:endCxn id="1055" idx="1"/>
          </p:cNvCxnSpPr>
          <p:nvPr/>
        </p:nvCxnSpPr>
        <p:spPr>
          <a:xfrm flipV="1">
            <a:off x="10429690" y="3847292"/>
            <a:ext cx="752782" cy="1"/>
          </a:xfrm>
          <a:prstGeom prst="straightConnector1">
            <a:avLst/>
          </a:prstGeom>
          <a:ln w="317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101" name="Connector: Curved 1100">
            <a:extLst>
              <a:ext uri="{FF2B5EF4-FFF2-40B4-BE49-F238E27FC236}">
                <a16:creationId xmlns:a16="http://schemas.microsoft.com/office/drawing/2014/main" id="{0A98000B-E44D-ED37-9F59-951F57B47AEA}"/>
              </a:ext>
            </a:extLst>
          </p:cNvPr>
          <p:cNvCxnSpPr>
            <a:cxnSpLocks/>
            <a:stCxn id="1055" idx="2"/>
            <a:endCxn id="1104" idx="3"/>
          </p:cNvCxnSpPr>
          <p:nvPr/>
        </p:nvCxnSpPr>
        <p:spPr>
          <a:xfrm rot="5400000">
            <a:off x="9190856" y="3700612"/>
            <a:ext cx="1834410" cy="2681769"/>
          </a:xfrm>
          <a:prstGeom prst="curvedConnector2">
            <a:avLst/>
          </a:prstGeom>
          <a:ln w="25400">
            <a:tailEnd type="stealth" w="lg" len="lg"/>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1104" name="TextBox 1103">
                <a:extLst>
                  <a:ext uri="{FF2B5EF4-FFF2-40B4-BE49-F238E27FC236}">
                    <a16:creationId xmlns:a16="http://schemas.microsoft.com/office/drawing/2014/main" id="{D23295AF-F903-7AEA-7332-4DF7B692A904}"/>
                  </a:ext>
                </a:extLst>
              </p:cNvPr>
              <p:cNvSpPr txBox="1"/>
              <p:nvPr/>
            </p:nvSpPr>
            <p:spPr>
              <a:xfrm>
                <a:off x="6157942" y="5681702"/>
                <a:ext cx="2609234" cy="55399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3000" b="0" i="1" smtClean="0">
                          <a:latin typeface="Cambria Math" panose="02040503050406030204" pitchFamily="18" charset="0"/>
                        </a:rPr>
                        <m:t>h</m:t>
                      </m:r>
                      <m:r>
                        <a:rPr lang="en-US" sz="3000" b="0" i="1" smtClean="0">
                          <a:latin typeface="Cambria Math" panose="02040503050406030204" pitchFamily="18" charset="0"/>
                          <a:ea typeface="Cambria Math" panose="02040503050406030204" pitchFamily="18" charset="0"/>
                        </a:rPr>
                        <m:t>←</m:t>
                      </m:r>
                      <m:r>
                        <a:rPr lang="en-US" sz="3000" b="0" i="1" smtClean="0">
                          <a:latin typeface="Cambria Math" panose="02040503050406030204" pitchFamily="18" charset="0"/>
                          <a:ea typeface="Cambria Math" panose="02040503050406030204" pitchFamily="18" charset="0"/>
                        </a:rPr>
                        <m:t>h</m:t>
                      </m:r>
                      <m:r>
                        <a:rPr lang="en-US" sz="3000" b="0" i="1" smtClean="0">
                          <a:latin typeface="Cambria Math" panose="02040503050406030204" pitchFamily="18" charset="0"/>
                          <a:ea typeface="Cambria Math" panose="02040503050406030204" pitchFamily="18" charset="0"/>
                        </a:rPr>
                        <m:t> − </m:t>
                      </m:r>
                      <m:r>
                        <a:rPr lang="en-US" sz="3000" b="0" i="1" smtClean="0">
                          <a:latin typeface="Cambria Math" panose="02040503050406030204" pitchFamily="18" charset="0"/>
                          <a:ea typeface="Cambria Math" panose="02040503050406030204" pitchFamily="18" charset="0"/>
                        </a:rPr>
                        <m:t>𝜀</m:t>
                      </m:r>
                      <m:r>
                        <m:rPr>
                          <m:sty m:val="p"/>
                        </m:rPr>
                        <a:rPr lang="en-US" sz="3000" b="0" i="1" smtClean="0">
                          <a:latin typeface="Cambria Math" panose="02040503050406030204" pitchFamily="18" charset="0"/>
                          <a:ea typeface="Cambria Math" panose="02040503050406030204" pitchFamily="18" charset="0"/>
                        </a:rPr>
                        <m:t>∇</m:t>
                      </m:r>
                      <m:r>
                        <a:rPr lang="en-US" sz="3000" b="0" i="1" smtClean="0">
                          <a:latin typeface="Cambria Math" panose="02040503050406030204" pitchFamily="18" charset="0"/>
                          <a:ea typeface="Cambria Math" panose="02040503050406030204" pitchFamily="18" charset="0"/>
                        </a:rPr>
                        <m:t>𝐿</m:t>
                      </m:r>
                    </m:oMath>
                  </m:oMathPara>
                </a14:m>
                <a:endParaRPr lang="en-US" sz="3000" dirty="0"/>
              </a:p>
            </p:txBody>
          </p:sp>
        </mc:Choice>
        <mc:Fallback xmlns="">
          <p:sp>
            <p:nvSpPr>
              <p:cNvPr id="1104" name="TextBox 1103">
                <a:extLst>
                  <a:ext uri="{FF2B5EF4-FFF2-40B4-BE49-F238E27FC236}">
                    <a16:creationId xmlns:a16="http://schemas.microsoft.com/office/drawing/2014/main" id="{D23295AF-F903-7AEA-7332-4DF7B692A904}"/>
                  </a:ext>
                </a:extLst>
              </p:cNvPr>
              <p:cNvSpPr txBox="1">
                <a:spLocks noRot="1" noChangeAspect="1" noMove="1" noResize="1" noEditPoints="1" noAdjustHandles="1" noChangeArrowheads="1" noChangeShapeType="1" noTextEdit="1"/>
              </p:cNvSpPr>
              <p:nvPr/>
            </p:nvSpPr>
            <p:spPr>
              <a:xfrm>
                <a:off x="6157942" y="5681702"/>
                <a:ext cx="2609234" cy="553998"/>
              </a:xfrm>
              <a:prstGeom prst="rect">
                <a:avLst/>
              </a:prstGeom>
              <a:blipFill>
                <a:blip r:embed="rId17"/>
                <a:stretch>
                  <a:fillRect/>
                </a:stretch>
              </a:blipFill>
            </p:spPr>
            <p:txBody>
              <a:bodyPr/>
              <a:lstStyle/>
              <a:p>
                <a:r>
                  <a:rPr lang="en-US">
                    <a:noFill/>
                  </a:rPr>
                  <a:t> </a:t>
                </a:r>
              </a:p>
            </p:txBody>
          </p:sp>
        </mc:Fallback>
      </mc:AlternateContent>
      <p:cxnSp>
        <p:nvCxnSpPr>
          <p:cNvPr id="1105" name="Connector: Curved 1104">
            <a:extLst>
              <a:ext uri="{FF2B5EF4-FFF2-40B4-BE49-F238E27FC236}">
                <a16:creationId xmlns:a16="http://schemas.microsoft.com/office/drawing/2014/main" id="{216CA670-E4B9-593C-17D5-1ECF8A48CA21}"/>
              </a:ext>
            </a:extLst>
          </p:cNvPr>
          <p:cNvCxnSpPr>
            <a:cxnSpLocks/>
            <a:stCxn id="1104" idx="1"/>
            <a:endCxn id="1066" idx="2"/>
          </p:cNvCxnSpPr>
          <p:nvPr/>
        </p:nvCxnSpPr>
        <p:spPr>
          <a:xfrm rot="10800000">
            <a:off x="3251742" y="5365143"/>
            <a:ext cx="2906201" cy="593558"/>
          </a:xfrm>
          <a:prstGeom prst="curvedConnector2">
            <a:avLst/>
          </a:prstGeom>
          <a:ln w="25400">
            <a:tailEnd type="stealth" w="lg" len="lg"/>
          </a:ln>
        </p:spPr>
        <p:style>
          <a:lnRef idx="3">
            <a:schemeClr val="dk1"/>
          </a:lnRef>
          <a:fillRef idx="0">
            <a:schemeClr val="dk1"/>
          </a:fillRef>
          <a:effectRef idx="2">
            <a:schemeClr val="dk1"/>
          </a:effectRef>
          <a:fontRef idx="minor">
            <a:schemeClr val="tx1"/>
          </a:fontRef>
        </p:style>
      </p:cxnSp>
      <p:sp>
        <p:nvSpPr>
          <p:cNvPr id="1108" name="Rectangle: Rounded Corners 1107">
            <a:extLst>
              <a:ext uri="{FF2B5EF4-FFF2-40B4-BE49-F238E27FC236}">
                <a16:creationId xmlns:a16="http://schemas.microsoft.com/office/drawing/2014/main" id="{F554351D-B538-D9C3-3A68-93343906B6CA}"/>
              </a:ext>
            </a:extLst>
          </p:cNvPr>
          <p:cNvSpPr/>
          <p:nvPr/>
        </p:nvSpPr>
        <p:spPr>
          <a:xfrm>
            <a:off x="6238906" y="5534643"/>
            <a:ext cx="2472276" cy="796307"/>
          </a:xfrm>
          <a:prstGeom prst="roundRect">
            <a:avLst/>
          </a:prstGeom>
          <a:solidFill>
            <a:schemeClr val="tx1">
              <a:alpha val="0"/>
            </a:schemeClr>
          </a:solidFill>
          <a:ln w="3175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Connector: Curved 8">
            <a:extLst>
              <a:ext uri="{FF2B5EF4-FFF2-40B4-BE49-F238E27FC236}">
                <a16:creationId xmlns:a16="http://schemas.microsoft.com/office/drawing/2014/main" id="{CDBE8D40-9DEA-F154-7E42-FAD45CE99BA5}"/>
              </a:ext>
            </a:extLst>
          </p:cNvPr>
          <p:cNvCxnSpPr>
            <a:cxnSpLocks/>
            <a:stCxn id="1067" idx="3"/>
            <a:endCxn id="40" idx="1"/>
          </p:cNvCxnSpPr>
          <p:nvPr/>
        </p:nvCxnSpPr>
        <p:spPr>
          <a:xfrm>
            <a:off x="3663578" y="1955984"/>
            <a:ext cx="3732389" cy="367078"/>
          </a:xfrm>
          <a:prstGeom prst="curvedConnector3">
            <a:avLst>
              <a:gd name="adj1" fmla="val 50000"/>
            </a:avLst>
          </a:prstGeom>
          <a:ln w="25400">
            <a:tailEnd type="stealth" w="lg" len="lg"/>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DF186FD0-F3B2-CE98-92F0-80E3DB13E3C8}"/>
                  </a:ext>
                </a:extLst>
              </p:cNvPr>
              <p:cNvSpPr txBox="1"/>
              <p:nvPr/>
            </p:nvSpPr>
            <p:spPr>
              <a:xfrm>
                <a:off x="7395967" y="2046063"/>
                <a:ext cx="661752" cy="55399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3000" b="0" i="1" smtClean="0">
                          <a:latin typeface="Cambria Math" panose="02040503050406030204" pitchFamily="18" charset="0"/>
                        </a:rPr>
                        <m:t>|</m:t>
                      </m:r>
                      <m:r>
                        <a:rPr lang="en-US" sz="3000" b="0" i="1" smtClean="0">
                          <a:latin typeface="Cambria Math" panose="02040503050406030204" pitchFamily="18" charset="0"/>
                        </a:rPr>
                        <m:t>h</m:t>
                      </m:r>
                      <m:r>
                        <a:rPr lang="en-US" sz="3000" b="0" i="1" smtClean="0">
                          <a:latin typeface="Cambria Math" panose="02040503050406030204" pitchFamily="18" charset="0"/>
                        </a:rPr>
                        <m:t>|</m:t>
                      </m:r>
                    </m:oMath>
                  </m:oMathPara>
                </a14:m>
                <a:endParaRPr lang="en-US" sz="3000" dirty="0"/>
              </a:p>
            </p:txBody>
          </p:sp>
        </mc:Choice>
        <mc:Fallback xmlns="">
          <p:sp>
            <p:nvSpPr>
              <p:cNvPr id="40" name="TextBox 39">
                <a:extLst>
                  <a:ext uri="{FF2B5EF4-FFF2-40B4-BE49-F238E27FC236}">
                    <a16:creationId xmlns:a16="http://schemas.microsoft.com/office/drawing/2014/main" id="{DF186FD0-F3B2-CE98-92F0-80E3DB13E3C8}"/>
                  </a:ext>
                </a:extLst>
              </p:cNvPr>
              <p:cNvSpPr txBox="1">
                <a:spLocks noRot="1" noChangeAspect="1" noMove="1" noResize="1" noEditPoints="1" noAdjustHandles="1" noChangeArrowheads="1" noChangeShapeType="1" noTextEdit="1"/>
              </p:cNvSpPr>
              <p:nvPr/>
            </p:nvSpPr>
            <p:spPr>
              <a:xfrm>
                <a:off x="7395967" y="2046063"/>
                <a:ext cx="661752" cy="553998"/>
              </a:xfrm>
              <a:prstGeom prst="rect">
                <a:avLst/>
              </a:prstGeom>
              <a:blipFill>
                <a:blip r:embed="rId18"/>
                <a:stretch>
                  <a:fillRect/>
                </a:stretch>
              </a:blipFill>
            </p:spPr>
            <p:txBody>
              <a:bodyPr/>
              <a:lstStyle/>
              <a:p>
                <a:r>
                  <a:rPr lang="en-US">
                    <a:noFill/>
                  </a:rPr>
                  <a:t> </a:t>
                </a:r>
              </a:p>
            </p:txBody>
          </p:sp>
        </mc:Fallback>
      </mc:AlternateContent>
      <p:cxnSp>
        <p:nvCxnSpPr>
          <p:cNvPr id="60" name="Connector: Curved 59">
            <a:extLst>
              <a:ext uri="{FF2B5EF4-FFF2-40B4-BE49-F238E27FC236}">
                <a16:creationId xmlns:a16="http://schemas.microsoft.com/office/drawing/2014/main" id="{5F123E13-2DF7-D448-E563-813772C4797C}"/>
              </a:ext>
            </a:extLst>
          </p:cNvPr>
          <p:cNvCxnSpPr>
            <a:cxnSpLocks/>
            <a:stCxn id="40" idx="3"/>
            <a:endCxn id="1070" idx="0"/>
          </p:cNvCxnSpPr>
          <p:nvPr/>
        </p:nvCxnSpPr>
        <p:spPr>
          <a:xfrm>
            <a:off x="8057719" y="2323062"/>
            <a:ext cx="2090156" cy="1356374"/>
          </a:xfrm>
          <a:prstGeom prst="curvedConnector2">
            <a:avLst/>
          </a:prstGeom>
          <a:ln w="25400">
            <a:tailEnd type="stealth" w="lg" len="lg"/>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042904952"/>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
        <p:nvSpPr>
          <p:cNvPr id="2" name="Title 1">
            <a:extLst>
              <a:ext uri="{FF2B5EF4-FFF2-40B4-BE49-F238E27FC236}">
                <a16:creationId xmlns:a16="http://schemas.microsoft.com/office/drawing/2014/main" id="{47BD4C74-0019-1F3A-6ECA-1225B5AD39AA}"/>
              </a:ext>
            </a:extLst>
          </p:cNvPr>
          <p:cNvSpPr>
            <a:spLocks noGrp="1"/>
          </p:cNvSpPr>
          <p:nvPr>
            <p:ph type="title"/>
          </p:nvPr>
        </p:nvSpPr>
        <p:spPr>
          <a:xfrm>
            <a:off x="1141411" y="748240"/>
            <a:ext cx="9906000" cy="1117073"/>
          </a:xfrm>
        </p:spPr>
        <p:txBody>
          <a:bodyPr>
            <a:normAutofit/>
          </a:bodyPr>
          <a:lstStyle/>
          <a:p>
            <a:pPr algn="ctr"/>
            <a:r>
              <a:rPr lang="en-US" sz="4000" dirty="0"/>
              <a:t>Challenges in training PInns</a:t>
            </a:r>
          </a:p>
        </p:txBody>
      </p:sp>
      <p:pic>
        <p:nvPicPr>
          <p:cNvPr id="5" name="Content Placeholder 4" descr="Chart, line chart&#10;&#10;Description automatically generated">
            <a:extLst>
              <a:ext uri="{FF2B5EF4-FFF2-40B4-BE49-F238E27FC236}">
                <a16:creationId xmlns:a16="http://schemas.microsoft.com/office/drawing/2014/main" id="{2DF8B08F-39FC-2662-FB6F-C656746E5153}"/>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2173025" y="1963051"/>
            <a:ext cx="8017401" cy="3006525"/>
          </a:xfrm>
        </p:spPr>
      </p:pic>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grpSp>
      <p:sp>
        <p:nvSpPr>
          <p:cNvPr id="6" name="TextBox 5">
            <a:extLst>
              <a:ext uri="{FF2B5EF4-FFF2-40B4-BE49-F238E27FC236}">
                <a16:creationId xmlns:a16="http://schemas.microsoft.com/office/drawing/2014/main" id="{12FCD387-5CBC-EB21-57DD-D67034C626CE}"/>
              </a:ext>
            </a:extLst>
          </p:cNvPr>
          <p:cNvSpPr txBox="1"/>
          <p:nvPr/>
        </p:nvSpPr>
        <p:spPr>
          <a:xfrm>
            <a:off x="1921945" y="5401012"/>
            <a:ext cx="8017401" cy="1015663"/>
          </a:xfrm>
          <a:prstGeom prst="rect">
            <a:avLst/>
          </a:prstGeom>
          <a:noFill/>
        </p:spPr>
        <p:txBody>
          <a:bodyPr wrap="square" rtlCol="0">
            <a:spAutoFit/>
          </a:bodyPr>
          <a:lstStyle/>
          <a:p>
            <a:pPr marL="285750" indent="-285750" algn="ctr">
              <a:buFont typeface="Arial" panose="020B0604020202020204" pitchFamily="34" charset="0"/>
              <a:buChar char="•"/>
            </a:pPr>
            <a:r>
              <a:rPr lang="en-US" sz="3000" dirty="0"/>
              <a:t>High frequency solutions</a:t>
            </a:r>
          </a:p>
          <a:p>
            <a:pPr marL="285750" indent="-285750" algn="ctr">
              <a:buFont typeface="Arial" panose="020B0604020202020204" pitchFamily="34" charset="0"/>
              <a:buChar char="•"/>
            </a:pPr>
            <a:r>
              <a:rPr lang="en-US" sz="3000" dirty="0"/>
              <a:t>Fixed point solutions</a:t>
            </a:r>
          </a:p>
        </p:txBody>
      </p:sp>
    </p:spTree>
    <p:extLst>
      <p:ext uri="{BB962C8B-B14F-4D97-AF65-F5344CB8AC3E}">
        <p14:creationId xmlns:p14="http://schemas.microsoft.com/office/powerpoint/2010/main" val="728638742"/>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2" name="Title 1">
            <a:extLst>
              <a:ext uri="{FF2B5EF4-FFF2-40B4-BE49-F238E27FC236}">
                <a16:creationId xmlns:a16="http://schemas.microsoft.com/office/drawing/2014/main" id="{47BD4C74-0019-1F3A-6ECA-1225B5AD39AA}"/>
              </a:ext>
            </a:extLst>
          </p:cNvPr>
          <p:cNvSpPr>
            <a:spLocks noGrp="1"/>
          </p:cNvSpPr>
          <p:nvPr>
            <p:ph type="title"/>
          </p:nvPr>
        </p:nvSpPr>
        <p:spPr>
          <a:xfrm>
            <a:off x="1141411" y="748240"/>
            <a:ext cx="9906000" cy="1117073"/>
          </a:xfrm>
        </p:spPr>
        <p:txBody>
          <a:bodyPr>
            <a:normAutofit/>
          </a:bodyPr>
          <a:lstStyle/>
          <a:p>
            <a:pPr algn="ctr"/>
            <a:endParaRPr lang="en-US" sz="4000" dirty="0"/>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sp>
        <p:nvSpPr>
          <p:cNvPr id="4" name="Content Placeholder 3">
            <a:extLst>
              <a:ext uri="{FF2B5EF4-FFF2-40B4-BE49-F238E27FC236}">
                <a16:creationId xmlns:a16="http://schemas.microsoft.com/office/drawing/2014/main" id="{57A1796B-D2E3-D7C1-D479-519A74B7A62B}"/>
              </a:ext>
            </a:extLst>
          </p:cNvPr>
          <p:cNvSpPr>
            <a:spLocks noGrp="1"/>
          </p:cNvSpPr>
          <p:nvPr>
            <p:ph idx="1"/>
          </p:nvPr>
        </p:nvSpPr>
        <p:spPr/>
        <p:txBody>
          <a:bodyPr>
            <a:normAutofit/>
          </a:bodyPr>
          <a:lstStyle/>
          <a:p>
            <a:pPr marL="0" indent="0">
              <a:buNone/>
            </a:pPr>
            <a:endParaRPr lang="en-US" sz="3000" dirty="0"/>
          </a:p>
        </p:txBody>
      </p:sp>
    </p:spTree>
    <p:extLst>
      <p:ext uri="{BB962C8B-B14F-4D97-AF65-F5344CB8AC3E}">
        <p14:creationId xmlns:p14="http://schemas.microsoft.com/office/powerpoint/2010/main" val="1747460760"/>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D4C74-0019-1F3A-6ECA-1225B5AD39AA}"/>
              </a:ext>
            </a:extLst>
          </p:cNvPr>
          <p:cNvSpPr>
            <a:spLocks noGrp="1"/>
          </p:cNvSpPr>
          <p:nvPr>
            <p:ph type="title"/>
          </p:nvPr>
        </p:nvSpPr>
        <p:spPr>
          <a:xfrm>
            <a:off x="1141411" y="748240"/>
            <a:ext cx="9906000" cy="1117073"/>
          </a:xfrm>
        </p:spPr>
        <p:txBody>
          <a:bodyPr>
            <a:normAutofit/>
          </a:bodyPr>
          <a:lstStyle/>
          <a:p>
            <a:pPr algn="ctr"/>
            <a:r>
              <a:rPr lang="en-US" sz="4000" dirty="0"/>
              <a:t>Challenges in training PInns</a:t>
            </a:r>
          </a:p>
        </p:txBody>
      </p:sp>
      <p:pic>
        <p:nvPicPr>
          <p:cNvPr id="5" name="Content Placeholder 4" descr="Chart, line chart&#10;&#10;Description automatically generated">
            <a:extLst>
              <a:ext uri="{FF2B5EF4-FFF2-40B4-BE49-F238E27FC236}">
                <a16:creationId xmlns:a16="http://schemas.microsoft.com/office/drawing/2014/main" id="{2DF8B08F-39FC-2662-FB6F-C656746E5153}"/>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173025" y="1963051"/>
            <a:ext cx="8017401" cy="3006525"/>
          </a:xfrm>
        </p:spPr>
      </p:pic>
      <p:sp>
        <p:nvSpPr>
          <p:cNvPr id="6" name="TextBox 5">
            <a:extLst>
              <a:ext uri="{FF2B5EF4-FFF2-40B4-BE49-F238E27FC236}">
                <a16:creationId xmlns:a16="http://schemas.microsoft.com/office/drawing/2014/main" id="{12FCD387-5CBC-EB21-57DD-D67034C626CE}"/>
              </a:ext>
            </a:extLst>
          </p:cNvPr>
          <p:cNvSpPr txBox="1"/>
          <p:nvPr/>
        </p:nvSpPr>
        <p:spPr>
          <a:xfrm>
            <a:off x="2173025" y="5246688"/>
            <a:ext cx="8017401" cy="1015663"/>
          </a:xfrm>
          <a:prstGeom prst="rect">
            <a:avLst/>
          </a:prstGeom>
          <a:noFill/>
        </p:spPr>
        <p:txBody>
          <a:bodyPr wrap="square" rtlCol="0">
            <a:spAutoFit/>
          </a:bodyPr>
          <a:lstStyle/>
          <a:p>
            <a:pPr marL="285750" indent="-285750" algn="ctr">
              <a:buFont typeface="Arial" panose="020B0604020202020204" pitchFamily="34" charset="0"/>
              <a:buChar char="•"/>
            </a:pPr>
            <a:r>
              <a:rPr lang="en-US" sz="3000" dirty="0"/>
              <a:t>High frequency solutions</a:t>
            </a:r>
          </a:p>
          <a:p>
            <a:pPr marL="285750" indent="-285750" algn="ctr">
              <a:buFont typeface="Arial" panose="020B0604020202020204" pitchFamily="34" charset="0"/>
              <a:buChar char="•"/>
            </a:pPr>
            <a:r>
              <a:rPr lang="en-US" sz="3000" dirty="0"/>
              <a:t>Fixed point solutions</a:t>
            </a:r>
          </a:p>
        </p:txBody>
      </p:sp>
    </p:spTree>
    <p:extLst>
      <p:ext uri="{BB962C8B-B14F-4D97-AF65-F5344CB8AC3E}">
        <p14:creationId xmlns:p14="http://schemas.microsoft.com/office/powerpoint/2010/main" val="162021787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707</TotalTime>
  <Words>327</Words>
  <Application>Microsoft Office PowerPoint</Application>
  <PresentationFormat>Widescreen</PresentationFormat>
  <Paragraphs>51</Paragraphs>
  <Slides>6</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Cambria Math</vt:lpstr>
      <vt:lpstr>Tw Cen MT</vt:lpstr>
      <vt:lpstr>Circuit</vt:lpstr>
      <vt:lpstr>Multifidelity Finite Basis Physics Informed Neural Networks</vt:lpstr>
      <vt:lpstr>Introduction to Pinns</vt:lpstr>
      <vt:lpstr>Introduction to Pinns</vt:lpstr>
      <vt:lpstr>Challenges in training PInns</vt:lpstr>
      <vt:lpstr>PowerPoint Presentation</vt:lpstr>
      <vt:lpstr>Challenges in training PInns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Multifidelity Finite Basis Physics Informed Neural Networks</dc:title>
  <dc:creator>Beecroft, Damien O</dc:creator>
  <cp:lastModifiedBy>Beecroft, Damien O</cp:lastModifiedBy>
  <cp:revision>5</cp:revision>
  <dcterms:created xsi:type="dcterms:W3CDTF">2023-07-17T21:13:16Z</dcterms:created>
  <dcterms:modified xsi:type="dcterms:W3CDTF">2023-07-26T22:50:34Z</dcterms:modified>
</cp:coreProperties>
</file>