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193" autoAdjust="0"/>
  </p:normalViewPr>
  <p:slideViewPr>
    <p:cSldViewPr snapToGrid="0">
      <p:cViewPr>
        <p:scale>
          <a:sx n="47" d="100"/>
          <a:sy n="47" d="100"/>
        </p:scale>
        <p:origin x="6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4T17:08:28.19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0,'0'7,"0"8,0 9,0 6,0 5,0 3,0-5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4T17:09:54.28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4F4C-CD75-4847-BAA4-FEBF19C9D93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B5539-238E-464D-9A8D-E4AB4B4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9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Physics informed neural networks (PINNs) learn the solution to a differential equation for one set of initial and boundary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B5539-238E-464D-9A8D-E4AB4B4F3E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42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B5539-238E-464D-9A8D-E4AB4B4F3E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B5539-238E-464D-9A8D-E4AB4B4F3E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5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9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1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32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28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8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5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3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1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6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1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3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5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F224-7315-44B6-BB36-41F6486955C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1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0" name="Rectangle 39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5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1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5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B2142E-C629-1BC8-D9DF-8D35E06C8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Multifidelity Finite Basis Physics Informed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7054E-C493-B318-8409-2D9F62D9A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By Damien Beecroft, Amanda Howard, &amp; Panos Stinis</a:t>
            </a:r>
          </a:p>
        </p:txBody>
      </p:sp>
      <p:pic>
        <p:nvPicPr>
          <p:cNvPr id="2050" name="Picture 2" descr="NRF Policy Landscape Analysis Tool">
            <a:extLst>
              <a:ext uri="{FF2B5EF4-FFF2-40B4-BE49-F238E27FC236}">
                <a16:creationId xmlns:a16="http://schemas.microsoft.com/office/drawing/2014/main" id="{AA53CA24-75B6-FB4F-9F3D-F2504C487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307" y="5118626"/>
            <a:ext cx="3334500" cy="197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ransportation Security Laboratory (TSL) Visiting Scientist Program">
            <a:extLst>
              <a:ext uri="{FF2B5EF4-FFF2-40B4-BE49-F238E27FC236}">
                <a16:creationId xmlns:a16="http://schemas.microsoft.com/office/drawing/2014/main" id="{1C89894F-BBFA-DCE8-CF41-B5A08977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5581821"/>
            <a:ext cx="3447395" cy="12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14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BD4C74-0019-1F3A-6ECA-1225B5AD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Introduction to </a:t>
            </a:r>
            <a:r>
              <a:rPr lang="en-US" sz="4000" dirty="0" err="1"/>
              <a:t>Pinns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2A805-A87E-8A44-1794-1E173C663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6500" y="2185988"/>
                <a:ext cx="9840911" cy="360521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Suppose we want to solve a differential equation of the form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dirty="0"/>
                  <a:t>for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]=0</m:t>
                    </m:r>
                  </m:oMath>
                </a14:m>
                <a:r>
                  <a:rPr lang="en-US" dirty="0"/>
                  <a:t>    for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placeholders for two differential operators.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2A805-A87E-8A44-1794-1E173C663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500" y="2185988"/>
                <a:ext cx="9840911" cy="3605213"/>
              </a:xfrm>
              <a:blipFill>
                <a:blip r:embed="rId4"/>
                <a:stretch>
                  <a:fillRect l="-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26804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BD4C74-0019-1F3A-6ECA-1225B5AD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Introduction to </a:t>
            </a:r>
            <a:r>
              <a:rPr lang="en-US" sz="4000" dirty="0" err="1"/>
              <a:t>Pinns</a:t>
            </a:r>
            <a:endParaRPr lang="en-US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FFAF6C4-BBC4-B925-6C99-BCF2E3985FE6}"/>
                  </a:ext>
                </a:extLst>
              </p14:cNvPr>
              <p14:cNvContentPartPr/>
              <p14:nvPr/>
            </p14:nvContentPartPr>
            <p14:xfrm>
              <a:off x="4442942" y="3207856"/>
              <a:ext cx="360" cy="65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FFAF6C4-BBC4-B925-6C99-BCF2E3985F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4942" y="3099856"/>
                <a:ext cx="360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9B8CE78-E19E-78F0-31FC-FF9B84C99909}"/>
                  </a:ext>
                </a:extLst>
              </p14:cNvPr>
              <p14:cNvContentPartPr/>
              <p14:nvPr/>
            </p14:nvContentPartPr>
            <p14:xfrm>
              <a:off x="5606822" y="4288576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9B8CE78-E19E-78F0-31FC-FF9B84C999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9182" y="4180576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D4E3AE0-3872-569A-6E08-A78F60948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02" y="2244829"/>
            <a:ext cx="4722020" cy="31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36E188-E848-3968-8144-299C32BDAEB3}"/>
                  </a:ext>
                </a:extLst>
              </p:cNvPr>
              <p:cNvSpPr txBox="1"/>
              <p:nvPr/>
            </p:nvSpPr>
            <p:spPr>
              <a:xfrm>
                <a:off x="485405" y="3114023"/>
                <a:ext cx="8355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36E188-E848-3968-8144-299C32BDA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05" y="3114023"/>
                <a:ext cx="83553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9202CAB-88FA-9DAC-59FC-30CB8472E1DF}"/>
                  </a:ext>
                </a:extLst>
              </p:cNvPr>
              <p:cNvSpPr txBox="1"/>
              <p:nvPr/>
            </p:nvSpPr>
            <p:spPr>
              <a:xfrm>
                <a:off x="481013" y="3901383"/>
                <a:ext cx="8355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9202CAB-88FA-9DAC-59FC-30CB8472E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3" y="3901383"/>
                <a:ext cx="835532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4624C5-2180-E2FD-2F54-6594F9C70676}"/>
                  </a:ext>
                </a:extLst>
              </p:cNvPr>
              <p:cNvSpPr txBox="1"/>
              <p:nvPr/>
            </p:nvSpPr>
            <p:spPr>
              <a:xfrm>
                <a:off x="5245807" y="3541836"/>
                <a:ext cx="8355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4624C5-2180-E2FD-2F54-6594F9C70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07" y="3541836"/>
                <a:ext cx="83553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C340E808-3F78-77BD-94A7-EBCDC2A277B9}"/>
              </a:ext>
            </a:extLst>
          </p:cNvPr>
          <p:cNvCxnSpPr>
            <a:cxnSpLocks/>
            <a:stCxn id="59" idx="0"/>
            <a:endCxn id="1049" idx="1"/>
          </p:cNvCxnSpPr>
          <p:nvPr/>
        </p:nvCxnSpPr>
        <p:spPr>
          <a:xfrm rot="5400000" flipH="1" flipV="1">
            <a:off x="5788011" y="2744668"/>
            <a:ext cx="672731" cy="921607"/>
          </a:xfrm>
          <a:prstGeom prst="curvedConnector2">
            <a:avLst/>
          </a:prstGeom>
          <a:ln w="254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9665DDBC-717F-D476-AB32-B23F0CC1D104}"/>
                  </a:ext>
                </a:extLst>
              </p:cNvPr>
              <p:cNvSpPr txBox="1"/>
              <p:nvPr/>
            </p:nvSpPr>
            <p:spPr>
              <a:xfrm>
                <a:off x="6850560" y="3541836"/>
                <a:ext cx="8355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l-G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9665DDBC-717F-D476-AB32-B23F0CC1D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560" y="3541836"/>
                <a:ext cx="835532" cy="553998"/>
              </a:xfrm>
              <a:prstGeom prst="rect">
                <a:avLst/>
              </a:prstGeom>
              <a:blipFill>
                <a:blip r:embed="rId12"/>
                <a:stretch>
                  <a:fillRect r="-127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1" name="Connector: Curved 1030">
            <a:extLst>
              <a:ext uri="{FF2B5EF4-FFF2-40B4-BE49-F238E27FC236}">
                <a16:creationId xmlns:a16="http://schemas.microsoft.com/office/drawing/2014/main" id="{5E19BC7F-E54D-36E7-C123-AD142D4CA298}"/>
              </a:ext>
            </a:extLst>
          </p:cNvPr>
          <p:cNvCxnSpPr>
            <a:cxnSpLocks/>
            <a:stCxn id="59" idx="2"/>
            <a:endCxn id="1034" idx="1"/>
          </p:cNvCxnSpPr>
          <p:nvPr/>
        </p:nvCxnSpPr>
        <p:spPr>
          <a:xfrm rot="16200000" flipH="1">
            <a:off x="5634287" y="4125119"/>
            <a:ext cx="557032" cy="498461"/>
          </a:xfrm>
          <a:prstGeom prst="curvedConnector2">
            <a:avLst/>
          </a:prstGeom>
          <a:ln w="254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4B05C772-2CEF-8B44-25A1-A03B9731FCE4}"/>
                  </a:ext>
                </a:extLst>
              </p:cNvPr>
              <p:cNvSpPr txBox="1"/>
              <p:nvPr/>
            </p:nvSpPr>
            <p:spPr>
              <a:xfrm>
                <a:off x="6162034" y="4375867"/>
                <a:ext cx="36777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4B05C772-2CEF-8B44-25A1-A03B9731F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034" y="4375867"/>
                <a:ext cx="367774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9643D2EA-736B-FB1D-6143-2B622F2328EE}"/>
              </a:ext>
            </a:extLst>
          </p:cNvPr>
          <p:cNvCxnSpPr>
            <a:cxnSpLocks/>
            <a:endCxn id="1025" idx="1"/>
          </p:cNvCxnSpPr>
          <p:nvPr/>
        </p:nvCxnSpPr>
        <p:spPr>
          <a:xfrm>
            <a:off x="5906685" y="3818835"/>
            <a:ext cx="943875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9" name="TextBox 1048">
                <a:extLst>
                  <a:ext uri="{FF2B5EF4-FFF2-40B4-BE49-F238E27FC236}">
                    <a16:creationId xmlns:a16="http://schemas.microsoft.com/office/drawing/2014/main" id="{F5367CDE-679E-0BC8-2024-8891654D99A0}"/>
                  </a:ext>
                </a:extLst>
              </p:cNvPr>
              <p:cNvSpPr txBox="1"/>
              <p:nvPr/>
            </p:nvSpPr>
            <p:spPr>
              <a:xfrm>
                <a:off x="6585180" y="2592106"/>
                <a:ext cx="268113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049" name="TextBox 1048">
                <a:extLst>
                  <a:ext uri="{FF2B5EF4-FFF2-40B4-BE49-F238E27FC236}">
                    <a16:creationId xmlns:a16="http://schemas.microsoft.com/office/drawing/2014/main" id="{F5367CDE-679E-0BC8-2024-8891654D9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180" y="2592106"/>
                <a:ext cx="2681134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1" name="Connector: Curved 1050">
            <a:extLst>
              <a:ext uri="{FF2B5EF4-FFF2-40B4-BE49-F238E27FC236}">
                <a16:creationId xmlns:a16="http://schemas.microsoft.com/office/drawing/2014/main" id="{983AAFCE-4737-C716-E4A7-8688717A5F11}"/>
              </a:ext>
            </a:extLst>
          </p:cNvPr>
          <p:cNvCxnSpPr>
            <a:cxnSpLocks/>
            <a:stCxn id="1049" idx="3"/>
            <a:endCxn id="1070" idx="0"/>
          </p:cNvCxnSpPr>
          <p:nvPr/>
        </p:nvCxnSpPr>
        <p:spPr>
          <a:xfrm>
            <a:off x="9266314" y="2869105"/>
            <a:ext cx="881561" cy="810331"/>
          </a:xfrm>
          <a:prstGeom prst="curvedConnector2">
            <a:avLst/>
          </a:prstGeom>
          <a:ln w="254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3BA4CD86-0259-9D6E-3DA4-558350FE1999}"/>
                  </a:ext>
                </a:extLst>
              </p:cNvPr>
              <p:cNvSpPr txBox="1"/>
              <p:nvPr/>
            </p:nvSpPr>
            <p:spPr>
              <a:xfrm>
                <a:off x="11182472" y="3570293"/>
                <a:ext cx="5329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3BA4CD86-0259-9D6E-3DA4-558350FE1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2472" y="3570293"/>
                <a:ext cx="53294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0851ABBC-4D21-3D14-3D9F-81E17AF626CE}"/>
              </a:ext>
            </a:extLst>
          </p:cNvPr>
          <p:cNvCxnSpPr>
            <a:cxnSpLocks/>
            <a:endCxn id="1070" idx="2"/>
          </p:cNvCxnSpPr>
          <p:nvPr/>
        </p:nvCxnSpPr>
        <p:spPr>
          <a:xfrm>
            <a:off x="8887873" y="3847293"/>
            <a:ext cx="1092818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Curved 1059">
            <a:extLst>
              <a:ext uri="{FF2B5EF4-FFF2-40B4-BE49-F238E27FC236}">
                <a16:creationId xmlns:a16="http://schemas.microsoft.com/office/drawing/2014/main" id="{29CBD725-3D90-0B8A-30E1-838F60C3F568}"/>
              </a:ext>
            </a:extLst>
          </p:cNvPr>
          <p:cNvCxnSpPr>
            <a:cxnSpLocks/>
            <a:stCxn id="1034" idx="3"/>
            <a:endCxn id="1070" idx="4"/>
          </p:cNvCxnSpPr>
          <p:nvPr/>
        </p:nvCxnSpPr>
        <p:spPr>
          <a:xfrm flipV="1">
            <a:off x="9839783" y="4015149"/>
            <a:ext cx="308092" cy="637717"/>
          </a:xfrm>
          <a:prstGeom prst="curvedConnector2">
            <a:avLst/>
          </a:prstGeom>
          <a:ln w="254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6" name="Rectangle: Rounded Corners 1065">
            <a:extLst>
              <a:ext uri="{FF2B5EF4-FFF2-40B4-BE49-F238E27FC236}">
                <a16:creationId xmlns:a16="http://schemas.microsoft.com/office/drawing/2014/main" id="{D5EDA87C-E450-3F25-DB4E-0AE601A8345B}"/>
              </a:ext>
            </a:extLst>
          </p:cNvPr>
          <p:cNvSpPr/>
          <p:nvPr/>
        </p:nvSpPr>
        <p:spPr>
          <a:xfrm>
            <a:off x="2952597" y="2217130"/>
            <a:ext cx="598287" cy="3148013"/>
          </a:xfrm>
          <a:prstGeom prst="roundRect">
            <a:avLst/>
          </a:prstGeom>
          <a:solidFill>
            <a:schemeClr val="tx1">
              <a:alpha val="0"/>
            </a:schemeClr>
          </a:solidFill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7" name="TextBox 1066">
                <a:extLst>
                  <a:ext uri="{FF2B5EF4-FFF2-40B4-BE49-F238E27FC236}">
                    <a16:creationId xmlns:a16="http://schemas.microsoft.com/office/drawing/2014/main" id="{22F83191-968F-5DD5-E969-135947A021F0}"/>
                  </a:ext>
                </a:extLst>
              </p:cNvPr>
              <p:cNvSpPr txBox="1"/>
              <p:nvPr/>
            </p:nvSpPr>
            <p:spPr>
              <a:xfrm>
                <a:off x="2828046" y="1678985"/>
                <a:ext cx="8355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067" name="TextBox 1066">
                <a:extLst>
                  <a:ext uri="{FF2B5EF4-FFF2-40B4-BE49-F238E27FC236}">
                    <a16:creationId xmlns:a16="http://schemas.microsoft.com/office/drawing/2014/main" id="{22F83191-968F-5DD5-E969-135947A02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046" y="1678985"/>
                <a:ext cx="835532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0" name="Flowchart: Or 1069">
            <a:extLst>
              <a:ext uri="{FF2B5EF4-FFF2-40B4-BE49-F238E27FC236}">
                <a16:creationId xmlns:a16="http://schemas.microsoft.com/office/drawing/2014/main" id="{C5C4B79E-B561-A146-32D2-E7A4B68D9A84}"/>
              </a:ext>
            </a:extLst>
          </p:cNvPr>
          <p:cNvSpPr/>
          <p:nvPr/>
        </p:nvSpPr>
        <p:spPr>
          <a:xfrm>
            <a:off x="9980691" y="3679436"/>
            <a:ext cx="334368" cy="335713"/>
          </a:xfrm>
          <a:prstGeom prst="flowChartOr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5217B884-3275-654F-6235-30067D06FEED}"/>
              </a:ext>
            </a:extLst>
          </p:cNvPr>
          <p:cNvCxnSpPr>
            <a:cxnSpLocks/>
            <a:endCxn id="1055" idx="1"/>
          </p:cNvCxnSpPr>
          <p:nvPr/>
        </p:nvCxnSpPr>
        <p:spPr>
          <a:xfrm flipV="1">
            <a:off x="10429690" y="3847292"/>
            <a:ext cx="752782" cy="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ctor: Curved 1100">
            <a:extLst>
              <a:ext uri="{FF2B5EF4-FFF2-40B4-BE49-F238E27FC236}">
                <a16:creationId xmlns:a16="http://schemas.microsoft.com/office/drawing/2014/main" id="{0A98000B-E44D-ED37-9F59-951F57B47AEA}"/>
              </a:ext>
            </a:extLst>
          </p:cNvPr>
          <p:cNvCxnSpPr>
            <a:cxnSpLocks/>
            <a:stCxn id="1055" idx="2"/>
          </p:cNvCxnSpPr>
          <p:nvPr/>
        </p:nvCxnSpPr>
        <p:spPr>
          <a:xfrm rot="5400000">
            <a:off x="9261348" y="3750818"/>
            <a:ext cx="1814125" cy="256107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D23295AF-F903-7AEA-7332-4DF7B692A904}"/>
                  </a:ext>
                </a:extLst>
              </p:cNvPr>
              <p:cNvSpPr txBox="1"/>
              <p:nvPr/>
            </p:nvSpPr>
            <p:spPr>
              <a:xfrm>
                <a:off x="6157942" y="5681702"/>
                <a:ext cx="260923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m:rPr>
                          <m:sty m:val="p"/>
                        </m:rP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D23295AF-F903-7AEA-7332-4DF7B692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942" y="5681702"/>
                <a:ext cx="2609234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5" name="Connector: Curved 1104">
            <a:extLst>
              <a:ext uri="{FF2B5EF4-FFF2-40B4-BE49-F238E27FC236}">
                <a16:creationId xmlns:a16="http://schemas.microsoft.com/office/drawing/2014/main" id="{216CA670-E4B9-593C-17D5-1ECF8A48CA21}"/>
              </a:ext>
            </a:extLst>
          </p:cNvPr>
          <p:cNvCxnSpPr>
            <a:cxnSpLocks/>
            <a:stCxn id="1104" idx="1"/>
            <a:endCxn id="1066" idx="2"/>
          </p:cNvCxnSpPr>
          <p:nvPr/>
        </p:nvCxnSpPr>
        <p:spPr>
          <a:xfrm rot="10800000">
            <a:off x="3251742" y="5365143"/>
            <a:ext cx="2906201" cy="593558"/>
          </a:xfrm>
          <a:prstGeom prst="curvedConnector2">
            <a:avLst/>
          </a:prstGeom>
          <a:ln w="254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8" name="Rectangle: Rounded Corners 1107">
            <a:extLst>
              <a:ext uri="{FF2B5EF4-FFF2-40B4-BE49-F238E27FC236}">
                <a16:creationId xmlns:a16="http://schemas.microsoft.com/office/drawing/2014/main" id="{F554351D-B538-D9C3-3A68-93343906B6CA}"/>
              </a:ext>
            </a:extLst>
          </p:cNvPr>
          <p:cNvSpPr/>
          <p:nvPr/>
        </p:nvSpPr>
        <p:spPr>
          <a:xfrm>
            <a:off x="6238906" y="5534643"/>
            <a:ext cx="2472276" cy="796307"/>
          </a:xfrm>
          <a:prstGeom prst="roundRect">
            <a:avLst/>
          </a:prstGeom>
          <a:solidFill>
            <a:schemeClr val="tx1">
              <a:alpha val="0"/>
            </a:schemeClr>
          </a:solidFill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04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BD4C74-0019-1F3A-6ECA-1225B5AD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Difficulties with </a:t>
            </a:r>
            <a:r>
              <a:rPr lang="en-US" sz="4000" dirty="0" err="1"/>
              <a:t>PInns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A805-A87E-8A44-1794-1E173C66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185988"/>
            <a:ext cx="9840911" cy="360521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28638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6777-5E49-CD0F-B2ED-136CAF7D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7BF8-6E60-C8C8-FA60-F91C11A5F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6777-5E49-CD0F-B2ED-136CAF7D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7BF8-6E60-C8C8-FA60-F91C11A5F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58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341</TotalTime>
  <Words>147</Words>
  <Application>Microsoft Office PowerPoint</Application>
  <PresentationFormat>Widescreen</PresentationFormat>
  <Paragraphs>23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Tw Cen MT</vt:lpstr>
      <vt:lpstr>Circuit</vt:lpstr>
      <vt:lpstr>Multifidelity Finite Basis Physics Informed Neural Networks</vt:lpstr>
      <vt:lpstr>Introduction to Pinns</vt:lpstr>
      <vt:lpstr>Introduction to Pinns</vt:lpstr>
      <vt:lpstr>Difficulties with PInns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Multifidelity Finite Basis Physics Informed Neural Networks</dc:title>
  <dc:creator>Beecroft, Damien O</dc:creator>
  <cp:lastModifiedBy>Beecroft, Damien O</cp:lastModifiedBy>
  <cp:revision>3</cp:revision>
  <dcterms:created xsi:type="dcterms:W3CDTF">2023-07-17T21:13:16Z</dcterms:created>
  <dcterms:modified xsi:type="dcterms:W3CDTF">2023-07-24T21:51:10Z</dcterms:modified>
</cp:coreProperties>
</file>