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theme/theme1.xml" ContentType="application/vnd.openxmlformats-officedocument.theme+xml"/>
  <Override PartName="/ppt/comments/comment1.xml" ContentType="application/vnd.openxmlformats-officedocument.presentationml.comments+xml"/>
  <Override PartName="/ppt/commentAuthors.xml" ContentType="application/vnd.openxmlformats-officedocument.presentationml.commentAuthors+xml"/>
  <Override PartName="/ppt/slideMasters/_rels/slideMaster1.xml.rels" ContentType="application/vnd.openxmlformats-package.relationships+xml"/>
  <Override PartName="/ppt/slideMasters/slideMaster1.xml" ContentType="application/vnd.openxmlformats-officedocument.presentationml.slideMaster+xml"/>
  <Override PartName="/ppt/media/image1.png" ContentType="image/png"/>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3"/>
</p:presentation>
</file>

<file path=ppt/commentAuthors.xml><?xml version="1.0" encoding="utf-8"?>
<p:cmAuthorLst xmlns:p="http://schemas.openxmlformats.org/presentationml/2006/main">
  <p:cmAuthor id="0" name="Damien BELVèZE" initials="DB"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commentAuthors" Target="commentAuthors.xml"/>
</Relationships>
</file>

<file path=ppt/comments/comment1.xml><?xml version="1.0" encoding="utf-8"?>
<p:cmLst xmlns:p="http://schemas.openxmlformats.org/presentationml/2006/main">
  <p:cm authorId="0" dt="2024-10-07T08:44:41.000000000" idx="1">
    <p:pos x="4200" y="2562"/>
    <p:text>fournir des données de test est une pratique à recommander.</p:text>
  </p:cm>
  <p:cm authorId="0" dt="2024-10-07T08:46:05.000000000" idx="2">
    <p:pos x="4386" y="2538"/>
    <p:text>l'algorithme né de cette question scientifique n'est pas un objet à conserver en soi. C'est le code soruce qui le met en oeuvre qui doit être conservé</p:text>
  </p:cm>
  <p:cm authorId="0" dt="2024-10-07T08:48:41.000000000" idx="3">
    <p:pos x="2658" y="1206"/>
    <p:text>sauvegarder le code source depuis la forge dans Software Heritage, puis utiliser le SWHID et rédiger le fichier codemeta.json pour importer les références du code source dans HAL. Lier ce code source dans HAL avec la publication dans le même répertoire et avec les données sur recherche data gouv ou autre</p:text>
  </p:cm>
  <p:cm authorId="0" dt="2024-10-07T08:50:23.000000000" idx="4">
    <p:pos x="1122" y="1164"/>
    <p:text>choix de la licence : licence contaminante ou pas. Si licence contaminante, potentielle restriction des applications industrielles, mais la gouvernance du projet est plus facile à conserver</p:text>
  </p:cm>
  <p:cm authorId="0" dt="2024-10-07T09:04:49.000000000" idx="5">
    <p:pos x="3192" y="2322"/>
    <p:text>CI/CD</p:text>
  </p:cm>
  <p:cm authorId="0" dt="2024-10-07T09:05:50.000000000" idx="6">
    <p:pos x="840" y="2706"/>
    <p:text>comment encourager, intégrer les contributions ?</p:text>
  </p:cm>
  <p:cm authorId="0" dt="2024-10-07T09:06:52.000000000" idx="7">
    <p:pos x="2172" y="2814"/>
    <p:text>Qui gère les issues ? qui est responsable du suivi du projet. Problème de l'obsolescence de certains packages : comment on met à jour ces packages ? </p:text>
  </p:cm>
  <p:cm authorId="0" dt="2024-10-08T08:46:47.000000000" idx="8">
    <p:pos x="3330" y="144"/>
    <p:text>Sébastien : le code n'est pas toujours produit pour répondre à une question scientifique mais parfois pour prolonger la vie d'un logiciel en le réécrivant dans un nouveau langage</p:text>
  </p:cm>
  <p:cm authorId="0" dt="2024-10-08T08:48:38.000000000" idx="9">
    <p:pos x="2466" y="1332"/>
    <p:text>Francis: envisager la publication d'un software paper, voir liste blanche des SP sur le CIRAD https://ou-publier.cirad.fr/revues?f%5B0%5D=types_d_articles%3ASoftware%20papers s'inspirer aussi de ce que Doranum a produit sur le sujet,</p:text>
  </p:cm>
  <p:cm authorId="0" dt="2024-10-29T07:23:53.000000000" idx="10">
    <p:pos x="4002" y="450"/>
    <p:text>cahier des charges</p:text>
  </p:cm>
  <p:cm authorId="0" dt="2024-10-29T07:24:59.000000000" idx="11">
    <p:pos x="2830" y="3269"/>
    <p:text>Usage d'environnements favorisant la réplicabilité du code : gestionnaire de paquets comme Guix ou environnements virtuels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tandar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8E2FEB1-2F7E-4223-A162-1A28D771D33E}" type="slidenum">
              <a:t>&lt;#&gt;</a:t>
            </a:fld>
          </a:p>
        </p:txBody>
      </p:sp>
      <p:sp>
        <p:nvSpPr>
          <p:cNvPr id="6" name="PlaceHolder 5"/>
          <p:cNvSpPr>
            <a:spLocks noGrp="1"/>
          </p:cNvSpPr>
          <p:nvPr>
            <p:ph type="dt" idx="1"/>
          </p:nvPr>
        </p:nvSpPr>
        <p:spPr/>
        <p:txBody>
          <a:bodyPr/>
          <a:p>
            <a:r>
              <a:rPr lang="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fr-FR" sz="1400" spc="-1" strike="noStrike">
                <a:solidFill>
                  <a:srgbClr val="000000"/>
                </a:solidFill>
                <a:latin typeface="Times New Roman"/>
              </a:defRPr>
            </a:lvl1pPr>
          </a:lstStyle>
          <a:p>
            <a:pPr indent="0" algn="ctr">
              <a:buNone/>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fr-FR" sz="1400" spc="-1" strike="noStrike">
                <a:solidFill>
                  <a:srgbClr val="000000"/>
                </a:solidFill>
                <a:latin typeface="Times New Roman"/>
              </a:defRPr>
            </a:lvl1pPr>
          </a:lstStyle>
          <a:p>
            <a:pPr indent="0" algn="r">
              <a:buNone/>
            </a:pPr>
            <a:fld id="{195FB3E8-EEDF-4CAC-8163-CAAD3E3A72B7}" type="slidenum">
              <a:rPr b="0" lang="fr-FR" sz="1400" spc="-1" strike="noStrike">
                <a:solidFill>
                  <a:srgbClr val="000000"/>
                </a:solidFill>
                <a:latin typeface="Times New Roman"/>
              </a:rPr>
              <a:t>&lt;numéro&gt;</a:t>
            </a:fld>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slideLayout" Target="../slideLayouts/slideLayout1.xml"/><Relationship Id="rId9" Type="http://schemas.openxmlformats.org/officeDocument/2006/relationships/comments" Target="../comments/commen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
          <p:cNvSpPr/>
          <p:nvPr/>
        </p:nvSpPr>
        <p:spPr>
          <a:xfrm>
            <a:off x="4392360" y="117360"/>
            <a:ext cx="1260000" cy="540000"/>
          </a:xfrm>
          <a:prstGeom prst="rect">
            <a:avLst/>
          </a:prstGeom>
          <a:solidFill>
            <a:srgbClr val="98fb98"/>
          </a:solid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Nouvelle question scientifique</a:t>
            </a:r>
            <a:endParaRPr b="1" lang="fr-FR" sz="1200" spc="-1" strike="noStrike">
              <a:solidFill>
                <a:srgbClr val="000000"/>
              </a:solidFill>
              <a:latin typeface="Arial"/>
            </a:endParaRPr>
          </a:p>
        </p:txBody>
      </p:sp>
      <p:sp>
        <p:nvSpPr>
          <p:cNvPr id="8" name=""/>
          <p:cNvSpPr/>
          <p:nvPr/>
        </p:nvSpPr>
        <p:spPr>
          <a:xfrm>
            <a:off x="6912000" y="1188000"/>
            <a:ext cx="1260000" cy="540000"/>
          </a:xfrm>
          <a:prstGeom prst="rect">
            <a:avLst/>
          </a:prstGeom>
          <a:blipFill rotWithShape="0">
            <a:blip r:embed="rId1">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Travaux préliminaires</a:t>
            </a:r>
            <a:endParaRPr b="1" lang="fr-FR" sz="1200" spc="-1" strike="noStrike">
              <a:solidFill>
                <a:srgbClr val="000000"/>
              </a:solidFill>
              <a:latin typeface="Arial"/>
            </a:endParaRPr>
          </a:p>
        </p:txBody>
      </p:sp>
      <p:sp>
        <p:nvSpPr>
          <p:cNvPr id="9" name=""/>
          <p:cNvSpPr txBox="1"/>
          <p:nvPr/>
        </p:nvSpPr>
        <p:spPr>
          <a:xfrm>
            <a:off x="7200000" y="1764000"/>
            <a:ext cx="1440000" cy="261000"/>
          </a:xfrm>
          <a:prstGeom prst="rect">
            <a:avLst/>
          </a:prstGeom>
          <a:noFill/>
          <a:ln w="0">
            <a:noFill/>
          </a:ln>
        </p:spPr>
        <p:txBody>
          <a:bodyPr lIns="90000" rIns="90000" tIns="45000" bIns="45000" anchor="t">
            <a:noAutofit/>
          </a:bodyPr>
          <a:p>
            <a:r>
              <a:rPr b="0" lang="fr-FR" sz="1100" spc="-1" strike="noStrike">
                <a:solidFill>
                  <a:srgbClr val="000000"/>
                </a:solidFill>
                <a:latin typeface="Arial"/>
              </a:rPr>
              <a:t>Prototype ...</a:t>
            </a:r>
            <a:endParaRPr b="0" lang="fr-FR" sz="1100" spc="-1" strike="noStrike">
              <a:solidFill>
                <a:srgbClr val="000000"/>
              </a:solidFill>
              <a:latin typeface="Arial"/>
            </a:endParaRPr>
          </a:p>
        </p:txBody>
      </p:sp>
      <p:sp>
        <p:nvSpPr>
          <p:cNvPr id="10" name=""/>
          <p:cNvSpPr/>
          <p:nvPr/>
        </p:nvSpPr>
        <p:spPr>
          <a:xfrm>
            <a:off x="7236000" y="2376000"/>
            <a:ext cx="1260000" cy="540000"/>
          </a:xfrm>
          <a:prstGeom prst="rect">
            <a:avLst/>
          </a:prstGeom>
          <a:solidFill>
            <a:srgbClr val="98fb98"/>
          </a:solid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Planification</a:t>
            </a:r>
            <a:endParaRPr b="1" lang="fr-FR" sz="1200" spc="-1" strike="noStrike">
              <a:solidFill>
                <a:srgbClr val="000000"/>
              </a:solidFill>
              <a:latin typeface="Arial"/>
            </a:endParaRPr>
          </a:p>
        </p:txBody>
      </p:sp>
      <p:sp>
        <p:nvSpPr>
          <p:cNvPr id="11" name=""/>
          <p:cNvSpPr txBox="1"/>
          <p:nvPr/>
        </p:nvSpPr>
        <p:spPr>
          <a:xfrm>
            <a:off x="7020000" y="2952000"/>
            <a:ext cx="2340000" cy="431640"/>
          </a:xfrm>
          <a:prstGeom prst="rect">
            <a:avLst/>
          </a:prstGeom>
          <a:noFill/>
          <a:ln w="0">
            <a:noFill/>
          </a:ln>
        </p:spPr>
        <p:txBody>
          <a:bodyPr lIns="90000" rIns="90000" tIns="45000" bIns="45000" anchor="t">
            <a:noAutofit/>
          </a:bodyPr>
          <a:p>
            <a:r>
              <a:rPr b="0" lang="fr-FR" sz="1100" spc="-1" strike="noStrike">
                <a:solidFill>
                  <a:srgbClr val="000000"/>
                </a:solidFill>
                <a:latin typeface="Arial"/>
              </a:rPr>
              <a:t>Réponse à appel à projet, projet de thèse, ...</a:t>
            </a:r>
            <a:endParaRPr b="0" lang="fr-FR" sz="1100" spc="-1" strike="noStrike">
              <a:solidFill>
                <a:srgbClr val="000000"/>
              </a:solidFill>
              <a:latin typeface="Arial"/>
            </a:endParaRPr>
          </a:p>
        </p:txBody>
      </p:sp>
      <p:sp>
        <p:nvSpPr>
          <p:cNvPr id="12" name=""/>
          <p:cNvSpPr/>
          <p:nvPr/>
        </p:nvSpPr>
        <p:spPr>
          <a:xfrm>
            <a:off x="7020000" y="5040000"/>
            <a:ext cx="1080000" cy="540000"/>
          </a:xfrm>
          <a:prstGeom prst="rect">
            <a:avLst/>
          </a:prstGeom>
          <a:blipFill rotWithShape="0">
            <a:blip r:embed="rId2">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Intégration continue</a:t>
            </a:r>
            <a:endParaRPr b="1" lang="fr-FR" sz="1200" spc="-1" strike="noStrike">
              <a:solidFill>
                <a:srgbClr val="000000"/>
              </a:solidFill>
              <a:latin typeface="Arial"/>
            </a:endParaRPr>
          </a:p>
        </p:txBody>
      </p:sp>
      <p:sp>
        <p:nvSpPr>
          <p:cNvPr id="13" name=""/>
          <p:cNvSpPr/>
          <p:nvPr/>
        </p:nvSpPr>
        <p:spPr>
          <a:xfrm>
            <a:off x="6480000" y="4032000"/>
            <a:ext cx="720000" cy="540000"/>
          </a:xfrm>
          <a:prstGeom prst="rect">
            <a:avLst/>
          </a:prstGeom>
          <a:blipFill rotWithShape="0">
            <a:blip r:embed="rId3">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Tests</a:t>
            </a:r>
            <a:endParaRPr b="1" lang="fr-FR" sz="1200" spc="-1" strike="noStrike">
              <a:solidFill>
                <a:srgbClr val="000000"/>
              </a:solidFill>
              <a:latin typeface="Arial"/>
            </a:endParaRPr>
          </a:p>
        </p:txBody>
      </p:sp>
      <p:sp>
        <p:nvSpPr>
          <p:cNvPr id="14" name=""/>
          <p:cNvSpPr/>
          <p:nvPr/>
        </p:nvSpPr>
        <p:spPr>
          <a:xfrm>
            <a:off x="1800000" y="1908000"/>
            <a:ext cx="1152000" cy="648000"/>
          </a:xfrm>
          <a:prstGeom prst="rect">
            <a:avLst/>
          </a:prstGeom>
          <a:solidFill>
            <a:srgbClr val="98fb98"/>
          </a:solid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Ouverture à la communauté</a:t>
            </a:r>
            <a:endParaRPr b="1" lang="fr-FR" sz="1200" spc="-1" strike="noStrike">
              <a:solidFill>
                <a:srgbClr val="000000"/>
              </a:solidFill>
              <a:latin typeface="Arial"/>
            </a:endParaRPr>
          </a:p>
        </p:txBody>
      </p:sp>
      <p:sp>
        <p:nvSpPr>
          <p:cNvPr id="15" name=""/>
          <p:cNvSpPr/>
          <p:nvPr/>
        </p:nvSpPr>
        <p:spPr>
          <a:xfrm>
            <a:off x="3780000" y="1980000"/>
            <a:ext cx="1080000" cy="540000"/>
          </a:xfrm>
          <a:prstGeom prst="rect">
            <a:avLst/>
          </a:prstGeom>
          <a:solidFill>
            <a:srgbClr val="98fb98"/>
          </a:solid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Publication</a:t>
            </a:r>
            <a:endParaRPr b="1" lang="fr-FR" sz="1200" spc="-1" strike="noStrike">
              <a:solidFill>
                <a:srgbClr val="000000"/>
              </a:solidFill>
              <a:latin typeface="Arial"/>
            </a:endParaRPr>
          </a:p>
        </p:txBody>
      </p:sp>
      <p:sp>
        <p:nvSpPr>
          <p:cNvPr id="16" name=""/>
          <p:cNvSpPr txBox="1"/>
          <p:nvPr/>
        </p:nvSpPr>
        <p:spPr>
          <a:xfrm>
            <a:off x="3744000" y="2556000"/>
            <a:ext cx="1404000" cy="401400"/>
          </a:xfrm>
          <a:prstGeom prst="rect">
            <a:avLst/>
          </a:prstGeom>
          <a:noFill/>
          <a:ln w="0">
            <a:noFill/>
          </a:ln>
        </p:spPr>
        <p:txBody>
          <a:bodyPr lIns="90000" rIns="90000" tIns="45000" bIns="45000" anchor="t">
            <a:noAutofit/>
          </a:bodyPr>
          <a:p>
            <a:r>
              <a:rPr b="0" lang="fr-FR" sz="1100" spc="-1" strike="noStrike">
                <a:solidFill>
                  <a:srgbClr val="000000"/>
                </a:solidFill>
                <a:latin typeface="Arial"/>
              </a:rPr>
              <a:t>Article scientifique, données, codes</a:t>
            </a:r>
            <a:endParaRPr b="0" lang="fr-FR" sz="1100" spc="-1" strike="noStrike">
              <a:solidFill>
                <a:srgbClr val="000000"/>
              </a:solidFill>
              <a:latin typeface="Arial"/>
            </a:endParaRPr>
          </a:p>
        </p:txBody>
      </p:sp>
      <p:sp>
        <p:nvSpPr>
          <p:cNvPr id="17" name=""/>
          <p:cNvSpPr txBox="1"/>
          <p:nvPr/>
        </p:nvSpPr>
        <p:spPr>
          <a:xfrm>
            <a:off x="1800000" y="2536920"/>
            <a:ext cx="1620000" cy="602280"/>
          </a:xfrm>
          <a:prstGeom prst="rect">
            <a:avLst/>
          </a:prstGeom>
          <a:noFill/>
          <a:ln w="0">
            <a:noFill/>
          </a:ln>
        </p:spPr>
        <p:txBody>
          <a:bodyPr lIns="90000" rIns="90000" tIns="45000" bIns="45000" anchor="t">
            <a:noAutofit/>
          </a:bodyPr>
          <a:p>
            <a:r>
              <a:rPr b="0" lang="fr-FR" sz="1100" spc="-1" strike="noStrike">
                <a:solidFill>
                  <a:srgbClr val="000000"/>
                </a:solidFill>
                <a:latin typeface="Arial"/>
              </a:rPr>
              <a:t>Nouvelle version</a:t>
            </a:r>
            <a:endParaRPr b="0" lang="fr-FR" sz="1100" spc="-1" strike="noStrike">
              <a:solidFill>
                <a:srgbClr val="000000"/>
              </a:solidFill>
              <a:latin typeface="Arial"/>
            </a:endParaRPr>
          </a:p>
          <a:p>
            <a:r>
              <a:rPr b="0" lang="fr-FR" sz="1100" spc="-1" strike="noStrike">
                <a:solidFill>
                  <a:srgbClr val="000000"/>
                </a:solidFill>
                <a:latin typeface="Arial"/>
              </a:rPr>
              <a:t>Intégration des contributions ...</a:t>
            </a:r>
            <a:endParaRPr b="0" lang="fr-FR" sz="1100" spc="-1" strike="noStrike">
              <a:solidFill>
                <a:srgbClr val="000000"/>
              </a:solidFill>
              <a:latin typeface="Arial"/>
            </a:endParaRPr>
          </a:p>
        </p:txBody>
      </p:sp>
      <p:sp>
        <p:nvSpPr>
          <p:cNvPr id="18" name=""/>
          <p:cNvSpPr/>
          <p:nvPr/>
        </p:nvSpPr>
        <p:spPr>
          <a:xfrm>
            <a:off x="3312000" y="972000"/>
            <a:ext cx="3600000" cy="3600000"/>
          </a:xfrm>
          <a:prstGeom prst="donut">
            <a:avLst>
              <a:gd name="adj" fmla="val 3476"/>
            </a:avLst>
          </a:prstGeom>
          <a:solidFill>
            <a:srgbClr val="006400"/>
          </a:solidFill>
          <a:ln w="0">
            <a:solidFill>
              <a:srgbClr val="3465a4"/>
            </a:solid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Arial"/>
            </a:endParaRPr>
          </a:p>
        </p:txBody>
      </p:sp>
      <p:sp>
        <p:nvSpPr>
          <p:cNvPr id="19" name=""/>
          <p:cNvSpPr/>
          <p:nvPr/>
        </p:nvSpPr>
        <p:spPr>
          <a:xfrm>
            <a:off x="4824000" y="756000"/>
            <a:ext cx="360000" cy="540000"/>
          </a:xfrm>
          <a:custGeom>
            <a:avLst/>
            <a:gdLst>
              <a:gd name="textAreaLeft" fmla="*/ 0 w 360000"/>
              <a:gd name="textAreaRight" fmla="*/ 360360 w 360000"/>
              <a:gd name="textAreaTop" fmla="*/ 0 h 540000"/>
              <a:gd name="textAreaBottom" fmla="*/ 540360 h 540000"/>
            </a:gdLst>
            <a:ahLst/>
            <a:rect l="textAreaLeft" t="textAreaTop" r="textAreaRight" b="textAreaBottom"/>
            <a:pathLst>
              <a:path w="21600" h="21600">
                <a:moveTo>
                  <a:pt x="0" y="0"/>
                </a:moveTo>
                <a:lnTo>
                  <a:pt x="16200" y="0"/>
                </a:lnTo>
                <a:lnTo>
                  <a:pt x="21600" y="10800"/>
                </a:lnTo>
                <a:lnTo>
                  <a:pt x="16200" y="21600"/>
                </a:lnTo>
                <a:lnTo>
                  <a:pt x="0" y="21600"/>
                </a:lnTo>
                <a:lnTo>
                  <a:pt x="5400" y="10800"/>
                </a:lnTo>
                <a:close/>
              </a:path>
            </a:pathLst>
          </a:custGeom>
          <a:solidFill>
            <a:srgbClr val="006400"/>
          </a:solidFill>
          <a:ln w="0">
            <a:solidFill>
              <a:srgbClr val="3465a4"/>
            </a:solid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Arial"/>
            </a:endParaRPr>
          </a:p>
        </p:txBody>
      </p:sp>
      <p:sp>
        <p:nvSpPr>
          <p:cNvPr id="20" name=""/>
          <p:cNvSpPr/>
          <p:nvPr/>
        </p:nvSpPr>
        <p:spPr>
          <a:xfrm flipH="1" flipV="1">
            <a:off x="4896000" y="4248000"/>
            <a:ext cx="360000" cy="540000"/>
          </a:xfrm>
          <a:custGeom>
            <a:avLst/>
            <a:gdLst>
              <a:gd name="textAreaLeft" fmla="*/ 360 w 360000"/>
              <a:gd name="textAreaRight" fmla="*/ 360720 w 360000"/>
              <a:gd name="textAreaTop" fmla="*/ 360 h 540000"/>
              <a:gd name="textAreaBottom" fmla="*/ 540720 h 540000"/>
            </a:gdLst>
            <a:ahLst/>
            <a:rect l="textAreaLeft" t="textAreaTop" r="textAreaRight" b="textAreaBottom"/>
            <a:pathLst>
              <a:path w="21600" h="21600">
                <a:moveTo>
                  <a:pt x="0" y="0"/>
                </a:moveTo>
                <a:lnTo>
                  <a:pt x="16200" y="0"/>
                </a:lnTo>
                <a:lnTo>
                  <a:pt x="21600" y="10800"/>
                </a:lnTo>
                <a:lnTo>
                  <a:pt x="16200" y="21600"/>
                </a:lnTo>
                <a:lnTo>
                  <a:pt x="0" y="21600"/>
                </a:lnTo>
                <a:lnTo>
                  <a:pt x="5400" y="10800"/>
                </a:lnTo>
                <a:close/>
              </a:path>
            </a:pathLst>
          </a:custGeom>
          <a:solidFill>
            <a:srgbClr val="006400"/>
          </a:solidFill>
          <a:ln w="0">
            <a:solidFill>
              <a:srgbClr val="3465a4"/>
            </a:solid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Arial"/>
            </a:endParaRPr>
          </a:p>
        </p:txBody>
      </p:sp>
      <p:sp>
        <p:nvSpPr>
          <p:cNvPr id="21" name=""/>
          <p:cNvSpPr/>
          <p:nvPr/>
        </p:nvSpPr>
        <p:spPr>
          <a:xfrm rot="5453400">
            <a:off x="6660000" y="2412000"/>
            <a:ext cx="360000" cy="540000"/>
          </a:xfrm>
          <a:custGeom>
            <a:avLst/>
            <a:gdLst>
              <a:gd name="textAreaLeft" fmla="*/ 0 w 360000"/>
              <a:gd name="textAreaRight" fmla="*/ 360360 w 360000"/>
              <a:gd name="textAreaTop" fmla="*/ 0 h 540000"/>
              <a:gd name="textAreaBottom" fmla="*/ 540360 h 540000"/>
            </a:gdLst>
            <a:ahLst/>
            <a:rect l="textAreaLeft" t="textAreaTop" r="textAreaRight" b="textAreaBottom"/>
            <a:pathLst>
              <a:path w="21600" h="21600">
                <a:moveTo>
                  <a:pt x="0" y="0"/>
                </a:moveTo>
                <a:lnTo>
                  <a:pt x="16200" y="0"/>
                </a:lnTo>
                <a:lnTo>
                  <a:pt x="21600" y="10800"/>
                </a:lnTo>
                <a:lnTo>
                  <a:pt x="16200" y="21600"/>
                </a:lnTo>
                <a:lnTo>
                  <a:pt x="0" y="21600"/>
                </a:lnTo>
                <a:lnTo>
                  <a:pt x="5400" y="10800"/>
                </a:lnTo>
                <a:close/>
              </a:path>
            </a:pathLst>
          </a:custGeom>
          <a:solidFill>
            <a:srgbClr val="006400"/>
          </a:solidFill>
          <a:ln w="0">
            <a:solidFill>
              <a:srgbClr val="3465a4"/>
            </a:solid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Arial"/>
            </a:endParaRPr>
          </a:p>
        </p:txBody>
      </p:sp>
      <p:sp>
        <p:nvSpPr>
          <p:cNvPr id="22" name=""/>
          <p:cNvSpPr/>
          <p:nvPr/>
        </p:nvSpPr>
        <p:spPr>
          <a:xfrm flipV="1" rot="16146600">
            <a:off x="3220560" y="2319120"/>
            <a:ext cx="360000" cy="536760"/>
          </a:xfrm>
          <a:custGeom>
            <a:avLst/>
            <a:gdLst>
              <a:gd name="textAreaLeft" fmla="*/ 0 w 360000"/>
              <a:gd name="textAreaRight" fmla="*/ 360360 w 360000"/>
              <a:gd name="textAreaTop" fmla="*/ -360 h 536760"/>
              <a:gd name="textAreaBottom" fmla="*/ 536760 h 536760"/>
            </a:gdLst>
            <a:ahLst/>
            <a:rect l="textAreaLeft" t="textAreaTop" r="textAreaRight" b="textAreaBottom"/>
            <a:pathLst>
              <a:path w="21600" h="21600">
                <a:moveTo>
                  <a:pt x="0" y="0"/>
                </a:moveTo>
                <a:lnTo>
                  <a:pt x="16200" y="0"/>
                </a:lnTo>
                <a:lnTo>
                  <a:pt x="21600" y="10800"/>
                </a:lnTo>
                <a:lnTo>
                  <a:pt x="16200" y="21600"/>
                </a:lnTo>
                <a:lnTo>
                  <a:pt x="0" y="21600"/>
                </a:lnTo>
                <a:lnTo>
                  <a:pt x="5400" y="10800"/>
                </a:lnTo>
                <a:close/>
              </a:path>
            </a:pathLst>
          </a:custGeom>
          <a:solidFill>
            <a:srgbClr val="006400"/>
          </a:solidFill>
          <a:ln w="0">
            <a:solidFill>
              <a:srgbClr val="3465a4"/>
            </a:solidFill>
          </a:ln>
        </p:spPr>
        <p:style>
          <a:lnRef idx="0"/>
          <a:fillRef idx="0"/>
          <a:effectRef idx="0"/>
          <a:fontRef idx="minor"/>
        </p:style>
        <p:txBody>
          <a:bodyPr lIns="90000" rIns="90000" tIns="45000" bIns="45000" anchor="ctr">
            <a:noAutofit/>
          </a:bodyPr>
          <a:p>
            <a:endParaRPr b="0" lang="fr-FR" sz="1800" spc="-1" strike="noStrike">
              <a:solidFill>
                <a:srgbClr val="ffffff"/>
              </a:solidFill>
              <a:latin typeface="Arial"/>
            </a:endParaRPr>
          </a:p>
        </p:txBody>
      </p:sp>
      <p:sp>
        <p:nvSpPr>
          <p:cNvPr id="23" name=""/>
          <p:cNvSpPr/>
          <p:nvPr/>
        </p:nvSpPr>
        <p:spPr>
          <a:xfrm flipV="1">
            <a:off x="5940000" y="4680000"/>
            <a:ext cx="540000" cy="54000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4" name=""/>
          <p:cNvSpPr/>
          <p:nvPr/>
        </p:nvSpPr>
        <p:spPr>
          <a:xfrm>
            <a:off x="7200000" y="4608000"/>
            <a:ext cx="360000" cy="36000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5" name=""/>
          <p:cNvSpPr/>
          <p:nvPr/>
        </p:nvSpPr>
        <p:spPr>
          <a:xfrm flipH="1">
            <a:off x="6120000" y="5400000"/>
            <a:ext cx="720000" cy="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6" name=""/>
          <p:cNvSpPr/>
          <p:nvPr/>
        </p:nvSpPr>
        <p:spPr>
          <a:xfrm>
            <a:off x="2700000" y="4320000"/>
            <a:ext cx="1260000" cy="540000"/>
          </a:xfrm>
          <a:prstGeom prst="rect">
            <a:avLst/>
          </a:prstGeom>
          <a:blipFill rotWithShape="0">
            <a:blip r:embed="rId4">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Report de bug</a:t>
            </a:r>
            <a:endParaRPr b="1" lang="fr-FR" sz="1200" spc="-1" strike="noStrike">
              <a:solidFill>
                <a:srgbClr val="000000"/>
              </a:solidFill>
              <a:latin typeface="Arial"/>
            </a:endParaRPr>
          </a:p>
        </p:txBody>
      </p:sp>
      <p:sp>
        <p:nvSpPr>
          <p:cNvPr id="27" name=""/>
          <p:cNvSpPr/>
          <p:nvPr/>
        </p:nvSpPr>
        <p:spPr>
          <a:xfrm>
            <a:off x="1260000" y="4320000"/>
            <a:ext cx="1260000" cy="540000"/>
          </a:xfrm>
          <a:prstGeom prst="rect">
            <a:avLst/>
          </a:prstGeom>
          <a:blipFill rotWithShape="0">
            <a:blip r:embed="rId5">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Contributions</a:t>
            </a:r>
            <a:endParaRPr b="1" lang="fr-FR" sz="1200" spc="-1" strike="noStrike">
              <a:solidFill>
                <a:srgbClr val="000000"/>
              </a:solidFill>
              <a:latin typeface="Arial"/>
            </a:endParaRPr>
          </a:p>
        </p:txBody>
      </p:sp>
      <p:sp>
        <p:nvSpPr>
          <p:cNvPr id="28" name=""/>
          <p:cNvSpPr/>
          <p:nvPr/>
        </p:nvSpPr>
        <p:spPr>
          <a:xfrm flipH="1">
            <a:off x="1980000" y="3240000"/>
            <a:ext cx="360000" cy="90000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9" name=""/>
          <p:cNvSpPr/>
          <p:nvPr/>
        </p:nvSpPr>
        <p:spPr>
          <a:xfrm>
            <a:off x="2520000" y="3240000"/>
            <a:ext cx="540000" cy="90000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cxnSp>
        <p:nvCxnSpPr>
          <p:cNvPr id="30" name=""/>
          <p:cNvCxnSpPr/>
          <p:nvPr/>
        </p:nvCxnSpPr>
        <p:spPr>
          <a:xfrm flipH="1" rot="16200000">
            <a:off x="2795040" y="4206240"/>
            <a:ext cx="278280" cy="1960920"/>
          </a:xfrm>
          <a:prstGeom prst="bentConnector2">
            <a:avLst/>
          </a:prstGeom>
          <a:ln w="36000">
            <a:solidFill>
              <a:srgbClr val="000000"/>
            </a:solidFill>
            <a:round/>
            <a:tailEnd len="med" type="triangle" w="med"/>
          </a:ln>
        </p:spPr>
      </p:cxnSp>
      <p:sp>
        <p:nvSpPr>
          <p:cNvPr id="31" name=""/>
          <p:cNvSpPr/>
          <p:nvPr/>
        </p:nvSpPr>
        <p:spPr>
          <a:xfrm>
            <a:off x="3384000" y="4968000"/>
            <a:ext cx="540000" cy="180000"/>
          </a:xfrm>
          <a:prstGeom prst="line">
            <a:avLst/>
          </a:prstGeom>
          <a:ln w="36000">
            <a:solidFill>
              <a:srgbClr val="000000"/>
            </a:solidFill>
            <a:round/>
            <a:tailEnd len="med" type="triangle" w="me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32" name=""/>
          <p:cNvSpPr/>
          <p:nvPr/>
        </p:nvSpPr>
        <p:spPr>
          <a:xfrm>
            <a:off x="4572000" y="3960000"/>
            <a:ext cx="1080000" cy="1080000"/>
          </a:xfrm>
          <a:prstGeom prst="arc">
            <a:avLst>
              <a:gd name="adj1" fmla="val 14127000"/>
              <a:gd name="adj2" fmla="val 14115000"/>
            </a:avLst>
          </a:prstGeom>
          <a:noFill/>
          <a:ln w="36000">
            <a:solidFill>
              <a:srgbClr val="000000"/>
            </a:solidFill>
            <a:round/>
          </a:ln>
        </p:spPr>
        <p:txBody>
          <a:bodyPr lIns="108000" rIns="108000" tIns="63000" bIns="63000" anchor="ctr">
            <a:noAutofit/>
          </a:bodyPr>
          <a:p>
            <a:endParaRPr b="0" lang="fr-FR" sz="1800" spc="-1" strike="noStrike">
              <a:solidFill>
                <a:srgbClr val="000000"/>
              </a:solidFill>
              <a:latin typeface="Arial"/>
            </a:endParaRPr>
          </a:p>
        </p:txBody>
      </p:sp>
      <p:sp>
        <p:nvSpPr>
          <p:cNvPr id="33" name=""/>
          <p:cNvSpPr/>
          <p:nvPr/>
        </p:nvSpPr>
        <p:spPr>
          <a:xfrm>
            <a:off x="4500000" y="3708000"/>
            <a:ext cx="1260000" cy="360000"/>
          </a:xfrm>
          <a:prstGeom prst="rect">
            <a:avLst/>
          </a:prstGeom>
          <a:blipFill rotWithShape="0">
            <a:blip r:embed="rId6">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Maintenance</a:t>
            </a:r>
            <a:endParaRPr b="1" lang="fr-FR" sz="1200" spc="-1" strike="noStrike">
              <a:solidFill>
                <a:srgbClr val="000000"/>
              </a:solidFill>
              <a:latin typeface="Arial"/>
            </a:endParaRPr>
          </a:p>
        </p:txBody>
      </p:sp>
      <p:sp>
        <p:nvSpPr>
          <p:cNvPr id="34" name=""/>
          <p:cNvSpPr/>
          <p:nvPr/>
        </p:nvSpPr>
        <p:spPr>
          <a:xfrm>
            <a:off x="4428000" y="4860000"/>
            <a:ext cx="1440000" cy="540000"/>
          </a:xfrm>
          <a:prstGeom prst="rect">
            <a:avLst/>
          </a:prstGeom>
          <a:blipFill rotWithShape="0">
            <a:blip r:embed="rId7">
              <a:alphaModFix amt="50000"/>
            </a:blip>
            <a:srcRect/>
            <a:stretch/>
          </a:blipFill>
          <a:ln w="0">
            <a:solidFill>
              <a:srgbClr val="000000"/>
            </a:solidFill>
          </a:ln>
        </p:spPr>
        <p:style>
          <a:lnRef idx="0"/>
          <a:fillRef idx="0"/>
          <a:effectRef idx="0"/>
          <a:fontRef idx="minor"/>
        </p:style>
        <p:txBody>
          <a:bodyPr lIns="90000" rIns="90000" tIns="45000" bIns="45000" anchor="ctr">
            <a:noAutofit/>
          </a:bodyPr>
          <a:p>
            <a:pPr algn="ctr"/>
            <a:r>
              <a:rPr b="1" lang="fr-FR" sz="1200" spc="-1" strike="noStrike">
                <a:solidFill>
                  <a:srgbClr val="000000"/>
                </a:solidFill>
                <a:latin typeface="Arial"/>
              </a:rPr>
              <a:t>Développement</a:t>
            </a:r>
            <a:endParaRPr b="1" lang="fr-FR" sz="1200" spc="-1" strike="noStrike">
              <a:solidFill>
                <a:srgbClr val="000000"/>
              </a:solidFill>
              <a:latin typeface="Arial"/>
            </a:endParaRPr>
          </a:p>
        </p:txBody>
      </p:sp>
      <p:sp>
        <p:nvSpPr>
          <p:cNvPr id="35" name=""/>
          <p:cNvSpPr/>
          <p:nvPr/>
        </p:nvSpPr>
        <p:spPr>
          <a:xfrm>
            <a:off x="4680000" y="4176000"/>
            <a:ext cx="0" cy="144000"/>
          </a:xfrm>
          <a:prstGeom prst="line">
            <a:avLst/>
          </a:prstGeom>
          <a:ln w="36000">
            <a:solidFill>
              <a:srgbClr val="000000"/>
            </a:solidFill>
            <a:roun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36" name=""/>
          <p:cNvSpPr/>
          <p:nvPr/>
        </p:nvSpPr>
        <p:spPr>
          <a:xfrm flipH="1">
            <a:off x="4550760" y="4176000"/>
            <a:ext cx="129240" cy="86040"/>
          </a:xfrm>
          <a:prstGeom prst="line">
            <a:avLst/>
          </a:prstGeom>
          <a:ln w="36000">
            <a:solidFill>
              <a:srgbClr val="000000"/>
            </a:solidFill>
            <a:round/>
          </a:ln>
        </p:spPr>
        <p:style>
          <a:lnRef idx="0"/>
          <a:fillRef idx="0"/>
          <a:effectRef idx="0"/>
          <a:fontRef idx="minor"/>
        </p:style>
        <p:txBody>
          <a:bodyPr lIns="90000" rIns="90000" tIns="41040" bIns="41040" anchor="ctr">
            <a:noAutofit/>
          </a:bodyPr>
          <a:p>
            <a:endParaRPr b="0" lang="fr-FR" sz="1800" spc="-1" strike="noStrike">
              <a:solidFill>
                <a:srgbClr val="000000"/>
              </a:solidFill>
              <a:latin typeface="Arial"/>
            </a:endParaRPr>
          </a:p>
        </p:txBody>
      </p:sp>
      <p:sp>
        <p:nvSpPr>
          <p:cNvPr id="37" name=""/>
          <p:cNvSpPr/>
          <p:nvPr/>
        </p:nvSpPr>
        <p:spPr>
          <a:xfrm>
            <a:off x="5562000" y="4610160"/>
            <a:ext cx="36000" cy="139320"/>
          </a:xfrm>
          <a:prstGeom prst="line">
            <a:avLst/>
          </a:prstGeom>
          <a:ln w="36000">
            <a:solidFill>
              <a:srgbClr val="000000"/>
            </a:solidFill>
            <a:roun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38" name=""/>
          <p:cNvSpPr/>
          <p:nvPr/>
        </p:nvSpPr>
        <p:spPr>
          <a:xfrm flipH="1">
            <a:off x="5598000" y="4651200"/>
            <a:ext cx="105120" cy="98640"/>
          </a:xfrm>
          <a:prstGeom prst="line">
            <a:avLst/>
          </a:prstGeom>
          <a:ln w="36000">
            <a:solidFill>
              <a:srgbClr val="000000"/>
            </a:solidFill>
            <a:round/>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TotalTime>
  <Application>Collabora_Office/23.05.10.1$Linux_X86_64 LibreOffice_project/c8fa7c01aa8a3e263c07b5cf4f72ace70f1d9308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2023-04-18T10:44:19Z</dcterms:created>
  <dc:creator/>
  <dc:description/>
  <dc:language>fr-FR</dc:language>
  <cp:lastModifiedBy/>
  <dcterms:modified xsi:type="dcterms:W3CDTF">2024-10-30T09:11:42Z</dcterms:modified>
  <cp:revision>33</cp:revision>
  <dc:subject/>
  <dc:title/>
</cp:coreProperties>
</file>