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c50aebef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c50aebef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ec50aebef9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ec50aebef9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Fiona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ec50aebef9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ec50aebef9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Détail de l’offre de services qui s’articule autour de 3 axes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c08732e9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c08732e9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ec50aebef9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ec50aebef9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95000"/>
              </a:lnSpc>
              <a:spcBef>
                <a:spcPts val="1200"/>
              </a:spcBef>
              <a:spcAft>
                <a:spcPts val="0"/>
              </a:spcAft>
              <a:buNone/>
            </a:pPr>
            <a:r>
              <a:rPr lang="fr" sz="1150">
                <a:solidFill>
                  <a:srgbClr val="595959"/>
                </a:solidFill>
                <a:latin typeface="Lato"/>
                <a:ea typeface="Lato"/>
                <a:cs typeface="Lato"/>
                <a:sym typeface="Lato"/>
              </a:rPr>
              <a:t>Fiona</a:t>
            </a:r>
            <a:endParaRPr sz="1150">
              <a:solidFill>
                <a:srgbClr val="595959"/>
              </a:solidFill>
              <a:latin typeface="Lato"/>
              <a:ea typeface="Lato"/>
              <a:cs typeface="Lato"/>
              <a:sym typeface="Lato"/>
            </a:endParaRPr>
          </a:p>
          <a:p>
            <a:pPr indent="0" lvl="0" marL="457200" rtl="0" algn="l">
              <a:lnSpc>
                <a:spcPct val="95000"/>
              </a:lnSpc>
              <a:spcBef>
                <a:spcPts val="1200"/>
              </a:spcBef>
              <a:spcAft>
                <a:spcPts val="0"/>
              </a:spcAft>
              <a:buNone/>
            </a:pPr>
            <a:r>
              <a:rPr lang="fr" sz="1150">
                <a:solidFill>
                  <a:srgbClr val="595959"/>
                </a:solidFill>
                <a:latin typeface="Lato"/>
                <a:ea typeface="Lato"/>
                <a:cs typeface="Lato"/>
                <a:sym typeface="Lato"/>
              </a:rPr>
              <a:t>Simplification pour les chercheurs, pour qu’ils puissent s’adresser à un point d’entrée unique. Mise en place d’un guichet unique qui figure sur différentes interfaces : pages science ouverte, DMP opidor, via les documents fournis par les directions de la recherche ou via le SI dédié pour une meilleure visibilité</a:t>
            </a:r>
            <a:endParaRPr sz="1150">
              <a:solidFill>
                <a:srgbClr val="595959"/>
              </a:solidFill>
              <a:latin typeface="Lato"/>
              <a:ea typeface="Lato"/>
              <a:cs typeface="Lato"/>
              <a:sym typeface="Lato"/>
            </a:endParaRPr>
          </a:p>
          <a:p>
            <a:pPr indent="0" lvl="0" marL="457200" rtl="0" algn="l">
              <a:lnSpc>
                <a:spcPct val="95000"/>
              </a:lnSpc>
              <a:spcBef>
                <a:spcPts val="1200"/>
              </a:spcBef>
              <a:spcAft>
                <a:spcPts val="0"/>
              </a:spcAft>
              <a:buNone/>
            </a:pPr>
            <a:r>
              <a:rPr lang="fr" sz="1150">
                <a:solidFill>
                  <a:srgbClr val="595959"/>
                </a:solidFill>
                <a:latin typeface="Lato"/>
                <a:ea typeface="Lato"/>
                <a:cs typeface="Lato"/>
                <a:sym typeface="Lato"/>
              </a:rPr>
              <a:t>Ensage d’étudier à moyen terme la mise en place d’un outil plus efficace pour gérer les demandes qui permettra un suivi plus sûr, calendrier en fonction des solutions proposées par le GT 1 des ADLD</a:t>
            </a:r>
            <a:endParaRPr sz="1150">
              <a:solidFill>
                <a:srgbClr val="595959"/>
              </a:solidFill>
              <a:latin typeface="Lato"/>
              <a:ea typeface="Lato"/>
              <a:cs typeface="Lato"/>
              <a:sym typeface="Lato"/>
            </a:endParaRPr>
          </a:p>
          <a:p>
            <a:pPr indent="0" lvl="0" marL="457200" rtl="0" algn="l">
              <a:lnSpc>
                <a:spcPct val="95000"/>
              </a:lnSpc>
              <a:spcBef>
                <a:spcPts val="1200"/>
              </a:spcBef>
              <a:spcAft>
                <a:spcPts val="0"/>
              </a:spcAft>
              <a:buNone/>
            </a:pPr>
            <a:r>
              <a:rPr lang="fr" sz="1150">
                <a:solidFill>
                  <a:srgbClr val="595959"/>
                </a:solidFill>
                <a:latin typeface="Lato"/>
                <a:ea typeface="Lato"/>
                <a:cs typeface="Lato"/>
                <a:sym typeface="Lato"/>
              </a:rPr>
              <a:t>L’adresse figure à différents endroits pour être plus visible</a:t>
            </a:r>
            <a:endParaRPr sz="1150">
              <a:solidFill>
                <a:srgbClr val="595959"/>
              </a:solidFill>
              <a:latin typeface="Lato"/>
              <a:ea typeface="Lato"/>
              <a:cs typeface="Lato"/>
              <a:sym typeface="Lato"/>
            </a:endParaRPr>
          </a:p>
          <a:p>
            <a:pPr indent="-301625" lvl="0" marL="457200" rtl="0" algn="l">
              <a:lnSpc>
                <a:spcPct val="95000"/>
              </a:lnSpc>
              <a:spcBef>
                <a:spcPts val="1200"/>
              </a:spcBef>
              <a:spcAft>
                <a:spcPts val="0"/>
              </a:spcAft>
              <a:buClr>
                <a:srgbClr val="595959"/>
              </a:buClr>
              <a:buSzPts val="1150"/>
              <a:buFont typeface="Lato"/>
              <a:buChar char="●"/>
            </a:pPr>
            <a:r>
              <a:rPr lang="fr" sz="1150">
                <a:solidFill>
                  <a:srgbClr val="595959"/>
                </a:solidFill>
                <a:latin typeface="Lato"/>
                <a:ea typeface="Lato"/>
                <a:cs typeface="Lato"/>
                <a:sym typeface="Lato"/>
              </a:rPr>
              <a:t>Accompagnement à la rédaction et relecture des plans de gestion de données  </a:t>
            </a:r>
            <a:endParaRPr sz="1150">
              <a:solidFill>
                <a:srgbClr val="595959"/>
              </a:solidFill>
              <a:latin typeface="Lato"/>
              <a:ea typeface="Lato"/>
              <a:cs typeface="Lato"/>
              <a:sym typeface="Lato"/>
            </a:endParaRPr>
          </a:p>
          <a:p>
            <a:pPr indent="-301625" lvl="0" marL="457200" rtl="0" algn="l">
              <a:lnSpc>
                <a:spcPct val="95000"/>
              </a:lnSpc>
              <a:spcBef>
                <a:spcPts val="0"/>
              </a:spcBef>
              <a:spcAft>
                <a:spcPts val="0"/>
              </a:spcAft>
              <a:buClr>
                <a:srgbClr val="595959"/>
              </a:buClr>
              <a:buSzPts val="1150"/>
              <a:buFont typeface="Lato"/>
              <a:buChar char="●"/>
            </a:pPr>
            <a:r>
              <a:rPr lang="fr" sz="1150">
                <a:solidFill>
                  <a:srgbClr val="595959"/>
                </a:solidFill>
                <a:latin typeface="Lato"/>
                <a:ea typeface="Lato"/>
                <a:cs typeface="Lato"/>
                <a:sym typeface="Lato"/>
              </a:rPr>
              <a:t>Orientation et assistance sur le stockage des données</a:t>
            </a:r>
            <a:endParaRPr sz="1150">
              <a:solidFill>
                <a:srgbClr val="595959"/>
              </a:solidFill>
              <a:latin typeface="Lato"/>
              <a:ea typeface="Lato"/>
              <a:cs typeface="Lato"/>
              <a:sym typeface="Lato"/>
            </a:endParaRPr>
          </a:p>
          <a:p>
            <a:pPr indent="-301625" lvl="0" marL="457200" rtl="0" algn="l">
              <a:lnSpc>
                <a:spcPct val="95000"/>
              </a:lnSpc>
              <a:spcBef>
                <a:spcPts val="0"/>
              </a:spcBef>
              <a:spcAft>
                <a:spcPts val="0"/>
              </a:spcAft>
              <a:buClr>
                <a:srgbClr val="595959"/>
              </a:buClr>
              <a:buSzPts val="1150"/>
              <a:buFont typeface="Lato"/>
              <a:buChar char="●"/>
            </a:pPr>
            <a:r>
              <a:rPr lang="fr" sz="1150">
                <a:solidFill>
                  <a:srgbClr val="595959"/>
                </a:solidFill>
                <a:latin typeface="Lato"/>
                <a:ea typeface="Lato"/>
                <a:cs typeface="Lato"/>
                <a:sym typeface="Lato"/>
              </a:rPr>
              <a:t>Assistance et formation au dépôt et au partage de jeux de données</a:t>
            </a:r>
            <a:endParaRPr sz="1150">
              <a:solidFill>
                <a:srgbClr val="595959"/>
              </a:solidFill>
              <a:latin typeface="Lato"/>
              <a:ea typeface="Lato"/>
              <a:cs typeface="Lato"/>
              <a:sym typeface="Lato"/>
            </a:endParaRPr>
          </a:p>
          <a:p>
            <a:pPr indent="-301625" lvl="0" marL="457200" rtl="0" algn="l">
              <a:lnSpc>
                <a:spcPct val="95000"/>
              </a:lnSpc>
              <a:spcBef>
                <a:spcPts val="0"/>
              </a:spcBef>
              <a:spcAft>
                <a:spcPts val="0"/>
              </a:spcAft>
              <a:buClr>
                <a:srgbClr val="595959"/>
              </a:buClr>
              <a:buSzPts val="1150"/>
              <a:buFont typeface="Lato"/>
              <a:buChar char="●"/>
            </a:pPr>
            <a:r>
              <a:rPr lang="fr" sz="1150">
                <a:solidFill>
                  <a:srgbClr val="595959"/>
                </a:solidFill>
                <a:latin typeface="Lato"/>
                <a:ea typeface="Lato"/>
                <a:cs typeface="Lato"/>
                <a:sym typeface="Lato"/>
              </a:rPr>
              <a:t>Conseils et accompagnement pour le traitement et la FAIRisation des données</a:t>
            </a:r>
            <a:endParaRPr sz="1150">
              <a:solidFill>
                <a:srgbClr val="595959"/>
              </a:solidFill>
              <a:latin typeface="Lato"/>
              <a:ea typeface="Lato"/>
              <a:cs typeface="Lato"/>
              <a:sym typeface="Lato"/>
            </a:endParaRPr>
          </a:p>
          <a:p>
            <a:pPr indent="-301625" lvl="0" marL="457200" rtl="0" algn="l">
              <a:lnSpc>
                <a:spcPct val="95000"/>
              </a:lnSpc>
              <a:spcBef>
                <a:spcPts val="0"/>
              </a:spcBef>
              <a:spcAft>
                <a:spcPts val="0"/>
              </a:spcAft>
              <a:buClr>
                <a:srgbClr val="595959"/>
              </a:buClr>
              <a:buSzPts val="1150"/>
              <a:buFont typeface="Lato"/>
              <a:buChar char="●"/>
            </a:pPr>
            <a:r>
              <a:rPr lang="fr" sz="1150">
                <a:solidFill>
                  <a:srgbClr val="595959"/>
                </a:solidFill>
                <a:latin typeface="Lato"/>
                <a:ea typeface="Lato"/>
                <a:cs typeface="Lato"/>
                <a:sym typeface="Lato"/>
              </a:rPr>
              <a:t>Conseils et développement de bases de données</a:t>
            </a:r>
            <a:endParaRPr sz="1150">
              <a:solidFill>
                <a:srgbClr val="595959"/>
              </a:solidFill>
              <a:latin typeface="Lato"/>
              <a:ea typeface="Lato"/>
              <a:cs typeface="Lato"/>
              <a:sym typeface="Lato"/>
            </a:endParaRPr>
          </a:p>
          <a:p>
            <a:pPr indent="-301625" lvl="0" marL="457200" rtl="0" algn="l">
              <a:lnSpc>
                <a:spcPct val="95000"/>
              </a:lnSpc>
              <a:spcBef>
                <a:spcPts val="0"/>
              </a:spcBef>
              <a:spcAft>
                <a:spcPts val="0"/>
              </a:spcAft>
              <a:buClr>
                <a:srgbClr val="595959"/>
              </a:buClr>
              <a:buSzPts val="1150"/>
              <a:buFont typeface="Lato"/>
              <a:buChar char="●"/>
            </a:pPr>
            <a:r>
              <a:rPr lang="fr" sz="1150">
                <a:solidFill>
                  <a:srgbClr val="595959"/>
                </a:solidFill>
                <a:latin typeface="Lato"/>
                <a:ea typeface="Lato"/>
                <a:cs typeface="Lato"/>
                <a:sym typeface="Lato"/>
              </a:rPr>
              <a:t>Aide à la mise en conformité FAIR des bases de données</a:t>
            </a:r>
            <a:endParaRPr sz="1150">
              <a:solidFill>
                <a:srgbClr val="595959"/>
              </a:solidFill>
              <a:latin typeface="Lato"/>
              <a:ea typeface="Lato"/>
              <a:cs typeface="Lato"/>
              <a:sym typeface="Lato"/>
            </a:endParaRPr>
          </a:p>
          <a:p>
            <a:pPr indent="-301625" lvl="0" marL="457200" rtl="0" algn="l">
              <a:lnSpc>
                <a:spcPct val="95000"/>
              </a:lnSpc>
              <a:spcBef>
                <a:spcPts val="0"/>
              </a:spcBef>
              <a:spcAft>
                <a:spcPts val="0"/>
              </a:spcAft>
              <a:buClr>
                <a:srgbClr val="595959"/>
              </a:buClr>
              <a:buSzPts val="1150"/>
              <a:buFont typeface="Lato"/>
              <a:buChar char="●"/>
            </a:pPr>
            <a:r>
              <a:rPr lang="fr" sz="1150">
                <a:solidFill>
                  <a:srgbClr val="595959"/>
                </a:solidFill>
                <a:latin typeface="Lato"/>
                <a:ea typeface="Lato"/>
                <a:cs typeface="Lato"/>
                <a:sym typeface="Lato"/>
              </a:rPr>
              <a:t>Conseils pour la structuration et le nettoyage de données</a:t>
            </a:r>
            <a:endParaRPr sz="1150">
              <a:solidFill>
                <a:srgbClr val="595959"/>
              </a:solidFill>
              <a:latin typeface="Lato"/>
              <a:ea typeface="Lato"/>
              <a:cs typeface="Lato"/>
              <a:sym typeface="Lato"/>
            </a:endParaRPr>
          </a:p>
          <a:p>
            <a:pPr indent="-301625" lvl="0" marL="457200" rtl="0" algn="l">
              <a:lnSpc>
                <a:spcPct val="95000"/>
              </a:lnSpc>
              <a:spcBef>
                <a:spcPts val="0"/>
              </a:spcBef>
              <a:spcAft>
                <a:spcPts val="0"/>
              </a:spcAft>
              <a:buClr>
                <a:srgbClr val="595959"/>
              </a:buClr>
              <a:buSzPts val="1150"/>
              <a:buFont typeface="Lato"/>
              <a:buChar char="●"/>
            </a:pPr>
            <a:r>
              <a:rPr lang="fr" sz="1150">
                <a:solidFill>
                  <a:srgbClr val="595959"/>
                </a:solidFill>
                <a:latin typeface="Lato"/>
                <a:ea typeface="Lato"/>
                <a:cs typeface="Lato"/>
                <a:sym typeface="Lato"/>
              </a:rPr>
              <a:t>Conseils et accompagnement pour l’anonymisation et la pseudonymisation des données</a:t>
            </a:r>
            <a:endParaRPr sz="1150">
              <a:solidFill>
                <a:srgbClr val="595959"/>
              </a:solidFill>
              <a:latin typeface="Lato"/>
              <a:ea typeface="Lato"/>
              <a:cs typeface="Lato"/>
              <a:sym typeface="Lato"/>
            </a:endParaRPr>
          </a:p>
          <a:p>
            <a:pPr indent="-301625" lvl="0" marL="457200" rtl="0" algn="l">
              <a:lnSpc>
                <a:spcPct val="95000"/>
              </a:lnSpc>
              <a:spcBef>
                <a:spcPts val="0"/>
              </a:spcBef>
              <a:spcAft>
                <a:spcPts val="0"/>
              </a:spcAft>
              <a:buClr>
                <a:srgbClr val="595959"/>
              </a:buClr>
              <a:buSzPts val="1150"/>
              <a:buFont typeface="Lato"/>
              <a:buChar char="●"/>
            </a:pPr>
            <a:r>
              <a:rPr lang="fr" sz="1150">
                <a:solidFill>
                  <a:srgbClr val="595959"/>
                </a:solidFill>
                <a:latin typeface="Lato"/>
                <a:ea typeface="Lato"/>
                <a:cs typeface="Lato"/>
                <a:sym typeface="Lato"/>
              </a:rPr>
              <a:t>Conseils et accompagnement pour la visualisation des données</a:t>
            </a:r>
            <a:endParaRPr sz="1150">
              <a:solidFill>
                <a:srgbClr val="595959"/>
              </a:solidFill>
              <a:latin typeface="Lato"/>
              <a:ea typeface="Lato"/>
              <a:cs typeface="Lato"/>
              <a:sym typeface="Lato"/>
            </a:endParaRPr>
          </a:p>
          <a:p>
            <a:pPr indent="-301625" lvl="0" marL="457200" rtl="0" algn="l">
              <a:lnSpc>
                <a:spcPct val="95000"/>
              </a:lnSpc>
              <a:spcBef>
                <a:spcPts val="0"/>
              </a:spcBef>
              <a:spcAft>
                <a:spcPts val="0"/>
              </a:spcAft>
              <a:buClr>
                <a:srgbClr val="595959"/>
              </a:buClr>
              <a:buSzPts val="1150"/>
              <a:buFont typeface="Lato"/>
              <a:buChar char="●"/>
            </a:pPr>
            <a:r>
              <a:rPr lang="fr" sz="1150">
                <a:solidFill>
                  <a:srgbClr val="595959"/>
                </a:solidFill>
                <a:latin typeface="Lato"/>
                <a:ea typeface="Lato"/>
                <a:cs typeface="Lato"/>
                <a:sym typeface="Lato"/>
              </a:rPr>
              <a:t>Conseils et accompagnement pour la description des données</a:t>
            </a:r>
            <a:endParaRPr sz="1150">
              <a:solidFill>
                <a:srgbClr val="595959"/>
              </a:solidFill>
              <a:latin typeface="Lato"/>
              <a:ea typeface="Lato"/>
              <a:cs typeface="Lato"/>
              <a:sym typeface="Lato"/>
            </a:endParaRPr>
          </a:p>
          <a:p>
            <a:pPr indent="-301625" lvl="0" marL="457200" rtl="0" algn="l">
              <a:lnSpc>
                <a:spcPct val="95000"/>
              </a:lnSpc>
              <a:spcBef>
                <a:spcPts val="0"/>
              </a:spcBef>
              <a:spcAft>
                <a:spcPts val="0"/>
              </a:spcAft>
              <a:buClr>
                <a:srgbClr val="595959"/>
              </a:buClr>
              <a:buSzPts val="1150"/>
              <a:buFont typeface="Lato"/>
              <a:buChar char="●"/>
            </a:pPr>
            <a:r>
              <a:rPr lang="fr" sz="1150">
                <a:solidFill>
                  <a:srgbClr val="595959"/>
                </a:solidFill>
                <a:latin typeface="Lato"/>
                <a:ea typeface="Lato"/>
                <a:cs typeface="Lato"/>
                <a:sym typeface="Lato"/>
              </a:rPr>
              <a:t>Accompagnement juridique pour la gestion des données personnelles et sensibles</a:t>
            </a:r>
            <a:endParaRPr sz="1150">
              <a:solidFill>
                <a:srgbClr val="595959"/>
              </a:solidFill>
              <a:latin typeface="Lato"/>
              <a:ea typeface="Lato"/>
              <a:cs typeface="Lato"/>
              <a:sym typeface="Lato"/>
            </a:endParaRPr>
          </a:p>
          <a:p>
            <a:pPr indent="-301625" lvl="0" marL="457200" rtl="0" algn="l">
              <a:lnSpc>
                <a:spcPct val="95000"/>
              </a:lnSpc>
              <a:spcBef>
                <a:spcPts val="0"/>
              </a:spcBef>
              <a:spcAft>
                <a:spcPts val="0"/>
              </a:spcAft>
              <a:buClr>
                <a:srgbClr val="595959"/>
              </a:buClr>
              <a:buSzPts val="1150"/>
              <a:buFont typeface="Lato"/>
              <a:buChar char="●"/>
            </a:pPr>
            <a:r>
              <a:rPr lang="fr" sz="1150">
                <a:solidFill>
                  <a:srgbClr val="595959"/>
                </a:solidFill>
                <a:latin typeface="Lato"/>
                <a:ea typeface="Lato"/>
                <a:cs typeface="Lato"/>
                <a:sym typeface="Lato"/>
              </a:rPr>
              <a:t>Accompagnement à la rédaction de datapapers</a:t>
            </a:r>
            <a:endParaRPr sz="1150">
              <a:solidFill>
                <a:srgbClr val="595959"/>
              </a:solidFill>
              <a:latin typeface="Lato"/>
              <a:ea typeface="Lato"/>
              <a:cs typeface="Lato"/>
              <a:sym typeface="Lato"/>
            </a:endParaRPr>
          </a:p>
          <a:p>
            <a:pPr indent="-301625" lvl="0" marL="457200" rtl="0" algn="l">
              <a:lnSpc>
                <a:spcPct val="95000"/>
              </a:lnSpc>
              <a:spcBef>
                <a:spcPts val="0"/>
              </a:spcBef>
              <a:spcAft>
                <a:spcPts val="0"/>
              </a:spcAft>
              <a:buClr>
                <a:schemeClr val="dk1"/>
              </a:buClr>
              <a:buSzPts val="1150"/>
              <a:buChar char="●"/>
            </a:pPr>
            <a:r>
              <a:rPr lang="fr" sz="1150">
                <a:solidFill>
                  <a:srgbClr val="595959"/>
                </a:solidFill>
                <a:latin typeface="Lato"/>
                <a:ea typeface="Lato"/>
                <a:cs typeface="Lato"/>
                <a:sym typeface="Lato"/>
              </a:rPr>
              <a:t>Accompagnement au dépôt dans l’entrepôt RDG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11663fee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11663fee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Questions de natures diverses : sur le pgd, sur le stockage, questions juridiques, conseils sur les entrepôts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ec50aebef9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ec50aebef9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articulation avec les direction de la recherche : effectif et va s’intensifier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ec50aebef9_0_1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ec50aebef9_0_1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ARDoISE intervient sur des projets de typologies variées de la thèses aux gros projets structurants tels que IRIS-E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ec50aebef9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ec50aebef9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ec50aebef9_0_1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ec50aebef9_0_1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Existait déjà un format de webinaires SOcle lancé en 2021, qu’Ardoise a repris à son compte sur les données depuis 2023. 45 min en ligne, sur l’heure de midi, format léger pour première prise de contact avec les chercheurs</a:t>
            </a:r>
            <a:endParaRPr/>
          </a:p>
          <a:p>
            <a:pPr indent="0" lvl="0" marL="0" rtl="0" algn="l">
              <a:spcBef>
                <a:spcPts val="0"/>
              </a:spcBef>
              <a:spcAft>
                <a:spcPts val="0"/>
              </a:spcAft>
              <a:buNone/>
            </a:pPr>
            <a:r>
              <a:rPr lang="fr"/>
              <a:t>Membres d’ardoise participent aux formations doctorales dans le cadre du collège doctoral breton sur la partie données de la recherche. Croisement problématique SO et intégrité scientifique</a:t>
            </a:r>
            <a:endParaRPr/>
          </a:p>
          <a:p>
            <a:pPr indent="0" lvl="0" marL="0" rtl="0" algn="l">
              <a:spcBef>
                <a:spcPts val="0"/>
              </a:spcBef>
              <a:spcAft>
                <a:spcPts val="0"/>
              </a:spcAft>
              <a:buNone/>
            </a:pPr>
            <a:r>
              <a:rPr lang="fr"/>
              <a:t>Ardoise donne des formations à l’URFIST, le programme URFIST sur les données de la recherche est riche. La collaboration avec l’URFIST permet de s’assurer de la complémentarité des différentes offres</a:t>
            </a:r>
            <a:endParaRPr/>
          </a:p>
          <a:p>
            <a:pPr indent="0" lvl="0" marL="0" rtl="0" algn="l">
              <a:spcBef>
                <a:spcPts val="0"/>
              </a:spcBef>
              <a:spcAft>
                <a:spcPts val="0"/>
              </a:spcAft>
              <a:buNone/>
            </a:pPr>
            <a:r>
              <a:rPr lang="fr"/>
              <a:t>Offre de formation déjà existante sur le territoire, On s’articule avec les formations proposées par les partenaires, les formations disciplinaires sur des données spécifiques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ec50aebef9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ec50aebef9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c50aebef9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c50aebef9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a1efa5c7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a1efa5c7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a1efa5c7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a1efa5c7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ec50aebef9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ec50aebef9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ec50aebef9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ec50aebef9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c50aebef9_0_1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c50aebef9_0_1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000">
                <a:solidFill>
                  <a:srgbClr val="1A1A1A"/>
                </a:solidFill>
                <a:latin typeface="Lato"/>
                <a:ea typeface="Lato"/>
                <a:cs typeface="Lato"/>
                <a:sym typeface="Lato"/>
              </a:rPr>
              <a:t>Mise en place de politique dans les universités parallèle depuis une dizaine d’année et entrent en convergence à partir de 2021 à la faveur de la réflexion et de la mise en place de l’EPE qui a fait de la SO un axe fort de la collaboration de ses membres et associés</a:t>
            </a:r>
            <a:endParaRPr sz="1000">
              <a:solidFill>
                <a:srgbClr val="1A1A1A"/>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fr" sz="1000">
                <a:solidFill>
                  <a:srgbClr val="1A1A1A"/>
                </a:solidFill>
                <a:latin typeface="Lato"/>
                <a:ea typeface="Lato"/>
                <a:cs typeface="Lato"/>
                <a:sym typeface="Lato"/>
              </a:rPr>
              <a:t>Le projet ARDoISE s’inscrit pleinement dans la stratégie Science ouverte des  universités</a:t>
            </a:r>
            <a:endParaRPr sz="1000">
              <a:solidFill>
                <a:srgbClr val="1A1A1A"/>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fr" sz="1000">
                <a:solidFill>
                  <a:srgbClr val="1A1A1A"/>
                </a:solidFill>
                <a:latin typeface="Lato"/>
                <a:ea typeface="Lato"/>
                <a:cs typeface="Lato"/>
                <a:sym typeface="Lato"/>
              </a:rPr>
              <a:t>SO : axe fort de coopération des deux universités au sein de l’EPE</a:t>
            </a:r>
            <a:endParaRPr sz="1000">
              <a:solidFill>
                <a:srgbClr val="1A1A1A"/>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fr" sz="1000">
                <a:solidFill>
                  <a:srgbClr val="1A1A1A"/>
                </a:solidFill>
                <a:latin typeface="Lato"/>
                <a:ea typeface="Lato"/>
                <a:cs typeface="Lato"/>
                <a:sym typeface="Lato"/>
              </a:rPr>
              <a:t>Statut EPE Université de Rennes: “l’u niversité de Rennes met en œuvre au travers de ses activités d’enseignement et de recherche une politique en faveur de la science ouverte. Afin de rendre les connaissances accessibles à tous par tous, elle définit sa stratégie en la matière, sa mise en œuvre et son accompagnement, en conformité avec les recommandations nationales et européennes”</a:t>
            </a:r>
            <a:endParaRPr sz="1000">
              <a:solidFill>
                <a:srgbClr val="1A1A1A"/>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fr" sz="1000">
                <a:solidFill>
                  <a:srgbClr val="1A1A1A"/>
                </a:solidFill>
                <a:latin typeface="Lato"/>
                <a:ea typeface="Lato"/>
                <a:cs typeface="Lato"/>
                <a:sym typeface="Lato"/>
              </a:rPr>
              <a:t>Chaque université a mis en place </a:t>
            </a:r>
            <a:endParaRPr sz="1000">
              <a:solidFill>
                <a:srgbClr val="1A1A1A"/>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c50aebef9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c50aebef9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fr" sz="1300">
                <a:solidFill>
                  <a:srgbClr val="595959"/>
                </a:solidFill>
                <a:latin typeface="Lato"/>
                <a:ea typeface="Lato"/>
                <a:cs typeface="Lato"/>
                <a:sym typeface="Lato"/>
              </a:rPr>
              <a:t>Le dispositif mis en place a une visée généraliste et pluridisciplinaire et se construit en complémentarité avec des «noeuds thématiques ».  Autant que possible sont représentés dans le réseau ardoise les différents membres de l’écosystème RDG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c50aebef9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c50aebef9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chemeClr val="accent1"/>
                </a:solidFill>
                <a:latin typeface="Lato"/>
                <a:ea typeface="Lato"/>
                <a:cs typeface="Lato"/>
                <a:sym typeface="Lato"/>
              </a:rPr>
              <a:t>La vocation de ces groupes est avant tout de capitaliser les ressources développées par les ateliers et mutualiser les compétences et les besoins des ateliers, dont les missions généralistes les amènent à se pencher sur les mêmes questions. L'objectif à terme est également d'ouvrir ces réflexions aux centres de référence établissements et à l'ensemble des acteurs de la donnée.</a:t>
            </a:r>
            <a:endParaRPr sz="1000">
              <a:solidFill>
                <a:schemeClr val="accent1"/>
              </a:solidFill>
              <a:latin typeface="Lato"/>
              <a:ea typeface="Lato"/>
              <a:cs typeface="Lato"/>
              <a:sym typeface="Lato"/>
            </a:endParaRPr>
          </a:p>
          <a:p>
            <a:pPr indent="0" lvl="0" marL="0" rtl="0" algn="l">
              <a:spcBef>
                <a:spcPts val="0"/>
              </a:spcBef>
              <a:spcAft>
                <a:spcPts val="0"/>
              </a:spcAft>
              <a:buNone/>
            </a:pPr>
            <a:r>
              <a:rPr lang="fr" sz="1000">
                <a:solidFill>
                  <a:schemeClr val="accent1"/>
                </a:solidFill>
                <a:latin typeface="Lato"/>
                <a:ea typeface="Lato"/>
                <a:cs typeface="Lato"/>
                <a:sym typeface="Lato"/>
              </a:rPr>
              <a:t>&gt; participation à l’écosystème national</a:t>
            </a:r>
            <a:endParaRPr sz="1000">
              <a:solidFill>
                <a:schemeClr val="accent1"/>
              </a:solidFill>
              <a:latin typeface="Lato"/>
              <a:ea typeface="Lato"/>
              <a:cs typeface="Lato"/>
              <a:sym typeface="Lato"/>
            </a:endParaRPr>
          </a:p>
          <a:p>
            <a:pPr indent="0" lvl="0" marL="0" rtl="0" algn="l">
              <a:spcBef>
                <a:spcPts val="0"/>
              </a:spcBef>
              <a:spcAft>
                <a:spcPts val="0"/>
              </a:spcAft>
              <a:buNone/>
            </a:pPr>
            <a:r>
              <a:rPr lang="fr" sz="1000">
                <a:solidFill>
                  <a:schemeClr val="accent1"/>
                </a:solidFill>
                <a:latin typeface="Lato"/>
                <a:ea typeface="Lato"/>
                <a:cs typeface="Lato"/>
                <a:sym typeface="Lato"/>
              </a:rPr>
              <a:t>&gt; GT meta qui structurent le fonctionnement des ateliers et de l’écosystème RDG pour faire vivre le réseau et progresser collectivement, capitaliser les ressources et mutualiser les compétences</a:t>
            </a:r>
            <a:endParaRPr sz="10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c50aebef9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c50aebef9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Une échelle de collaboration du dialogue à l’investissement dans le groupe de travail opérationnel en passant par le fait d’être membre du réseau élargi ARDoISE. Représente bien le paysage rennais à travers </a:t>
            </a:r>
            <a:endParaRPr/>
          </a:p>
          <a:p>
            <a:pPr indent="-298450" lvl="0" marL="457200" rtl="0" algn="l">
              <a:spcBef>
                <a:spcPts val="0"/>
              </a:spcBef>
              <a:spcAft>
                <a:spcPts val="0"/>
              </a:spcAft>
              <a:buSzPts val="1100"/>
              <a:buChar char="-"/>
            </a:pPr>
            <a:r>
              <a:rPr lang="fr"/>
              <a:t>les ONR avec qui les université ont des partenariats (INRIA, INRAE et inserm et le cnrs via la MSHB),</a:t>
            </a:r>
            <a:endParaRPr/>
          </a:p>
          <a:p>
            <a:pPr indent="-298450" lvl="0" marL="457200" rtl="0" algn="l">
              <a:spcBef>
                <a:spcPts val="0"/>
              </a:spcBef>
              <a:spcAft>
                <a:spcPts val="0"/>
              </a:spcAft>
              <a:buSzPts val="1100"/>
              <a:buChar char="-"/>
            </a:pPr>
            <a:r>
              <a:rPr lang="fr"/>
              <a:t>les UAR,</a:t>
            </a:r>
            <a:endParaRPr/>
          </a:p>
          <a:p>
            <a:pPr indent="-298450" lvl="0" marL="457200" rtl="0" algn="l">
              <a:spcBef>
                <a:spcPts val="0"/>
              </a:spcBef>
              <a:spcAft>
                <a:spcPts val="0"/>
              </a:spcAft>
              <a:buSzPts val="1100"/>
              <a:buChar char="-"/>
            </a:pPr>
            <a:r>
              <a:rPr lang="fr"/>
              <a:t> les insfrastructures  techniques (Eskemm, genouest), </a:t>
            </a:r>
            <a:endParaRPr/>
          </a:p>
          <a:p>
            <a:pPr indent="-298450" lvl="0" marL="457200" rtl="0" algn="l">
              <a:spcBef>
                <a:spcPts val="0"/>
              </a:spcBef>
              <a:spcAft>
                <a:spcPts val="0"/>
              </a:spcAft>
              <a:buSzPts val="1100"/>
              <a:buChar char="-"/>
            </a:pPr>
            <a:r>
              <a:rPr lang="fr"/>
              <a:t>UAR( OSUR, Scanmat, Biosit, MSHB)</a:t>
            </a:r>
            <a:endParaRPr/>
          </a:p>
          <a:p>
            <a:pPr indent="-298450" lvl="0" marL="457200" rtl="0" algn="l">
              <a:spcBef>
                <a:spcPts val="0"/>
              </a:spcBef>
              <a:spcAft>
                <a:spcPts val="0"/>
              </a:spcAft>
              <a:buSzPts val="1100"/>
              <a:buChar char="-"/>
            </a:pPr>
            <a:r>
              <a:rPr lang="fr"/>
              <a:t>un centre de ressources URFIST pour la formation</a:t>
            </a:r>
            <a:endParaRPr/>
          </a:p>
          <a:p>
            <a:pPr indent="-298450" lvl="0" marL="457200" rtl="0" algn="l">
              <a:spcBef>
                <a:spcPts val="0"/>
              </a:spcBef>
              <a:spcAft>
                <a:spcPts val="0"/>
              </a:spcAft>
              <a:buSzPts val="1100"/>
              <a:buChar char="-"/>
            </a:pPr>
            <a:r>
              <a:rPr lang="fr"/>
              <a:t>le CHU - collaboration dans les deux sens : expertise données de santé / participation membres ardoise au nouveau Comité Scientifique et Ethique des Entrepôts de Données de Santé (CSE EDS) </a:t>
            </a:r>
            <a:endParaRPr/>
          </a:p>
          <a:p>
            <a:pPr indent="0" lvl="0" marL="0" rtl="0" algn="l">
              <a:spcBef>
                <a:spcPts val="0"/>
              </a:spcBef>
              <a:spcAft>
                <a:spcPts val="0"/>
              </a:spcAft>
              <a:buNone/>
            </a:pPr>
            <a:r>
              <a:rPr lang="fr"/>
              <a:t>Paysage en cours de structuration, dialogue amorcé</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fr"/>
              <a:t> </a:t>
            </a:r>
            <a:r>
              <a:rPr lang="fr">
                <a:highlight>
                  <a:schemeClr val="accent4"/>
                </a:highlight>
              </a:rPr>
              <a:t>et  CHU participe à des réunions de réseau en présentant les recommandations pour partage de données cliniques, eskemm numérique est venu nous présenter son projet d’offre de service, INSERM / Certains ont des personnels qui </a:t>
            </a:r>
            <a:endParaRPr>
              <a:highlight>
                <a:schemeClr val="accent4"/>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ec50aebef9_0_1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ec50aebef9_0_1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ec50aebef9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ec50aebef9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ec50aebef9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ec50aebef9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23.jpg"/><Relationship Id="rId6"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mailto:guichet-ardoise@renater.groupes.fr" TargetMode="External"/><Relationship Id="rId4" Type="http://schemas.openxmlformats.org/officeDocument/2006/relationships/image" Target="../media/image6.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6.jpg"/><Relationship Id="rId5" Type="http://schemas.openxmlformats.org/officeDocument/2006/relationships/image" Target="../media/image35.png"/><Relationship Id="rId6"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sygefor.reseau-urfist.fr/#/training/10184/12216/d9663e409ced6f5a8be7614c4a90a701" TargetMode="External"/><Relationship Id="rId4" Type="http://schemas.openxmlformats.org/officeDocument/2006/relationships/image" Target="../media/image6.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2.jpg"/><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mailto:guichet-ardoise@renater.groupes.fr" TargetMode="Externa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socle.univ-rennes2.fr/"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11.png"/><Relationship Id="rId13" Type="http://schemas.openxmlformats.org/officeDocument/2006/relationships/image" Target="../media/image7.png"/><Relationship Id="rId12"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15.png"/><Relationship Id="rId9" Type="http://schemas.openxmlformats.org/officeDocument/2006/relationships/image" Target="../media/image5.png"/><Relationship Id="rId15" Type="http://schemas.openxmlformats.org/officeDocument/2006/relationships/image" Target="../media/image29.png"/><Relationship Id="rId14" Type="http://schemas.openxmlformats.org/officeDocument/2006/relationships/image" Target="../media/image3.png"/><Relationship Id="rId16"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hyperlink" Target="https://entrepot.recherche.data.gouv.fr/dataverse/univ-rennes;jsessionid=bc626f8caa46a43eed488d12e524" TargetMode="External"/><Relationship Id="rId8"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30.png"/><Relationship Id="rId13" Type="http://schemas.openxmlformats.org/officeDocument/2006/relationships/image" Target="../media/image6.png"/><Relationship Id="rId12" Type="http://schemas.openxmlformats.org/officeDocument/2006/relationships/image" Target="../media/image21.png"/><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8.png"/><Relationship Id="rId9"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8.png"/><Relationship Id="rId7" Type="http://schemas.openxmlformats.org/officeDocument/2006/relationships/image" Target="../media/image16.jp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27.png"/><Relationship Id="rId6"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 </a:t>
            </a:r>
            <a:endParaRPr/>
          </a:p>
          <a:p>
            <a:pPr indent="0" lvl="0" marL="0" rtl="0" algn="l">
              <a:spcBef>
                <a:spcPts val="0"/>
              </a:spcBef>
              <a:spcAft>
                <a:spcPts val="0"/>
              </a:spcAft>
              <a:buNone/>
            </a:pPr>
            <a:r>
              <a:rPr lang="fr"/>
              <a:t>de l’atelier rennais de la donnée</a:t>
            </a:r>
            <a:endParaRPr/>
          </a:p>
          <a:p>
            <a:pPr indent="0" lvl="0" marL="0" rtl="0" algn="l">
              <a:spcBef>
                <a:spcPts val="0"/>
              </a:spcBef>
              <a:spcAft>
                <a:spcPts val="0"/>
              </a:spcAft>
              <a:buNone/>
            </a:pPr>
            <a:r>
              <a:rPr lang="fr"/>
              <a:t>ARDoISE</a:t>
            </a:r>
            <a:endParaRPr/>
          </a:p>
        </p:txBody>
      </p:sp>
      <p:sp>
        <p:nvSpPr>
          <p:cNvPr id="87" name="Google Shape;87;p13"/>
          <p:cNvSpPr txBox="1"/>
          <p:nvPr>
            <p:ph idx="1" type="subTitle"/>
          </p:nvPr>
        </p:nvSpPr>
        <p:spPr>
          <a:xfrm>
            <a:off x="729625" y="3172900"/>
            <a:ext cx="7688100" cy="1139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b="1" lang="fr" sz="1420"/>
              <a:t>Fiona Edmond</a:t>
            </a:r>
            <a:endParaRPr sz="1420"/>
          </a:p>
          <a:p>
            <a:pPr indent="0" lvl="0" marL="0" rtl="0" algn="l">
              <a:lnSpc>
                <a:spcPct val="80000"/>
              </a:lnSpc>
              <a:spcBef>
                <a:spcPts val="0"/>
              </a:spcBef>
              <a:spcAft>
                <a:spcPts val="0"/>
              </a:spcAft>
              <a:buSzPts val="770"/>
              <a:buNone/>
            </a:pPr>
            <a:r>
              <a:rPr lang="fr" sz="1420"/>
              <a:t>Co-pilote de l’atelier ARDoISE, Bibliothécaire responsable des données de la recherche, SCD, Université Rennes 2</a:t>
            </a:r>
            <a:endParaRPr sz="1420"/>
          </a:p>
          <a:p>
            <a:pPr indent="0" lvl="0" marL="0" rtl="0" algn="l">
              <a:lnSpc>
                <a:spcPct val="80000"/>
              </a:lnSpc>
              <a:spcBef>
                <a:spcPts val="0"/>
              </a:spcBef>
              <a:spcAft>
                <a:spcPts val="0"/>
              </a:spcAft>
              <a:buSzPts val="770"/>
              <a:buNone/>
            </a:pPr>
            <a:r>
              <a:t/>
            </a:r>
            <a:endParaRPr sz="1420"/>
          </a:p>
          <a:p>
            <a:pPr indent="0" lvl="0" marL="0" rtl="0" algn="l">
              <a:lnSpc>
                <a:spcPct val="80000"/>
              </a:lnSpc>
              <a:spcBef>
                <a:spcPts val="0"/>
              </a:spcBef>
              <a:spcAft>
                <a:spcPts val="0"/>
              </a:spcAft>
              <a:buSzPts val="770"/>
              <a:buNone/>
            </a:pPr>
            <a:r>
              <a:rPr b="1" lang="fr" sz="1420"/>
              <a:t>Manon Le Guennec</a:t>
            </a:r>
            <a:r>
              <a:rPr lang="fr" sz="1420"/>
              <a:t>, </a:t>
            </a:r>
            <a:endParaRPr sz="1420"/>
          </a:p>
          <a:p>
            <a:pPr indent="0" lvl="0" marL="0" rtl="0" algn="l">
              <a:lnSpc>
                <a:spcPct val="80000"/>
              </a:lnSpc>
              <a:spcBef>
                <a:spcPts val="0"/>
              </a:spcBef>
              <a:spcAft>
                <a:spcPts val="0"/>
              </a:spcAft>
              <a:buSzPts val="770"/>
              <a:buNone/>
            </a:pPr>
            <a:r>
              <a:rPr lang="fr" sz="1420"/>
              <a:t>Co-pilote de l’atelier ARDoISE, Conservatrice des bibliothèques responsable du service Appui à la recherche et documentation en ligne (ARDEL), SCD, Université de Rennes</a:t>
            </a:r>
            <a:endParaRPr sz="1420"/>
          </a:p>
          <a:p>
            <a:pPr indent="0" lvl="0" marL="0" rtl="0" algn="l">
              <a:lnSpc>
                <a:spcPct val="80000"/>
              </a:lnSpc>
              <a:spcBef>
                <a:spcPts val="0"/>
              </a:spcBef>
              <a:spcAft>
                <a:spcPts val="0"/>
              </a:spcAft>
              <a:buSzPts val="770"/>
              <a:buNone/>
            </a:pPr>
            <a:r>
              <a:t/>
            </a:r>
            <a:endParaRPr sz="1420"/>
          </a:p>
        </p:txBody>
      </p:sp>
      <p:pic>
        <p:nvPicPr>
          <p:cNvPr id="88" name="Google Shape;88;p13"/>
          <p:cNvPicPr preferRelativeResize="0"/>
          <p:nvPr/>
        </p:nvPicPr>
        <p:blipFill>
          <a:blip r:embed="rId3">
            <a:alphaModFix/>
          </a:blip>
          <a:stretch>
            <a:fillRect/>
          </a:stretch>
        </p:blipFill>
        <p:spPr>
          <a:xfrm>
            <a:off x="8218300" y="592600"/>
            <a:ext cx="778676" cy="1139098"/>
          </a:xfrm>
          <a:prstGeom prst="rect">
            <a:avLst/>
          </a:prstGeom>
          <a:noFill/>
          <a:ln>
            <a:noFill/>
          </a:ln>
        </p:spPr>
      </p:pic>
      <p:pic>
        <p:nvPicPr>
          <p:cNvPr id="89" name="Google Shape;89;p13"/>
          <p:cNvPicPr preferRelativeResize="0"/>
          <p:nvPr/>
        </p:nvPicPr>
        <p:blipFill>
          <a:blip r:embed="rId4">
            <a:alphaModFix/>
          </a:blip>
          <a:stretch>
            <a:fillRect/>
          </a:stretch>
        </p:blipFill>
        <p:spPr>
          <a:xfrm>
            <a:off x="7013050" y="592599"/>
            <a:ext cx="1139100" cy="1139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idx="1" type="body"/>
          </p:nvPr>
        </p:nvSpPr>
        <p:spPr>
          <a:xfrm>
            <a:off x="143300" y="1415425"/>
            <a:ext cx="8853600" cy="535200"/>
          </a:xfrm>
          <a:prstGeom prst="rect">
            <a:avLst/>
          </a:prstGeom>
          <a:solidFill>
            <a:schemeClr val="dk1"/>
          </a:solidFill>
        </p:spPr>
        <p:txBody>
          <a:bodyPr anchorCtr="0" anchor="t" bIns="91425" lIns="91425" spcFirstLastPara="1" rIns="91425" wrap="square" tIns="91425">
            <a:noAutofit/>
          </a:bodyPr>
          <a:lstStyle/>
          <a:p>
            <a:pPr indent="0" lvl="0" marL="0" rtl="0" algn="ctr">
              <a:lnSpc>
                <a:spcPct val="75000"/>
              </a:lnSpc>
              <a:spcBef>
                <a:spcPts val="1200"/>
              </a:spcBef>
              <a:spcAft>
                <a:spcPts val="0"/>
              </a:spcAft>
              <a:buSzPts val="275"/>
              <a:buNone/>
            </a:pPr>
            <a:r>
              <a:rPr lang="fr" sz="1400">
                <a:solidFill>
                  <a:schemeClr val="lt1"/>
                </a:solidFill>
              </a:rPr>
              <a:t>Un r</a:t>
            </a:r>
            <a:r>
              <a:rPr lang="fr" sz="1400">
                <a:solidFill>
                  <a:schemeClr val="lt1"/>
                </a:solidFill>
              </a:rPr>
              <a:t>éseau d’échange interdisciplinaire et de diffusion de l’information sur les données de la recherche sur le territoire rennais </a:t>
            </a:r>
            <a:endParaRPr sz="1400">
              <a:solidFill>
                <a:schemeClr val="lt1"/>
              </a:solidFill>
            </a:endParaRPr>
          </a:p>
          <a:p>
            <a:pPr indent="0" lvl="0" marL="0" rtl="0" algn="l">
              <a:lnSpc>
                <a:spcPct val="95000"/>
              </a:lnSpc>
              <a:spcBef>
                <a:spcPts val="0"/>
              </a:spcBef>
              <a:spcAft>
                <a:spcPts val="1200"/>
              </a:spcAft>
              <a:buSzPts val="275"/>
              <a:buNone/>
            </a:pPr>
            <a:r>
              <a:t/>
            </a:r>
            <a:endParaRPr sz="1400">
              <a:solidFill>
                <a:schemeClr val="lt1"/>
              </a:solidFill>
            </a:endParaRPr>
          </a:p>
        </p:txBody>
      </p:sp>
      <p:pic>
        <p:nvPicPr>
          <p:cNvPr id="241" name="Google Shape;241;p22"/>
          <p:cNvPicPr preferRelativeResize="0"/>
          <p:nvPr/>
        </p:nvPicPr>
        <p:blipFill>
          <a:blip r:embed="rId3">
            <a:alphaModFix/>
          </a:blip>
          <a:stretch>
            <a:fillRect/>
          </a:stretch>
        </p:blipFill>
        <p:spPr>
          <a:xfrm>
            <a:off x="8211942" y="59200"/>
            <a:ext cx="785032" cy="1148401"/>
          </a:xfrm>
          <a:prstGeom prst="rect">
            <a:avLst/>
          </a:prstGeom>
          <a:noFill/>
          <a:ln>
            <a:noFill/>
          </a:ln>
        </p:spPr>
      </p:pic>
      <p:sp>
        <p:nvSpPr>
          <p:cNvPr id="242" name="Google Shape;242;p22"/>
          <p:cNvSpPr txBox="1"/>
          <p:nvPr>
            <p:ph idx="2" type="body"/>
          </p:nvPr>
        </p:nvSpPr>
        <p:spPr>
          <a:xfrm>
            <a:off x="66550" y="2114550"/>
            <a:ext cx="3116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a:t>Un réseau pluridisciplinaire</a:t>
            </a:r>
            <a:endParaRPr b="1"/>
          </a:p>
          <a:p>
            <a:pPr indent="-304800" lvl="0" marL="457200" rtl="0" algn="l">
              <a:spcBef>
                <a:spcPts val="1200"/>
              </a:spcBef>
              <a:spcAft>
                <a:spcPts val="0"/>
              </a:spcAft>
              <a:buSzPts val="1200"/>
              <a:buChar char="➔"/>
            </a:pPr>
            <a:r>
              <a:rPr lang="fr" sz="1200"/>
              <a:t>Une </a:t>
            </a:r>
            <a:r>
              <a:rPr b="1" lang="fr" sz="1200"/>
              <a:t>diversité de profils métier</a:t>
            </a:r>
            <a:r>
              <a:rPr lang="fr" sz="1200"/>
              <a:t> :  b</a:t>
            </a:r>
            <a:r>
              <a:rPr lang="fr" sz="1200"/>
              <a:t>ibliothécaires, documentalistes, ingénieurs, juristes, archiviste, chercheurs, personnels d’appui à la recherche, ….</a:t>
            </a:r>
            <a:endParaRPr sz="1200"/>
          </a:p>
          <a:p>
            <a:pPr indent="-304800" lvl="0" marL="457200" rtl="0" algn="l">
              <a:spcBef>
                <a:spcPts val="0"/>
              </a:spcBef>
              <a:spcAft>
                <a:spcPts val="0"/>
              </a:spcAft>
              <a:buSzPts val="1200"/>
              <a:buChar char="➔"/>
            </a:pPr>
            <a:r>
              <a:rPr lang="fr" sz="1200"/>
              <a:t>Une</a:t>
            </a:r>
            <a:r>
              <a:rPr b="1" lang="fr" sz="1200"/>
              <a:t> large couverture disciplinaire</a:t>
            </a:r>
            <a:r>
              <a:rPr lang="fr" sz="1200"/>
              <a:t>  qui permet l’identification des besoins</a:t>
            </a:r>
            <a:endParaRPr sz="1200"/>
          </a:p>
          <a:p>
            <a:pPr indent="-304800" lvl="0" marL="457200" rtl="0" algn="l">
              <a:spcBef>
                <a:spcPts val="0"/>
              </a:spcBef>
              <a:spcAft>
                <a:spcPts val="0"/>
              </a:spcAft>
              <a:buSzPts val="1200"/>
              <a:buChar char="➔"/>
            </a:pPr>
            <a:r>
              <a:rPr lang="fr" sz="1200"/>
              <a:t>Pour une </a:t>
            </a:r>
            <a:r>
              <a:rPr lang="fr" sz="1200"/>
              <a:t> montée en compétence collective</a:t>
            </a:r>
            <a:endParaRPr sz="1200"/>
          </a:p>
          <a:p>
            <a:pPr indent="-304800" lvl="0" marL="457200" rtl="0" algn="l">
              <a:spcBef>
                <a:spcPts val="0"/>
              </a:spcBef>
              <a:spcAft>
                <a:spcPts val="0"/>
              </a:spcAft>
              <a:buSzPts val="1200"/>
              <a:buChar char="➔"/>
            </a:pPr>
            <a:r>
              <a:rPr lang="fr" sz="1200"/>
              <a:t>Des personnes ressources pour le groupe de travail opérationnel</a:t>
            </a:r>
            <a:endParaRPr sz="1200"/>
          </a:p>
          <a:p>
            <a:pPr indent="0" lvl="0" marL="0" rtl="0" algn="l">
              <a:spcBef>
                <a:spcPts val="1200"/>
              </a:spcBef>
              <a:spcAft>
                <a:spcPts val="1200"/>
              </a:spcAft>
              <a:buNone/>
            </a:pPr>
            <a:r>
              <a:t/>
            </a:r>
            <a:endParaRPr sz="1200"/>
          </a:p>
        </p:txBody>
      </p:sp>
      <p:sp>
        <p:nvSpPr>
          <p:cNvPr id="243" name="Google Shape;243;p22"/>
          <p:cNvSpPr txBox="1"/>
          <p:nvPr>
            <p:ph idx="2" type="body"/>
          </p:nvPr>
        </p:nvSpPr>
        <p:spPr>
          <a:xfrm>
            <a:off x="3031975" y="2108725"/>
            <a:ext cx="3348900" cy="2935500"/>
          </a:xfrm>
          <a:prstGeom prst="rect">
            <a:avLst/>
          </a:prstGeom>
        </p:spPr>
        <p:txBody>
          <a:bodyPr anchorCtr="0" anchor="t" bIns="91425" lIns="91425" spcFirstLastPara="1" rIns="91425" wrap="square" tIns="91425">
            <a:noAutofit/>
          </a:bodyPr>
          <a:lstStyle/>
          <a:p>
            <a:pPr indent="0" lvl="0" marL="0" rtl="0" algn="l">
              <a:lnSpc>
                <a:spcPct val="75000"/>
              </a:lnSpc>
              <a:spcBef>
                <a:spcPts val="1200"/>
              </a:spcBef>
              <a:spcAft>
                <a:spcPts val="0"/>
              </a:spcAft>
              <a:buSzPts val="852"/>
              <a:buNone/>
            </a:pPr>
            <a:r>
              <a:rPr b="1" lang="fr" sz="1217"/>
              <a:t>Animation du réseau</a:t>
            </a:r>
            <a:endParaRPr b="1" sz="1217"/>
          </a:p>
          <a:p>
            <a:pPr indent="-305911" lvl="0" marL="457200" rtl="0" algn="l">
              <a:lnSpc>
                <a:spcPct val="75000"/>
              </a:lnSpc>
              <a:spcBef>
                <a:spcPts val="1200"/>
              </a:spcBef>
              <a:spcAft>
                <a:spcPts val="0"/>
              </a:spcAft>
              <a:buSzPts val="1218"/>
              <a:buChar char="➔"/>
            </a:pPr>
            <a:r>
              <a:rPr b="1" lang="fr" sz="1217"/>
              <a:t>2022-2023</a:t>
            </a:r>
            <a:r>
              <a:rPr lang="fr" sz="1217"/>
              <a:t> : Réunions  de réseau mensuelles en 2022-2023 :</a:t>
            </a:r>
            <a:r>
              <a:rPr lang="fr" sz="1217">
                <a:highlight>
                  <a:srgbClr val="FFFF00"/>
                </a:highlight>
              </a:rPr>
              <a:t> </a:t>
            </a:r>
            <a:endParaRPr sz="1217">
              <a:highlight>
                <a:srgbClr val="FFFF00"/>
              </a:highlight>
            </a:endParaRPr>
          </a:p>
          <a:p>
            <a:pPr indent="-305911" lvl="1" marL="914400" rtl="0" algn="l">
              <a:lnSpc>
                <a:spcPct val="75000"/>
              </a:lnSpc>
              <a:spcBef>
                <a:spcPts val="0"/>
              </a:spcBef>
              <a:spcAft>
                <a:spcPts val="0"/>
              </a:spcAft>
              <a:buSzPts val="1218"/>
              <a:buChar char="◆"/>
            </a:pPr>
            <a:r>
              <a:rPr lang="fr" sz="1217">
                <a:highlight>
                  <a:schemeClr val="lt1"/>
                </a:highlight>
              </a:rPr>
              <a:t>Présentation des plateformes de données locales (GenOuest, Osuris,, Eskemm data …)</a:t>
            </a:r>
            <a:endParaRPr sz="1217">
              <a:highlight>
                <a:schemeClr val="lt1"/>
              </a:highlight>
            </a:endParaRPr>
          </a:p>
          <a:p>
            <a:pPr indent="-305911" lvl="1" marL="914400" rtl="0" algn="l">
              <a:lnSpc>
                <a:spcPct val="75000"/>
              </a:lnSpc>
              <a:spcBef>
                <a:spcPts val="0"/>
              </a:spcBef>
              <a:spcAft>
                <a:spcPts val="0"/>
              </a:spcAft>
              <a:buSzPts val="1218"/>
              <a:buChar char="◆"/>
            </a:pPr>
            <a:r>
              <a:rPr lang="fr" sz="1217">
                <a:highlight>
                  <a:schemeClr val="lt1"/>
                </a:highlight>
              </a:rPr>
              <a:t>Réflexions  : blockchain dans la recherche, recommandations </a:t>
            </a:r>
            <a:r>
              <a:rPr lang="fr" sz="1217"/>
              <a:t>pour le partage des données de recherche clinique, accompagnement PGD</a:t>
            </a:r>
            <a:br>
              <a:rPr lang="fr" sz="1217">
                <a:highlight>
                  <a:srgbClr val="FFFF00"/>
                </a:highlight>
              </a:rPr>
            </a:br>
            <a:endParaRPr sz="1217">
              <a:highlight>
                <a:srgbClr val="FFFF00"/>
              </a:highlight>
            </a:endParaRPr>
          </a:p>
          <a:p>
            <a:pPr indent="-305911" lvl="0" marL="457200" rtl="0" algn="l">
              <a:lnSpc>
                <a:spcPct val="75000"/>
              </a:lnSpc>
              <a:spcBef>
                <a:spcPts val="0"/>
              </a:spcBef>
              <a:spcAft>
                <a:spcPts val="0"/>
              </a:spcAft>
              <a:buSzPts val="1218"/>
              <a:buChar char="➔"/>
            </a:pPr>
            <a:r>
              <a:rPr b="1" lang="fr" sz="1217">
                <a:highlight>
                  <a:schemeClr val="lt1"/>
                </a:highlight>
              </a:rPr>
              <a:t>2023-2024</a:t>
            </a:r>
            <a:r>
              <a:rPr lang="fr" sz="1217">
                <a:highlight>
                  <a:schemeClr val="lt1"/>
                </a:highlight>
              </a:rPr>
              <a:t> : 2 journées par an sous forme de séminaire/ateliers</a:t>
            </a:r>
            <a:endParaRPr sz="1217">
              <a:highlight>
                <a:schemeClr val="lt1"/>
              </a:highlight>
            </a:endParaRPr>
          </a:p>
          <a:p>
            <a:pPr indent="-305911" lvl="0" marL="457200" rtl="0" algn="l">
              <a:lnSpc>
                <a:spcPct val="75000"/>
              </a:lnSpc>
              <a:spcBef>
                <a:spcPts val="0"/>
              </a:spcBef>
              <a:spcAft>
                <a:spcPts val="0"/>
              </a:spcAft>
              <a:buSzPts val="1218"/>
              <a:buChar char="➔"/>
            </a:pPr>
            <a:r>
              <a:rPr lang="fr" sz="1217">
                <a:highlight>
                  <a:schemeClr val="lt1"/>
                </a:highlight>
              </a:rPr>
              <a:t>une </a:t>
            </a:r>
            <a:r>
              <a:rPr b="1" lang="fr" sz="1217">
                <a:highlight>
                  <a:schemeClr val="lt1"/>
                </a:highlight>
              </a:rPr>
              <a:t>liste de diffusion</a:t>
            </a:r>
            <a:r>
              <a:rPr lang="fr" sz="1217">
                <a:highlight>
                  <a:schemeClr val="lt1"/>
                </a:highlight>
              </a:rPr>
              <a:t> </a:t>
            </a:r>
            <a:endParaRPr sz="1217">
              <a:highlight>
                <a:srgbClr val="FFFF00"/>
              </a:highlight>
            </a:endParaRPr>
          </a:p>
        </p:txBody>
      </p:sp>
      <p:sp>
        <p:nvSpPr>
          <p:cNvPr id="244" name="Google Shape;244;p22"/>
          <p:cNvSpPr txBox="1"/>
          <p:nvPr/>
        </p:nvSpPr>
        <p:spPr>
          <a:xfrm>
            <a:off x="6277375" y="2108725"/>
            <a:ext cx="2712600" cy="22011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200"/>
              </a:spcBef>
              <a:spcAft>
                <a:spcPts val="0"/>
              </a:spcAft>
              <a:buNone/>
            </a:pPr>
            <a:r>
              <a:rPr b="1" lang="fr" sz="1300">
                <a:solidFill>
                  <a:schemeClr val="accent1"/>
                </a:solidFill>
                <a:latin typeface="Lato"/>
                <a:ea typeface="Lato"/>
                <a:cs typeface="Lato"/>
                <a:sym typeface="Lato"/>
              </a:rPr>
              <a:t>Perspectives</a:t>
            </a:r>
            <a:endParaRPr b="1" sz="1300">
              <a:solidFill>
                <a:schemeClr val="accent1"/>
              </a:solidFill>
              <a:latin typeface="Lato"/>
              <a:ea typeface="Lato"/>
              <a:cs typeface="Lato"/>
              <a:sym typeface="Lato"/>
            </a:endParaRPr>
          </a:p>
          <a:p>
            <a:pPr indent="-304800" lvl="0" marL="457200" rtl="0" algn="l">
              <a:lnSpc>
                <a:spcPct val="95000"/>
              </a:lnSpc>
              <a:spcBef>
                <a:spcPts val="1200"/>
              </a:spcBef>
              <a:spcAft>
                <a:spcPts val="0"/>
              </a:spcAft>
              <a:buClr>
                <a:schemeClr val="accent1"/>
              </a:buClr>
              <a:buSzPts val="1200"/>
              <a:buFont typeface="Lato"/>
              <a:buChar char="➔"/>
            </a:pPr>
            <a:r>
              <a:rPr lang="fr" sz="1200">
                <a:solidFill>
                  <a:schemeClr val="accent1"/>
                </a:solidFill>
                <a:latin typeface="Lato"/>
                <a:ea typeface="Lato"/>
                <a:cs typeface="Lato"/>
                <a:sym typeface="Lato"/>
              </a:rPr>
              <a:t>Développer le réseau autour de correspondants usagers représentant toutes les disciplines</a:t>
            </a:r>
            <a:endParaRPr sz="1200">
              <a:solidFill>
                <a:schemeClr val="accent1"/>
              </a:solidFill>
              <a:latin typeface="Lato"/>
              <a:ea typeface="Lato"/>
              <a:cs typeface="Lato"/>
              <a:sym typeface="Lato"/>
            </a:endParaRPr>
          </a:p>
          <a:p>
            <a:pPr indent="-304800" lvl="0" marL="457200" rtl="0" algn="l">
              <a:lnSpc>
                <a:spcPct val="95000"/>
              </a:lnSpc>
              <a:spcBef>
                <a:spcPts val="0"/>
              </a:spcBef>
              <a:spcAft>
                <a:spcPts val="0"/>
              </a:spcAft>
              <a:buClr>
                <a:schemeClr val="accent1"/>
              </a:buClr>
              <a:buSzPts val="1200"/>
              <a:buFont typeface="Lato"/>
              <a:buChar char="➔"/>
            </a:pPr>
            <a:r>
              <a:rPr lang="fr" sz="1200">
                <a:solidFill>
                  <a:schemeClr val="accent1"/>
                </a:solidFill>
                <a:latin typeface="Lato"/>
                <a:ea typeface="Lato"/>
                <a:cs typeface="Lato"/>
                <a:sym typeface="Lato"/>
              </a:rPr>
              <a:t>Consolider et formalisation les partenariats</a:t>
            </a:r>
            <a:endParaRPr sz="1200">
              <a:solidFill>
                <a:schemeClr val="accent1"/>
              </a:solidFill>
              <a:latin typeface="Lato"/>
              <a:ea typeface="Lato"/>
              <a:cs typeface="Lato"/>
              <a:sym typeface="Lato"/>
            </a:endParaRPr>
          </a:p>
          <a:p>
            <a:pPr indent="-304800" lvl="0" marL="457200" rtl="0" algn="l">
              <a:lnSpc>
                <a:spcPct val="95000"/>
              </a:lnSpc>
              <a:spcBef>
                <a:spcPts val="0"/>
              </a:spcBef>
              <a:spcAft>
                <a:spcPts val="0"/>
              </a:spcAft>
              <a:buClr>
                <a:schemeClr val="accent1"/>
              </a:buClr>
              <a:buSzPts val="1200"/>
              <a:buFont typeface="Lato"/>
              <a:buChar char="➔"/>
            </a:pPr>
            <a:r>
              <a:rPr lang="fr" sz="1200">
                <a:solidFill>
                  <a:schemeClr val="accent1"/>
                </a:solidFill>
                <a:latin typeface="Lato"/>
                <a:ea typeface="Lato"/>
                <a:cs typeface="Lato"/>
                <a:sym typeface="Lato"/>
              </a:rPr>
              <a:t>Améliorer les outils de communication</a:t>
            </a:r>
            <a:endParaRPr sz="1200">
              <a:solidFill>
                <a:schemeClr val="accent1"/>
              </a:solidFill>
              <a:latin typeface="Lato"/>
              <a:ea typeface="Lato"/>
              <a:cs typeface="Lato"/>
              <a:sym typeface="Lato"/>
            </a:endParaRPr>
          </a:p>
          <a:p>
            <a:pPr indent="0" lvl="0" marL="0" rtl="0" algn="l">
              <a:lnSpc>
                <a:spcPct val="115000"/>
              </a:lnSpc>
              <a:spcBef>
                <a:spcPts val="0"/>
              </a:spcBef>
              <a:spcAft>
                <a:spcPts val="1200"/>
              </a:spcAft>
              <a:buNone/>
            </a:pPr>
            <a:r>
              <a:t/>
            </a:r>
            <a:endParaRPr sz="1200">
              <a:solidFill>
                <a:schemeClr val="accent1"/>
              </a:solidFill>
              <a:latin typeface="Lato"/>
              <a:ea typeface="Lato"/>
              <a:cs typeface="Lato"/>
              <a:sym typeface="Lato"/>
            </a:endParaRPr>
          </a:p>
        </p:txBody>
      </p:sp>
      <p:pic>
        <p:nvPicPr>
          <p:cNvPr id="245" name="Google Shape;245;p22"/>
          <p:cNvPicPr preferRelativeResize="0"/>
          <p:nvPr/>
        </p:nvPicPr>
        <p:blipFill>
          <a:blip r:embed="rId4">
            <a:alphaModFix/>
          </a:blip>
          <a:stretch>
            <a:fillRect/>
          </a:stretch>
        </p:blipFill>
        <p:spPr>
          <a:xfrm>
            <a:off x="905300" y="513900"/>
            <a:ext cx="586150" cy="586150"/>
          </a:xfrm>
          <a:prstGeom prst="rect">
            <a:avLst/>
          </a:prstGeom>
          <a:noFill/>
          <a:ln>
            <a:noFill/>
          </a:ln>
        </p:spPr>
      </p:pic>
      <p:pic>
        <p:nvPicPr>
          <p:cNvPr id="246" name="Google Shape;246;p22"/>
          <p:cNvPicPr preferRelativeResize="0"/>
          <p:nvPr/>
        </p:nvPicPr>
        <p:blipFill>
          <a:blip r:embed="rId5">
            <a:alphaModFix/>
          </a:blip>
          <a:stretch>
            <a:fillRect/>
          </a:stretch>
        </p:blipFill>
        <p:spPr>
          <a:xfrm>
            <a:off x="6300800" y="4167195"/>
            <a:ext cx="2870701" cy="452430"/>
          </a:xfrm>
          <a:prstGeom prst="rect">
            <a:avLst/>
          </a:prstGeom>
          <a:noFill/>
          <a:ln>
            <a:noFill/>
          </a:ln>
        </p:spPr>
      </p:pic>
      <p:pic>
        <p:nvPicPr>
          <p:cNvPr id="247" name="Google Shape;247;p22"/>
          <p:cNvPicPr preferRelativeResize="0"/>
          <p:nvPr/>
        </p:nvPicPr>
        <p:blipFill>
          <a:blip r:embed="rId6">
            <a:alphaModFix/>
          </a:blip>
          <a:stretch>
            <a:fillRect/>
          </a:stretch>
        </p:blipFill>
        <p:spPr>
          <a:xfrm>
            <a:off x="6300800" y="4687578"/>
            <a:ext cx="2870702" cy="456022"/>
          </a:xfrm>
          <a:prstGeom prst="rect">
            <a:avLst/>
          </a:prstGeom>
          <a:noFill/>
          <a:ln>
            <a:noFill/>
          </a:ln>
        </p:spPr>
      </p:pic>
      <p:sp>
        <p:nvSpPr>
          <p:cNvPr id="248" name="Google Shape;248;p22"/>
          <p:cNvSpPr txBox="1"/>
          <p:nvPr>
            <p:ph type="title"/>
          </p:nvPr>
        </p:nvSpPr>
        <p:spPr>
          <a:xfrm>
            <a:off x="1712675" y="539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 réseau Ardoise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14152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Une offre de services</a:t>
            </a:r>
            <a:endParaRPr/>
          </a:p>
        </p:txBody>
      </p:sp>
      <p:sp>
        <p:nvSpPr>
          <p:cNvPr id="254" name="Google Shape;254;p23"/>
          <p:cNvSpPr/>
          <p:nvPr/>
        </p:nvSpPr>
        <p:spPr>
          <a:xfrm>
            <a:off x="133025" y="1667425"/>
            <a:ext cx="2665800" cy="109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700">
                <a:solidFill>
                  <a:schemeClr val="lt1"/>
                </a:solidFill>
                <a:latin typeface="Lato"/>
                <a:ea typeface="Lato"/>
                <a:cs typeface="Lato"/>
                <a:sym typeface="Lato"/>
              </a:rPr>
              <a:t>Simplification et orientation</a:t>
            </a:r>
            <a:endParaRPr b="1" sz="1700">
              <a:solidFill>
                <a:schemeClr val="lt1"/>
              </a:solidFill>
              <a:latin typeface="Lato"/>
              <a:ea typeface="Lato"/>
              <a:cs typeface="Lato"/>
              <a:sym typeface="Lato"/>
            </a:endParaRPr>
          </a:p>
        </p:txBody>
      </p:sp>
      <p:sp>
        <p:nvSpPr>
          <p:cNvPr id="255" name="Google Shape;255;p23"/>
          <p:cNvSpPr/>
          <p:nvPr/>
        </p:nvSpPr>
        <p:spPr>
          <a:xfrm>
            <a:off x="3241650" y="1667425"/>
            <a:ext cx="2665800" cy="109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700">
                <a:solidFill>
                  <a:schemeClr val="lt1"/>
                </a:solidFill>
                <a:latin typeface="Lato"/>
                <a:ea typeface="Lato"/>
                <a:cs typeface="Lato"/>
                <a:sym typeface="Lato"/>
              </a:rPr>
              <a:t>Sensibilisation et formation</a:t>
            </a:r>
            <a:endParaRPr b="1" sz="1700">
              <a:solidFill>
                <a:schemeClr val="lt1"/>
              </a:solidFill>
              <a:latin typeface="Lato"/>
              <a:ea typeface="Lato"/>
              <a:cs typeface="Lato"/>
              <a:sym typeface="Lato"/>
            </a:endParaRPr>
          </a:p>
        </p:txBody>
      </p:sp>
      <p:sp>
        <p:nvSpPr>
          <p:cNvPr id="256" name="Google Shape;256;p23"/>
          <p:cNvSpPr/>
          <p:nvPr/>
        </p:nvSpPr>
        <p:spPr>
          <a:xfrm>
            <a:off x="6350275" y="1667425"/>
            <a:ext cx="2665800" cy="1093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700">
                <a:solidFill>
                  <a:schemeClr val="lt1"/>
                </a:solidFill>
                <a:latin typeface="Lato"/>
                <a:ea typeface="Lato"/>
                <a:cs typeface="Lato"/>
                <a:sym typeface="Lato"/>
              </a:rPr>
              <a:t>Accompagnement</a:t>
            </a:r>
            <a:endParaRPr b="1" sz="1700">
              <a:solidFill>
                <a:schemeClr val="lt1"/>
              </a:solidFill>
              <a:latin typeface="Lato"/>
              <a:ea typeface="Lato"/>
              <a:cs typeface="Lato"/>
              <a:sym typeface="Lato"/>
            </a:endParaRPr>
          </a:p>
        </p:txBody>
      </p:sp>
      <p:pic>
        <p:nvPicPr>
          <p:cNvPr id="257" name="Google Shape;257;p23"/>
          <p:cNvPicPr preferRelativeResize="0"/>
          <p:nvPr/>
        </p:nvPicPr>
        <p:blipFill>
          <a:blip r:embed="rId3">
            <a:alphaModFix/>
          </a:blip>
          <a:stretch>
            <a:fillRect/>
          </a:stretch>
        </p:blipFill>
        <p:spPr>
          <a:xfrm>
            <a:off x="8211942" y="59200"/>
            <a:ext cx="785032" cy="1148401"/>
          </a:xfrm>
          <a:prstGeom prst="rect">
            <a:avLst/>
          </a:prstGeom>
          <a:noFill/>
          <a:ln>
            <a:noFill/>
          </a:ln>
        </p:spPr>
      </p:pic>
      <p:sp>
        <p:nvSpPr>
          <p:cNvPr id="258" name="Google Shape;258;p23"/>
          <p:cNvSpPr/>
          <p:nvPr/>
        </p:nvSpPr>
        <p:spPr>
          <a:xfrm>
            <a:off x="133050" y="3184075"/>
            <a:ext cx="2665800" cy="174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8133" lvl="0" marL="457200" rtl="0" algn="l">
              <a:lnSpc>
                <a:spcPct val="95000"/>
              </a:lnSpc>
              <a:spcBef>
                <a:spcPts val="0"/>
              </a:spcBef>
              <a:spcAft>
                <a:spcPts val="0"/>
              </a:spcAft>
              <a:buClr>
                <a:schemeClr val="accent1"/>
              </a:buClr>
              <a:buSzPts val="1253"/>
              <a:buFont typeface="Lato"/>
              <a:buChar char="●"/>
            </a:pPr>
            <a:r>
              <a:rPr lang="fr" sz="1252">
                <a:solidFill>
                  <a:schemeClr val="accent1"/>
                </a:solidFill>
                <a:latin typeface="Lato"/>
                <a:ea typeface="Lato"/>
                <a:cs typeface="Lato"/>
                <a:sym typeface="Lato"/>
              </a:rPr>
              <a:t>Guichet unique </a:t>
            </a:r>
            <a:endParaRPr sz="1252">
              <a:solidFill>
                <a:schemeClr val="accent1"/>
              </a:solidFill>
              <a:latin typeface="Lato"/>
              <a:ea typeface="Lato"/>
              <a:cs typeface="Lato"/>
              <a:sym typeface="Lato"/>
            </a:endParaRPr>
          </a:p>
          <a:p>
            <a:pPr indent="-308133" lvl="0" marL="457200" rtl="0" algn="l">
              <a:lnSpc>
                <a:spcPct val="95000"/>
              </a:lnSpc>
              <a:spcBef>
                <a:spcPts val="0"/>
              </a:spcBef>
              <a:spcAft>
                <a:spcPts val="0"/>
              </a:spcAft>
              <a:buClr>
                <a:schemeClr val="accent1"/>
              </a:buClr>
              <a:buSzPts val="1253"/>
              <a:buFont typeface="Lato"/>
              <a:buChar char="●"/>
            </a:pPr>
            <a:r>
              <a:rPr lang="fr" sz="1252">
                <a:solidFill>
                  <a:schemeClr val="accent1"/>
                </a:solidFill>
                <a:latin typeface="Lato"/>
                <a:ea typeface="Lato"/>
                <a:cs typeface="Lato"/>
                <a:sym typeface="Lato"/>
              </a:rPr>
              <a:t>Orientation vers les interlocuteurs experts sur le territoire</a:t>
            </a:r>
            <a:endParaRPr>
              <a:latin typeface="Lato"/>
              <a:ea typeface="Lato"/>
              <a:cs typeface="Lato"/>
              <a:sym typeface="Lato"/>
            </a:endParaRPr>
          </a:p>
        </p:txBody>
      </p:sp>
      <p:sp>
        <p:nvSpPr>
          <p:cNvPr id="259" name="Google Shape;259;p23"/>
          <p:cNvSpPr/>
          <p:nvPr/>
        </p:nvSpPr>
        <p:spPr>
          <a:xfrm>
            <a:off x="3239100" y="3184075"/>
            <a:ext cx="2665800" cy="1743000"/>
          </a:xfrm>
          <a:prstGeom prst="roundRect">
            <a:avLst>
              <a:gd fmla="val 16667" name="adj"/>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295433" lvl="0" marL="457200" rtl="0" algn="l">
              <a:lnSpc>
                <a:spcPct val="95000"/>
              </a:lnSpc>
              <a:spcBef>
                <a:spcPts val="0"/>
              </a:spcBef>
              <a:spcAft>
                <a:spcPts val="0"/>
              </a:spcAft>
              <a:buClr>
                <a:schemeClr val="accent1"/>
              </a:buClr>
              <a:buSzPts val="1053"/>
              <a:buFont typeface="Lato"/>
              <a:buChar char="●"/>
            </a:pPr>
            <a:r>
              <a:rPr lang="fr" sz="1200">
                <a:solidFill>
                  <a:schemeClr val="accent1"/>
                </a:solidFill>
                <a:latin typeface="Lato"/>
                <a:ea typeface="Lato"/>
                <a:cs typeface="Lato"/>
                <a:sym typeface="Lato"/>
              </a:rPr>
              <a:t>Interventions dans les laboratoires</a:t>
            </a:r>
            <a:endParaRPr sz="1200">
              <a:solidFill>
                <a:schemeClr val="accent1"/>
              </a:solidFill>
              <a:latin typeface="Lato"/>
              <a:ea typeface="Lato"/>
              <a:cs typeface="Lato"/>
              <a:sym typeface="Lato"/>
            </a:endParaRPr>
          </a:p>
          <a:p>
            <a:pPr indent="-295433" lvl="0" marL="457200" rtl="0" algn="l">
              <a:lnSpc>
                <a:spcPct val="95000"/>
              </a:lnSpc>
              <a:spcBef>
                <a:spcPts val="0"/>
              </a:spcBef>
              <a:spcAft>
                <a:spcPts val="0"/>
              </a:spcAft>
              <a:buClr>
                <a:schemeClr val="accent1"/>
              </a:buClr>
              <a:buSzPts val="1053"/>
              <a:buFont typeface="Lato"/>
              <a:buChar char="●"/>
            </a:pPr>
            <a:r>
              <a:rPr lang="fr" sz="1200">
                <a:solidFill>
                  <a:schemeClr val="accent1"/>
                </a:solidFill>
                <a:latin typeface="Lato"/>
                <a:ea typeface="Lato"/>
                <a:cs typeface="Lato"/>
                <a:sym typeface="Lato"/>
              </a:rPr>
              <a:t>Cycles de webinaires</a:t>
            </a:r>
            <a:endParaRPr sz="1200">
              <a:solidFill>
                <a:schemeClr val="accent1"/>
              </a:solidFill>
              <a:latin typeface="Lato"/>
              <a:ea typeface="Lato"/>
              <a:cs typeface="Lato"/>
              <a:sym typeface="Lato"/>
            </a:endParaRPr>
          </a:p>
          <a:p>
            <a:pPr indent="-295433" lvl="0" marL="457200" rtl="0" algn="l">
              <a:lnSpc>
                <a:spcPct val="95000"/>
              </a:lnSpc>
              <a:spcBef>
                <a:spcPts val="0"/>
              </a:spcBef>
              <a:spcAft>
                <a:spcPts val="0"/>
              </a:spcAft>
              <a:buClr>
                <a:schemeClr val="accent1"/>
              </a:buClr>
              <a:buSzPts val="1053"/>
              <a:buFont typeface="Lato"/>
              <a:buChar char="●"/>
            </a:pPr>
            <a:r>
              <a:rPr lang="fr" sz="1200">
                <a:solidFill>
                  <a:schemeClr val="accent1"/>
                </a:solidFill>
                <a:latin typeface="Lato"/>
                <a:ea typeface="Lato"/>
                <a:cs typeface="Lato"/>
                <a:sym typeface="Lato"/>
              </a:rPr>
              <a:t>Formations doctorales</a:t>
            </a:r>
            <a:endParaRPr sz="1200">
              <a:solidFill>
                <a:schemeClr val="accent1"/>
              </a:solidFill>
              <a:latin typeface="Lato"/>
              <a:ea typeface="Lato"/>
              <a:cs typeface="Lato"/>
              <a:sym typeface="Lato"/>
            </a:endParaRPr>
          </a:p>
          <a:p>
            <a:pPr indent="-304800" lvl="0" marL="457200" rtl="0" algn="l">
              <a:lnSpc>
                <a:spcPct val="95000"/>
              </a:lnSpc>
              <a:spcBef>
                <a:spcPts val="0"/>
              </a:spcBef>
              <a:spcAft>
                <a:spcPts val="0"/>
              </a:spcAft>
              <a:buClr>
                <a:schemeClr val="accent1"/>
              </a:buClr>
              <a:buSzPts val="1200"/>
              <a:buFont typeface="Lato"/>
              <a:buChar char="●"/>
            </a:pPr>
            <a:r>
              <a:rPr lang="fr" sz="1200">
                <a:solidFill>
                  <a:schemeClr val="accent1"/>
                </a:solidFill>
                <a:latin typeface="Lato"/>
                <a:ea typeface="Lato"/>
                <a:cs typeface="Lato"/>
                <a:sym typeface="Lato"/>
              </a:rPr>
              <a:t>Interventions et formation à la demande</a:t>
            </a:r>
            <a:endParaRPr sz="1200">
              <a:solidFill>
                <a:schemeClr val="accent1"/>
              </a:solidFill>
              <a:latin typeface="Lato"/>
              <a:ea typeface="Lato"/>
              <a:cs typeface="Lato"/>
              <a:sym typeface="Lato"/>
            </a:endParaRPr>
          </a:p>
        </p:txBody>
      </p:sp>
      <p:sp>
        <p:nvSpPr>
          <p:cNvPr id="260" name="Google Shape;260;p23"/>
          <p:cNvSpPr/>
          <p:nvPr/>
        </p:nvSpPr>
        <p:spPr>
          <a:xfrm>
            <a:off x="6345150" y="3184075"/>
            <a:ext cx="2665800" cy="174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95000"/>
              </a:lnSpc>
              <a:spcBef>
                <a:spcPts val="0"/>
              </a:spcBef>
              <a:spcAft>
                <a:spcPts val="0"/>
              </a:spcAft>
              <a:buClr>
                <a:schemeClr val="accent1"/>
              </a:buClr>
              <a:buSzPts val="1200"/>
              <a:buFont typeface="Lato"/>
              <a:buChar char="●"/>
            </a:pPr>
            <a:r>
              <a:rPr lang="fr" sz="1200">
                <a:solidFill>
                  <a:schemeClr val="accent1"/>
                </a:solidFill>
                <a:latin typeface="Lato"/>
                <a:ea typeface="Lato"/>
                <a:cs typeface="Lato"/>
                <a:sym typeface="Lato"/>
              </a:rPr>
              <a:t>Relecture et accompagnement PGD</a:t>
            </a:r>
            <a:endParaRPr sz="1200">
              <a:solidFill>
                <a:schemeClr val="accent1"/>
              </a:solidFill>
              <a:latin typeface="Lato"/>
              <a:ea typeface="Lato"/>
              <a:cs typeface="Lato"/>
              <a:sym typeface="Lato"/>
            </a:endParaRPr>
          </a:p>
          <a:p>
            <a:pPr indent="-304800" lvl="0" marL="457200" rtl="0" algn="l">
              <a:lnSpc>
                <a:spcPct val="95000"/>
              </a:lnSpc>
              <a:spcBef>
                <a:spcPts val="0"/>
              </a:spcBef>
              <a:spcAft>
                <a:spcPts val="0"/>
              </a:spcAft>
              <a:buClr>
                <a:schemeClr val="accent1"/>
              </a:buClr>
              <a:buSzPts val="1200"/>
              <a:buFont typeface="Lato"/>
              <a:buChar char="●"/>
            </a:pPr>
            <a:r>
              <a:rPr lang="fr" sz="1200">
                <a:solidFill>
                  <a:schemeClr val="accent1"/>
                </a:solidFill>
                <a:latin typeface="Lato"/>
                <a:ea typeface="Lato"/>
                <a:cs typeface="Lato"/>
                <a:sym typeface="Lato"/>
              </a:rPr>
              <a:t>Accompagnement au stockage, dépôt de données</a:t>
            </a:r>
            <a:endParaRPr sz="1200">
              <a:solidFill>
                <a:schemeClr val="accent1"/>
              </a:solidFill>
              <a:latin typeface="Lato"/>
              <a:ea typeface="Lato"/>
              <a:cs typeface="Lato"/>
              <a:sym typeface="Lato"/>
            </a:endParaRPr>
          </a:p>
          <a:p>
            <a:pPr indent="-304800" lvl="0" marL="457200" rtl="0" algn="l">
              <a:lnSpc>
                <a:spcPct val="95000"/>
              </a:lnSpc>
              <a:spcBef>
                <a:spcPts val="0"/>
              </a:spcBef>
              <a:spcAft>
                <a:spcPts val="0"/>
              </a:spcAft>
              <a:buClr>
                <a:schemeClr val="accent1"/>
              </a:buClr>
              <a:buSzPts val="1200"/>
              <a:buFont typeface="Lato"/>
              <a:buChar char="●"/>
            </a:pPr>
            <a:r>
              <a:rPr lang="fr" sz="1200">
                <a:solidFill>
                  <a:schemeClr val="accent1"/>
                </a:solidFill>
                <a:latin typeface="Lato"/>
                <a:ea typeface="Lato"/>
                <a:cs typeface="Lato"/>
                <a:sym typeface="Lato"/>
              </a:rPr>
              <a:t>Rédaction de datapapers</a:t>
            </a:r>
            <a:endParaRPr sz="1200">
              <a:solidFill>
                <a:schemeClr val="accent1"/>
              </a:solidFill>
              <a:latin typeface="Lato"/>
              <a:ea typeface="Lato"/>
              <a:cs typeface="Lato"/>
              <a:sym typeface="Lato"/>
            </a:endParaRPr>
          </a:p>
          <a:p>
            <a:pPr indent="-304800" lvl="0" marL="457200" rtl="0" algn="l">
              <a:lnSpc>
                <a:spcPct val="95000"/>
              </a:lnSpc>
              <a:spcBef>
                <a:spcPts val="0"/>
              </a:spcBef>
              <a:spcAft>
                <a:spcPts val="0"/>
              </a:spcAft>
              <a:buClr>
                <a:schemeClr val="accent1"/>
              </a:buClr>
              <a:buSzPts val="1200"/>
              <a:buFont typeface="Lato"/>
              <a:buChar char="●"/>
            </a:pPr>
            <a:r>
              <a:rPr lang="fr" sz="1200">
                <a:solidFill>
                  <a:schemeClr val="accent1"/>
                </a:solidFill>
                <a:latin typeface="Lato"/>
                <a:ea typeface="Lato"/>
                <a:cs typeface="Lato"/>
                <a:sym typeface="Lato"/>
              </a:rPr>
              <a:t>Projet d’implémentation de cahiers de laboratoires électroniques</a:t>
            </a:r>
            <a:endParaRPr sz="1200">
              <a:solidFill>
                <a:schemeClr val="accent1"/>
              </a:solidFill>
              <a:latin typeface="Lato"/>
              <a:ea typeface="Lato"/>
              <a:cs typeface="Lato"/>
              <a:sym typeface="Lato"/>
            </a:endParaRPr>
          </a:p>
        </p:txBody>
      </p:sp>
      <p:pic>
        <p:nvPicPr>
          <p:cNvPr id="261" name="Google Shape;261;p23"/>
          <p:cNvPicPr preferRelativeResize="0"/>
          <p:nvPr/>
        </p:nvPicPr>
        <p:blipFill>
          <a:blip r:embed="rId4">
            <a:alphaModFix/>
          </a:blip>
          <a:stretch>
            <a:fillRect/>
          </a:stretch>
        </p:blipFill>
        <p:spPr>
          <a:xfrm>
            <a:off x="818825" y="510887"/>
            <a:ext cx="626749" cy="626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4"/>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9 services</a:t>
            </a:r>
            <a:endParaRPr/>
          </a:p>
        </p:txBody>
      </p:sp>
      <p:sp>
        <p:nvSpPr>
          <p:cNvPr id="267" name="Google Shape;267;p24"/>
          <p:cNvSpPr txBox="1"/>
          <p:nvPr>
            <p:ph idx="1" type="body"/>
          </p:nvPr>
        </p:nvSpPr>
        <p:spPr>
          <a:xfrm>
            <a:off x="729450" y="1574225"/>
            <a:ext cx="7688700" cy="33666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rgbClr val="000000"/>
              </a:buClr>
              <a:buSzPts val="1500"/>
              <a:buFont typeface="Arial"/>
              <a:buAutoNum type="arabicPeriod"/>
            </a:pPr>
            <a:r>
              <a:rPr lang="fr" sz="1500">
                <a:solidFill>
                  <a:srgbClr val="000000"/>
                </a:solidFill>
                <a:latin typeface="Arial"/>
                <a:ea typeface="Arial"/>
                <a:cs typeface="Arial"/>
                <a:sym typeface="Arial"/>
              </a:rPr>
              <a:t>Guichet unique vers tous les acteurs de la donnée</a:t>
            </a:r>
            <a:endParaRPr i="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fr" sz="1500">
                <a:solidFill>
                  <a:srgbClr val="000000"/>
                </a:solidFill>
                <a:latin typeface="Arial"/>
                <a:ea typeface="Arial"/>
                <a:cs typeface="Arial"/>
                <a:sym typeface="Arial"/>
              </a:rPr>
              <a:t>Accompagnement à la rédaction de plans de gestion de données </a:t>
            </a:r>
            <a:endParaRPr i="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fr" sz="1500">
                <a:solidFill>
                  <a:srgbClr val="000000"/>
                </a:solidFill>
                <a:latin typeface="Arial"/>
                <a:ea typeface="Arial"/>
                <a:cs typeface="Arial"/>
                <a:sym typeface="Arial"/>
              </a:rPr>
              <a:t>Formation et sensibilisation à la gestion FAIR et à l’ouverture des données de la recherche et codes sources et logiciels </a:t>
            </a:r>
            <a:endParaRPr i="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fr" sz="1500">
                <a:solidFill>
                  <a:srgbClr val="000000"/>
                </a:solidFill>
                <a:latin typeface="Arial"/>
                <a:ea typeface="Arial"/>
                <a:cs typeface="Arial"/>
                <a:sym typeface="Arial"/>
              </a:rPr>
              <a:t>Accompagnement au dépôt, partage et diffusion des données</a:t>
            </a:r>
            <a:endParaRPr i="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fr" sz="1500">
                <a:solidFill>
                  <a:srgbClr val="000000"/>
                </a:solidFill>
                <a:latin typeface="Arial"/>
                <a:ea typeface="Arial"/>
                <a:cs typeface="Arial"/>
                <a:sym typeface="Arial"/>
              </a:rPr>
              <a:t>Accompagnement à la préservation et la sécurisation des données</a:t>
            </a:r>
            <a:r>
              <a:rPr i="1" lang="fr" sz="1500">
                <a:solidFill>
                  <a:srgbClr val="000000"/>
                </a:solidFill>
                <a:latin typeface="Arial"/>
                <a:ea typeface="Arial"/>
                <a:cs typeface="Arial"/>
                <a:sym typeface="Arial"/>
              </a:rPr>
              <a:t> </a:t>
            </a:r>
            <a:endParaRPr i="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fr" sz="1500">
                <a:solidFill>
                  <a:srgbClr val="000000"/>
                </a:solidFill>
                <a:latin typeface="Arial"/>
                <a:ea typeface="Arial"/>
                <a:cs typeface="Arial"/>
                <a:sym typeface="Arial"/>
              </a:rPr>
              <a:t>Conseils juridiques et éthiques</a:t>
            </a:r>
            <a:endParaRPr i="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fr" sz="1500">
                <a:solidFill>
                  <a:srgbClr val="000000"/>
                </a:solidFill>
                <a:latin typeface="Arial"/>
                <a:ea typeface="Arial"/>
                <a:cs typeface="Arial"/>
                <a:sym typeface="Arial"/>
              </a:rPr>
              <a:t>Accompagnement à l’ouverture des codes sources et logiciels</a:t>
            </a:r>
            <a:endParaRPr i="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fr" sz="1500">
                <a:solidFill>
                  <a:srgbClr val="000000"/>
                </a:solidFill>
                <a:latin typeface="Arial"/>
                <a:ea typeface="Arial"/>
                <a:cs typeface="Arial"/>
                <a:sym typeface="Arial"/>
              </a:rPr>
              <a:t>Accompagnement à la reproductibilité de la recherche et à l’utilisation des cahiers de laboratoire électroniques</a:t>
            </a:r>
            <a:r>
              <a:rPr i="1" lang="fr" sz="1500">
                <a:solidFill>
                  <a:srgbClr val="000000"/>
                </a:solidFill>
                <a:latin typeface="Arial"/>
                <a:ea typeface="Arial"/>
                <a:cs typeface="Arial"/>
                <a:sym typeface="Arial"/>
              </a:rPr>
              <a:t> </a:t>
            </a:r>
            <a:endParaRPr i="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fr" sz="1500">
                <a:solidFill>
                  <a:srgbClr val="000000"/>
                </a:solidFill>
                <a:latin typeface="Arial"/>
                <a:ea typeface="Arial"/>
                <a:cs typeface="Arial"/>
                <a:sym typeface="Arial"/>
              </a:rPr>
              <a:t>Espace recherche dédié aux données de la recherche</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ph type="title"/>
          </p:nvPr>
        </p:nvSpPr>
        <p:spPr>
          <a:xfrm>
            <a:off x="1491450" y="4804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Un guichet unique</a:t>
            </a:r>
            <a:endParaRPr/>
          </a:p>
        </p:txBody>
      </p:sp>
      <p:sp>
        <p:nvSpPr>
          <p:cNvPr id="273" name="Google Shape;273;p25"/>
          <p:cNvSpPr txBox="1"/>
          <p:nvPr>
            <p:ph idx="1" type="body"/>
          </p:nvPr>
        </p:nvSpPr>
        <p:spPr>
          <a:xfrm>
            <a:off x="729450" y="1294650"/>
            <a:ext cx="3774300" cy="2147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fr"/>
              <a:t>Différents points d’entrées</a:t>
            </a:r>
            <a:endParaRPr b="1"/>
          </a:p>
          <a:p>
            <a:pPr indent="-311150" lvl="0" marL="457200" rtl="0" algn="l">
              <a:lnSpc>
                <a:spcPct val="95000"/>
              </a:lnSpc>
              <a:spcBef>
                <a:spcPts val="1000"/>
              </a:spcBef>
              <a:spcAft>
                <a:spcPts val="0"/>
              </a:spcAft>
              <a:buSzPts val="1300"/>
              <a:buChar char="➔"/>
            </a:pPr>
            <a:r>
              <a:rPr lang="fr"/>
              <a:t>Une adresse</a:t>
            </a:r>
            <a:endParaRPr/>
          </a:p>
          <a:p>
            <a:pPr indent="-311150" lvl="0" marL="457200" rtl="0" algn="l">
              <a:lnSpc>
                <a:spcPct val="95000"/>
              </a:lnSpc>
              <a:spcBef>
                <a:spcPts val="0"/>
              </a:spcBef>
              <a:spcAft>
                <a:spcPts val="0"/>
              </a:spcAft>
              <a:buSzPts val="1300"/>
              <a:buChar char="➔"/>
            </a:pPr>
            <a:r>
              <a:rPr lang="fr"/>
              <a:t>Pages sur les sites science ouverte</a:t>
            </a:r>
            <a:endParaRPr/>
          </a:p>
          <a:p>
            <a:pPr indent="-311150" lvl="0" marL="457200" rtl="0" algn="l">
              <a:lnSpc>
                <a:spcPct val="95000"/>
              </a:lnSpc>
              <a:spcBef>
                <a:spcPts val="0"/>
              </a:spcBef>
              <a:spcAft>
                <a:spcPts val="0"/>
              </a:spcAft>
              <a:buSzPts val="1300"/>
              <a:buChar char="➔"/>
            </a:pPr>
            <a:r>
              <a:rPr lang="fr"/>
              <a:t>DMP OPidor</a:t>
            </a:r>
            <a:endParaRPr/>
          </a:p>
          <a:p>
            <a:pPr indent="-311150" lvl="0" marL="457200" rtl="0" algn="l">
              <a:lnSpc>
                <a:spcPct val="95000"/>
              </a:lnSpc>
              <a:spcBef>
                <a:spcPts val="0"/>
              </a:spcBef>
              <a:spcAft>
                <a:spcPts val="0"/>
              </a:spcAft>
              <a:buSzPts val="1300"/>
              <a:buChar char="➔"/>
            </a:pPr>
            <a:r>
              <a:rPr lang="fr"/>
              <a:t>Collaboration et articulation avec les directions de la recherche autour des projets financés : OSCAR</a:t>
            </a:r>
            <a:endParaRPr/>
          </a:p>
        </p:txBody>
      </p:sp>
      <p:sp>
        <p:nvSpPr>
          <p:cNvPr id="274" name="Google Shape;274;p25"/>
          <p:cNvSpPr/>
          <p:nvPr/>
        </p:nvSpPr>
        <p:spPr>
          <a:xfrm>
            <a:off x="695550" y="3020600"/>
            <a:ext cx="3123300" cy="6864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lt1"/>
              </a:solidFill>
            </a:endParaRPr>
          </a:p>
          <a:p>
            <a:pPr indent="0" lvl="0" marL="0" rtl="0" algn="l">
              <a:lnSpc>
                <a:spcPct val="115000"/>
              </a:lnSpc>
              <a:spcBef>
                <a:spcPts val="1200"/>
              </a:spcBef>
              <a:spcAft>
                <a:spcPts val="0"/>
              </a:spcAft>
              <a:buNone/>
            </a:pPr>
            <a:r>
              <a:rPr b="1" lang="fr" u="sng">
                <a:solidFill>
                  <a:srgbClr val="FFFFFF"/>
                </a:solidFill>
                <a:latin typeface="Lato"/>
                <a:ea typeface="Lato"/>
                <a:cs typeface="Lato"/>
                <a:sym typeface="Lato"/>
                <a:hlinkClick r:id="rId3">
                  <a:extLst>
                    <a:ext uri="{A12FA001-AC4F-418D-AE19-62706E023703}">
                      <ahyp:hlinkClr val="tx"/>
                    </a:ext>
                  </a:extLst>
                </a:hlinkClick>
              </a:rPr>
              <a:t>guichet-ardoise@groupes.renater.fr</a:t>
            </a:r>
            <a:endParaRPr b="1" sz="1200">
              <a:solidFill>
                <a:srgbClr val="FFFFFF"/>
              </a:solidFill>
              <a:latin typeface="Lato"/>
              <a:ea typeface="Lato"/>
              <a:cs typeface="Lato"/>
              <a:sym typeface="Lato"/>
            </a:endParaRPr>
          </a:p>
          <a:p>
            <a:pPr indent="0" lvl="0" marL="0" rtl="0" algn="ctr">
              <a:spcBef>
                <a:spcPts val="1200"/>
              </a:spcBef>
              <a:spcAft>
                <a:spcPts val="0"/>
              </a:spcAft>
              <a:buNone/>
            </a:pPr>
            <a:r>
              <a:t/>
            </a:r>
            <a:endParaRPr>
              <a:latin typeface="Lato"/>
              <a:ea typeface="Lato"/>
              <a:cs typeface="Lato"/>
              <a:sym typeface="Lato"/>
            </a:endParaRPr>
          </a:p>
        </p:txBody>
      </p:sp>
      <p:sp>
        <p:nvSpPr>
          <p:cNvPr id="275" name="Google Shape;275;p25"/>
          <p:cNvSpPr txBox="1"/>
          <p:nvPr>
            <p:ph idx="2" type="body"/>
          </p:nvPr>
        </p:nvSpPr>
        <p:spPr>
          <a:xfrm>
            <a:off x="4687475" y="1294650"/>
            <a:ext cx="3774300" cy="1313700"/>
          </a:xfrm>
          <a:prstGeom prst="rect">
            <a:avLst/>
          </a:prstGeom>
          <a:solidFill>
            <a:schemeClr val="accent3"/>
          </a:solidFill>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b="1" lang="fr" sz="1370">
                <a:solidFill>
                  <a:schemeClr val="lt1"/>
                </a:solidFill>
              </a:rPr>
              <a:t>Missions et fonctionnement </a:t>
            </a:r>
            <a:endParaRPr b="1" sz="1370">
              <a:solidFill>
                <a:schemeClr val="lt1"/>
              </a:solidFill>
            </a:endParaRPr>
          </a:p>
          <a:p>
            <a:pPr indent="-315595" lvl="0" marL="457200" rtl="0" algn="l">
              <a:lnSpc>
                <a:spcPct val="95000"/>
              </a:lnSpc>
              <a:spcBef>
                <a:spcPts val="1200"/>
              </a:spcBef>
              <a:spcAft>
                <a:spcPts val="0"/>
              </a:spcAft>
              <a:buClr>
                <a:schemeClr val="lt1"/>
              </a:buClr>
              <a:buSzPts val="1370"/>
              <a:buChar char="●"/>
            </a:pPr>
            <a:r>
              <a:rPr lang="fr" sz="1370">
                <a:solidFill>
                  <a:schemeClr val="lt1"/>
                </a:solidFill>
              </a:rPr>
              <a:t>Répartition des demandes</a:t>
            </a:r>
            <a:endParaRPr sz="1370">
              <a:solidFill>
                <a:schemeClr val="lt1"/>
              </a:solidFill>
            </a:endParaRPr>
          </a:p>
          <a:p>
            <a:pPr indent="-315595" lvl="0" marL="457200" rtl="0" algn="l">
              <a:lnSpc>
                <a:spcPct val="95000"/>
              </a:lnSpc>
              <a:spcBef>
                <a:spcPts val="0"/>
              </a:spcBef>
              <a:spcAft>
                <a:spcPts val="0"/>
              </a:spcAft>
              <a:buClr>
                <a:schemeClr val="lt1"/>
              </a:buClr>
              <a:buSzPts val="1370"/>
              <a:buChar char="●"/>
            </a:pPr>
            <a:r>
              <a:rPr lang="fr" sz="1370">
                <a:solidFill>
                  <a:schemeClr val="lt1"/>
                </a:solidFill>
              </a:rPr>
              <a:t>Réponse aux demandes et suivi</a:t>
            </a:r>
            <a:endParaRPr sz="1370">
              <a:solidFill>
                <a:schemeClr val="lt1"/>
              </a:solidFill>
            </a:endParaRPr>
          </a:p>
          <a:p>
            <a:pPr indent="-315595" lvl="0" marL="457200" rtl="0" algn="l">
              <a:lnSpc>
                <a:spcPct val="95000"/>
              </a:lnSpc>
              <a:spcBef>
                <a:spcPts val="0"/>
              </a:spcBef>
              <a:spcAft>
                <a:spcPts val="0"/>
              </a:spcAft>
              <a:buClr>
                <a:schemeClr val="lt1"/>
              </a:buClr>
              <a:buSzPts val="1370"/>
              <a:buChar char="●"/>
            </a:pPr>
            <a:r>
              <a:rPr lang="fr" sz="1370">
                <a:solidFill>
                  <a:schemeClr val="lt1"/>
                </a:solidFill>
              </a:rPr>
              <a:t>Mise en place/évolution d’un outil (ticketing,...)</a:t>
            </a:r>
            <a:endParaRPr sz="1370">
              <a:solidFill>
                <a:schemeClr val="lt1"/>
              </a:solidFill>
            </a:endParaRPr>
          </a:p>
        </p:txBody>
      </p:sp>
      <p:sp>
        <p:nvSpPr>
          <p:cNvPr id="276" name="Google Shape;276;p25"/>
          <p:cNvSpPr/>
          <p:nvPr/>
        </p:nvSpPr>
        <p:spPr>
          <a:xfrm>
            <a:off x="695550" y="4069150"/>
            <a:ext cx="3123300" cy="651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lt1"/>
              </a:solidFill>
            </a:endParaRPr>
          </a:p>
          <a:p>
            <a:pPr indent="0" lvl="0" marL="0" rtl="0" algn="l">
              <a:lnSpc>
                <a:spcPct val="115000"/>
              </a:lnSpc>
              <a:spcBef>
                <a:spcPts val="1200"/>
              </a:spcBef>
              <a:spcAft>
                <a:spcPts val="0"/>
              </a:spcAft>
              <a:buNone/>
            </a:pPr>
            <a:r>
              <a:rPr lang="fr">
                <a:solidFill>
                  <a:srgbClr val="FFFFFF"/>
                </a:solidFill>
                <a:latin typeface="Lato"/>
                <a:ea typeface="Lato"/>
                <a:cs typeface="Lato"/>
                <a:sym typeface="Lato"/>
              </a:rPr>
              <a:t>5 répondants</a:t>
            </a:r>
            <a:endParaRPr>
              <a:solidFill>
                <a:srgbClr val="FFFFFF"/>
              </a:solidFill>
              <a:latin typeface="Lato"/>
              <a:ea typeface="Lato"/>
              <a:cs typeface="Lato"/>
              <a:sym typeface="Lato"/>
            </a:endParaRPr>
          </a:p>
          <a:p>
            <a:pPr indent="0" lvl="0" marL="0" rtl="0" algn="l">
              <a:lnSpc>
                <a:spcPct val="115000"/>
              </a:lnSpc>
              <a:spcBef>
                <a:spcPts val="1200"/>
              </a:spcBef>
              <a:spcAft>
                <a:spcPts val="0"/>
              </a:spcAft>
              <a:buNone/>
            </a:pPr>
            <a:r>
              <a:rPr lang="fr">
                <a:solidFill>
                  <a:srgbClr val="FFFFFF"/>
                </a:solidFill>
                <a:latin typeface="Lato"/>
                <a:ea typeface="Lato"/>
                <a:cs typeface="Lato"/>
                <a:sym typeface="Lato"/>
              </a:rPr>
              <a:t>12 professionnels du GT + réseau</a:t>
            </a:r>
            <a:endParaRPr>
              <a:solidFill>
                <a:srgbClr val="FFFFFF"/>
              </a:solidFill>
              <a:latin typeface="Lato"/>
              <a:ea typeface="Lato"/>
              <a:cs typeface="Lato"/>
              <a:sym typeface="Lato"/>
            </a:endParaRPr>
          </a:p>
          <a:p>
            <a:pPr indent="0" lvl="0" marL="0" rtl="0" algn="ctr">
              <a:spcBef>
                <a:spcPts val="1200"/>
              </a:spcBef>
              <a:spcAft>
                <a:spcPts val="0"/>
              </a:spcAft>
              <a:buNone/>
            </a:pPr>
            <a:r>
              <a:t/>
            </a:r>
            <a:endParaRPr>
              <a:latin typeface="Lato"/>
              <a:ea typeface="Lato"/>
              <a:cs typeface="Lato"/>
              <a:sym typeface="Lato"/>
            </a:endParaRPr>
          </a:p>
        </p:txBody>
      </p:sp>
      <p:sp>
        <p:nvSpPr>
          <p:cNvPr id="277" name="Google Shape;277;p25"/>
          <p:cNvSpPr txBox="1"/>
          <p:nvPr/>
        </p:nvSpPr>
        <p:spPr>
          <a:xfrm>
            <a:off x="729450" y="3707000"/>
            <a:ext cx="26691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accent1"/>
                </a:solidFill>
                <a:latin typeface="Lato"/>
                <a:ea typeface="Lato"/>
                <a:cs typeface="Lato"/>
                <a:sym typeface="Lato"/>
              </a:rPr>
              <a:t>Des répondants</a:t>
            </a:r>
            <a:endParaRPr b="1" sz="1300">
              <a:solidFill>
                <a:schemeClr val="accent1"/>
              </a:solidFill>
              <a:latin typeface="Lato"/>
              <a:ea typeface="Lato"/>
              <a:cs typeface="Lato"/>
              <a:sym typeface="Lato"/>
            </a:endParaRPr>
          </a:p>
        </p:txBody>
      </p:sp>
      <p:sp>
        <p:nvSpPr>
          <p:cNvPr id="278" name="Google Shape;278;p25"/>
          <p:cNvSpPr txBox="1"/>
          <p:nvPr/>
        </p:nvSpPr>
        <p:spPr>
          <a:xfrm>
            <a:off x="4725800" y="2749925"/>
            <a:ext cx="3847200" cy="68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fr" sz="1370">
                <a:solidFill>
                  <a:schemeClr val="accent1"/>
                </a:solidFill>
                <a:latin typeface="Lato"/>
                <a:ea typeface="Lato"/>
                <a:cs typeface="Lato"/>
                <a:sym typeface="Lato"/>
              </a:rPr>
              <a:t>Exemples de thématiques traitées  par le guichet </a:t>
            </a:r>
            <a:endParaRPr b="1" sz="1370">
              <a:solidFill>
                <a:schemeClr val="accent1"/>
              </a:solidFill>
              <a:latin typeface="Lato"/>
              <a:ea typeface="Lato"/>
              <a:cs typeface="Lato"/>
              <a:sym typeface="Lato"/>
            </a:endParaRPr>
          </a:p>
          <a:p>
            <a:pPr indent="-315595" lvl="0" marL="457200" rtl="0" algn="l">
              <a:lnSpc>
                <a:spcPct val="95000"/>
              </a:lnSpc>
              <a:spcBef>
                <a:spcPts val="1200"/>
              </a:spcBef>
              <a:spcAft>
                <a:spcPts val="0"/>
              </a:spcAft>
              <a:buClr>
                <a:schemeClr val="accent1"/>
              </a:buClr>
              <a:buSzPts val="1370"/>
              <a:buFont typeface="Lato"/>
              <a:buChar char="➔"/>
            </a:pPr>
            <a:r>
              <a:rPr lang="fr" sz="1370">
                <a:solidFill>
                  <a:schemeClr val="accent1"/>
                </a:solidFill>
                <a:latin typeface="Lato"/>
                <a:ea typeface="Lato"/>
                <a:cs typeface="Lato"/>
                <a:sym typeface="Lato"/>
              </a:rPr>
              <a:t>Accompagnement PGD</a:t>
            </a:r>
            <a:endParaRPr sz="1370">
              <a:solidFill>
                <a:schemeClr val="accent1"/>
              </a:solidFill>
              <a:latin typeface="Lato"/>
              <a:ea typeface="Lato"/>
              <a:cs typeface="Lato"/>
              <a:sym typeface="Lato"/>
            </a:endParaRPr>
          </a:p>
          <a:p>
            <a:pPr indent="-315595" lvl="0" marL="457200" rtl="0" algn="l">
              <a:lnSpc>
                <a:spcPct val="95000"/>
              </a:lnSpc>
              <a:spcBef>
                <a:spcPts val="0"/>
              </a:spcBef>
              <a:spcAft>
                <a:spcPts val="0"/>
              </a:spcAft>
              <a:buClr>
                <a:schemeClr val="accent1"/>
              </a:buClr>
              <a:buSzPts val="1370"/>
              <a:buFont typeface="Lato"/>
              <a:buChar char="➔"/>
            </a:pPr>
            <a:r>
              <a:rPr lang="fr" sz="1370">
                <a:solidFill>
                  <a:schemeClr val="accent1"/>
                </a:solidFill>
                <a:latin typeface="Lato"/>
                <a:ea typeface="Lato"/>
                <a:cs typeface="Lato"/>
                <a:sym typeface="Lato"/>
              </a:rPr>
              <a:t>Conseils sur les solutions de stockage</a:t>
            </a:r>
            <a:endParaRPr sz="1370">
              <a:solidFill>
                <a:schemeClr val="accent1"/>
              </a:solidFill>
              <a:latin typeface="Lato"/>
              <a:ea typeface="Lato"/>
              <a:cs typeface="Lato"/>
              <a:sym typeface="Lato"/>
            </a:endParaRPr>
          </a:p>
          <a:p>
            <a:pPr indent="-315595" lvl="0" marL="457200" rtl="0" algn="l">
              <a:lnSpc>
                <a:spcPct val="95000"/>
              </a:lnSpc>
              <a:spcBef>
                <a:spcPts val="0"/>
              </a:spcBef>
              <a:spcAft>
                <a:spcPts val="0"/>
              </a:spcAft>
              <a:buClr>
                <a:schemeClr val="accent1"/>
              </a:buClr>
              <a:buSzPts val="1370"/>
              <a:buFont typeface="Lato"/>
              <a:buChar char="➔"/>
            </a:pPr>
            <a:r>
              <a:rPr lang="fr" sz="1370">
                <a:solidFill>
                  <a:schemeClr val="accent1"/>
                </a:solidFill>
                <a:latin typeface="Lato"/>
                <a:ea typeface="Lato"/>
                <a:cs typeface="Lato"/>
                <a:sym typeface="Lato"/>
              </a:rPr>
              <a:t>Conseil sur le choix ses entrepôts</a:t>
            </a:r>
            <a:endParaRPr sz="1370">
              <a:solidFill>
                <a:schemeClr val="accent1"/>
              </a:solidFill>
              <a:latin typeface="Lato"/>
              <a:ea typeface="Lato"/>
              <a:cs typeface="Lato"/>
              <a:sym typeface="Lato"/>
            </a:endParaRPr>
          </a:p>
          <a:p>
            <a:pPr indent="-315595" lvl="0" marL="457200" rtl="0" algn="l">
              <a:lnSpc>
                <a:spcPct val="95000"/>
              </a:lnSpc>
              <a:spcBef>
                <a:spcPts val="0"/>
              </a:spcBef>
              <a:spcAft>
                <a:spcPts val="0"/>
              </a:spcAft>
              <a:buClr>
                <a:schemeClr val="accent1"/>
              </a:buClr>
              <a:buSzPts val="1370"/>
              <a:buFont typeface="Lato"/>
              <a:buChar char="➔"/>
            </a:pPr>
            <a:r>
              <a:rPr lang="fr" sz="1370">
                <a:solidFill>
                  <a:schemeClr val="accent1"/>
                </a:solidFill>
                <a:latin typeface="Lato"/>
                <a:ea typeface="Lato"/>
                <a:cs typeface="Lato"/>
                <a:sym typeface="Lato"/>
              </a:rPr>
              <a:t>Conseil juridique</a:t>
            </a:r>
            <a:endParaRPr sz="1370">
              <a:solidFill>
                <a:schemeClr val="accent1"/>
              </a:solidFill>
              <a:latin typeface="Lato"/>
              <a:ea typeface="Lato"/>
              <a:cs typeface="Lato"/>
              <a:sym typeface="Lato"/>
            </a:endParaRPr>
          </a:p>
          <a:p>
            <a:pPr indent="-315595" lvl="0" marL="457200" rtl="0" algn="l">
              <a:lnSpc>
                <a:spcPct val="95000"/>
              </a:lnSpc>
              <a:spcBef>
                <a:spcPts val="0"/>
              </a:spcBef>
              <a:spcAft>
                <a:spcPts val="0"/>
              </a:spcAft>
              <a:buClr>
                <a:schemeClr val="accent1"/>
              </a:buClr>
              <a:buSzPts val="1370"/>
              <a:buFont typeface="Lato"/>
              <a:buChar char="➔"/>
            </a:pPr>
            <a:r>
              <a:rPr lang="fr" sz="1370">
                <a:solidFill>
                  <a:schemeClr val="accent1"/>
                </a:solidFill>
                <a:latin typeface="Lato"/>
                <a:ea typeface="Lato"/>
                <a:cs typeface="Lato"/>
                <a:sym typeface="Lato"/>
              </a:rPr>
              <a:t>Prise de rendez-vous individuels ou en équipe.</a:t>
            </a:r>
            <a:endParaRPr sz="1370">
              <a:solidFill>
                <a:schemeClr val="accent1"/>
              </a:solidFill>
              <a:latin typeface="Lato"/>
              <a:ea typeface="Lato"/>
              <a:cs typeface="Lato"/>
              <a:sym typeface="Lato"/>
            </a:endParaRPr>
          </a:p>
          <a:p>
            <a:pPr indent="-315595" lvl="0" marL="457200" rtl="0" algn="l">
              <a:lnSpc>
                <a:spcPct val="95000"/>
              </a:lnSpc>
              <a:spcBef>
                <a:spcPts val="0"/>
              </a:spcBef>
              <a:spcAft>
                <a:spcPts val="0"/>
              </a:spcAft>
              <a:buClr>
                <a:schemeClr val="accent1"/>
              </a:buClr>
              <a:buSzPts val="1370"/>
              <a:buFont typeface="Lato"/>
              <a:buChar char="➔"/>
            </a:pPr>
            <a:r>
              <a:rPr lang="fr" sz="1370">
                <a:solidFill>
                  <a:schemeClr val="accent1"/>
                </a:solidFill>
                <a:latin typeface="Lato"/>
                <a:ea typeface="Lato"/>
                <a:cs typeface="Lato"/>
                <a:sym typeface="Lato"/>
              </a:rPr>
              <a:t>Redirection vers les plateformes spécialisées.</a:t>
            </a:r>
            <a:endParaRPr sz="1370">
              <a:solidFill>
                <a:schemeClr val="accent1"/>
              </a:solidFill>
              <a:latin typeface="Lato"/>
              <a:ea typeface="Lato"/>
              <a:cs typeface="Lato"/>
              <a:sym typeface="Lato"/>
            </a:endParaRPr>
          </a:p>
          <a:p>
            <a:pPr indent="0" lvl="0" marL="0" rtl="0" algn="l">
              <a:lnSpc>
                <a:spcPct val="95000"/>
              </a:lnSpc>
              <a:spcBef>
                <a:spcPts val="1200"/>
              </a:spcBef>
              <a:spcAft>
                <a:spcPts val="1200"/>
              </a:spcAft>
              <a:buNone/>
            </a:pPr>
            <a:r>
              <a:t/>
            </a:r>
            <a:endParaRPr sz="1300">
              <a:solidFill>
                <a:schemeClr val="accent1"/>
              </a:solidFill>
              <a:latin typeface="Lato"/>
              <a:ea typeface="Lato"/>
              <a:cs typeface="Lato"/>
              <a:sym typeface="Lato"/>
            </a:endParaRPr>
          </a:p>
        </p:txBody>
      </p:sp>
      <p:pic>
        <p:nvPicPr>
          <p:cNvPr id="279" name="Google Shape;279;p25"/>
          <p:cNvPicPr preferRelativeResize="0"/>
          <p:nvPr/>
        </p:nvPicPr>
        <p:blipFill>
          <a:blip r:embed="rId4">
            <a:alphaModFix/>
          </a:blip>
          <a:stretch>
            <a:fillRect/>
          </a:stretch>
        </p:blipFill>
        <p:spPr>
          <a:xfrm>
            <a:off x="8211942" y="59200"/>
            <a:ext cx="785032" cy="1148401"/>
          </a:xfrm>
          <a:prstGeom prst="rect">
            <a:avLst/>
          </a:prstGeom>
          <a:noFill/>
          <a:ln>
            <a:noFill/>
          </a:ln>
        </p:spPr>
      </p:pic>
      <p:pic>
        <p:nvPicPr>
          <p:cNvPr id="280" name="Google Shape;280;p25"/>
          <p:cNvPicPr preferRelativeResize="0"/>
          <p:nvPr/>
        </p:nvPicPr>
        <p:blipFill>
          <a:blip r:embed="rId5">
            <a:alphaModFix/>
          </a:blip>
          <a:stretch>
            <a:fillRect/>
          </a:stretch>
        </p:blipFill>
        <p:spPr>
          <a:xfrm>
            <a:off x="818825" y="510887"/>
            <a:ext cx="626749" cy="626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p:nvPr/>
        </p:nvSpPr>
        <p:spPr>
          <a:xfrm>
            <a:off x="44625" y="2657175"/>
            <a:ext cx="2616000" cy="984600"/>
          </a:xfrm>
          <a:prstGeom prst="wedgeEllipseCallout">
            <a:avLst>
              <a:gd fmla="val -20833" name="adj1"/>
              <a:gd fmla="val 625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 name="Google Shape;286;p26"/>
          <p:cNvSpPr/>
          <p:nvPr/>
        </p:nvSpPr>
        <p:spPr>
          <a:xfrm>
            <a:off x="3795950" y="2065025"/>
            <a:ext cx="3589800" cy="1478700"/>
          </a:xfrm>
          <a:prstGeom prst="wedgeEllipseCallout">
            <a:avLst>
              <a:gd fmla="val -20833" name="adj1"/>
              <a:gd fmla="val 625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 name="Google Shape;287;p26"/>
          <p:cNvSpPr/>
          <p:nvPr/>
        </p:nvSpPr>
        <p:spPr>
          <a:xfrm>
            <a:off x="5566125" y="3459150"/>
            <a:ext cx="3328800" cy="13551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 name="Google Shape;288;p26"/>
          <p:cNvSpPr/>
          <p:nvPr/>
        </p:nvSpPr>
        <p:spPr>
          <a:xfrm>
            <a:off x="1495300" y="3374400"/>
            <a:ext cx="3589800" cy="1478700"/>
          </a:xfrm>
          <a:prstGeom prst="wedgeEllipseCallout">
            <a:avLst>
              <a:gd fmla="val -20833" name="adj1"/>
              <a:gd fmla="val 625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 name="Google Shape;289;p26"/>
          <p:cNvSpPr/>
          <p:nvPr/>
        </p:nvSpPr>
        <p:spPr>
          <a:xfrm>
            <a:off x="4849675" y="718300"/>
            <a:ext cx="3328800" cy="1355100"/>
          </a:xfrm>
          <a:prstGeom prst="wedgeEllipseCallout">
            <a:avLst>
              <a:gd fmla="val -20833" name="adj1"/>
              <a:gd fmla="val 625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 name="Google Shape;290;p26"/>
          <p:cNvSpPr txBox="1"/>
          <p:nvPr>
            <p:ph type="title"/>
          </p:nvPr>
        </p:nvSpPr>
        <p:spPr>
          <a:xfrm>
            <a:off x="729450" y="556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Une diversité de demandes</a:t>
            </a:r>
            <a:endParaRPr/>
          </a:p>
        </p:txBody>
      </p:sp>
      <p:sp>
        <p:nvSpPr>
          <p:cNvPr id="291" name="Google Shape;291;p26"/>
          <p:cNvSpPr/>
          <p:nvPr/>
        </p:nvSpPr>
        <p:spPr>
          <a:xfrm>
            <a:off x="1349200" y="1348725"/>
            <a:ext cx="3328800" cy="13551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 name="Google Shape;292;p26"/>
          <p:cNvSpPr txBox="1"/>
          <p:nvPr/>
        </p:nvSpPr>
        <p:spPr>
          <a:xfrm>
            <a:off x="1767525" y="1485025"/>
            <a:ext cx="2616000" cy="7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900">
                <a:solidFill>
                  <a:schemeClr val="accent1"/>
                </a:solidFill>
                <a:latin typeface="Lato"/>
                <a:ea typeface="Lato"/>
                <a:cs typeface="Lato"/>
                <a:sym typeface="Lato"/>
              </a:rPr>
              <a:t>Ce PGD n'avait pas été anticipé car il est nullement fait mention de ce livrable dans la convention attributive d'aide et je n'ai pas trouvé aucune trame sur le site des projets financés dans le cadre d'un appel PIA”.</a:t>
            </a:r>
            <a:endParaRPr i="1" sz="900">
              <a:solidFill>
                <a:schemeClr val="accent1"/>
              </a:solidFill>
              <a:latin typeface="Lato"/>
              <a:ea typeface="Lato"/>
              <a:cs typeface="Lato"/>
              <a:sym typeface="Lato"/>
            </a:endParaRPr>
          </a:p>
          <a:p>
            <a:pPr indent="0" lvl="0" marL="0" rtl="0" algn="l">
              <a:spcBef>
                <a:spcPts val="0"/>
              </a:spcBef>
              <a:spcAft>
                <a:spcPts val="0"/>
              </a:spcAft>
              <a:buNone/>
            </a:pPr>
            <a:r>
              <a:rPr i="1" lang="fr" sz="900">
                <a:solidFill>
                  <a:schemeClr val="accent1"/>
                </a:solidFill>
                <a:latin typeface="Lato"/>
                <a:ea typeface="Lato"/>
                <a:cs typeface="Lato"/>
                <a:sym typeface="Lato"/>
              </a:rPr>
              <a:t>Je me permets ainsi ce mél pour vous mettre en relation avec Mr *, coordinateur du projet *”</a:t>
            </a:r>
            <a:endParaRPr i="1" sz="900">
              <a:solidFill>
                <a:schemeClr val="accent1"/>
              </a:solidFill>
              <a:latin typeface="Lato"/>
              <a:ea typeface="Lato"/>
              <a:cs typeface="Lato"/>
              <a:sym typeface="Lato"/>
            </a:endParaRPr>
          </a:p>
        </p:txBody>
      </p:sp>
      <p:sp>
        <p:nvSpPr>
          <p:cNvPr id="293" name="Google Shape;293;p26"/>
          <p:cNvSpPr txBox="1"/>
          <p:nvPr/>
        </p:nvSpPr>
        <p:spPr>
          <a:xfrm>
            <a:off x="5090275" y="943475"/>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900">
                <a:solidFill>
                  <a:schemeClr val="lt1"/>
                </a:solidFill>
              </a:rPr>
              <a:t>Bonjour,</a:t>
            </a:r>
            <a:endParaRPr i="1" sz="900">
              <a:solidFill>
                <a:schemeClr val="lt1"/>
              </a:solidFill>
            </a:endParaRPr>
          </a:p>
          <a:p>
            <a:pPr indent="0" lvl="0" marL="0" rtl="0" algn="l">
              <a:spcBef>
                <a:spcPts val="0"/>
              </a:spcBef>
              <a:spcAft>
                <a:spcPts val="0"/>
              </a:spcAft>
              <a:buNone/>
            </a:pPr>
            <a:r>
              <a:rPr i="1" lang="fr" sz="900">
                <a:solidFill>
                  <a:schemeClr val="lt1"/>
                </a:solidFill>
              </a:rPr>
              <a:t>Nous avançons sur le PGD. Nous serons sans doute un peu en retard pour le 1er décembre, mais nous avons jusqu'à la fin décembre pour l'envoyer.</a:t>
            </a:r>
            <a:endParaRPr i="1" sz="900">
              <a:solidFill>
                <a:schemeClr val="lt1"/>
              </a:solidFill>
            </a:endParaRPr>
          </a:p>
          <a:p>
            <a:pPr indent="0" lvl="0" marL="0" rtl="0" algn="l">
              <a:spcBef>
                <a:spcPts val="0"/>
              </a:spcBef>
              <a:spcAft>
                <a:spcPts val="0"/>
              </a:spcAft>
              <a:buNone/>
            </a:pPr>
            <a:r>
              <a:rPr i="1" lang="fr" sz="900">
                <a:solidFill>
                  <a:schemeClr val="lt1"/>
                </a:solidFill>
              </a:rPr>
              <a:t>Pouvez-vous ce qui a déjà été fait pour validation.</a:t>
            </a:r>
            <a:endParaRPr i="1" sz="900">
              <a:solidFill>
                <a:schemeClr val="lt1"/>
              </a:solidFill>
            </a:endParaRPr>
          </a:p>
        </p:txBody>
      </p:sp>
      <p:sp>
        <p:nvSpPr>
          <p:cNvPr id="294" name="Google Shape;294;p26"/>
          <p:cNvSpPr txBox="1"/>
          <p:nvPr/>
        </p:nvSpPr>
        <p:spPr>
          <a:xfrm>
            <a:off x="1920325" y="3582475"/>
            <a:ext cx="3228600" cy="8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900">
                <a:solidFill>
                  <a:schemeClr val="lt1"/>
                </a:solidFill>
                <a:latin typeface="Lato"/>
                <a:ea typeface="Lato"/>
                <a:cs typeface="Lato"/>
                <a:sym typeface="Lato"/>
              </a:rPr>
              <a:t>Bonjour, </a:t>
            </a:r>
            <a:endParaRPr i="1" sz="900">
              <a:solidFill>
                <a:schemeClr val="lt1"/>
              </a:solidFill>
              <a:latin typeface="Lato"/>
              <a:ea typeface="Lato"/>
              <a:cs typeface="Lato"/>
              <a:sym typeface="Lato"/>
            </a:endParaRPr>
          </a:p>
          <a:p>
            <a:pPr indent="0" lvl="0" marL="0" rtl="0" algn="l">
              <a:spcBef>
                <a:spcPts val="0"/>
              </a:spcBef>
              <a:spcAft>
                <a:spcPts val="0"/>
              </a:spcAft>
              <a:buNone/>
            </a:pPr>
            <a:r>
              <a:rPr i="1" lang="fr" sz="900">
                <a:solidFill>
                  <a:schemeClr val="lt1"/>
                </a:solidFill>
                <a:latin typeface="Lato"/>
                <a:ea typeface="Lato"/>
                <a:cs typeface="Lato"/>
                <a:sym typeface="Lato"/>
              </a:rPr>
              <a:t>Je souhaite publier un article sur des mesures que j'ai réalisées lorsque j'étais en thèse à Université de Rennes.Je souhaiterais donc déposer un jeu de données dans la collection Université de Rennes afin que les données soient en libre accès et qu'elles soient associées à un doi. </a:t>
            </a:r>
            <a:endParaRPr i="1" sz="900">
              <a:solidFill>
                <a:schemeClr val="lt1"/>
              </a:solidFill>
              <a:latin typeface="Lato"/>
              <a:ea typeface="Lato"/>
              <a:cs typeface="Lato"/>
              <a:sym typeface="Lato"/>
            </a:endParaRPr>
          </a:p>
          <a:p>
            <a:pPr indent="0" lvl="0" marL="0" rtl="0" algn="l">
              <a:spcBef>
                <a:spcPts val="0"/>
              </a:spcBef>
              <a:spcAft>
                <a:spcPts val="0"/>
              </a:spcAft>
              <a:buNone/>
            </a:pPr>
            <a:r>
              <a:rPr i="1" lang="fr" sz="900">
                <a:solidFill>
                  <a:schemeClr val="lt1"/>
                </a:solidFill>
                <a:latin typeface="Lato"/>
                <a:ea typeface="Lato"/>
                <a:cs typeface="Lato"/>
                <a:sym typeface="Lato"/>
              </a:rPr>
              <a:t>Pourriez-vous m'indiquer la démarche à suivre ?</a:t>
            </a:r>
            <a:endParaRPr i="1" sz="9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295" name="Google Shape;295;p26"/>
          <p:cNvSpPr txBox="1"/>
          <p:nvPr/>
        </p:nvSpPr>
        <p:spPr>
          <a:xfrm>
            <a:off x="5767250" y="3681050"/>
            <a:ext cx="3000000" cy="94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800"/>
              <a:t>Nous sommes au démarrage du projet et cherchons un outil collaboratif dans la même veine de Teams permettant : la réduction de l'utilisation des mails, le partage de documents, a collaboration sur les documents, e chat</a:t>
            </a:r>
            <a:endParaRPr i="1" sz="800"/>
          </a:p>
          <a:p>
            <a:pPr indent="0" lvl="0" marL="0" rtl="0" algn="l">
              <a:lnSpc>
                <a:spcPct val="115000"/>
              </a:lnSpc>
              <a:spcBef>
                <a:spcPts val="0"/>
              </a:spcBef>
              <a:spcAft>
                <a:spcPts val="0"/>
              </a:spcAft>
              <a:buNone/>
            </a:pPr>
            <a:r>
              <a:rPr i="1" lang="fr" sz="800"/>
              <a:t>Avez-vous des suggestions d'outils accessibles à tous car nos partenaires sont multiples et ne disposent pas tous de Teams.</a:t>
            </a:r>
            <a:endParaRPr i="1" sz="800"/>
          </a:p>
        </p:txBody>
      </p:sp>
      <p:sp>
        <p:nvSpPr>
          <p:cNvPr id="296" name="Google Shape;296;p26"/>
          <p:cNvSpPr txBox="1"/>
          <p:nvPr/>
        </p:nvSpPr>
        <p:spPr>
          <a:xfrm>
            <a:off x="4218525" y="2353200"/>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800">
                <a:solidFill>
                  <a:schemeClr val="lt1"/>
                </a:solidFill>
              </a:rPr>
              <a:t>Nous avons travaillé à l'INSA Rennes sur la mise en place d'un modèle de PGD que nos chercheurs pourraient utiliser pour leurs projets.</a:t>
            </a:r>
            <a:endParaRPr i="1" sz="800">
              <a:solidFill>
                <a:schemeClr val="lt1"/>
              </a:solidFill>
            </a:endParaRPr>
          </a:p>
          <a:p>
            <a:pPr indent="0" lvl="0" marL="0" rtl="0" algn="l">
              <a:spcBef>
                <a:spcPts val="0"/>
              </a:spcBef>
              <a:spcAft>
                <a:spcPts val="0"/>
              </a:spcAft>
              <a:buNone/>
            </a:pPr>
            <a:r>
              <a:rPr i="1" lang="fr" sz="800">
                <a:solidFill>
                  <a:schemeClr val="lt1"/>
                </a:solidFill>
              </a:rPr>
              <a:t>C'est actuellement un document de travail interne à l'établissement qui est encore "in progress".</a:t>
            </a:r>
            <a:endParaRPr i="1" sz="800">
              <a:solidFill>
                <a:schemeClr val="lt1"/>
              </a:solidFill>
            </a:endParaRPr>
          </a:p>
          <a:p>
            <a:pPr indent="0" lvl="0" marL="0" rtl="0" algn="l">
              <a:spcBef>
                <a:spcPts val="0"/>
              </a:spcBef>
              <a:spcAft>
                <a:spcPts val="0"/>
              </a:spcAft>
              <a:buNone/>
            </a:pPr>
            <a:r>
              <a:rPr i="1" lang="fr" sz="800">
                <a:solidFill>
                  <a:schemeClr val="lt1"/>
                </a:solidFill>
              </a:rPr>
              <a:t>Seriez vous d'accord pour le relire et nous faire part de vos retours</a:t>
            </a:r>
            <a:endParaRPr i="1" sz="800">
              <a:solidFill>
                <a:schemeClr val="lt1"/>
              </a:solidFill>
            </a:endParaRPr>
          </a:p>
        </p:txBody>
      </p:sp>
      <p:sp>
        <p:nvSpPr>
          <p:cNvPr id="297" name="Google Shape;297;p26"/>
          <p:cNvSpPr txBox="1"/>
          <p:nvPr/>
        </p:nvSpPr>
        <p:spPr>
          <a:xfrm>
            <a:off x="152400" y="28203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800">
                <a:solidFill>
                  <a:schemeClr val="lt1"/>
                </a:solidFill>
              </a:rPr>
              <a:t>U</a:t>
            </a:r>
            <a:r>
              <a:rPr i="1" lang="fr" sz="800">
                <a:solidFill>
                  <a:schemeClr val="lt1"/>
                </a:solidFill>
              </a:rPr>
              <a:t>n collègue cherche une base de données où il</a:t>
            </a:r>
            <a:endParaRPr i="1" sz="800">
              <a:solidFill>
                <a:schemeClr val="lt1"/>
              </a:solidFill>
            </a:endParaRPr>
          </a:p>
          <a:p>
            <a:pPr indent="0" lvl="0" marL="0" rtl="0" algn="l">
              <a:spcBef>
                <a:spcPts val="0"/>
              </a:spcBef>
              <a:spcAft>
                <a:spcPts val="0"/>
              </a:spcAft>
              <a:buNone/>
            </a:pPr>
            <a:r>
              <a:rPr i="1" lang="fr" sz="800">
                <a:solidFill>
                  <a:schemeClr val="lt1"/>
                </a:solidFill>
              </a:rPr>
              <a:t>puisse stocker des documents venant de zones </a:t>
            </a:r>
            <a:endParaRPr i="1" sz="800">
              <a:solidFill>
                <a:schemeClr val="lt1"/>
              </a:solidFill>
            </a:endParaRPr>
          </a:p>
          <a:p>
            <a:pPr indent="0" lvl="0" marL="0" rtl="0" algn="l">
              <a:spcBef>
                <a:spcPts val="0"/>
              </a:spcBef>
              <a:spcAft>
                <a:spcPts val="0"/>
              </a:spcAft>
              <a:buNone/>
            </a:pPr>
            <a:r>
              <a:rPr i="1" lang="fr" sz="800">
                <a:solidFill>
                  <a:schemeClr val="lt1"/>
                </a:solidFill>
              </a:rPr>
              <a:t>à régime restrictif (laboratoires).</a:t>
            </a:r>
            <a:endParaRPr i="1" sz="800">
              <a:solidFill>
                <a:schemeClr val="lt1"/>
              </a:solidFill>
            </a:endParaRPr>
          </a:p>
        </p:txBody>
      </p:sp>
      <p:pic>
        <p:nvPicPr>
          <p:cNvPr id="298" name="Google Shape;298;p26"/>
          <p:cNvPicPr preferRelativeResize="0"/>
          <p:nvPr/>
        </p:nvPicPr>
        <p:blipFill>
          <a:blip r:embed="rId3">
            <a:alphaModFix/>
          </a:blip>
          <a:stretch>
            <a:fillRect/>
          </a:stretch>
        </p:blipFill>
        <p:spPr>
          <a:xfrm>
            <a:off x="8211942" y="59200"/>
            <a:ext cx="785032" cy="1148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1491450" y="3810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Accompagnement PGD (Plan de Gestion de données)</a:t>
            </a:r>
            <a:endParaRPr/>
          </a:p>
        </p:txBody>
      </p:sp>
      <p:sp>
        <p:nvSpPr>
          <p:cNvPr id="304" name="Google Shape;304;p27"/>
          <p:cNvSpPr txBox="1"/>
          <p:nvPr>
            <p:ph idx="1" type="body"/>
          </p:nvPr>
        </p:nvSpPr>
        <p:spPr>
          <a:xfrm>
            <a:off x="729325" y="2275700"/>
            <a:ext cx="3774300" cy="2521500"/>
          </a:xfrm>
          <a:prstGeom prst="rect">
            <a:avLst/>
          </a:prstGeom>
          <a:solidFill>
            <a:schemeClr val="accent3"/>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fr">
                <a:solidFill>
                  <a:schemeClr val="lt1"/>
                </a:solidFill>
              </a:rPr>
              <a:t>Modalités d’accompagnement</a:t>
            </a:r>
            <a:endParaRPr>
              <a:solidFill>
                <a:schemeClr val="lt1"/>
              </a:solidFill>
            </a:endParaRPr>
          </a:p>
          <a:p>
            <a:pPr indent="-311150" lvl="0" marL="457200" rtl="0" algn="l">
              <a:spcBef>
                <a:spcPts val="1200"/>
              </a:spcBef>
              <a:spcAft>
                <a:spcPts val="0"/>
              </a:spcAft>
              <a:buClr>
                <a:schemeClr val="lt1"/>
              </a:buClr>
              <a:buSzPts val="1300"/>
              <a:buChar char="➔"/>
            </a:pPr>
            <a:r>
              <a:rPr lang="fr">
                <a:solidFill>
                  <a:schemeClr val="lt1"/>
                </a:solidFill>
              </a:rPr>
              <a:t>Articulation avec les directions de la recherche / sollicitation spontanée des chercheurs</a:t>
            </a:r>
            <a:endParaRPr>
              <a:solidFill>
                <a:schemeClr val="lt1"/>
              </a:solidFill>
            </a:endParaRPr>
          </a:p>
          <a:p>
            <a:pPr indent="-311150" lvl="0" marL="457200" rtl="0" algn="l">
              <a:spcBef>
                <a:spcPts val="0"/>
              </a:spcBef>
              <a:spcAft>
                <a:spcPts val="0"/>
              </a:spcAft>
              <a:buClr>
                <a:schemeClr val="lt1"/>
              </a:buClr>
              <a:buSzPts val="1300"/>
              <a:buChar char="➔"/>
            </a:pPr>
            <a:r>
              <a:rPr lang="fr">
                <a:solidFill>
                  <a:schemeClr val="lt1"/>
                </a:solidFill>
              </a:rPr>
              <a:t>Rendez-vous personnalisés : relecture ou montage du PGD avec réunion d’équipe</a:t>
            </a:r>
            <a:endParaRPr>
              <a:solidFill>
                <a:schemeClr val="lt1"/>
              </a:solidFill>
            </a:endParaRPr>
          </a:p>
          <a:p>
            <a:pPr indent="-311150" lvl="0" marL="457200" rtl="0" algn="l">
              <a:spcBef>
                <a:spcPts val="0"/>
              </a:spcBef>
              <a:spcAft>
                <a:spcPts val="0"/>
              </a:spcAft>
              <a:buClr>
                <a:schemeClr val="lt1"/>
              </a:buClr>
              <a:buSzPts val="1300"/>
              <a:buChar char="➔"/>
            </a:pPr>
            <a:r>
              <a:rPr lang="fr">
                <a:solidFill>
                  <a:schemeClr val="lt1"/>
                </a:solidFill>
              </a:rPr>
              <a:t>Systématisation en cours de l’accompagnement des projets financés grâce à une c</a:t>
            </a:r>
            <a:r>
              <a:rPr lang="fr">
                <a:solidFill>
                  <a:schemeClr val="lt1"/>
                </a:solidFill>
              </a:rPr>
              <a:t>ollaboration avec les directions de la recherche</a:t>
            </a:r>
            <a:endParaRPr>
              <a:solidFill>
                <a:schemeClr val="lt1"/>
              </a:solidFill>
            </a:endParaRPr>
          </a:p>
        </p:txBody>
      </p:sp>
      <p:sp>
        <p:nvSpPr>
          <p:cNvPr id="305" name="Google Shape;305;p27"/>
          <p:cNvSpPr txBox="1"/>
          <p:nvPr>
            <p:ph idx="2" type="body"/>
          </p:nvPr>
        </p:nvSpPr>
        <p:spPr>
          <a:xfrm>
            <a:off x="4643550" y="2275700"/>
            <a:ext cx="4353300" cy="37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Ce service inclut :</a:t>
            </a:r>
            <a:endParaRPr/>
          </a:p>
          <a:p>
            <a:pPr indent="-311150" lvl="0" marL="457200" rtl="0" algn="l">
              <a:spcBef>
                <a:spcPts val="1200"/>
              </a:spcBef>
              <a:spcAft>
                <a:spcPts val="0"/>
              </a:spcAft>
              <a:buSzPts val="1300"/>
              <a:buChar char="➔"/>
            </a:pPr>
            <a:r>
              <a:rPr lang="fr"/>
              <a:t>Rendez-vous personnalisés</a:t>
            </a:r>
            <a:endParaRPr/>
          </a:p>
          <a:p>
            <a:pPr indent="-311150" lvl="0" marL="457200" rtl="0" algn="l">
              <a:spcBef>
                <a:spcPts val="0"/>
              </a:spcBef>
              <a:spcAft>
                <a:spcPts val="0"/>
              </a:spcAft>
              <a:buSzPts val="1300"/>
              <a:buChar char="➔"/>
            </a:pPr>
            <a:r>
              <a:rPr lang="fr"/>
              <a:t>R</a:t>
            </a:r>
            <a:r>
              <a:rPr lang="fr"/>
              <a:t>electure des PGD</a:t>
            </a:r>
            <a:endParaRPr/>
          </a:p>
          <a:p>
            <a:pPr indent="-311150" lvl="0" marL="457200" rtl="0" algn="l">
              <a:spcBef>
                <a:spcPts val="0"/>
              </a:spcBef>
              <a:spcAft>
                <a:spcPts val="0"/>
              </a:spcAft>
              <a:buSzPts val="1300"/>
              <a:buChar char="➔"/>
            </a:pPr>
            <a:r>
              <a:rPr lang="fr"/>
              <a:t>Rédaction de recommandations sur DMP OPIDoR</a:t>
            </a:r>
            <a:endParaRPr/>
          </a:p>
          <a:p>
            <a:pPr indent="-311150" lvl="0" marL="457200" rtl="0" algn="l">
              <a:spcBef>
                <a:spcPts val="0"/>
              </a:spcBef>
              <a:spcAft>
                <a:spcPts val="0"/>
              </a:spcAft>
              <a:buSzPts val="1300"/>
              <a:buChar char="➔"/>
            </a:pPr>
            <a:r>
              <a:rPr lang="fr"/>
              <a:t>Assistance sur les différentes étapes du cycle de vie des données</a:t>
            </a:r>
            <a:endParaRPr/>
          </a:p>
          <a:p>
            <a:pPr indent="-311150" lvl="0" marL="457200" rtl="0" algn="l">
              <a:spcBef>
                <a:spcPts val="0"/>
              </a:spcBef>
              <a:spcAft>
                <a:spcPts val="0"/>
              </a:spcAft>
              <a:buSzPts val="1300"/>
              <a:buChar char="➔"/>
            </a:pPr>
            <a:r>
              <a:rPr lang="fr"/>
              <a:t>Assistance sur les questions liées aux données sensibles et personnelles</a:t>
            </a:r>
            <a:endParaRPr/>
          </a:p>
          <a:p>
            <a:pPr indent="-311150" lvl="0" marL="457200" rtl="0" algn="l">
              <a:spcBef>
                <a:spcPts val="0"/>
              </a:spcBef>
              <a:spcAft>
                <a:spcPts val="0"/>
              </a:spcAft>
              <a:buSzPts val="1300"/>
              <a:buChar char="➔"/>
            </a:pPr>
            <a:r>
              <a:rPr lang="fr"/>
              <a:t>Redirection vers les plateformes disciplinaires spécialisées</a:t>
            </a:r>
            <a:endParaRPr/>
          </a:p>
        </p:txBody>
      </p:sp>
      <p:pic>
        <p:nvPicPr>
          <p:cNvPr id="306" name="Google Shape;306;p27"/>
          <p:cNvPicPr preferRelativeResize="0"/>
          <p:nvPr/>
        </p:nvPicPr>
        <p:blipFill>
          <a:blip r:embed="rId3">
            <a:alphaModFix/>
          </a:blip>
          <a:stretch>
            <a:fillRect/>
          </a:stretch>
        </p:blipFill>
        <p:spPr>
          <a:xfrm>
            <a:off x="8211942" y="59200"/>
            <a:ext cx="785032" cy="1148401"/>
          </a:xfrm>
          <a:prstGeom prst="rect">
            <a:avLst/>
          </a:prstGeom>
          <a:noFill/>
          <a:ln>
            <a:noFill/>
          </a:ln>
        </p:spPr>
      </p:pic>
      <p:pic>
        <p:nvPicPr>
          <p:cNvPr id="307" name="Google Shape;307;p27"/>
          <p:cNvPicPr preferRelativeResize="0"/>
          <p:nvPr/>
        </p:nvPicPr>
        <p:blipFill>
          <a:blip r:embed="rId4">
            <a:alphaModFix/>
          </a:blip>
          <a:stretch>
            <a:fillRect/>
          </a:stretch>
        </p:blipFill>
        <p:spPr>
          <a:xfrm>
            <a:off x="818825" y="510887"/>
            <a:ext cx="626749" cy="626749"/>
          </a:xfrm>
          <a:prstGeom prst="rect">
            <a:avLst/>
          </a:prstGeom>
          <a:noFill/>
          <a:ln>
            <a:noFill/>
          </a:ln>
        </p:spPr>
      </p:pic>
      <p:sp>
        <p:nvSpPr>
          <p:cNvPr id="308" name="Google Shape;308;p27"/>
          <p:cNvSpPr txBox="1"/>
          <p:nvPr/>
        </p:nvSpPr>
        <p:spPr>
          <a:xfrm>
            <a:off x="729325" y="1423325"/>
            <a:ext cx="8100000" cy="615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300">
                <a:solidFill>
                  <a:schemeClr val="lt1"/>
                </a:solidFill>
                <a:latin typeface="Lato"/>
                <a:ea typeface="Lato"/>
                <a:cs typeface="Lato"/>
                <a:sym typeface="Lato"/>
              </a:rPr>
              <a:t>Service d’expertise à destination des porteurs de projets, afin de les assister sur tous les sujets liés au cycle de vie des données, pendant la phase de montage du projet, et en suivi des projets</a:t>
            </a:r>
            <a:endParaRPr>
              <a:solidFill>
                <a:schemeClr val="lt1"/>
              </a:solidFill>
            </a:endParaRPr>
          </a:p>
        </p:txBody>
      </p:sp>
      <p:pic>
        <p:nvPicPr>
          <p:cNvPr id="309" name="Google Shape;309;p27"/>
          <p:cNvPicPr preferRelativeResize="0"/>
          <p:nvPr/>
        </p:nvPicPr>
        <p:blipFill>
          <a:blip r:embed="rId5">
            <a:alphaModFix/>
          </a:blip>
          <a:stretch>
            <a:fillRect/>
          </a:stretch>
        </p:blipFill>
        <p:spPr>
          <a:xfrm>
            <a:off x="7746175" y="2393040"/>
            <a:ext cx="1083150" cy="43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txBox="1"/>
          <p:nvPr>
            <p:ph type="title"/>
          </p:nvPr>
        </p:nvSpPr>
        <p:spPr>
          <a:xfrm>
            <a:off x="729450" y="4804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Accompagnement PGD </a:t>
            </a:r>
            <a:endParaRPr/>
          </a:p>
        </p:txBody>
      </p:sp>
      <p:sp>
        <p:nvSpPr>
          <p:cNvPr id="315" name="Google Shape;315;p28"/>
          <p:cNvSpPr txBox="1"/>
          <p:nvPr>
            <p:ph idx="1" type="body"/>
          </p:nvPr>
        </p:nvSpPr>
        <p:spPr>
          <a:xfrm>
            <a:off x="729325" y="1393075"/>
            <a:ext cx="3774300" cy="28926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b="1" lang="fr" sz="3250"/>
              <a:t>L’accompagnement en quelques chiffres</a:t>
            </a:r>
            <a:endParaRPr b="1" sz="3250"/>
          </a:p>
          <a:p>
            <a:pPr indent="-297180" lvl="0" marL="457200" rtl="0" algn="l">
              <a:spcBef>
                <a:spcPts val="1200"/>
              </a:spcBef>
              <a:spcAft>
                <a:spcPts val="0"/>
              </a:spcAft>
              <a:buSzPct val="100000"/>
              <a:buChar char="➔"/>
            </a:pPr>
            <a:r>
              <a:rPr b="1" lang="fr" sz="2700"/>
              <a:t>24 PGD</a:t>
            </a:r>
            <a:r>
              <a:rPr lang="fr" sz="2700"/>
              <a:t> accompagnés depuis janvier 2023</a:t>
            </a:r>
            <a:endParaRPr sz="2700"/>
          </a:p>
          <a:p>
            <a:pPr indent="-297180" lvl="0" marL="457200" rtl="0" algn="l">
              <a:spcBef>
                <a:spcPts val="0"/>
              </a:spcBef>
              <a:spcAft>
                <a:spcPts val="0"/>
              </a:spcAft>
              <a:buSzPct val="100000"/>
              <a:buChar char="➔"/>
            </a:pPr>
            <a:r>
              <a:rPr b="1" lang="fr" sz="2700"/>
              <a:t>40h </a:t>
            </a:r>
            <a:r>
              <a:rPr lang="fr" sz="2700"/>
              <a:t>de rendez-vous</a:t>
            </a:r>
            <a:endParaRPr sz="2700"/>
          </a:p>
          <a:p>
            <a:pPr indent="0" lvl="0" marL="0" rtl="0" algn="l">
              <a:spcBef>
                <a:spcPts val="1200"/>
              </a:spcBef>
              <a:spcAft>
                <a:spcPts val="0"/>
              </a:spcAft>
              <a:buNone/>
            </a:pPr>
            <a:r>
              <a:rPr b="1" lang="fr" sz="3200"/>
              <a:t>Quelques exemples de projets accompagnées</a:t>
            </a:r>
            <a:r>
              <a:rPr lang="fr" sz="2700"/>
              <a:t> </a:t>
            </a:r>
            <a:endParaRPr sz="2700"/>
          </a:p>
          <a:p>
            <a:pPr indent="-297180" lvl="0" marL="457200" rtl="0" algn="l">
              <a:spcBef>
                <a:spcPts val="1200"/>
              </a:spcBef>
              <a:spcAft>
                <a:spcPts val="0"/>
              </a:spcAft>
              <a:buSzPct val="100000"/>
              <a:buChar char="➔"/>
            </a:pPr>
            <a:r>
              <a:rPr b="1" lang="fr" sz="2700"/>
              <a:t>projets ANR</a:t>
            </a:r>
            <a:r>
              <a:rPr lang="fr" sz="2700"/>
              <a:t> LIVING LAB, AIR, PARCEDES, PAGAIE, IRIS-E,...</a:t>
            </a:r>
            <a:endParaRPr sz="2700"/>
          </a:p>
          <a:p>
            <a:pPr indent="-297180" lvl="0" marL="457200" rtl="0" algn="l">
              <a:spcBef>
                <a:spcPts val="0"/>
              </a:spcBef>
              <a:spcAft>
                <a:spcPts val="0"/>
              </a:spcAft>
              <a:buSzPct val="100000"/>
              <a:buChar char="➔"/>
            </a:pPr>
            <a:r>
              <a:rPr b="1" lang="fr" sz="2700"/>
              <a:t>projets PIA</a:t>
            </a:r>
            <a:r>
              <a:rPr lang="fr" sz="2700"/>
              <a:t> REVEA, DIGISPORT, …</a:t>
            </a:r>
            <a:endParaRPr sz="2700"/>
          </a:p>
          <a:p>
            <a:pPr indent="-297180" lvl="0" marL="457200" rtl="0" algn="l">
              <a:spcBef>
                <a:spcPts val="0"/>
              </a:spcBef>
              <a:spcAft>
                <a:spcPts val="0"/>
              </a:spcAft>
              <a:buSzPct val="100000"/>
              <a:buChar char="➔"/>
            </a:pPr>
            <a:r>
              <a:rPr b="1" lang="fr" sz="2700"/>
              <a:t>projets européens</a:t>
            </a:r>
            <a:r>
              <a:rPr lang="fr" sz="2700"/>
              <a:t> SCORE, ERC STAGE, SURCRIME</a:t>
            </a:r>
            <a:endParaRPr sz="2700"/>
          </a:p>
          <a:p>
            <a:pPr indent="-297180" lvl="0" marL="457200" rtl="0" algn="l">
              <a:spcBef>
                <a:spcPts val="0"/>
              </a:spcBef>
              <a:spcAft>
                <a:spcPts val="0"/>
              </a:spcAft>
              <a:buSzPct val="100000"/>
              <a:buChar char="➔"/>
            </a:pPr>
            <a:r>
              <a:rPr lang="fr" sz="2700"/>
              <a:t>projets Bienvenüe : RESOUND,...</a:t>
            </a:r>
            <a:endParaRPr sz="2700"/>
          </a:p>
          <a:p>
            <a:pPr indent="-297180" lvl="0" marL="457200" rtl="0" algn="l">
              <a:spcBef>
                <a:spcPts val="0"/>
              </a:spcBef>
              <a:spcAft>
                <a:spcPts val="0"/>
              </a:spcAft>
              <a:buSzPct val="100000"/>
              <a:buChar char="➔"/>
            </a:pPr>
            <a:r>
              <a:rPr lang="fr" sz="2700"/>
              <a:t>projets non financés : CIL,...</a:t>
            </a:r>
            <a:endParaRPr sz="2700"/>
          </a:p>
          <a:p>
            <a:pPr indent="-297180" lvl="0" marL="457200" rtl="0" algn="l">
              <a:spcBef>
                <a:spcPts val="0"/>
              </a:spcBef>
              <a:spcAft>
                <a:spcPts val="0"/>
              </a:spcAft>
              <a:buSzPct val="100000"/>
              <a:buChar char="➔"/>
            </a:pPr>
            <a:r>
              <a:rPr lang="fr" sz="2700"/>
              <a:t>thèses</a:t>
            </a:r>
            <a:endParaRPr sz="2700"/>
          </a:p>
          <a:p>
            <a:pPr indent="0" lvl="0" marL="0" rtl="0" algn="l">
              <a:spcBef>
                <a:spcPts val="1200"/>
              </a:spcBef>
              <a:spcAft>
                <a:spcPts val="1200"/>
              </a:spcAft>
              <a:buNone/>
            </a:pPr>
            <a:r>
              <a:t/>
            </a:r>
            <a:endParaRPr/>
          </a:p>
        </p:txBody>
      </p:sp>
      <p:sp>
        <p:nvSpPr>
          <p:cNvPr id="316" name="Google Shape;316;p28"/>
          <p:cNvSpPr txBox="1"/>
          <p:nvPr>
            <p:ph idx="2" type="body"/>
          </p:nvPr>
        </p:nvSpPr>
        <p:spPr>
          <a:xfrm>
            <a:off x="4643604" y="1926475"/>
            <a:ext cx="3774300" cy="2261100"/>
          </a:xfrm>
          <a:prstGeom prst="rect">
            <a:avLst/>
          </a:prstGeom>
          <a:solidFill>
            <a:schemeClr val="lt2"/>
          </a:solidFill>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a:t>Projet fédérateur de l’EPE et de ses partenaires, ce projet lauréat du projet national "Excellences sous toutes ses formes" du PIA, le projet "Interdisciplinary Research &amp; Innovative Solutions for Environmental transition" (IRIS-E) réunit les forces académiques et socioéconomiques du territoire afin de faire de la métropole rennaise et de la Région Bretagne le laboratoire européen pour la transition environnementale.</a:t>
            </a:r>
            <a:endParaRPr/>
          </a:p>
          <a:p>
            <a:pPr indent="0" lvl="0" marL="0" rtl="0" algn="l">
              <a:spcBef>
                <a:spcPts val="1200"/>
              </a:spcBef>
              <a:spcAft>
                <a:spcPts val="0"/>
              </a:spcAft>
              <a:buNone/>
            </a:pPr>
            <a:r>
              <a:rPr lang="fr"/>
              <a:t>&gt; Meta projet d’où seront issus des projets de recherche</a:t>
            </a:r>
            <a:endParaRPr/>
          </a:p>
          <a:p>
            <a:pPr indent="-286385" lvl="0" marL="457200" rtl="0" algn="l">
              <a:spcBef>
                <a:spcPts val="1200"/>
              </a:spcBef>
              <a:spcAft>
                <a:spcPts val="0"/>
              </a:spcAft>
              <a:buSzPct val="100000"/>
              <a:buChar char="➔"/>
            </a:pPr>
            <a:r>
              <a:rPr lang="fr"/>
              <a:t>Elaboration d’1 méta PGD qui encadre les PGD des projets IRIS-E</a:t>
            </a:r>
            <a:endParaRPr/>
          </a:p>
          <a:p>
            <a:pPr indent="-286385" lvl="0" marL="457200" rtl="0" algn="l">
              <a:spcBef>
                <a:spcPts val="0"/>
              </a:spcBef>
              <a:spcAft>
                <a:spcPts val="0"/>
              </a:spcAft>
              <a:buSzPct val="100000"/>
              <a:buChar char="➔"/>
            </a:pPr>
            <a:r>
              <a:rPr lang="fr"/>
              <a:t>Redirection de tous les porteurs de projets IRIS-E vers le guichet ARDoISE</a:t>
            </a:r>
            <a:endParaRPr/>
          </a:p>
          <a:p>
            <a:pPr indent="0" lvl="0" marL="0" rtl="0" algn="l">
              <a:spcBef>
                <a:spcPts val="1200"/>
              </a:spcBef>
              <a:spcAft>
                <a:spcPts val="1200"/>
              </a:spcAft>
              <a:buNone/>
            </a:pPr>
            <a:r>
              <a:t/>
            </a:r>
            <a:endParaRPr/>
          </a:p>
        </p:txBody>
      </p:sp>
      <p:pic>
        <p:nvPicPr>
          <p:cNvPr id="317" name="Google Shape;317;p28"/>
          <p:cNvPicPr preferRelativeResize="0"/>
          <p:nvPr/>
        </p:nvPicPr>
        <p:blipFill>
          <a:blip r:embed="rId3">
            <a:alphaModFix/>
          </a:blip>
          <a:stretch>
            <a:fillRect/>
          </a:stretch>
        </p:blipFill>
        <p:spPr>
          <a:xfrm>
            <a:off x="4732025" y="1355863"/>
            <a:ext cx="951470" cy="535199"/>
          </a:xfrm>
          <a:prstGeom prst="rect">
            <a:avLst/>
          </a:prstGeom>
          <a:noFill/>
          <a:ln>
            <a:noFill/>
          </a:ln>
        </p:spPr>
      </p:pic>
      <p:pic>
        <p:nvPicPr>
          <p:cNvPr id="318" name="Google Shape;318;p28"/>
          <p:cNvPicPr preferRelativeResize="0"/>
          <p:nvPr/>
        </p:nvPicPr>
        <p:blipFill>
          <a:blip r:embed="rId4">
            <a:alphaModFix/>
          </a:blip>
          <a:stretch>
            <a:fillRect/>
          </a:stretch>
        </p:blipFill>
        <p:spPr>
          <a:xfrm>
            <a:off x="8211942" y="59200"/>
            <a:ext cx="785032" cy="1148401"/>
          </a:xfrm>
          <a:prstGeom prst="rect">
            <a:avLst/>
          </a:prstGeom>
          <a:noFill/>
          <a:ln>
            <a:noFill/>
          </a:ln>
        </p:spPr>
      </p:pic>
      <p:sp>
        <p:nvSpPr>
          <p:cNvPr id="319" name="Google Shape;319;p28"/>
          <p:cNvSpPr txBox="1"/>
          <p:nvPr/>
        </p:nvSpPr>
        <p:spPr>
          <a:xfrm>
            <a:off x="500725" y="4318925"/>
            <a:ext cx="8100000" cy="615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300">
                <a:solidFill>
                  <a:schemeClr val="lt1"/>
                </a:solidFill>
                <a:latin typeface="Lato"/>
                <a:ea typeface="Lato"/>
                <a:cs typeface="Lato"/>
                <a:sym typeface="Lato"/>
              </a:rPr>
              <a:t>Partenariat renforcé avec les directions de la recherche : redirection automatique des projets financés vers le guichet ARDoISE</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9"/>
          <p:cNvSpPr txBox="1"/>
          <p:nvPr>
            <p:ph type="title"/>
          </p:nvPr>
        </p:nvSpPr>
        <p:spPr>
          <a:xfrm>
            <a:off x="1567650" y="5334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Sensibilisation et formation</a:t>
            </a:r>
            <a:endParaRPr/>
          </a:p>
        </p:txBody>
      </p:sp>
      <p:sp>
        <p:nvSpPr>
          <p:cNvPr id="325" name="Google Shape;325;p29"/>
          <p:cNvSpPr txBox="1"/>
          <p:nvPr>
            <p:ph idx="1" type="body"/>
          </p:nvPr>
        </p:nvSpPr>
        <p:spPr>
          <a:xfrm>
            <a:off x="729325" y="1621675"/>
            <a:ext cx="3774300" cy="2787900"/>
          </a:xfrm>
          <a:prstGeom prst="rect">
            <a:avLst/>
          </a:prstGeom>
          <a:solidFill>
            <a:schemeClr val="accent3"/>
          </a:solidFill>
        </p:spPr>
        <p:txBody>
          <a:bodyPr anchorCtr="0" anchor="t" bIns="91425" lIns="91425" spcFirstLastPara="1" rIns="91425" wrap="square" tIns="91425">
            <a:normAutofit/>
          </a:bodyPr>
          <a:lstStyle/>
          <a:p>
            <a:pPr indent="0" lvl="0" marL="0" rtl="0" algn="l">
              <a:lnSpc>
                <a:spcPct val="95000"/>
              </a:lnSpc>
              <a:spcBef>
                <a:spcPts val="1200"/>
              </a:spcBef>
              <a:spcAft>
                <a:spcPts val="0"/>
              </a:spcAft>
              <a:buNone/>
            </a:pPr>
            <a:r>
              <a:rPr b="1" lang="fr" sz="1352">
                <a:solidFill>
                  <a:schemeClr val="lt1"/>
                </a:solidFill>
              </a:rPr>
              <a:t>Missions</a:t>
            </a:r>
            <a:endParaRPr b="1" sz="1352">
              <a:solidFill>
                <a:schemeClr val="lt1"/>
              </a:solidFill>
            </a:endParaRPr>
          </a:p>
          <a:p>
            <a:pPr indent="-308133" lvl="0" marL="457200" rtl="0" algn="l">
              <a:lnSpc>
                <a:spcPct val="95000"/>
              </a:lnSpc>
              <a:spcBef>
                <a:spcPts val="1200"/>
              </a:spcBef>
              <a:spcAft>
                <a:spcPts val="0"/>
              </a:spcAft>
              <a:buClr>
                <a:schemeClr val="lt1"/>
              </a:buClr>
              <a:buSzPts val="1253"/>
              <a:buChar char="➔"/>
            </a:pPr>
            <a:r>
              <a:rPr lang="fr" sz="1252">
                <a:solidFill>
                  <a:schemeClr val="lt1"/>
                </a:solidFill>
              </a:rPr>
              <a:t>Organisation d’actions de sensibilisation</a:t>
            </a:r>
            <a:endParaRPr sz="1252">
              <a:solidFill>
                <a:schemeClr val="lt1"/>
              </a:solidFill>
            </a:endParaRPr>
          </a:p>
          <a:p>
            <a:pPr indent="-308133" lvl="0" marL="457200" rtl="0" algn="l">
              <a:lnSpc>
                <a:spcPct val="95000"/>
              </a:lnSpc>
              <a:spcBef>
                <a:spcPts val="0"/>
              </a:spcBef>
              <a:spcAft>
                <a:spcPts val="0"/>
              </a:spcAft>
              <a:buClr>
                <a:schemeClr val="lt1"/>
              </a:buClr>
              <a:buSzPts val="1253"/>
              <a:buFont typeface="Lato"/>
              <a:buChar char="➔"/>
            </a:pPr>
            <a:r>
              <a:rPr lang="fr" sz="1252">
                <a:solidFill>
                  <a:schemeClr val="lt1"/>
                </a:solidFill>
              </a:rPr>
              <a:t>Coordination</a:t>
            </a:r>
            <a:r>
              <a:rPr lang="fr" sz="1252">
                <a:solidFill>
                  <a:schemeClr val="lt1"/>
                </a:solidFill>
              </a:rPr>
              <a:t> de l’offre de formation</a:t>
            </a:r>
            <a:endParaRPr sz="1252">
              <a:solidFill>
                <a:schemeClr val="lt1"/>
              </a:solidFill>
            </a:endParaRPr>
          </a:p>
          <a:p>
            <a:pPr indent="-308133" lvl="0" marL="457200" rtl="0" algn="l">
              <a:lnSpc>
                <a:spcPct val="95000"/>
              </a:lnSpc>
              <a:spcBef>
                <a:spcPts val="0"/>
              </a:spcBef>
              <a:spcAft>
                <a:spcPts val="0"/>
              </a:spcAft>
              <a:buClr>
                <a:schemeClr val="lt1"/>
              </a:buClr>
              <a:buSzPts val="1253"/>
              <a:buFont typeface="Lato"/>
              <a:buChar char="➔"/>
            </a:pPr>
            <a:r>
              <a:rPr lang="fr" sz="1252">
                <a:solidFill>
                  <a:schemeClr val="lt1"/>
                </a:solidFill>
              </a:rPr>
              <a:t>Ateliers ardoise (en direction du réseau ardoise et de la communauté)</a:t>
            </a:r>
            <a:endParaRPr sz="1252">
              <a:solidFill>
                <a:schemeClr val="lt1"/>
              </a:solidFill>
            </a:endParaRPr>
          </a:p>
          <a:p>
            <a:pPr indent="-308133" lvl="0" marL="457200" rtl="0" algn="l">
              <a:lnSpc>
                <a:spcPct val="95000"/>
              </a:lnSpc>
              <a:spcBef>
                <a:spcPts val="0"/>
              </a:spcBef>
              <a:spcAft>
                <a:spcPts val="0"/>
              </a:spcAft>
              <a:buClr>
                <a:schemeClr val="lt1"/>
              </a:buClr>
              <a:buSzPts val="1253"/>
              <a:buFont typeface="Lato"/>
              <a:buChar char="➔"/>
            </a:pPr>
            <a:r>
              <a:rPr lang="fr" sz="1252">
                <a:solidFill>
                  <a:schemeClr val="lt1"/>
                </a:solidFill>
              </a:rPr>
              <a:t>Sollicitation de formateurs en interne à l’atelier ou extérieurs</a:t>
            </a:r>
            <a:endParaRPr sz="1252">
              <a:solidFill>
                <a:schemeClr val="lt1"/>
              </a:solidFill>
            </a:endParaRPr>
          </a:p>
          <a:p>
            <a:pPr indent="-308133" lvl="0" marL="457200" rtl="0" algn="l">
              <a:lnSpc>
                <a:spcPct val="95000"/>
              </a:lnSpc>
              <a:spcBef>
                <a:spcPts val="0"/>
              </a:spcBef>
              <a:spcAft>
                <a:spcPts val="0"/>
              </a:spcAft>
              <a:buClr>
                <a:schemeClr val="lt1"/>
              </a:buClr>
              <a:buSzPts val="1253"/>
              <a:buFont typeface="Lato"/>
              <a:buChar char="➔"/>
            </a:pPr>
            <a:r>
              <a:rPr lang="fr" sz="1252">
                <a:solidFill>
                  <a:schemeClr val="lt1"/>
                </a:solidFill>
              </a:rPr>
              <a:t>Actions de formation à la gestion des données de recherche : écoles doctorales, formation permanente, formations à la demande</a:t>
            </a:r>
            <a:endParaRPr>
              <a:solidFill>
                <a:schemeClr val="lt1"/>
              </a:solidFill>
            </a:endParaRPr>
          </a:p>
        </p:txBody>
      </p:sp>
      <p:sp>
        <p:nvSpPr>
          <p:cNvPr id="326" name="Google Shape;326;p29"/>
          <p:cNvSpPr txBox="1"/>
          <p:nvPr>
            <p:ph idx="2" type="body"/>
          </p:nvPr>
        </p:nvSpPr>
        <p:spPr>
          <a:xfrm>
            <a:off x="5024604" y="1621675"/>
            <a:ext cx="37743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fr" sz="1535"/>
              <a:t>Interventions dans les laboratoires</a:t>
            </a:r>
            <a:endParaRPr b="1" sz="1535"/>
          </a:p>
          <a:p>
            <a:pPr indent="-298767" lvl="0" marL="457200" rtl="0" algn="l">
              <a:spcBef>
                <a:spcPts val="1200"/>
              </a:spcBef>
              <a:spcAft>
                <a:spcPts val="0"/>
              </a:spcAft>
              <a:buSzPct val="100000"/>
              <a:buChar char="➔"/>
            </a:pPr>
            <a:r>
              <a:rPr lang="fr"/>
              <a:t>VIPS</a:t>
            </a:r>
            <a:endParaRPr/>
          </a:p>
          <a:p>
            <a:pPr indent="-298767" lvl="0" marL="457200" rtl="0" algn="l">
              <a:spcBef>
                <a:spcPts val="0"/>
              </a:spcBef>
              <a:spcAft>
                <a:spcPts val="0"/>
              </a:spcAft>
              <a:buSzPct val="100000"/>
              <a:buChar char="➔"/>
            </a:pPr>
            <a:r>
              <a:rPr lang="fr"/>
              <a:t>M2S</a:t>
            </a:r>
            <a:endParaRPr/>
          </a:p>
          <a:p>
            <a:pPr indent="-298767" lvl="0" marL="457200" rtl="0" algn="l">
              <a:spcBef>
                <a:spcPts val="0"/>
              </a:spcBef>
              <a:spcAft>
                <a:spcPts val="0"/>
              </a:spcAft>
              <a:buSzPct val="100000"/>
              <a:buChar char="➔"/>
            </a:pPr>
            <a:r>
              <a:rPr lang="fr"/>
              <a:t>RPPsy</a:t>
            </a:r>
            <a:endParaRPr/>
          </a:p>
          <a:p>
            <a:pPr indent="-298767" lvl="0" marL="457200" rtl="0" algn="l">
              <a:spcBef>
                <a:spcPts val="0"/>
              </a:spcBef>
              <a:spcAft>
                <a:spcPts val="0"/>
              </a:spcAft>
              <a:buSzPct val="100000"/>
              <a:buChar char="➔"/>
            </a:pPr>
            <a:r>
              <a:rPr lang="fr"/>
              <a:t>Tempora</a:t>
            </a:r>
            <a:endParaRPr/>
          </a:p>
          <a:p>
            <a:pPr indent="-298767" lvl="0" marL="457200" rtl="0" algn="l">
              <a:spcBef>
                <a:spcPts val="0"/>
              </a:spcBef>
              <a:spcAft>
                <a:spcPts val="0"/>
              </a:spcAft>
              <a:buSzPct val="100000"/>
              <a:buChar char="➔"/>
            </a:pPr>
            <a:r>
              <a:rPr lang="fr"/>
              <a:t>ISCR</a:t>
            </a:r>
            <a:endParaRPr/>
          </a:p>
          <a:p>
            <a:pPr indent="0" lvl="0" marL="0" rtl="0" algn="l">
              <a:spcBef>
                <a:spcPts val="1200"/>
              </a:spcBef>
              <a:spcAft>
                <a:spcPts val="0"/>
              </a:spcAft>
              <a:buNone/>
            </a:pPr>
            <a:r>
              <a:rPr b="1" lang="fr" sz="1535"/>
              <a:t>Organisation d’événements </a:t>
            </a:r>
            <a:endParaRPr b="1" sz="1535"/>
          </a:p>
          <a:p>
            <a:pPr indent="-298767" lvl="0" marL="457200" rtl="0" algn="l">
              <a:spcBef>
                <a:spcPts val="1200"/>
              </a:spcBef>
              <a:spcAft>
                <a:spcPts val="0"/>
              </a:spcAft>
              <a:buSzPct val="100000"/>
              <a:buChar char="➔"/>
            </a:pPr>
            <a:r>
              <a:rPr lang="fr"/>
              <a:t>Love data week en 2022 et 2023</a:t>
            </a:r>
            <a:endParaRPr/>
          </a:p>
          <a:p>
            <a:pPr indent="-298767" lvl="0" marL="457200" rtl="0" algn="l">
              <a:spcBef>
                <a:spcPts val="0"/>
              </a:spcBef>
              <a:spcAft>
                <a:spcPts val="0"/>
              </a:spcAft>
              <a:buSzPct val="100000"/>
              <a:buChar char="➔"/>
            </a:pPr>
            <a:r>
              <a:rPr lang="fr"/>
              <a:t>Participation au Printemps de la donnée en 2024</a:t>
            </a:r>
            <a:endParaRPr/>
          </a:p>
        </p:txBody>
      </p:sp>
      <p:pic>
        <p:nvPicPr>
          <p:cNvPr id="327" name="Google Shape;327;p29"/>
          <p:cNvPicPr preferRelativeResize="0"/>
          <p:nvPr/>
        </p:nvPicPr>
        <p:blipFill>
          <a:blip r:embed="rId3">
            <a:alphaModFix/>
          </a:blip>
          <a:stretch>
            <a:fillRect/>
          </a:stretch>
        </p:blipFill>
        <p:spPr>
          <a:xfrm>
            <a:off x="8211942" y="59200"/>
            <a:ext cx="785032" cy="1148401"/>
          </a:xfrm>
          <a:prstGeom prst="rect">
            <a:avLst/>
          </a:prstGeom>
          <a:noFill/>
          <a:ln>
            <a:noFill/>
          </a:ln>
        </p:spPr>
      </p:pic>
      <p:pic>
        <p:nvPicPr>
          <p:cNvPr id="328" name="Google Shape;328;p29"/>
          <p:cNvPicPr preferRelativeResize="0"/>
          <p:nvPr/>
        </p:nvPicPr>
        <p:blipFill>
          <a:blip r:embed="rId4">
            <a:alphaModFix/>
          </a:blip>
          <a:stretch>
            <a:fillRect/>
          </a:stretch>
        </p:blipFill>
        <p:spPr>
          <a:xfrm>
            <a:off x="6930000" y="3909950"/>
            <a:ext cx="836850" cy="1185050"/>
          </a:xfrm>
          <a:prstGeom prst="rect">
            <a:avLst/>
          </a:prstGeom>
          <a:noFill/>
          <a:ln>
            <a:noFill/>
          </a:ln>
        </p:spPr>
      </p:pic>
      <p:pic>
        <p:nvPicPr>
          <p:cNvPr id="329" name="Google Shape;329;p29"/>
          <p:cNvPicPr preferRelativeResize="0"/>
          <p:nvPr/>
        </p:nvPicPr>
        <p:blipFill>
          <a:blip r:embed="rId5">
            <a:alphaModFix/>
          </a:blip>
          <a:stretch>
            <a:fillRect/>
          </a:stretch>
        </p:blipFill>
        <p:spPr>
          <a:xfrm>
            <a:off x="5143500" y="4339975"/>
            <a:ext cx="1300050" cy="389125"/>
          </a:xfrm>
          <a:prstGeom prst="rect">
            <a:avLst/>
          </a:prstGeom>
          <a:noFill/>
          <a:ln>
            <a:noFill/>
          </a:ln>
        </p:spPr>
      </p:pic>
      <p:pic>
        <p:nvPicPr>
          <p:cNvPr id="330" name="Google Shape;330;p29"/>
          <p:cNvPicPr preferRelativeResize="0"/>
          <p:nvPr/>
        </p:nvPicPr>
        <p:blipFill>
          <a:blip r:embed="rId6">
            <a:alphaModFix/>
          </a:blip>
          <a:stretch>
            <a:fillRect/>
          </a:stretch>
        </p:blipFill>
        <p:spPr>
          <a:xfrm>
            <a:off x="818825" y="510887"/>
            <a:ext cx="626749" cy="626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0"/>
          <p:cNvSpPr txBox="1"/>
          <p:nvPr>
            <p:ph type="title"/>
          </p:nvPr>
        </p:nvSpPr>
        <p:spPr>
          <a:xfrm>
            <a:off x="1491450" y="4804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040"/>
              <a:t>Une offre complète de formation</a:t>
            </a:r>
            <a:endParaRPr sz="2040"/>
          </a:p>
        </p:txBody>
      </p:sp>
      <p:sp>
        <p:nvSpPr>
          <p:cNvPr id="336" name="Google Shape;336;p30"/>
          <p:cNvSpPr txBox="1"/>
          <p:nvPr>
            <p:ph idx="1" type="body"/>
          </p:nvPr>
        </p:nvSpPr>
        <p:spPr>
          <a:xfrm>
            <a:off x="143300" y="1320425"/>
            <a:ext cx="2177400" cy="3112800"/>
          </a:xfrm>
          <a:prstGeom prst="rect">
            <a:avLst/>
          </a:prstGeom>
          <a:solidFill>
            <a:schemeClr val="accent3"/>
          </a:solidFill>
        </p:spPr>
        <p:txBody>
          <a:bodyPr anchorCtr="0" anchor="t" bIns="91425" lIns="91425" spcFirstLastPara="1" rIns="91425" wrap="square" tIns="91425">
            <a:normAutofit/>
          </a:bodyPr>
          <a:lstStyle/>
          <a:p>
            <a:pPr indent="0" lvl="0" marL="0" rtl="0" algn="l">
              <a:spcBef>
                <a:spcPts val="0"/>
              </a:spcBef>
              <a:spcAft>
                <a:spcPts val="0"/>
              </a:spcAft>
              <a:buNone/>
            </a:pPr>
            <a:r>
              <a:rPr b="1" lang="fr" sz="1235">
                <a:solidFill>
                  <a:schemeClr val="lt1"/>
                </a:solidFill>
              </a:rPr>
              <a:t>Cycle mensuel de webinaires</a:t>
            </a:r>
            <a:r>
              <a:rPr b="1" lang="fr" sz="1535">
                <a:solidFill>
                  <a:schemeClr val="lt1"/>
                </a:solidFill>
              </a:rPr>
              <a:t> </a:t>
            </a:r>
            <a:endParaRPr b="1" sz="1535">
              <a:solidFill>
                <a:schemeClr val="lt1"/>
              </a:solidFill>
            </a:endParaRPr>
          </a:p>
          <a:p>
            <a:pPr indent="-292100" lvl="0" marL="457200" rtl="0" algn="l">
              <a:spcBef>
                <a:spcPts val="1200"/>
              </a:spcBef>
              <a:spcAft>
                <a:spcPts val="0"/>
              </a:spcAft>
              <a:buClr>
                <a:schemeClr val="lt1"/>
              </a:buClr>
              <a:buSzPts val="1000"/>
              <a:buChar char="➔"/>
            </a:pPr>
            <a:r>
              <a:rPr lang="fr" sz="1000">
                <a:solidFill>
                  <a:schemeClr val="lt1"/>
                </a:solidFill>
              </a:rPr>
              <a:t>“Rédiger son PGD”</a:t>
            </a:r>
            <a:endParaRPr sz="1000">
              <a:solidFill>
                <a:schemeClr val="lt1"/>
              </a:solidFill>
            </a:endParaRPr>
          </a:p>
          <a:p>
            <a:pPr indent="-292100" lvl="0" marL="457200" rtl="0" algn="l">
              <a:spcBef>
                <a:spcPts val="0"/>
              </a:spcBef>
              <a:spcAft>
                <a:spcPts val="0"/>
              </a:spcAft>
              <a:buClr>
                <a:schemeClr val="lt1"/>
              </a:buClr>
              <a:buSzPts val="1000"/>
              <a:buChar char="➔"/>
            </a:pPr>
            <a:r>
              <a:rPr lang="fr" sz="1000">
                <a:solidFill>
                  <a:schemeClr val="lt1"/>
                </a:solidFill>
              </a:rPr>
              <a:t>“Déposer ses données dans recherche data gouv, </a:t>
            </a:r>
            <a:endParaRPr sz="1000">
              <a:solidFill>
                <a:schemeClr val="lt1"/>
              </a:solidFill>
            </a:endParaRPr>
          </a:p>
          <a:p>
            <a:pPr indent="-292100" lvl="0" marL="457200" rtl="0" algn="l">
              <a:spcBef>
                <a:spcPts val="0"/>
              </a:spcBef>
              <a:spcAft>
                <a:spcPts val="0"/>
              </a:spcAft>
              <a:buClr>
                <a:schemeClr val="lt1"/>
              </a:buClr>
              <a:buSzPts val="1000"/>
              <a:buChar char="➔"/>
            </a:pPr>
            <a:r>
              <a:rPr lang="fr" sz="1000">
                <a:solidFill>
                  <a:schemeClr val="lt1"/>
                </a:solidFill>
              </a:rPr>
              <a:t>“Wikidata pour la recherche” (en partenariat avec résidence Wikimedia à l’URFIST)</a:t>
            </a:r>
            <a:endParaRPr sz="1000">
              <a:solidFill>
                <a:schemeClr val="lt1"/>
              </a:solidFill>
            </a:endParaRPr>
          </a:p>
          <a:p>
            <a:pPr indent="-292100" lvl="0" marL="457200" rtl="0" algn="l">
              <a:spcBef>
                <a:spcPts val="0"/>
              </a:spcBef>
              <a:spcAft>
                <a:spcPts val="0"/>
              </a:spcAft>
              <a:buClr>
                <a:schemeClr val="lt1"/>
              </a:buClr>
              <a:buSzPts val="1000"/>
              <a:buChar char="➔"/>
            </a:pPr>
            <a:r>
              <a:rPr lang="fr" sz="1000">
                <a:solidFill>
                  <a:schemeClr val="lt1"/>
                </a:solidFill>
              </a:rPr>
              <a:t>“Découvrir les cahiers de laboratoire électroniques”</a:t>
            </a:r>
            <a:endParaRPr sz="1000">
              <a:solidFill>
                <a:schemeClr val="lt1"/>
              </a:solidFill>
            </a:endParaRPr>
          </a:p>
          <a:p>
            <a:pPr indent="-292100" lvl="0" marL="457200" rtl="0" algn="l">
              <a:spcBef>
                <a:spcPts val="0"/>
              </a:spcBef>
              <a:spcAft>
                <a:spcPts val="0"/>
              </a:spcAft>
              <a:buClr>
                <a:schemeClr val="lt1"/>
              </a:buClr>
              <a:buSzPts val="1000"/>
              <a:buChar char="➔"/>
            </a:pPr>
            <a:r>
              <a:rPr lang="fr" sz="1000">
                <a:solidFill>
                  <a:schemeClr val="lt1"/>
                </a:solidFill>
              </a:rPr>
              <a:t>“Rédiger un data paper”</a:t>
            </a:r>
            <a:endParaRPr sz="1000">
              <a:solidFill>
                <a:schemeClr val="lt1"/>
              </a:solidFill>
            </a:endParaRPr>
          </a:p>
          <a:p>
            <a:pPr indent="-292100" lvl="0" marL="457200" rtl="0" algn="l">
              <a:spcBef>
                <a:spcPts val="0"/>
              </a:spcBef>
              <a:spcAft>
                <a:spcPts val="0"/>
              </a:spcAft>
              <a:buClr>
                <a:schemeClr val="lt1"/>
              </a:buClr>
              <a:buSzPts val="1000"/>
              <a:buChar char="➔"/>
            </a:pPr>
            <a:r>
              <a:rPr lang="fr" sz="1000">
                <a:solidFill>
                  <a:schemeClr val="lt1"/>
                </a:solidFill>
              </a:rPr>
              <a:t>“Parcours juridique”</a:t>
            </a:r>
            <a:endParaRPr sz="1000">
              <a:solidFill>
                <a:schemeClr val="lt1"/>
              </a:solidFill>
            </a:endParaRPr>
          </a:p>
        </p:txBody>
      </p:sp>
      <p:sp>
        <p:nvSpPr>
          <p:cNvPr id="337" name="Google Shape;337;p30"/>
          <p:cNvSpPr txBox="1"/>
          <p:nvPr>
            <p:ph idx="2" type="body"/>
          </p:nvPr>
        </p:nvSpPr>
        <p:spPr>
          <a:xfrm>
            <a:off x="2297029" y="1320375"/>
            <a:ext cx="2589600" cy="3408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fr" sz="1558">
                <a:solidFill>
                  <a:schemeClr val="dk2"/>
                </a:solidFill>
              </a:rPr>
              <a:t>Formations doctorales</a:t>
            </a:r>
            <a:endParaRPr b="1" sz="1558">
              <a:solidFill>
                <a:schemeClr val="dk2"/>
              </a:solidFill>
            </a:endParaRPr>
          </a:p>
          <a:p>
            <a:pPr indent="-292576" lvl="0" marL="457200" rtl="0" algn="l">
              <a:spcBef>
                <a:spcPts val="1200"/>
              </a:spcBef>
              <a:spcAft>
                <a:spcPts val="0"/>
              </a:spcAft>
              <a:buSzPct val="100000"/>
              <a:buChar char="➔"/>
            </a:pPr>
            <a:r>
              <a:rPr lang="fr"/>
              <a:t>“Introduction à la gestion des données pour une recherche fiable : formats de fichiers, nommage et description “</a:t>
            </a:r>
            <a:endParaRPr/>
          </a:p>
          <a:p>
            <a:pPr indent="-292576" lvl="0" marL="457200" rtl="0" algn="l">
              <a:spcBef>
                <a:spcPts val="0"/>
              </a:spcBef>
              <a:spcAft>
                <a:spcPts val="0"/>
              </a:spcAft>
              <a:buSzPct val="100000"/>
              <a:buChar char="➔"/>
            </a:pPr>
            <a:r>
              <a:rPr lang="fr"/>
              <a:t>“La protection des données à caractère personnel dans le cadre d’une recherche scientifique”</a:t>
            </a:r>
            <a:endParaRPr/>
          </a:p>
          <a:p>
            <a:pPr indent="-292576" lvl="0" marL="457200" rtl="0" algn="l">
              <a:spcBef>
                <a:spcPts val="0"/>
              </a:spcBef>
              <a:spcAft>
                <a:spcPts val="0"/>
              </a:spcAft>
              <a:buSzPct val="100000"/>
              <a:buChar char="➔"/>
            </a:pPr>
            <a:r>
              <a:rPr lang="fr"/>
              <a:t>“L'accès aux données de la recherche, garant d'intégrité scientifique : où et comment diffuser les données ?”</a:t>
            </a:r>
            <a:endParaRPr/>
          </a:p>
          <a:p>
            <a:pPr indent="-292576" lvl="0" marL="457200" rtl="0" algn="l">
              <a:spcBef>
                <a:spcPts val="0"/>
              </a:spcBef>
              <a:spcAft>
                <a:spcPts val="0"/>
              </a:spcAft>
              <a:buSzPct val="100000"/>
              <a:buChar char="➔"/>
            </a:pPr>
            <a:r>
              <a:rPr lang="fr"/>
              <a:t>“Trouver et réutiliser ses données en SHS dans le respect du droit”</a:t>
            </a:r>
            <a:endParaRPr/>
          </a:p>
          <a:p>
            <a:pPr indent="-292576" lvl="0" marL="457200" rtl="0" algn="l">
              <a:spcBef>
                <a:spcPts val="0"/>
              </a:spcBef>
              <a:spcAft>
                <a:spcPts val="0"/>
              </a:spcAft>
              <a:buSzPct val="100000"/>
              <a:buChar char="➔"/>
            </a:pPr>
            <a:r>
              <a:rPr lang="fr"/>
              <a:t>“Anonymisation des données”</a:t>
            </a:r>
            <a:endParaRPr/>
          </a:p>
          <a:p>
            <a:pPr indent="-292576" lvl="0" marL="457200" rtl="0" algn="l">
              <a:spcBef>
                <a:spcPts val="0"/>
              </a:spcBef>
              <a:spcAft>
                <a:spcPts val="0"/>
              </a:spcAft>
              <a:buSzPct val="100000"/>
              <a:buChar char="➔"/>
            </a:pPr>
            <a:r>
              <a:rPr lang="fr"/>
              <a:t>“Quarto et R “</a:t>
            </a:r>
            <a:endParaRPr/>
          </a:p>
          <a:p>
            <a:pPr indent="-292576" lvl="0" marL="457200" rtl="0" algn="l">
              <a:spcBef>
                <a:spcPts val="0"/>
              </a:spcBef>
              <a:spcAft>
                <a:spcPts val="0"/>
              </a:spcAft>
              <a:buSzPct val="100000"/>
              <a:buChar char="➔"/>
            </a:pPr>
            <a:r>
              <a:rPr lang="fr"/>
              <a:t>“Jupyter notebooks et langage python”</a:t>
            </a:r>
            <a:endParaRPr/>
          </a:p>
        </p:txBody>
      </p:sp>
      <p:sp>
        <p:nvSpPr>
          <p:cNvPr id="338" name="Google Shape;338;p30"/>
          <p:cNvSpPr txBox="1"/>
          <p:nvPr>
            <p:ph idx="2" type="body"/>
          </p:nvPr>
        </p:nvSpPr>
        <p:spPr>
          <a:xfrm>
            <a:off x="4987550" y="1320425"/>
            <a:ext cx="2066100" cy="3112800"/>
          </a:xfrm>
          <a:prstGeom prst="rect">
            <a:avLst/>
          </a:prstGeom>
          <a:solidFill>
            <a:schemeClr val="lt2"/>
          </a:solidFill>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fr"/>
              <a:t>Formations URFIST Rennes</a:t>
            </a:r>
            <a:endParaRPr b="1"/>
          </a:p>
          <a:p>
            <a:pPr indent="-290671" lvl="0" marL="457200" rtl="0" algn="l">
              <a:spcBef>
                <a:spcPts val="1200"/>
              </a:spcBef>
              <a:spcAft>
                <a:spcPts val="0"/>
              </a:spcAft>
              <a:buSzPct val="100000"/>
              <a:buChar char="➔"/>
            </a:pPr>
            <a:r>
              <a:rPr lang="fr" sz="1150"/>
              <a:t>F</a:t>
            </a:r>
            <a:r>
              <a:rPr lang="fr" sz="1150"/>
              <a:t>ormations ARDoISE : “Ecrire en Markdown”</a:t>
            </a:r>
            <a:endParaRPr sz="1150"/>
          </a:p>
          <a:p>
            <a:pPr indent="-290671" lvl="0" marL="457200" rtl="0" algn="l">
              <a:spcBef>
                <a:spcPts val="0"/>
              </a:spcBef>
              <a:spcAft>
                <a:spcPts val="0"/>
              </a:spcAft>
              <a:buSzPct val="100000"/>
              <a:buChar char="➔"/>
            </a:pPr>
            <a:r>
              <a:rPr lang="fr" sz="1150"/>
              <a:t>Programme URFIST sur les données de la recherche : “Rédiger un datapaper”, “</a:t>
            </a:r>
            <a:r>
              <a:rPr lang="fr" sz="1150">
                <a:uFill>
                  <a:noFill/>
                </a:uFill>
                <a:hlinkClick r:id="rId3"/>
              </a:rPr>
              <a:t>Analyse de données qualitatives avec le logiciel NVivo</a:t>
            </a:r>
            <a:r>
              <a:rPr lang="fr" sz="1150"/>
              <a:t>”, “Gérer et diffuser ses données de recherche : introduction aux enjeux, méthodes, pratiques”, Pourquoi et comment rédiger un PGD / DMP</a:t>
            </a:r>
            <a:r>
              <a:rPr lang="fr" sz="1150" u="sng">
                <a:solidFill>
                  <a:schemeClr val="hlink"/>
                </a:solidFill>
                <a:latin typeface="Arial"/>
                <a:ea typeface="Arial"/>
                <a:cs typeface="Arial"/>
                <a:sym typeface="Arial"/>
              </a:rPr>
              <a:t>  </a:t>
            </a:r>
            <a:endParaRPr sz="1150"/>
          </a:p>
          <a:p>
            <a:pPr indent="-290671" lvl="0" marL="457200" rtl="0" algn="l">
              <a:spcBef>
                <a:spcPts val="0"/>
              </a:spcBef>
              <a:spcAft>
                <a:spcPts val="0"/>
              </a:spcAft>
              <a:buSzPct val="100000"/>
              <a:buChar char="➔"/>
            </a:pPr>
            <a:r>
              <a:rPr lang="fr" sz="1150"/>
              <a:t>Participation à l’élaboration du programme concernant les données</a:t>
            </a:r>
            <a:endParaRPr/>
          </a:p>
        </p:txBody>
      </p:sp>
      <p:sp>
        <p:nvSpPr>
          <p:cNvPr id="339" name="Google Shape;339;p30"/>
          <p:cNvSpPr txBox="1"/>
          <p:nvPr>
            <p:ph idx="2" type="body"/>
          </p:nvPr>
        </p:nvSpPr>
        <p:spPr>
          <a:xfrm>
            <a:off x="7053925" y="1320450"/>
            <a:ext cx="1943100" cy="186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1200"/>
              <a:t>Formations à la demande</a:t>
            </a:r>
            <a:endParaRPr b="1" sz="1200"/>
          </a:p>
          <a:p>
            <a:pPr indent="-292100" lvl="0" marL="457200" rtl="0" algn="l">
              <a:spcBef>
                <a:spcPts val="1200"/>
              </a:spcBef>
              <a:spcAft>
                <a:spcPts val="0"/>
              </a:spcAft>
              <a:buSzPts val="1000"/>
              <a:buChar char="➔"/>
            </a:pPr>
            <a:r>
              <a:rPr lang="fr" sz="1000"/>
              <a:t>ISCR</a:t>
            </a:r>
            <a:endParaRPr sz="1000"/>
          </a:p>
          <a:p>
            <a:pPr indent="-292100" lvl="0" marL="457200" rtl="0" algn="l">
              <a:spcBef>
                <a:spcPts val="0"/>
              </a:spcBef>
              <a:spcAft>
                <a:spcPts val="0"/>
              </a:spcAft>
              <a:buSzPts val="1000"/>
              <a:buChar char="➔"/>
            </a:pPr>
            <a:r>
              <a:rPr lang="fr" sz="1000"/>
              <a:t>RPPsy,  VIPS2, </a:t>
            </a:r>
            <a:r>
              <a:rPr lang="fr" sz="1000"/>
              <a:t>ISCR</a:t>
            </a:r>
            <a:r>
              <a:rPr lang="fr" sz="1000"/>
              <a:t> :</a:t>
            </a:r>
            <a:r>
              <a:rPr lang="fr" sz="1000"/>
              <a:t> “</a:t>
            </a:r>
            <a:r>
              <a:rPr lang="fr" sz="1000"/>
              <a:t>Gestion des données de la recherche : des enjeux à la pratique”</a:t>
            </a:r>
            <a:endParaRPr sz="1000"/>
          </a:p>
          <a:p>
            <a:pPr indent="-292100" lvl="0" marL="457200" rtl="0" algn="l">
              <a:spcBef>
                <a:spcPts val="0"/>
              </a:spcBef>
              <a:spcAft>
                <a:spcPts val="0"/>
              </a:spcAft>
              <a:buSzPts val="1000"/>
              <a:buChar char="➔"/>
            </a:pPr>
            <a:r>
              <a:rPr lang="fr" sz="1000"/>
              <a:t>Café des doctorants M2S</a:t>
            </a:r>
            <a:endParaRPr sz="1000"/>
          </a:p>
        </p:txBody>
      </p:sp>
      <p:pic>
        <p:nvPicPr>
          <p:cNvPr id="340" name="Google Shape;340;p30"/>
          <p:cNvPicPr preferRelativeResize="0"/>
          <p:nvPr/>
        </p:nvPicPr>
        <p:blipFill>
          <a:blip r:embed="rId4">
            <a:alphaModFix/>
          </a:blip>
          <a:stretch>
            <a:fillRect/>
          </a:stretch>
        </p:blipFill>
        <p:spPr>
          <a:xfrm>
            <a:off x="8211942" y="59200"/>
            <a:ext cx="785032" cy="1148401"/>
          </a:xfrm>
          <a:prstGeom prst="rect">
            <a:avLst/>
          </a:prstGeom>
          <a:noFill/>
          <a:ln>
            <a:noFill/>
          </a:ln>
        </p:spPr>
      </p:pic>
      <p:sp>
        <p:nvSpPr>
          <p:cNvPr id="341" name="Google Shape;341;p30"/>
          <p:cNvSpPr txBox="1"/>
          <p:nvPr/>
        </p:nvSpPr>
        <p:spPr>
          <a:xfrm>
            <a:off x="7053925" y="3018975"/>
            <a:ext cx="1831500" cy="14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solidFill>
                  <a:schemeClr val="accent1"/>
                </a:solidFill>
                <a:latin typeface="Lato"/>
                <a:ea typeface="Lato"/>
                <a:cs typeface="Lato"/>
                <a:sym typeface="Lato"/>
              </a:rPr>
              <a:t>Formations proposées par partenaires</a:t>
            </a:r>
            <a:r>
              <a:rPr lang="fr"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indent="-292100" lvl="0" marL="457200" rtl="0" algn="l">
              <a:spcBef>
                <a:spcPts val="0"/>
              </a:spcBef>
              <a:spcAft>
                <a:spcPts val="0"/>
              </a:spcAft>
              <a:buClr>
                <a:schemeClr val="accent1"/>
              </a:buClr>
              <a:buSzPts val="1000"/>
              <a:buFont typeface="Lato"/>
              <a:buChar char="➔"/>
            </a:pPr>
            <a:r>
              <a:rPr lang="fr" sz="1000">
                <a:solidFill>
                  <a:schemeClr val="accent1"/>
                </a:solidFill>
                <a:latin typeface="Lato"/>
                <a:ea typeface="Lato"/>
                <a:cs typeface="Lato"/>
                <a:sym typeface="Lato"/>
              </a:rPr>
              <a:t>Formations Datalab MSHB Rennes</a:t>
            </a:r>
            <a:endParaRPr sz="1000">
              <a:solidFill>
                <a:schemeClr val="accent1"/>
              </a:solidFill>
              <a:latin typeface="Lato"/>
              <a:ea typeface="Lato"/>
              <a:cs typeface="Lato"/>
              <a:sym typeface="Lato"/>
            </a:endParaRPr>
          </a:p>
          <a:p>
            <a:pPr indent="-292100" lvl="0" marL="457200" rtl="0" algn="l">
              <a:spcBef>
                <a:spcPts val="0"/>
              </a:spcBef>
              <a:spcAft>
                <a:spcPts val="0"/>
              </a:spcAft>
              <a:buClr>
                <a:schemeClr val="accent1"/>
              </a:buClr>
              <a:buSzPts val="1000"/>
              <a:buFont typeface="Lato"/>
              <a:buChar char="➔"/>
            </a:pPr>
            <a:r>
              <a:rPr lang="fr" sz="1000">
                <a:solidFill>
                  <a:schemeClr val="accent1"/>
                </a:solidFill>
                <a:latin typeface="Lato"/>
                <a:ea typeface="Lato"/>
                <a:cs typeface="Lato"/>
                <a:sym typeface="Lato"/>
              </a:rPr>
              <a:t>Semaine Data SHS (PUD)</a:t>
            </a:r>
            <a:endParaRPr sz="1000">
              <a:solidFill>
                <a:schemeClr val="accent1"/>
              </a:solidFill>
              <a:latin typeface="Lato"/>
              <a:ea typeface="Lato"/>
              <a:cs typeface="Lato"/>
              <a:sym typeface="Lato"/>
            </a:endParaRPr>
          </a:p>
          <a:p>
            <a:pPr indent="-292100" lvl="0" marL="457200" rtl="0" algn="l">
              <a:spcBef>
                <a:spcPts val="0"/>
              </a:spcBef>
              <a:spcAft>
                <a:spcPts val="0"/>
              </a:spcAft>
              <a:buClr>
                <a:schemeClr val="accent1"/>
              </a:buClr>
              <a:buSzPts val="1000"/>
              <a:buFont typeface="Lato"/>
              <a:buChar char="➔"/>
            </a:pPr>
            <a:r>
              <a:rPr lang="fr" sz="1000">
                <a:solidFill>
                  <a:schemeClr val="accent1"/>
                </a:solidFill>
                <a:latin typeface="Lato"/>
                <a:ea typeface="Lato"/>
                <a:cs typeface="Lato"/>
                <a:sym typeface="Lato"/>
              </a:rPr>
              <a:t>Formations OSUR</a:t>
            </a:r>
            <a:endParaRPr sz="1000">
              <a:solidFill>
                <a:schemeClr val="accent1"/>
              </a:solidFill>
              <a:latin typeface="Lato"/>
              <a:ea typeface="Lato"/>
              <a:cs typeface="Lato"/>
              <a:sym typeface="Lato"/>
            </a:endParaRPr>
          </a:p>
          <a:p>
            <a:pPr indent="-292100" lvl="0" marL="457200" rtl="0" algn="l">
              <a:spcBef>
                <a:spcPts val="0"/>
              </a:spcBef>
              <a:spcAft>
                <a:spcPts val="0"/>
              </a:spcAft>
              <a:buClr>
                <a:schemeClr val="accent1"/>
              </a:buClr>
              <a:buSzPts val="1000"/>
              <a:buFont typeface="Lato"/>
              <a:buChar char="➔"/>
            </a:pPr>
            <a:r>
              <a:rPr lang="fr" sz="1000">
                <a:solidFill>
                  <a:schemeClr val="accent1"/>
                </a:solidFill>
                <a:latin typeface="Lato"/>
                <a:ea typeface="Lato"/>
                <a:cs typeface="Lato"/>
                <a:sym typeface="Lato"/>
              </a:rPr>
              <a:t>…</a:t>
            </a:r>
            <a:endParaRPr sz="1000">
              <a:solidFill>
                <a:schemeClr val="accent1"/>
              </a:solidFill>
              <a:latin typeface="Lato"/>
              <a:ea typeface="Lato"/>
              <a:cs typeface="Lato"/>
              <a:sym typeface="Lato"/>
            </a:endParaRPr>
          </a:p>
        </p:txBody>
      </p:sp>
      <p:sp>
        <p:nvSpPr>
          <p:cNvPr id="342" name="Google Shape;342;p30"/>
          <p:cNvSpPr txBox="1"/>
          <p:nvPr>
            <p:ph idx="1" type="body"/>
          </p:nvPr>
        </p:nvSpPr>
        <p:spPr>
          <a:xfrm>
            <a:off x="143300" y="4539625"/>
            <a:ext cx="8853600" cy="5352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fr" sz="1400">
                <a:solidFill>
                  <a:schemeClr val="lt1"/>
                </a:solidFill>
              </a:rPr>
              <a:t>Une offre de formation construite en complémentarité (thématiques, publics, formats)</a:t>
            </a:r>
            <a:endParaRPr sz="1500">
              <a:solidFill>
                <a:schemeClr val="lt1"/>
              </a:solidFill>
              <a:latin typeface="Arial"/>
              <a:ea typeface="Arial"/>
              <a:cs typeface="Arial"/>
              <a:sym typeface="Arial"/>
            </a:endParaRPr>
          </a:p>
          <a:p>
            <a:pPr indent="0" lvl="0" marL="0" rtl="0" algn="ctr">
              <a:spcBef>
                <a:spcPts val="1200"/>
              </a:spcBef>
              <a:spcAft>
                <a:spcPts val="0"/>
              </a:spcAft>
              <a:buNone/>
            </a:pPr>
            <a:r>
              <a:t/>
            </a:r>
            <a:endParaRPr>
              <a:solidFill>
                <a:schemeClr val="lt1"/>
              </a:solidFill>
            </a:endParaRPr>
          </a:p>
          <a:p>
            <a:pPr indent="0" lvl="0" marL="0" rtl="0" algn="ctr">
              <a:lnSpc>
                <a:spcPct val="75000"/>
              </a:lnSpc>
              <a:spcBef>
                <a:spcPts val="1200"/>
              </a:spcBef>
              <a:spcAft>
                <a:spcPts val="0"/>
              </a:spcAft>
              <a:buSzPts val="275"/>
              <a:buNone/>
            </a:pPr>
            <a:r>
              <a:t/>
            </a:r>
            <a:endParaRPr sz="1400">
              <a:solidFill>
                <a:schemeClr val="lt1"/>
              </a:solidFill>
            </a:endParaRPr>
          </a:p>
          <a:p>
            <a:pPr indent="0" lvl="0" marL="0" rtl="0" algn="l">
              <a:lnSpc>
                <a:spcPct val="95000"/>
              </a:lnSpc>
              <a:spcBef>
                <a:spcPts val="0"/>
              </a:spcBef>
              <a:spcAft>
                <a:spcPts val="1200"/>
              </a:spcAft>
              <a:buSzPts val="275"/>
              <a:buNone/>
            </a:pPr>
            <a:r>
              <a:t/>
            </a:r>
            <a:endParaRPr sz="1400">
              <a:solidFill>
                <a:schemeClr val="lt1"/>
              </a:solidFill>
            </a:endParaRPr>
          </a:p>
        </p:txBody>
      </p:sp>
      <p:pic>
        <p:nvPicPr>
          <p:cNvPr id="343" name="Google Shape;343;p30"/>
          <p:cNvPicPr preferRelativeResize="0"/>
          <p:nvPr/>
        </p:nvPicPr>
        <p:blipFill>
          <a:blip r:embed="rId5">
            <a:alphaModFix/>
          </a:blip>
          <a:stretch>
            <a:fillRect/>
          </a:stretch>
        </p:blipFill>
        <p:spPr>
          <a:xfrm>
            <a:off x="818825" y="510887"/>
            <a:ext cx="626749" cy="626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1"/>
          <p:cNvSpPr txBox="1"/>
          <p:nvPr>
            <p:ph type="title"/>
          </p:nvPr>
        </p:nvSpPr>
        <p:spPr>
          <a:xfrm>
            <a:off x="1512650" y="388325"/>
            <a:ext cx="8070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140"/>
              <a:t>Un espace institutionnel sur l’entrepôt </a:t>
            </a:r>
            <a:endParaRPr sz="2140"/>
          </a:p>
          <a:p>
            <a:pPr indent="0" lvl="0" marL="0" rtl="0" algn="l">
              <a:spcBef>
                <a:spcPts val="0"/>
              </a:spcBef>
              <a:spcAft>
                <a:spcPts val="0"/>
              </a:spcAft>
              <a:buSzPts val="990"/>
              <a:buNone/>
            </a:pPr>
            <a:r>
              <a:rPr lang="fr" sz="2140"/>
              <a:t>Recherche Data Gouv</a:t>
            </a:r>
            <a:endParaRPr sz="2140"/>
          </a:p>
        </p:txBody>
      </p:sp>
      <p:sp>
        <p:nvSpPr>
          <p:cNvPr id="349" name="Google Shape;349;p31"/>
          <p:cNvSpPr txBox="1"/>
          <p:nvPr>
            <p:ph idx="1" type="body"/>
          </p:nvPr>
        </p:nvSpPr>
        <p:spPr>
          <a:xfrm>
            <a:off x="141050" y="2195825"/>
            <a:ext cx="3774300" cy="2261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770"/>
              <a:buNone/>
            </a:pPr>
            <a:r>
              <a:rPr b="1" lang="fr" sz="1200"/>
              <a:t>Structuration de l’espace institutionnel</a:t>
            </a:r>
            <a:endParaRPr sz="1200"/>
          </a:p>
          <a:p>
            <a:pPr indent="-304800" lvl="0" marL="457200" rtl="0" algn="l">
              <a:lnSpc>
                <a:spcPct val="95000"/>
              </a:lnSpc>
              <a:spcBef>
                <a:spcPts val="1200"/>
              </a:spcBef>
              <a:spcAft>
                <a:spcPts val="0"/>
              </a:spcAft>
              <a:buSzPts val="1200"/>
              <a:buChar char="➔"/>
            </a:pPr>
            <a:r>
              <a:rPr lang="fr" sz="1200"/>
              <a:t>Les universités de Rennes et Rennes 2 disposent d’un espace institutionnel sur l’entrepôt Recherche data gouv depuis mai 2023 et février 2024</a:t>
            </a:r>
            <a:br>
              <a:rPr lang="fr" sz="1200"/>
            </a:br>
            <a:endParaRPr sz="1200"/>
          </a:p>
          <a:p>
            <a:pPr indent="-304800" lvl="0" marL="457200" rtl="0" algn="l">
              <a:lnSpc>
                <a:spcPct val="95000"/>
              </a:lnSpc>
              <a:spcBef>
                <a:spcPts val="0"/>
              </a:spcBef>
              <a:spcAft>
                <a:spcPts val="0"/>
              </a:spcAft>
              <a:buSzPts val="1200"/>
              <a:buChar char="➔"/>
            </a:pPr>
            <a:r>
              <a:rPr lang="fr" sz="1200"/>
              <a:t>Les collections de l’université Rennes 2 remontent dans l’espace Université de Rennes, comme pour HAL Université de Rennes</a:t>
            </a:r>
            <a:endParaRPr sz="1200"/>
          </a:p>
          <a:p>
            <a:pPr indent="0" lvl="0" marL="457200" rtl="0" algn="l">
              <a:lnSpc>
                <a:spcPct val="95000"/>
              </a:lnSpc>
              <a:spcBef>
                <a:spcPts val="1200"/>
              </a:spcBef>
              <a:spcAft>
                <a:spcPts val="1200"/>
              </a:spcAft>
              <a:buNone/>
            </a:pPr>
            <a:r>
              <a:t/>
            </a:r>
            <a:endParaRPr sz="1200"/>
          </a:p>
        </p:txBody>
      </p:sp>
      <p:sp>
        <p:nvSpPr>
          <p:cNvPr id="350" name="Google Shape;350;p31"/>
          <p:cNvSpPr txBox="1"/>
          <p:nvPr>
            <p:ph idx="2" type="body"/>
          </p:nvPr>
        </p:nvSpPr>
        <p:spPr>
          <a:xfrm>
            <a:off x="4889225" y="2163325"/>
            <a:ext cx="3774300" cy="318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Activités liées à l’entrepôt Recherche Data Gouv</a:t>
            </a:r>
            <a:endParaRPr b="1"/>
          </a:p>
          <a:p>
            <a:pPr indent="-311150" lvl="0" marL="457200" rtl="0" algn="l">
              <a:spcBef>
                <a:spcPts val="1200"/>
              </a:spcBef>
              <a:spcAft>
                <a:spcPts val="0"/>
              </a:spcAft>
              <a:buSzPts val="1300"/>
              <a:buChar char="➔"/>
            </a:pPr>
            <a:r>
              <a:rPr lang="fr"/>
              <a:t>Administration des espaces Recherche Data Gouv</a:t>
            </a:r>
            <a:endParaRPr/>
          </a:p>
          <a:p>
            <a:pPr indent="-311150" lvl="0" marL="457200" rtl="0" algn="l">
              <a:spcBef>
                <a:spcPts val="0"/>
              </a:spcBef>
              <a:spcAft>
                <a:spcPts val="0"/>
              </a:spcAft>
              <a:buSzPts val="1300"/>
              <a:buChar char="➔"/>
            </a:pPr>
            <a:r>
              <a:rPr lang="fr"/>
              <a:t>Curation des jeux de données (modération)</a:t>
            </a:r>
            <a:endParaRPr/>
          </a:p>
          <a:p>
            <a:pPr indent="-311150" lvl="0" marL="457200" rtl="0" algn="l">
              <a:spcBef>
                <a:spcPts val="0"/>
              </a:spcBef>
              <a:spcAft>
                <a:spcPts val="0"/>
              </a:spcAft>
              <a:buSzPts val="1300"/>
              <a:buChar char="➔"/>
            </a:pPr>
            <a:r>
              <a:rPr lang="fr"/>
              <a:t>Formation  au dép</a:t>
            </a:r>
            <a:r>
              <a:rPr lang="fr"/>
              <a:t>ôt </a:t>
            </a:r>
            <a:r>
              <a:rPr lang="fr"/>
              <a:t>et présentation de Recherche Data Gouv.</a:t>
            </a:r>
            <a:endParaRPr/>
          </a:p>
          <a:p>
            <a:pPr indent="-311150" lvl="0" marL="457200" rtl="0" algn="l">
              <a:spcBef>
                <a:spcPts val="0"/>
              </a:spcBef>
              <a:spcAft>
                <a:spcPts val="0"/>
              </a:spcAft>
              <a:buSzPts val="1300"/>
              <a:buChar char="➔"/>
            </a:pPr>
            <a:r>
              <a:rPr lang="fr"/>
              <a:t> Assistance aux chercheurs pour le dépôt de leurs données</a:t>
            </a:r>
            <a:endParaRPr/>
          </a:p>
          <a:p>
            <a:pPr indent="-311150" lvl="0" marL="457200" rtl="0" algn="l">
              <a:spcBef>
                <a:spcPts val="0"/>
              </a:spcBef>
              <a:spcAft>
                <a:spcPts val="0"/>
              </a:spcAft>
              <a:buSzPts val="1300"/>
              <a:buChar char="➔"/>
            </a:pPr>
            <a:r>
              <a:rPr lang="fr"/>
              <a:t>Participation au développement du dataverse</a:t>
            </a:r>
            <a:endParaRPr/>
          </a:p>
        </p:txBody>
      </p:sp>
      <p:pic>
        <p:nvPicPr>
          <p:cNvPr id="351" name="Google Shape;351;p31"/>
          <p:cNvPicPr preferRelativeResize="0"/>
          <p:nvPr/>
        </p:nvPicPr>
        <p:blipFill>
          <a:blip r:embed="rId3">
            <a:alphaModFix/>
          </a:blip>
          <a:stretch>
            <a:fillRect/>
          </a:stretch>
        </p:blipFill>
        <p:spPr>
          <a:xfrm>
            <a:off x="8211942" y="59200"/>
            <a:ext cx="785032" cy="1148401"/>
          </a:xfrm>
          <a:prstGeom prst="rect">
            <a:avLst/>
          </a:prstGeom>
          <a:noFill/>
          <a:ln>
            <a:noFill/>
          </a:ln>
        </p:spPr>
      </p:pic>
      <p:sp>
        <p:nvSpPr>
          <p:cNvPr id="352" name="Google Shape;352;p31"/>
          <p:cNvSpPr txBox="1"/>
          <p:nvPr>
            <p:ph idx="1" type="body"/>
          </p:nvPr>
        </p:nvSpPr>
        <p:spPr>
          <a:xfrm>
            <a:off x="143300" y="1339225"/>
            <a:ext cx="8853600" cy="5352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fr" sz="1400">
                <a:solidFill>
                  <a:schemeClr val="lt1"/>
                </a:solidFill>
              </a:rPr>
              <a:t>Un entrepôt pensé en subsidiarité par rapport aux entrepôts disciplinaires existants</a:t>
            </a:r>
            <a:endParaRPr sz="1500">
              <a:solidFill>
                <a:schemeClr val="lt1"/>
              </a:solidFill>
              <a:latin typeface="Arial"/>
              <a:ea typeface="Arial"/>
              <a:cs typeface="Arial"/>
              <a:sym typeface="Arial"/>
            </a:endParaRPr>
          </a:p>
          <a:p>
            <a:pPr indent="0" lvl="0" marL="0" rtl="0" algn="ctr">
              <a:spcBef>
                <a:spcPts val="1200"/>
              </a:spcBef>
              <a:spcAft>
                <a:spcPts val="0"/>
              </a:spcAft>
              <a:buNone/>
            </a:pPr>
            <a:r>
              <a:t/>
            </a:r>
            <a:endParaRPr>
              <a:solidFill>
                <a:schemeClr val="lt1"/>
              </a:solidFill>
            </a:endParaRPr>
          </a:p>
          <a:p>
            <a:pPr indent="0" lvl="0" marL="0" rtl="0" algn="ctr">
              <a:lnSpc>
                <a:spcPct val="75000"/>
              </a:lnSpc>
              <a:spcBef>
                <a:spcPts val="1200"/>
              </a:spcBef>
              <a:spcAft>
                <a:spcPts val="0"/>
              </a:spcAft>
              <a:buSzPts val="275"/>
              <a:buNone/>
            </a:pPr>
            <a:r>
              <a:t/>
            </a:r>
            <a:endParaRPr sz="1400">
              <a:solidFill>
                <a:schemeClr val="lt1"/>
              </a:solidFill>
            </a:endParaRPr>
          </a:p>
          <a:p>
            <a:pPr indent="0" lvl="0" marL="0" rtl="0" algn="l">
              <a:lnSpc>
                <a:spcPct val="95000"/>
              </a:lnSpc>
              <a:spcBef>
                <a:spcPts val="0"/>
              </a:spcBef>
              <a:spcAft>
                <a:spcPts val="1200"/>
              </a:spcAft>
              <a:buSzPts val="275"/>
              <a:buNone/>
            </a:pPr>
            <a:r>
              <a:t/>
            </a:r>
            <a:endParaRPr sz="1400">
              <a:solidFill>
                <a:schemeClr val="lt1"/>
              </a:solidFill>
            </a:endParaRPr>
          </a:p>
        </p:txBody>
      </p:sp>
      <p:pic>
        <p:nvPicPr>
          <p:cNvPr id="353" name="Google Shape;353;p31"/>
          <p:cNvPicPr preferRelativeResize="0"/>
          <p:nvPr/>
        </p:nvPicPr>
        <p:blipFill>
          <a:blip r:embed="rId4">
            <a:alphaModFix/>
          </a:blip>
          <a:stretch>
            <a:fillRect/>
          </a:stretch>
        </p:blipFill>
        <p:spPr>
          <a:xfrm>
            <a:off x="818825" y="510887"/>
            <a:ext cx="626749" cy="626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1640"/>
              <a:t>Atelier Rennais de la DOnnée : Information et Soutien aux Equipes de recherche</a:t>
            </a:r>
            <a:endParaRPr sz="1640"/>
          </a:p>
        </p:txBody>
      </p:sp>
      <p:sp>
        <p:nvSpPr>
          <p:cNvPr id="95" name="Google Shape;95;p14"/>
          <p:cNvSpPr txBox="1"/>
          <p:nvPr/>
        </p:nvSpPr>
        <p:spPr>
          <a:xfrm>
            <a:off x="155700" y="1327025"/>
            <a:ext cx="8832600" cy="535200"/>
          </a:xfrm>
          <a:prstGeom prst="rect">
            <a:avLst/>
          </a:prstGeom>
          <a:solidFill>
            <a:schemeClr val="dk1"/>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Un atelier de la donnée à l’échelle du site rennais, porté par les universités de Rennes et inscrit dans leur stratégie science ouverte</a:t>
            </a:r>
            <a:endParaRPr>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96" name="Google Shape;96;p14"/>
          <p:cNvSpPr txBox="1"/>
          <p:nvPr/>
        </p:nvSpPr>
        <p:spPr>
          <a:xfrm>
            <a:off x="4688025" y="2576250"/>
            <a:ext cx="4145700" cy="75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300">
                <a:solidFill>
                  <a:schemeClr val="accent1"/>
                </a:solidFill>
                <a:latin typeface="Lato"/>
                <a:ea typeface="Lato"/>
                <a:cs typeface="Lato"/>
                <a:sym typeface="Lato"/>
              </a:rPr>
              <a:t>Un</a:t>
            </a:r>
            <a:r>
              <a:rPr lang="fr" sz="1300">
                <a:solidFill>
                  <a:schemeClr val="accent1"/>
                </a:solidFill>
                <a:latin typeface="Lato"/>
                <a:ea typeface="Lato"/>
                <a:cs typeface="Lato"/>
                <a:sym typeface="Lato"/>
              </a:rPr>
              <a:t> réseau </a:t>
            </a:r>
            <a:endParaRPr sz="1300">
              <a:solidFill>
                <a:schemeClr val="accent1"/>
              </a:solidFill>
              <a:latin typeface="Lato"/>
              <a:ea typeface="Lato"/>
              <a:cs typeface="Lato"/>
              <a:sym typeface="Lato"/>
            </a:endParaRPr>
          </a:p>
          <a:p>
            <a:pPr indent="0" lvl="0" marL="0" rtl="0" algn="ctr">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 Qui mutualise les compétences locales sur les données de la recherche des différents établissements et des différents corps de métiers représentés (chercheurs, professionnels de la documentation, archivistes, ingénieurs, informaticiens, juristes, personnels d’appui à la recherche,…).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Qui s’appuie sur un réseau national fédéré au sein de l’écosystème Recherche Data Gouv</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97" name="Google Shape;97;p14"/>
          <p:cNvSpPr txBox="1"/>
          <p:nvPr/>
        </p:nvSpPr>
        <p:spPr>
          <a:xfrm>
            <a:off x="322425" y="2576250"/>
            <a:ext cx="4365600" cy="258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solidFill>
                  <a:schemeClr val="accent1"/>
                </a:solidFill>
                <a:latin typeface="Lato"/>
                <a:ea typeface="Lato"/>
                <a:cs typeface="Lato"/>
                <a:sym typeface="Lato"/>
              </a:rPr>
              <a:t>Une</a:t>
            </a:r>
            <a:r>
              <a:rPr lang="fr" sz="1300">
                <a:solidFill>
                  <a:schemeClr val="accent1"/>
                </a:solidFill>
                <a:latin typeface="Lato"/>
                <a:ea typeface="Lato"/>
                <a:cs typeface="Lato"/>
                <a:sym typeface="Lato"/>
              </a:rPr>
              <a:t> offre de service</a:t>
            </a:r>
            <a:endParaRPr sz="1300">
              <a:solidFill>
                <a:schemeClr val="accent1"/>
              </a:solidFill>
              <a:latin typeface="Lato"/>
              <a:ea typeface="Lato"/>
              <a:cs typeface="Lato"/>
              <a:sym typeface="Lato"/>
            </a:endParaRPr>
          </a:p>
          <a:p>
            <a:pPr indent="0" lvl="0" marL="0" rtl="0" algn="ctr">
              <a:spcBef>
                <a:spcPts val="0"/>
              </a:spcBef>
              <a:spcAft>
                <a:spcPts val="0"/>
              </a:spcAft>
              <a:buNone/>
            </a:pPr>
            <a:r>
              <a:t/>
            </a:r>
            <a:endParaRPr sz="1300">
              <a:solidFill>
                <a:schemeClr val="accent1"/>
              </a:solidFill>
              <a:latin typeface="Lato"/>
              <a:ea typeface="Lato"/>
              <a:cs typeface="Lato"/>
              <a:sym typeface="Lato"/>
            </a:endParaRPr>
          </a:p>
          <a:p>
            <a:pPr indent="-311150" lvl="0" marL="457200" rtl="0" algn="just">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Un dispositif complet de sensibilisation, d’assistance et d’accompagnement des équipes de recherche du site rennais sur l’ensemble des volets concernant la gestion des données, des codes et des logiciels de la recherche.</a:t>
            </a:r>
            <a:endParaRPr sz="1300">
              <a:solidFill>
                <a:schemeClr val="accent1"/>
              </a:solidFill>
              <a:latin typeface="Lato"/>
              <a:ea typeface="Lato"/>
              <a:cs typeface="Lato"/>
              <a:sym typeface="Lato"/>
            </a:endParaRPr>
          </a:p>
          <a:p>
            <a:pPr indent="0" lvl="0" marL="914400" rtl="0" algn="just">
              <a:spcBef>
                <a:spcPts val="0"/>
              </a:spcBef>
              <a:spcAft>
                <a:spcPts val="0"/>
              </a:spcAft>
              <a:buNone/>
            </a:pPr>
            <a:r>
              <a:t/>
            </a:r>
            <a:endParaRPr sz="1300">
              <a:solidFill>
                <a:schemeClr val="accent1"/>
              </a:solidFill>
              <a:latin typeface="Lato"/>
              <a:ea typeface="Lato"/>
              <a:cs typeface="Lato"/>
              <a:sym typeface="Lato"/>
            </a:endParaRPr>
          </a:p>
          <a:p>
            <a:pPr indent="-311150" lvl="0" marL="457200" rtl="0" algn="just">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En complémentarité et en appui sur l’existant. </a:t>
            </a:r>
            <a:endParaRPr sz="1300">
              <a:solidFill>
                <a:schemeClr val="accent1"/>
              </a:solidFill>
              <a:latin typeface="Lato"/>
              <a:ea typeface="Lato"/>
              <a:cs typeface="Lato"/>
              <a:sym typeface="Lato"/>
            </a:endParaRPr>
          </a:p>
          <a:p>
            <a:pPr indent="0" lvl="0" marL="457200" rtl="0" algn="just">
              <a:spcBef>
                <a:spcPts val="0"/>
              </a:spcBef>
              <a:spcAft>
                <a:spcPts val="0"/>
              </a:spcAft>
              <a:buNone/>
            </a:pPr>
            <a:r>
              <a:rPr lang="fr" sz="1300">
                <a:solidFill>
                  <a:schemeClr val="accent1"/>
                </a:solidFill>
                <a:latin typeface="Lato"/>
                <a:ea typeface="Lato"/>
                <a:cs typeface="Lato"/>
                <a:sym typeface="Lato"/>
              </a:rPr>
              <a:t>La majorité des services proposés ont déjà été expérimentés. Ils ont vocation, dans le cadre de l’atelier de la donnée, à s’amplifier.</a:t>
            </a:r>
            <a:endParaRPr/>
          </a:p>
        </p:txBody>
      </p:sp>
      <p:pic>
        <p:nvPicPr>
          <p:cNvPr id="98" name="Google Shape;98;p14"/>
          <p:cNvPicPr preferRelativeResize="0"/>
          <p:nvPr/>
        </p:nvPicPr>
        <p:blipFill>
          <a:blip r:embed="rId3">
            <a:alphaModFix/>
          </a:blip>
          <a:stretch>
            <a:fillRect/>
          </a:stretch>
        </p:blipFill>
        <p:spPr>
          <a:xfrm>
            <a:off x="2080175" y="1982062"/>
            <a:ext cx="626749" cy="626749"/>
          </a:xfrm>
          <a:prstGeom prst="rect">
            <a:avLst/>
          </a:prstGeom>
          <a:noFill/>
          <a:ln>
            <a:noFill/>
          </a:ln>
        </p:spPr>
      </p:pic>
      <p:pic>
        <p:nvPicPr>
          <p:cNvPr id="99" name="Google Shape;99;p14"/>
          <p:cNvPicPr preferRelativeResize="0"/>
          <p:nvPr/>
        </p:nvPicPr>
        <p:blipFill>
          <a:blip r:embed="rId4">
            <a:alphaModFix/>
          </a:blip>
          <a:stretch>
            <a:fillRect/>
          </a:stretch>
        </p:blipFill>
        <p:spPr>
          <a:xfrm>
            <a:off x="6447500" y="1955000"/>
            <a:ext cx="626749" cy="626749"/>
          </a:xfrm>
          <a:prstGeom prst="rect">
            <a:avLst/>
          </a:prstGeom>
          <a:noFill/>
          <a:ln>
            <a:noFill/>
          </a:ln>
        </p:spPr>
      </p:pic>
      <p:pic>
        <p:nvPicPr>
          <p:cNvPr id="100" name="Google Shape;100;p14"/>
          <p:cNvPicPr preferRelativeResize="0"/>
          <p:nvPr/>
        </p:nvPicPr>
        <p:blipFill>
          <a:blip r:embed="rId5">
            <a:alphaModFix/>
          </a:blip>
          <a:stretch>
            <a:fillRect/>
          </a:stretch>
        </p:blipFill>
        <p:spPr>
          <a:xfrm>
            <a:off x="8211942" y="59200"/>
            <a:ext cx="785032" cy="11484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2"/>
          <p:cNvSpPr txBox="1"/>
          <p:nvPr>
            <p:ph type="title"/>
          </p:nvPr>
        </p:nvSpPr>
        <p:spPr>
          <a:xfrm>
            <a:off x="729450" y="4042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Projet de déploiement de cahiers de laboratoires électroniques</a:t>
            </a:r>
            <a:endParaRPr/>
          </a:p>
        </p:txBody>
      </p:sp>
      <p:sp>
        <p:nvSpPr>
          <p:cNvPr id="359" name="Google Shape;359;p32"/>
          <p:cNvSpPr txBox="1"/>
          <p:nvPr>
            <p:ph idx="1" type="body"/>
          </p:nvPr>
        </p:nvSpPr>
        <p:spPr>
          <a:xfrm>
            <a:off x="729450" y="1604075"/>
            <a:ext cx="3774300" cy="3330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fr"/>
              <a:t>Version électronique du cahier de laboratoire papier </a:t>
            </a:r>
            <a:r>
              <a:rPr lang="fr"/>
              <a:t>(j</a:t>
            </a:r>
            <a:r>
              <a:rPr lang="fr"/>
              <a:t>ournal de bord utilisé pour détailler au quotidien les activités liées aux projets de recherche )</a:t>
            </a:r>
            <a:endParaRPr/>
          </a:p>
          <a:p>
            <a:pPr indent="-311150" lvl="0" marL="457200" rtl="0" algn="l">
              <a:spcBef>
                <a:spcPts val="1000"/>
              </a:spcBef>
              <a:spcAft>
                <a:spcPts val="0"/>
              </a:spcAft>
              <a:buSzPts val="1300"/>
              <a:buChar char="➔"/>
            </a:pPr>
            <a:r>
              <a:rPr lang="fr"/>
              <a:t>Outil stratégique essentiel qui s’inscrit pleinement dans une démarche de science ouverte et de </a:t>
            </a:r>
            <a:r>
              <a:rPr b="1" lang="fr"/>
              <a:t>reproductibilité</a:t>
            </a:r>
            <a:r>
              <a:rPr lang="fr"/>
              <a:t> de la recherche.</a:t>
            </a:r>
            <a:endParaRPr/>
          </a:p>
          <a:p>
            <a:pPr indent="-311150" lvl="0" marL="457200" rtl="0" algn="l">
              <a:spcBef>
                <a:spcPts val="0"/>
              </a:spcBef>
              <a:spcAft>
                <a:spcPts val="0"/>
              </a:spcAft>
              <a:buSzPts val="1300"/>
              <a:buChar char="➔"/>
            </a:pPr>
            <a:r>
              <a:rPr lang="fr"/>
              <a:t>Montée en compétence, développement d’une expertise au sein de l’atelier ARDoISE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60" name="Google Shape;360;p32"/>
          <p:cNvSpPr txBox="1"/>
          <p:nvPr>
            <p:ph idx="2" type="body"/>
          </p:nvPr>
        </p:nvSpPr>
        <p:spPr>
          <a:xfrm>
            <a:off x="4643600" y="1604075"/>
            <a:ext cx="3774300" cy="343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Etude exploratoire d’opportunité sur le déploiement d’un cahier de laboratoire électronique à l’université Rennes 2</a:t>
            </a:r>
            <a:endParaRPr/>
          </a:p>
          <a:p>
            <a:pPr indent="-311150" lvl="0" marL="457200" rtl="0" algn="l">
              <a:spcBef>
                <a:spcPts val="1200"/>
              </a:spcBef>
              <a:spcAft>
                <a:spcPts val="0"/>
              </a:spcAft>
              <a:buSzPts val="1300"/>
              <a:buChar char="➔"/>
            </a:pPr>
            <a:r>
              <a:rPr lang="fr"/>
              <a:t>Enquête diffusée en juin dernier</a:t>
            </a:r>
            <a:endParaRPr/>
          </a:p>
          <a:p>
            <a:pPr indent="-311150" lvl="0" marL="457200" rtl="0" algn="l">
              <a:spcBef>
                <a:spcPts val="0"/>
              </a:spcBef>
              <a:spcAft>
                <a:spcPts val="0"/>
              </a:spcAft>
              <a:buSzPts val="1300"/>
              <a:buChar char="➔"/>
            </a:pPr>
            <a:r>
              <a:rPr lang="fr"/>
              <a:t>46 réponses qui :</a:t>
            </a:r>
            <a:endParaRPr/>
          </a:p>
          <a:p>
            <a:pPr indent="-304800" lvl="1" marL="914400" rtl="0" algn="l">
              <a:spcBef>
                <a:spcPts val="0"/>
              </a:spcBef>
              <a:spcAft>
                <a:spcPts val="0"/>
              </a:spcAft>
              <a:buSzPts val="1200"/>
              <a:buChar char="◆"/>
            </a:pPr>
            <a:r>
              <a:rPr lang="fr" sz="1200"/>
              <a:t>montrent l’</a:t>
            </a:r>
            <a:r>
              <a:rPr lang="fr" sz="1200"/>
              <a:t>intérêt pour l’utilisation ou la découverte de cet outil</a:t>
            </a:r>
            <a:endParaRPr sz="1200"/>
          </a:p>
          <a:p>
            <a:pPr indent="-304800" lvl="1" marL="914400" rtl="0" algn="l">
              <a:spcBef>
                <a:spcPts val="0"/>
              </a:spcBef>
              <a:spcAft>
                <a:spcPts val="0"/>
              </a:spcAft>
              <a:buSzPts val="1200"/>
              <a:buChar char="◆"/>
            </a:pPr>
            <a:r>
              <a:rPr lang="fr" sz="1200"/>
              <a:t>meilleure connaissance des logiciels de traitements de données utilisés</a:t>
            </a:r>
            <a:endParaRPr sz="1200"/>
          </a:p>
          <a:p>
            <a:pPr indent="-311150" lvl="0" marL="457200" rtl="0" algn="l">
              <a:spcBef>
                <a:spcPts val="0"/>
              </a:spcBef>
              <a:spcAft>
                <a:spcPts val="0"/>
              </a:spcAft>
              <a:buSzPts val="1300"/>
              <a:buChar char="➔"/>
            </a:pPr>
            <a:r>
              <a:rPr lang="fr"/>
              <a:t>Choix de la solution open source ElabFTW</a:t>
            </a:r>
            <a:endParaRPr/>
          </a:p>
          <a:p>
            <a:pPr indent="-311150" lvl="0" marL="457200" rtl="0" algn="l">
              <a:spcBef>
                <a:spcPts val="0"/>
              </a:spcBef>
              <a:spcAft>
                <a:spcPts val="0"/>
              </a:spcAft>
              <a:buSzPts val="1300"/>
              <a:buChar char="➔"/>
            </a:pPr>
            <a:r>
              <a:rPr lang="fr"/>
              <a:t>Propositions de formations</a:t>
            </a:r>
            <a:endParaRPr/>
          </a:p>
          <a:p>
            <a:pPr indent="-311150" lvl="0" marL="457200" rtl="0" algn="l">
              <a:spcBef>
                <a:spcPts val="0"/>
              </a:spcBef>
              <a:spcAft>
                <a:spcPts val="0"/>
              </a:spcAft>
              <a:buSzPts val="1300"/>
              <a:buChar char="➔"/>
            </a:pPr>
            <a:r>
              <a:rPr lang="fr"/>
              <a:t>Test avec un panel de chercheurs  envisagés à partir du printemps si projet validé en COSSINUM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730000" y="404250"/>
            <a:ext cx="3300900" cy="71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Un espace recherche</a:t>
            </a:r>
            <a:endParaRPr/>
          </a:p>
        </p:txBody>
      </p:sp>
      <p:sp>
        <p:nvSpPr>
          <p:cNvPr id="366" name="Google Shape;366;p33"/>
          <p:cNvSpPr txBox="1"/>
          <p:nvPr>
            <p:ph idx="1" type="body"/>
          </p:nvPr>
        </p:nvSpPr>
        <p:spPr>
          <a:xfrm>
            <a:off x="721225" y="1237525"/>
            <a:ext cx="3300900" cy="1872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Situé dans la BU centrale de l’université Rennes 2 sur le campus Villejean</a:t>
            </a:r>
            <a:endParaRPr/>
          </a:p>
          <a:p>
            <a:pPr indent="0" lvl="0" marL="0" rtl="0" algn="l">
              <a:spcBef>
                <a:spcPts val="1200"/>
              </a:spcBef>
              <a:spcAft>
                <a:spcPts val="0"/>
              </a:spcAft>
              <a:buNone/>
            </a:pPr>
            <a:r>
              <a:rPr lang="fr"/>
              <a:t>Ouvert depuis le 15 janvier 2024</a:t>
            </a:r>
            <a:endParaRPr/>
          </a:p>
          <a:p>
            <a:pPr indent="0" lvl="0" marL="0" rtl="0" algn="l">
              <a:spcBef>
                <a:spcPts val="1200"/>
              </a:spcBef>
              <a:spcAft>
                <a:spcPts val="1200"/>
              </a:spcAft>
              <a:buNone/>
            </a:pPr>
            <a:r>
              <a:rPr lang="fr"/>
              <a:t>Dans</a:t>
            </a:r>
            <a:r>
              <a:rPr lang="fr"/>
              <a:t> le cadre du projet des Learning Centres métropolitains, un espace physique dédié aux chercheurs et doctorants.</a:t>
            </a:r>
            <a:endParaRPr sz="1100">
              <a:solidFill>
                <a:srgbClr val="000000"/>
              </a:solidFill>
            </a:endParaRPr>
          </a:p>
        </p:txBody>
      </p:sp>
      <p:pic>
        <p:nvPicPr>
          <p:cNvPr id="367" name="Google Shape;367;p33"/>
          <p:cNvPicPr preferRelativeResize="0"/>
          <p:nvPr/>
        </p:nvPicPr>
        <p:blipFill>
          <a:blip r:embed="rId3">
            <a:alphaModFix/>
          </a:blip>
          <a:stretch>
            <a:fillRect/>
          </a:stretch>
        </p:blipFill>
        <p:spPr>
          <a:xfrm>
            <a:off x="4183300" y="152400"/>
            <a:ext cx="4808299" cy="2302606"/>
          </a:xfrm>
          <a:prstGeom prst="rect">
            <a:avLst/>
          </a:prstGeom>
          <a:noFill/>
          <a:ln>
            <a:noFill/>
          </a:ln>
        </p:spPr>
      </p:pic>
      <p:pic>
        <p:nvPicPr>
          <p:cNvPr id="368" name="Google Shape;368;p33"/>
          <p:cNvPicPr preferRelativeResize="0"/>
          <p:nvPr/>
        </p:nvPicPr>
        <p:blipFill>
          <a:blip r:embed="rId4">
            <a:alphaModFix/>
          </a:blip>
          <a:stretch>
            <a:fillRect/>
          </a:stretch>
        </p:blipFill>
        <p:spPr>
          <a:xfrm>
            <a:off x="4183300" y="2579476"/>
            <a:ext cx="4808299" cy="2411625"/>
          </a:xfrm>
          <a:prstGeom prst="rect">
            <a:avLst/>
          </a:prstGeom>
          <a:noFill/>
          <a:ln>
            <a:noFill/>
          </a:ln>
        </p:spPr>
      </p:pic>
      <p:sp>
        <p:nvSpPr>
          <p:cNvPr id="369" name="Google Shape;369;p33"/>
          <p:cNvSpPr txBox="1"/>
          <p:nvPr/>
        </p:nvSpPr>
        <p:spPr>
          <a:xfrm>
            <a:off x="290150" y="2994650"/>
            <a:ext cx="3732000" cy="2106300"/>
          </a:xfrm>
          <a:prstGeom prst="rect">
            <a:avLst/>
          </a:prstGeom>
          <a:solidFill>
            <a:schemeClr val="dk1"/>
          </a:solid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lt1"/>
              </a:buClr>
              <a:buSzPts val="1100"/>
              <a:buFont typeface="Lato"/>
              <a:buChar char="➔"/>
            </a:pPr>
            <a:r>
              <a:rPr lang="fr" sz="1100">
                <a:solidFill>
                  <a:schemeClr val="lt1"/>
                </a:solidFill>
                <a:latin typeface="Lato"/>
                <a:ea typeface="Lato"/>
                <a:cs typeface="Lato"/>
                <a:sym typeface="Lato"/>
              </a:rPr>
              <a:t>Un espace  d’accueil et de travail convivial en libre accès avec </a:t>
            </a:r>
            <a:endParaRPr sz="1100">
              <a:solidFill>
                <a:schemeClr val="lt1"/>
              </a:solidFill>
              <a:latin typeface="Lato"/>
              <a:ea typeface="Lato"/>
              <a:cs typeface="Lato"/>
              <a:sym typeface="Lato"/>
            </a:endParaRPr>
          </a:p>
          <a:p>
            <a:pPr indent="-298450" lvl="1" marL="914400" rtl="0" algn="l">
              <a:lnSpc>
                <a:spcPct val="115000"/>
              </a:lnSpc>
              <a:spcBef>
                <a:spcPts val="0"/>
              </a:spcBef>
              <a:spcAft>
                <a:spcPts val="0"/>
              </a:spcAft>
              <a:buClr>
                <a:schemeClr val="lt1"/>
              </a:buClr>
              <a:buSzPts val="1100"/>
              <a:buFont typeface="Lato"/>
              <a:buChar char="◆"/>
            </a:pPr>
            <a:r>
              <a:rPr lang="fr" sz="1100">
                <a:solidFill>
                  <a:schemeClr val="lt1"/>
                </a:solidFill>
                <a:latin typeface="Lato"/>
                <a:ea typeface="Lato"/>
                <a:cs typeface="Lato"/>
                <a:sym typeface="Lato"/>
              </a:rPr>
              <a:t>2 salles de travail en groupe équipées et réservables</a:t>
            </a:r>
            <a:endParaRPr sz="1100">
              <a:solidFill>
                <a:schemeClr val="lt1"/>
              </a:solidFill>
              <a:latin typeface="Lato"/>
              <a:ea typeface="Lato"/>
              <a:cs typeface="Lato"/>
              <a:sym typeface="Lato"/>
            </a:endParaRPr>
          </a:p>
          <a:p>
            <a:pPr indent="-298450" lvl="1" marL="914400" rtl="0" algn="l">
              <a:lnSpc>
                <a:spcPct val="115000"/>
              </a:lnSpc>
              <a:spcBef>
                <a:spcPts val="0"/>
              </a:spcBef>
              <a:spcAft>
                <a:spcPts val="0"/>
              </a:spcAft>
              <a:buClr>
                <a:schemeClr val="lt1"/>
              </a:buClr>
              <a:buSzPts val="1100"/>
              <a:buFont typeface="Lato"/>
              <a:buChar char="◆"/>
            </a:pPr>
            <a:r>
              <a:rPr lang="fr" sz="1100">
                <a:solidFill>
                  <a:schemeClr val="lt1"/>
                </a:solidFill>
                <a:latin typeface="Lato"/>
                <a:ea typeface="Lato"/>
                <a:cs typeface="Lato"/>
                <a:sym typeface="Lato"/>
              </a:rPr>
              <a:t>postes dédiés au travail sur les données</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lang="fr" sz="1100">
                <a:solidFill>
                  <a:schemeClr val="lt1"/>
                </a:solidFill>
                <a:latin typeface="Lato"/>
                <a:ea typeface="Lato"/>
                <a:cs typeface="Lato"/>
                <a:sym typeface="Lato"/>
              </a:rPr>
              <a:t>Espace d’animation, de formations et de présentations</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lang="fr" sz="1100">
                <a:solidFill>
                  <a:schemeClr val="lt1"/>
                </a:solidFill>
                <a:latin typeface="Lato"/>
                <a:ea typeface="Lato"/>
                <a:cs typeface="Lato"/>
                <a:sym typeface="Lato"/>
              </a:rPr>
              <a:t>Bureau du Datalab MSHB Rennes</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lang="fr" sz="1100">
                <a:solidFill>
                  <a:schemeClr val="lt1"/>
                </a:solidFill>
                <a:latin typeface="Lato"/>
                <a:ea typeface="Lato"/>
                <a:cs typeface="Lato"/>
                <a:sym typeface="Lato"/>
              </a:rPr>
              <a:t>Permanences d’accueil autour des questions de recherche, des données et de la science ouverte</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4"/>
          <p:cNvSpPr txBox="1"/>
          <p:nvPr>
            <p:ph type="title"/>
          </p:nvPr>
        </p:nvSpPr>
        <p:spPr>
          <a:xfrm>
            <a:off x="758900" y="1265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Perspectives 2024</a:t>
            </a:r>
            <a:endParaRPr/>
          </a:p>
        </p:txBody>
      </p:sp>
      <p:sp>
        <p:nvSpPr>
          <p:cNvPr id="375" name="Google Shape;375;p34"/>
          <p:cNvSpPr txBox="1"/>
          <p:nvPr>
            <p:ph idx="1" type="body"/>
          </p:nvPr>
        </p:nvSpPr>
        <p:spPr>
          <a:xfrm>
            <a:off x="729450" y="2078875"/>
            <a:ext cx="7688700" cy="2860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fr" sz="1500"/>
              <a:t>Mise en place de la gouvernance de l’atelier</a:t>
            </a:r>
            <a:endParaRPr sz="1500"/>
          </a:p>
          <a:p>
            <a:pPr indent="-323850" lvl="0" marL="457200" rtl="0" algn="l">
              <a:spcBef>
                <a:spcPts val="0"/>
              </a:spcBef>
              <a:spcAft>
                <a:spcPts val="0"/>
              </a:spcAft>
              <a:buSzPts val="1500"/>
              <a:buChar char="●"/>
            </a:pPr>
            <a:r>
              <a:rPr lang="fr" sz="1500"/>
              <a:t>Consolidation des partenariats</a:t>
            </a:r>
            <a:endParaRPr sz="1500"/>
          </a:p>
          <a:p>
            <a:pPr indent="-323850" lvl="0" marL="457200" rtl="0" algn="l">
              <a:spcBef>
                <a:spcPts val="0"/>
              </a:spcBef>
              <a:spcAft>
                <a:spcPts val="0"/>
              </a:spcAft>
              <a:buSzPts val="1500"/>
              <a:buChar char="●"/>
            </a:pPr>
            <a:r>
              <a:rPr lang="fr" sz="1500"/>
              <a:t>Ouverture de l’espace institutionnel Rennes 2 sur l’entrepôt Recherche Data Gouv</a:t>
            </a:r>
            <a:endParaRPr sz="1500"/>
          </a:p>
          <a:p>
            <a:pPr indent="-323850" lvl="0" marL="457200" rtl="0" algn="l">
              <a:spcBef>
                <a:spcPts val="0"/>
              </a:spcBef>
              <a:spcAft>
                <a:spcPts val="0"/>
              </a:spcAft>
              <a:buSzPts val="1500"/>
              <a:buChar char="●"/>
            </a:pPr>
            <a:r>
              <a:rPr lang="fr" sz="1500"/>
              <a:t>Développement d’un réseau de référents représentants des usagers</a:t>
            </a:r>
            <a:endParaRPr sz="1500"/>
          </a:p>
          <a:p>
            <a:pPr indent="-323850" lvl="0" marL="457200" rtl="0" algn="l">
              <a:spcBef>
                <a:spcPts val="0"/>
              </a:spcBef>
              <a:spcAft>
                <a:spcPts val="0"/>
              </a:spcAft>
              <a:buSzPts val="1500"/>
              <a:buChar char="●"/>
            </a:pPr>
            <a:r>
              <a:rPr lang="fr" sz="1500"/>
              <a:t>Mise en place d’outils de communication </a:t>
            </a:r>
            <a:endParaRPr sz="1500"/>
          </a:p>
          <a:p>
            <a:pPr indent="-323850" lvl="0" marL="457200" rtl="0" algn="l">
              <a:spcBef>
                <a:spcPts val="0"/>
              </a:spcBef>
              <a:spcAft>
                <a:spcPts val="0"/>
              </a:spcAft>
              <a:buSzPts val="1500"/>
              <a:buChar char="●"/>
            </a:pPr>
            <a:r>
              <a:rPr lang="fr" sz="1500"/>
              <a:t>Renforcement de l’offre de services et proposition de nouveaux services</a:t>
            </a:r>
            <a:endParaRPr sz="1500"/>
          </a:p>
          <a:p>
            <a:pPr indent="-323850" lvl="1" marL="914400" rtl="0" algn="l">
              <a:spcBef>
                <a:spcPts val="0"/>
              </a:spcBef>
              <a:spcAft>
                <a:spcPts val="0"/>
              </a:spcAft>
              <a:buSzPts val="1500"/>
              <a:buChar char="○"/>
            </a:pPr>
            <a:r>
              <a:rPr lang="fr" sz="1500"/>
              <a:t>Accompagnement à la gestion des codes sources et logiciels et à la fouille de données</a:t>
            </a:r>
            <a:endParaRPr sz="1500"/>
          </a:p>
          <a:p>
            <a:pPr indent="-323850" lvl="1" marL="914400" rtl="0" algn="l">
              <a:spcBef>
                <a:spcPts val="0"/>
              </a:spcBef>
              <a:spcAft>
                <a:spcPts val="0"/>
              </a:spcAft>
              <a:buSzPts val="1500"/>
              <a:buChar char="○"/>
            </a:pPr>
            <a:r>
              <a:rPr lang="fr" sz="1500"/>
              <a:t>Déploiement d’un cahier de laboratoire électronique</a:t>
            </a:r>
            <a:endParaRPr sz="1500"/>
          </a:p>
          <a:p>
            <a:pPr indent="-323850" lvl="0" marL="457200" rtl="0" algn="l">
              <a:spcBef>
                <a:spcPts val="0"/>
              </a:spcBef>
              <a:spcAft>
                <a:spcPts val="0"/>
              </a:spcAft>
              <a:buSzPts val="1500"/>
              <a:buChar char="●"/>
            </a:pPr>
            <a:r>
              <a:rPr lang="fr" sz="1500"/>
              <a:t>Nouvelle candidature à la labellisation Recherche Data Gouv </a:t>
            </a:r>
            <a:endParaRPr sz="1500"/>
          </a:p>
        </p:txBody>
      </p:sp>
      <p:pic>
        <p:nvPicPr>
          <p:cNvPr id="376" name="Google Shape;376;p34"/>
          <p:cNvPicPr preferRelativeResize="0"/>
          <p:nvPr/>
        </p:nvPicPr>
        <p:blipFill>
          <a:blip r:embed="rId3">
            <a:alphaModFix/>
          </a:blip>
          <a:stretch>
            <a:fillRect/>
          </a:stretch>
        </p:blipFill>
        <p:spPr>
          <a:xfrm>
            <a:off x="8211942" y="59200"/>
            <a:ext cx="785032" cy="11484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5"/>
          <p:cNvSpPr txBox="1"/>
          <p:nvPr/>
        </p:nvSpPr>
        <p:spPr>
          <a:xfrm>
            <a:off x="281450" y="1634700"/>
            <a:ext cx="2917200" cy="8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chemeClr val="accent1"/>
                </a:solidFill>
                <a:latin typeface="Lato"/>
                <a:ea typeface="Lato"/>
                <a:cs typeface="Lato"/>
                <a:sym typeface="Lato"/>
              </a:rPr>
              <a:t>Merci de votre attention !</a:t>
            </a:r>
            <a:endParaRPr sz="2300">
              <a:solidFill>
                <a:schemeClr val="accent1"/>
              </a:solidFill>
              <a:latin typeface="Lato"/>
              <a:ea typeface="Lato"/>
              <a:cs typeface="Lato"/>
              <a:sym typeface="Lato"/>
            </a:endParaRPr>
          </a:p>
        </p:txBody>
      </p:sp>
      <p:sp>
        <p:nvSpPr>
          <p:cNvPr id="382" name="Google Shape;382;p35"/>
          <p:cNvSpPr/>
          <p:nvPr/>
        </p:nvSpPr>
        <p:spPr>
          <a:xfrm>
            <a:off x="77425" y="4399025"/>
            <a:ext cx="3123300" cy="6864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2"/>
              </a:solidFill>
            </a:endParaRPr>
          </a:p>
          <a:p>
            <a:pPr indent="0" lvl="0" marL="0" rtl="0" algn="l">
              <a:lnSpc>
                <a:spcPct val="115000"/>
              </a:lnSpc>
              <a:spcBef>
                <a:spcPts val="1200"/>
              </a:spcBef>
              <a:spcAft>
                <a:spcPts val="0"/>
              </a:spcAft>
              <a:buNone/>
            </a:pPr>
            <a:r>
              <a:rPr lang="fr" u="sng">
                <a:solidFill>
                  <a:schemeClr val="dk2"/>
                </a:solidFill>
                <a:latin typeface="Lato"/>
                <a:ea typeface="Lato"/>
                <a:cs typeface="Lato"/>
                <a:sym typeface="Lato"/>
                <a:hlinkClick r:id="rId3">
                  <a:extLst>
                    <a:ext uri="{A12FA001-AC4F-418D-AE19-62706E023703}">
                      <ahyp:hlinkClr val="tx"/>
                    </a:ext>
                  </a:extLst>
                </a:hlinkClick>
              </a:rPr>
              <a:t>guichet-ardoise@renater.groupes.fr</a:t>
            </a:r>
            <a:endParaRPr sz="1200">
              <a:solidFill>
                <a:schemeClr val="dk2"/>
              </a:solidFill>
              <a:latin typeface="Lato"/>
              <a:ea typeface="Lato"/>
              <a:cs typeface="Lato"/>
              <a:sym typeface="Lato"/>
            </a:endParaRPr>
          </a:p>
          <a:p>
            <a:pPr indent="0" lvl="0" marL="0" rtl="0" algn="ctr">
              <a:spcBef>
                <a:spcPts val="1200"/>
              </a:spcBef>
              <a:spcAft>
                <a:spcPts val="0"/>
              </a:spcAft>
              <a:buNone/>
            </a:pPr>
            <a:r>
              <a:t/>
            </a:r>
            <a:endParaRPr>
              <a:solidFill>
                <a:schemeClr val="dk2"/>
              </a:solidFill>
              <a:latin typeface="Lato"/>
              <a:ea typeface="Lato"/>
              <a:cs typeface="Lato"/>
              <a:sym typeface="Lato"/>
            </a:endParaRPr>
          </a:p>
        </p:txBody>
      </p:sp>
      <p:pic>
        <p:nvPicPr>
          <p:cNvPr id="383" name="Google Shape;383;p35"/>
          <p:cNvPicPr preferRelativeResize="0"/>
          <p:nvPr/>
        </p:nvPicPr>
        <p:blipFill>
          <a:blip r:embed="rId4">
            <a:alphaModFix/>
          </a:blip>
          <a:stretch>
            <a:fillRect/>
          </a:stretch>
        </p:blipFill>
        <p:spPr>
          <a:xfrm>
            <a:off x="3674650" y="507025"/>
            <a:ext cx="5379025" cy="4364950"/>
          </a:xfrm>
          <a:prstGeom prst="rect">
            <a:avLst/>
          </a:prstGeom>
          <a:noFill/>
          <a:ln>
            <a:noFill/>
          </a:ln>
        </p:spPr>
      </p:pic>
      <p:sp>
        <p:nvSpPr>
          <p:cNvPr id="384" name="Google Shape;384;p35"/>
          <p:cNvSpPr txBox="1"/>
          <p:nvPr/>
        </p:nvSpPr>
        <p:spPr>
          <a:xfrm>
            <a:off x="281450" y="3016050"/>
            <a:ext cx="2917200" cy="8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chemeClr val="accent1"/>
                </a:solidFill>
                <a:latin typeface="Lato"/>
                <a:ea typeface="Lato"/>
                <a:cs typeface="Lato"/>
                <a:sym typeface="Lato"/>
              </a:rPr>
              <a:t>Des questions ?</a:t>
            </a:r>
            <a:endParaRPr sz="2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196050" y="556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1840"/>
              <a:t>Un projet inscrit dans la stratégie Science ouverte des universités</a:t>
            </a:r>
            <a:endParaRPr sz="1840"/>
          </a:p>
        </p:txBody>
      </p:sp>
      <p:sp>
        <p:nvSpPr>
          <p:cNvPr id="106" name="Google Shape;106;p15"/>
          <p:cNvSpPr/>
          <p:nvPr/>
        </p:nvSpPr>
        <p:spPr>
          <a:xfrm>
            <a:off x="152400" y="4245300"/>
            <a:ext cx="8946000" cy="683400"/>
          </a:xfrm>
          <a:prstGeom prst="homePlate">
            <a:avLst>
              <a:gd fmla="val 6751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 name="Google Shape;107;p15"/>
          <p:cNvSpPr/>
          <p:nvPr/>
        </p:nvSpPr>
        <p:spPr>
          <a:xfrm>
            <a:off x="152400" y="2029150"/>
            <a:ext cx="8946000" cy="1904400"/>
          </a:xfrm>
          <a:prstGeom prst="homePlate">
            <a:avLst>
              <a:gd fmla="val 25792"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900">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900">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9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sz="1000">
              <a:solidFill>
                <a:schemeClr val="lt1"/>
              </a:solidFill>
              <a:latin typeface="Lato"/>
              <a:ea typeface="Lato"/>
              <a:cs typeface="Lato"/>
              <a:sym typeface="Lato"/>
            </a:endParaRPr>
          </a:p>
          <a:p>
            <a:pPr indent="0" lvl="0" marL="0" rtl="0" algn="ctr">
              <a:spcBef>
                <a:spcPts val="1200"/>
              </a:spcBef>
              <a:spcAft>
                <a:spcPts val="0"/>
              </a:spcAft>
              <a:buNone/>
            </a:pPr>
            <a:r>
              <a:t/>
            </a:r>
            <a:endParaRPr>
              <a:latin typeface="Lato"/>
              <a:ea typeface="Lato"/>
              <a:cs typeface="Lato"/>
              <a:sym typeface="Lato"/>
            </a:endParaRPr>
          </a:p>
        </p:txBody>
      </p:sp>
      <p:sp>
        <p:nvSpPr>
          <p:cNvPr id="108" name="Google Shape;108;p15"/>
          <p:cNvSpPr txBox="1"/>
          <p:nvPr/>
        </p:nvSpPr>
        <p:spPr>
          <a:xfrm rot="-5400000">
            <a:off x="450" y="1525125"/>
            <a:ext cx="633000" cy="3291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2012</a:t>
            </a:r>
            <a:endParaRPr b="1" sz="1300">
              <a:solidFill>
                <a:schemeClr val="lt1"/>
              </a:solidFill>
              <a:latin typeface="Lato"/>
              <a:ea typeface="Lato"/>
              <a:cs typeface="Lato"/>
              <a:sym typeface="Lato"/>
            </a:endParaRPr>
          </a:p>
        </p:txBody>
      </p:sp>
      <p:sp>
        <p:nvSpPr>
          <p:cNvPr id="109" name="Google Shape;109;p15"/>
          <p:cNvSpPr txBox="1"/>
          <p:nvPr/>
        </p:nvSpPr>
        <p:spPr>
          <a:xfrm rot="-5400000">
            <a:off x="1134063" y="1525125"/>
            <a:ext cx="633000" cy="3291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2017</a:t>
            </a:r>
            <a:endParaRPr b="1" sz="1300">
              <a:solidFill>
                <a:schemeClr val="lt1"/>
              </a:solidFill>
              <a:latin typeface="Lato"/>
              <a:ea typeface="Lato"/>
              <a:cs typeface="Lato"/>
              <a:sym typeface="Lato"/>
            </a:endParaRPr>
          </a:p>
        </p:txBody>
      </p:sp>
      <p:sp>
        <p:nvSpPr>
          <p:cNvPr id="110" name="Google Shape;110;p15"/>
          <p:cNvSpPr txBox="1"/>
          <p:nvPr/>
        </p:nvSpPr>
        <p:spPr>
          <a:xfrm rot="-5400000">
            <a:off x="2237275" y="1525125"/>
            <a:ext cx="633000" cy="3291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2018</a:t>
            </a:r>
            <a:endParaRPr b="1" sz="1300">
              <a:solidFill>
                <a:schemeClr val="lt1"/>
              </a:solidFill>
              <a:latin typeface="Lato"/>
              <a:ea typeface="Lato"/>
              <a:cs typeface="Lato"/>
              <a:sym typeface="Lato"/>
            </a:endParaRPr>
          </a:p>
        </p:txBody>
      </p:sp>
      <p:sp>
        <p:nvSpPr>
          <p:cNvPr id="111" name="Google Shape;111;p15"/>
          <p:cNvSpPr txBox="1"/>
          <p:nvPr/>
        </p:nvSpPr>
        <p:spPr>
          <a:xfrm rot="-5400000">
            <a:off x="3322288" y="1525125"/>
            <a:ext cx="633000" cy="3291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2019</a:t>
            </a:r>
            <a:endParaRPr b="1" sz="1300">
              <a:solidFill>
                <a:schemeClr val="lt1"/>
              </a:solidFill>
              <a:latin typeface="Lato"/>
              <a:ea typeface="Lato"/>
              <a:cs typeface="Lato"/>
              <a:sym typeface="Lato"/>
            </a:endParaRPr>
          </a:p>
        </p:txBody>
      </p:sp>
      <p:sp>
        <p:nvSpPr>
          <p:cNvPr id="112" name="Google Shape;112;p15"/>
          <p:cNvSpPr txBox="1"/>
          <p:nvPr/>
        </p:nvSpPr>
        <p:spPr>
          <a:xfrm rot="-5400000">
            <a:off x="4102488" y="1525125"/>
            <a:ext cx="633000" cy="3291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2020</a:t>
            </a:r>
            <a:endParaRPr b="1" sz="1300">
              <a:solidFill>
                <a:schemeClr val="lt1"/>
              </a:solidFill>
              <a:latin typeface="Lato"/>
              <a:ea typeface="Lato"/>
              <a:cs typeface="Lato"/>
              <a:sym typeface="Lato"/>
            </a:endParaRPr>
          </a:p>
        </p:txBody>
      </p:sp>
      <p:sp>
        <p:nvSpPr>
          <p:cNvPr id="113" name="Google Shape;113;p15"/>
          <p:cNvSpPr txBox="1"/>
          <p:nvPr/>
        </p:nvSpPr>
        <p:spPr>
          <a:xfrm rot="-5400000">
            <a:off x="4882688" y="1525125"/>
            <a:ext cx="633000" cy="3291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2021</a:t>
            </a:r>
            <a:endParaRPr b="1" sz="1300">
              <a:solidFill>
                <a:schemeClr val="lt1"/>
              </a:solidFill>
              <a:latin typeface="Lato"/>
              <a:ea typeface="Lato"/>
              <a:cs typeface="Lato"/>
              <a:sym typeface="Lato"/>
            </a:endParaRPr>
          </a:p>
        </p:txBody>
      </p:sp>
      <p:sp>
        <p:nvSpPr>
          <p:cNvPr id="114" name="Google Shape;114;p15"/>
          <p:cNvSpPr txBox="1"/>
          <p:nvPr/>
        </p:nvSpPr>
        <p:spPr>
          <a:xfrm rot="-5400000">
            <a:off x="698513" y="1525125"/>
            <a:ext cx="633000" cy="3291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2016</a:t>
            </a:r>
            <a:endParaRPr b="1" sz="1300">
              <a:solidFill>
                <a:schemeClr val="lt1"/>
              </a:solidFill>
              <a:latin typeface="Lato"/>
              <a:ea typeface="Lato"/>
              <a:cs typeface="Lato"/>
              <a:sym typeface="Lato"/>
            </a:endParaRPr>
          </a:p>
        </p:txBody>
      </p:sp>
      <p:sp>
        <p:nvSpPr>
          <p:cNvPr id="115" name="Google Shape;115;p15"/>
          <p:cNvSpPr txBox="1"/>
          <p:nvPr/>
        </p:nvSpPr>
        <p:spPr>
          <a:xfrm rot="-5400000">
            <a:off x="5860113" y="1525125"/>
            <a:ext cx="633000" cy="3291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2022</a:t>
            </a:r>
            <a:endParaRPr b="1" sz="1300">
              <a:solidFill>
                <a:schemeClr val="lt1"/>
              </a:solidFill>
              <a:latin typeface="Lato"/>
              <a:ea typeface="Lato"/>
              <a:cs typeface="Lato"/>
              <a:sym typeface="Lato"/>
            </a:endParaRPr>
          </a:p>
        </p:txBody>
      </p:sp>
      <p:sp>
        <p:nvSpPr>
          <p:cNvPr id="116" name="Google Shape;116;p15"/>
          <p:cNvSpPr txBox="1"/>
          <p:nvPr/>
        </p:nvSpPr>
        <p:spPr>
          <a:xfrm rot="-5400000">
            <a:off x="6761338" y="1525125"/>
            <a:ext cx="633000" cy="3291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lt1"/>
                </a:solidFill>
                <a:latin typeface="Lato"/>
                <a:ea typeface="Lato"/>
                <a:cs typeface="Lato"/>
                <a:sym typeface="Lato"/>
              </a:rPr>
              <a:t>2023</a:t>
            </a:r>
            <a:endParaRPr b="1" sz="1300">
              <a:solidFill>
                <a:schemeClr val="lt1"/>
              </a:solidFill>
              <a:latin typeface="Lato"/>
              <a:ea typeface="Lato"/>
              <a:cs typeface="Lato"/>
              <a:sym typeface="Lato"/>
            </a:endParaRPr>
          </a:p>
        </p:txBody>
      </p:sp>
      <p:sp>
        <p:nvSpPr>
          <p:cNvPr id="117" name="Google Shape;117;p15"/>
          <p:cNvSpPr txBox="1"/>
          <p:nvPr/>
        </p:nvSpPr>
        <p:spPr>
          <a:xfrm>
            <a:off x="1145000" y="2051575"/>
            <a:ext cx="927300" cy="38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800">
                <a:solidFill>
                  <a:schemeClr val="lt1"/>
                </a:solidFill>
                <a:latin typeface="Lato"/>
                <a:ea typeface="Lato"/>
                <a:cs typeface="Lato"/>
                <a:sym typeface="Lato"/>
              </a:rPr>
              <a:t>Ouverture du portail  </a:t>
            </a:r>
            <a:r>
              <a:rPr b="1" lang="fr" sz="800">
                <a:solidFill>
                  <a:schemeClr val="lt1"/>
                </a:solidFill>
                <a:latin typeface="Lato"/>
                <a:ea typeface="Lato"/>
                <a:cs typeface="Lato"/>
                <a:sym typeface="Lato"/>
              </a:rPr>
              <a:t>HAL Rennes 2</a:t>
            </a:r>
            <a:endParaRPr sz="800">
              <a:solidFill>
                <a:schemeClr val="accent1"/>
              </a:solidFill>
              <a:latin typeface="Lato"/>
              <a:ea typeface="Lato"/>
              <a:cs typeface="Lato"/>
              <a:sym typeface="Lato"/>
            </a:endParaRPr>
          </a:p>
        </p:txBody>
      </p:sp>
      <p:sp>
        <p:nvSpPr>
          <p:cNvPr id="118" name="Google Shape;118;p15"/>
          <p:cNvSpPr txBox="1"/>
          <p:nvPr/>
        </p:nvSpPr>
        <p:spPr>
          <a:xfrm>
            <a:off x="1484375" y="2531500"/>
            <a:ext cx="994200" cy="38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800">
                <a:solidFill>
                  <a:schemeClr val="lt1"/>
                </a:solidFill>
                <a:latin typeface="Lato"/>
                <a:ea typeface="Lato"/>
                <a:cs typeface="Lato"/>
                <a:sym typeface="Lato"/>
              </a:rPr>
              <a:t>Enquête sur les données de la recherche SCD</a:t>
            </a:r>
            <a:r>
              <a:rPr b="1" lang="fr" sz="800">
                <a:solidFill>
                  <a:schemeClr val="lt1"/>
                </a:solidFill>
                <a:latin typeface="Lato"/>
                <a:ea typeface="Lato"/>
                <a:cs typeface="Lato"/>
                <a:sym typeface="Lato"/>
              </a:rPr>
              <a:t> Rennes 2/URFIST/MSHB</a:t>
            </a:r>
            <a:endParaRPr sz="1200">
              <a:solidFill>
                <a:schemeClr val="accent1"/>
              </a:solidFill>
              <a:latin typeface="Lato"/>
              <a:ea typeface="Lato"/>
              <a:cs typeface="Lato"/>
              <a:sym typeface="Lato"/>
            </a:endParaRPr>
          </a:p>
        </p:txBody>
      </p:sp>
      <p:sp>
        <p:nvSpPr>
          <p:cNvPr id="119" name="Google Shape;119;p15"/>
          <p:cNvSpPr txBox="1"/>
          <p:nvPr/>
        </p:nvSpPr>
        <p:spPr>
          <a:xfrm>
            <a:off x="2389225" y="2038050"/>
            <a:ext cx="979500" cy="63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800">
                <a:solidFill>
                  <a:schemeClr val="lt1"/>
                </a:solidFill>
                <a:latin typeface="Lato"/>
                <a:ea typeface="Lato"/>
                <a:cs typeface="Lato"/>
                <a:sym typeface="Lato"/>
              </a:rPr>
              <a:t>Création du</a:t>
            </a:r>
            <a:r>
              <a:rPr b="1" lang="fr" sz="800">
                <a:solidFill>
                  <a:schemeClr val="lt1"/>
                </a:solidFill>
                <a:latin typeface="Lato"/>
                <a:ea typeface="Lato"/>
                <a:cs typeface="Lato"/>
                <a:sym typeface="Lato"/>
              </a:rPr>
              <a:t> COPIL données de recherche Rennes 2</a:t>
            </a:r>
            <a:endParaRPr sz="1100">
              <a:solidFill>
                <a:schemeClr val="accent1"/>
              </a:solidFill>
              <a:latin typeface="Lato"/>
              <a:ea typeface="Lato"/>
              <a:cs typeface="Lato"/>
              <a:sym typeface="Lato"/>
            </a:endParaRPr>
          </a:p>
        </p:txBody>
      </p:sp>
      <p:sp>
        <p:nvSpPr>
          <p:cNvPr id="120" name="Google Shape;120;p15"/>
          <p:cNvSpPr txBox="1"/>
          <p:nvPr/>
        </p:nvSpPr>
        <p:spPr>
          <a:xfrm>
            <a:off x="3409075" y="2029150"/>
            <a:ext cx="1203600" cy="38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800">
                <a:solidFill>
                  <a:schemeClr val="lt1"/>
                </a:solidFill>
                <a:latin typeface="Lato"/>
                <a:ea typeface="Lato"/>
                <a:cs typeface="Lato"/>
                <a:sym typeface="Lato"/>
              </a:rPr>
              <a:t>Equipe interservices SCD R2 / MSHB / URFIST sur les données</a:t>
            </a:r>
            <a:endParaRPr sz="1100">
              <a:solidFill>
                <a:schemeClr val="accent1"/>
              </a:solidFill>
              <a:latin typeface="Lato"/>
              <a:ea typeface="Lato"/>
              <a:cs typeface="Lato"/>
              <a:sym typeface="Lato"/>
            </a:endParaRPr>
          </a:p>
        </p:txBody>
      </p:sp>
      <p:sp>
        <p:nvSpPr>
          <p:cNvPr id="121" name="Google Shape;121;p15"/>
          <p:cNvSpPr txBox="1"/>
          <p:nvPr/>
        </p:nvSpPr>
        <p:spPr>
          <a:xfrm>
            <a:off x="4872925" y="2041800"/>
            <a:ext cx="1314900" cy="37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fr" sz="800">
                <a:solidFill>
                  <a:schemeClr val="lt1"/>
                </a:solidFill>
                <a:latin typeface="Lato"/>
                <a:ea typeface="Lato"/>
                <a:cs typeface="Lato"/>
                <a:sym typeface="Lato"/>
              </a:rPr>
              <a:t>COPIL et charte Science ouverte Rennes 2 - </a:t>
            </a:r>
            <a:r>
              <a:rPr b="1" lang="fr" sz="800" u="sng">
                <a:solidFill>
                  <a:schemeClr val="lt1"/>
                </a:solidFill>
                <a:latin typeface="Lato"/>
                <a:ea typeface="Lato"/>
                <a:cs typeface="Lato"/>
                <a:sym typeface="Lato"/>
                <a:hlinkClick r:id="rId3">
                  <a:extLst>
                    <a:ext uri="{A12FA001-AC4F-418D-AE19-62706E023703}">
                      <ahyp:hlinkClr val="tx"/>
                    </a:ext>
                  </a:extLst>
                </a:hlinkClick>
              </a:rPr>
              <a:t>Portail SOcle</a:t>
            </a:r>
            <a:endParaRPr sz="800">
              <a:solidFill>
                <a:schemeClr val="accent1"/>
              </a:solidFill>
              <a:latin typeface="Lato"/>
              <a:ea typeface="Lato"/>
              <a:cs typeface="Lato"/>
              <a:sym typeface="Lato"/>
            </a:endParaRPr>
          </a:p>
        </p:txBody>
      </p:sp>
      <p:sp>
        <p:nvSpPr>
          <p:cNvPr id="122" name="Google Shape;122;p15"/>
          <p:cNvSpPr txBox="1"/>
          <p:nvPr/>
        </p:nvSpPr>
        <p:spPr>
          <a:xfrm>
            <a:off x="6578000" y="2005300"/>
            <a:ext cx="9942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lt1"/>
                </a:solidFill>
                <a:latin typeface="Lato"/>
                <a:ea typeface="Lato"/>
                <a:cs typeface="Lato"/>
                <a:sym typeface="Lato"/>
              </a:rPr>
              <a:t>Plan d’action Science ouverte Rennes 2</a:t>
            </a:r>
            <a:endParaRPr sz="800">
              <a:solidFill>
                <a:schemeClr val="lt1"/>
              </a:solidFill>
              <a:latin typeface="Lato"/>
              <a:ea typeface="Lato"/>
              <a:cs typeface="Lato"/>
              <a:sym typeface="Lato"/>
            </a:endParaRPr>
          </a:p>
        </p:txBody>
      </p:sp>
      <p:sp>
        <p:nvSpPr>
          <p:cNvPr id="123" name="Google Shape;123;p15"/>
          <p:cNvSpPr txBox="1"/>
          <p:nvPr/>
        </p:nvSpPr>
        <p:spPr>
          <a:xfrm>
            <a:off x="5194675" y="2818450"/>
            <a:ext cx="1203600" cy="19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800">
                <a:solidFill>
                  <a:schemeClr val="lt1"/>
                </a:solidFill>
                <a:highlight>
                  <a:schemeClr val="accent3"/>
                </a:highlight>
                <a:latin typeface="Lato"/>
                <a:ea typeface="Lato"/>
                <a:cs typeface="Lato"/>
                <a:sym typeface="Lato"/>
              </a:rPr>
              <a:t>Création du réseau ARDoISE</a:t>
            </a:r>
            <a:endParaRPr sz="1100">
              <a:solidFill>
                <a:schemeClr val="accent1"/>
              </a:solidFill>
              <a:highlight>
                <a:schemeClr val="accent3"/>
              </a:highlight>
              <a:latin typeface="Lato"/>
              <a:ea typeface="Lato"/>
              <a:cs typeface="Lato"/>
              <a:sym typeface="Lato"/>
            </a:endParaRPr>
          </a:p>
        </p:txBody>
      </p:sp>
      <p:sp>
        <p:nvSpPr>
          <p:cNvPr id="124" name="Google Shape;124;p15"/>
          <p:cNvSpPr txBox="1"/>
          <p:nvPr/>
        </p:nvSpPr>
        <p:spPr>
          <a:xfrm>
            <a:off x="6111625" y="2809550"/>
            <a:ext cx="927300" cy="3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800">
                <a:solidFill>
                  <a:schemeClr val="lt1"/>
                </a:solidFill>
                <a:highlight>
                  <a:schemeClr val="accent3"/>
                </a:highlight>
                <a:latin typeface="Lato"/>
                <a:ea typeface="Lato"/>
                <a:cs typeface="Lato"/>
                <a:sym typeface="Lato"/>
              </a:rPr>
              <a:t>Labellisation ARDoISE  “en trajectoire”</a:t>
            </a:r>
            <a:endParaRPr sz="800">
              <a:solidFill>
                <a:schemeClr val="accent1"/>
              </a:solidFill>
              <a:highlight>
                <a:schemeClr val="accent3"/>
              </a:highlight>
              <a:latin typeface="Lato"/>
              <a:ea typeface="Lato"/>
              <a:cs typeface="Lato"/>
              <a:sym typeface="Lato"/>
            </a:endParaRPr>
          </a:p>
        </p:txBody>
      </p:sp>
      <p:sp>
        <p:nvSpPr>
          <p:cNvPr id="125" name="Google Shape;125;p15"/>
          <p:cNvSpPr txBox="1"/>
          <p:nvPr/>
        </p:nvSpPr>
        <p:spPr>
          <a:xfrm>
            <a:off x="6869850" y="2483750"/>
            <a:ext cx="12036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accent1"/>
                </a:solidFill>
                <a:highlight>
                  <a:schemeClr val="lt2"/>
                </a:highlight>
                <a:latin typeface="Lato"/>
                <a:ea typeface="Lato"/>
                <a:cs typeface="Lato"/>
                <a:sym typeface="Lato"/>
              </a:rPr>
              <a:t>Création de l’EPE </a:t>
            </a:r>
            <a:r>
              <a:rPr lang="fr" sz="800">
                <a:solidFill>
                  <a:schemeClr val="accent1"/>
                </a:solidFill>
                <a:highlight>
                  <a:schemeClr val="lt2"/>
                </a:highlight>
                <a:latin typeface="Lato"/>
                <a:ea typeface="Lato"/>
                <a:cs typeface="Lato"/>
                <a:sym typeface="Lato"/>
              </a:rPr>
              <a:t>Université</a:t>
            </a:r>
            <a:r>
              <a:rPr lang="fr" sz="800">
                <a:solidFill>
                  <a:schemeClr val="accent1"/>
                </a:solidFill>
                <a:highlight>
                  <a:schemeClr val="lt2"/>
                </a:highlight>
                <a:latin typeface="Lato"/>
                <a:ea typeface="Lato"/>
                <a:cs typeface="Lato"/>
                <a:sym typeface="Lato"/>
              </a:rPr>
              <a:t> de Rennes</a:t>
            </a:r>
            <a:endParaRPr sz="800">
              <a:solidFill>
                <a:schemeClr val="accent1"/>
              </a:solidFill>
              <a:highlight>
                <a:schemeClr val="lt2"/>
              </a:highlight>
              <a:latin typeface="Lato"/>
              <a:ea typeface="Lato"/>
              <a:cs typeface="Lato"/>
              <a:sym typeface="Lato"/>
            </a:endParaRPr>
          </a:p>
        </p:txBody>
      </p:sp>
      <p:sp>
        <p:nvSpPr>
          <p:cNvPr id="126" name="Google Shape;126;p15"/>
          <p:cNvSpPr txBox="1"/>
          <p:nvPr/>
        </p:nvSpPr>
        <p:spPr>
          <a:xfrm>
            <a:off x="6682025" y="3331100"/>
            <a:ext cx="11253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lt1"/>
                </a:solidFill>
                <a:highlight>
                  <a:schemeClr val="accent3"/>
                </a:highlight>
                <a:latin typeface="Lato"/>
                <a:ea typeface="Lato"/>
                <a:cs typeface="Lato"/>
                <a:sym typeface="Lato"/>
              </a:rPr>
              <a:t>Recrutement ingénieur données ARDoISE</a:t>
            </a:r>
            <a:endParaRPr sz="800">
              <a:solidFill>
                <a:schemeClr val="lt1"/>
              </a:solidFill>
              <a:highlight>
                <a:schemeClr val="accent3"/>
              </a:highlight>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127" name="Google Shape;127;p15"/>
          <p:cNvSpPr txBox="1"/>
          <p:nvPr/>
        </p:nvSpPr>
        <p:spPr>
          <a:xfrm>
            <a:off x="152400" y="2628950"/>
            <a:ext cx="1125300" cy="63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800">
                <a:solidFill>
                  <a:schemeClr val="lt1"/>
                </a:solidFill>
                <a:latin typeface="Lato"/>
                <a:ea typeface="Lato"/>
                <a:cs typeface="Lato"/>
                <a:sym typeface="Lato"/>
              </a:rPr>
              <a:t>Ouverture du portail </a:t>
            </a:r>
            <a:r>
              <a:rPr b="1" lang="fr" sz="800">
                <a:solidFill>
                  <a:schemeClr val="lt1"/>
                </a:solidFill>
                <a:latin typeface="Lato"/>
                <a:ea typeface="Lato"/>
                <a:cs typeface="Lato"/>
                <a:sym typeface="Lato"/>
              </a:rPr>
              <a:t>HAL Rennes 1</a:t>
            </a:r>
            <a:endParaRPr b="1" sz="8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b="1" lang="fr" sz="800">
                <a:solidFill>
                  <a:schemeClr val="lt1"/>
                </a:solidFill>
                <a:latin typeface="Lato"/>
                <a:ea typeface="Lato"/>
                <a:cs typeface="Lato"/>
                <a:sym typeface="Lato"/>
              </a:rPr>
              <a:t>Ouverture du site Open Access de l’université Rennes 1</a:t>
            </a:r>
            <a:endParaRPr b="1" sz="800">
              <a:solidFill>
                <a:schemeClr val="lt1"/>
              </a:solidFill>
              <a:latin typeface="Lato"/>
              <a:ea typeface="Lato"/>
              <a:cs typeface="Lato"/>
              <a:sym typeface="Lato"/>
            </a:endParaRPr>
          </a:p>
        </p:txBody>
      </p:sp>
      <p:sp>
        <p:nvSpPr>
          <p:cNvPr id="128" name="Google Shape;128;p15"/>
          <p:cNvSpPr txBox="1"/>
          <p:nvPr/>
        </p:nvSpPr>
        <p:spPr>
          <a:xfrm>
            <a:off x="1310325" y="3338750"/>
            <a:ext cx="1078800" cy="63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800">
                <a:solidFill>
                  <a:schemeClr val="lt1"/>
                </a:solidFill>
                <a:latin typeface="Lato"/>
                <a:ea typeface="Lato"/>
                <a:cs typeface="Lato"/>
                <a:sym typeface="Lato"/>
              </a:rPr>
              <a:t>Adoption d’une politique archive ouverte Rennes 1</a:t>
            </a:r>
            <a:endParaRPr sz="800">
              <a:solidFill>
                <a:schemeClr val="lt1"/>
              </a:solidFill>
              <a:latin typeface="Lato"/>
              <a:ea typeface="Lato"/>
              <a:cs typeface="Lato"/>
              <a:sym typeface="Lato"/>
            </a:endParaRPr>
          </a:p>
        </p:txBody>
      </p:sp>
      <p:sp>
        <p:nvSpPr>
          <p:cNvPr id="129" name="Google Shape;129;p15"/>
          <p:cNvSpPr txBox="1"/>
          <p:nvPr/>
        </p:nvSpPr>
        <p:spPr>
          <a:xfrm>
            <a:off x="762000" y="4275800"/>
            <a:ext cx="10788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chemeClr val="accent1"/>
                </a:solidFill>
                <a:latin typeface="Lato"/>
                <a:ea typeface="Lato"/>
                <a:cs typeface="Lato"/>
                <a:sym typeface="Lato"/>
              </a:rPr>
              <a:t>Loi pour République numérique</a:t>
            </a:r>
            <a:endParaRPr sz="1000">
              <a:solidFill>
                <a:schemeClr val="accent1"/>
              </a:solidFill>
              <a:latin typeface="Lato"/>
              <a:ea typeface="Lato"/>
              <a:cs typeface="Lato"/>
              <a:sym typeface="Lato"/>
            </a:endParaRPr>
          </a:p>
        </p:txBody>
      </p:sp>
      <p:sp>
        <p:nvSpPr>
          <p:cNvPr id="130" name="Google Shape;130;p15"/>
          <p:cNvSpPr txBox="1"/>
          <p:nvPr/>
        </p:nvSpPr>
        <p:spPr>
          <a:xfrm>
            <a:off x="2425675" y="4319400"/>
            <a:ext cx="9072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accent1"/>
                </a:solidFill>
                <a:latin typeface="Lato"/>
                <a:ea typeface="Lato"/>
                <a:cs typeface="Lato"/>
                <a:sym typeface="Lato"/>
              </a:rPr>
              <a:t>PNSO 1</a:t>
            </a:r>
            <a:endParaRPr sz="1100">
              <a:solidFill>
                <a:schemeClr val="accent1"/>
              </a:solidFill>
              <a:latin typeface="Lato"/>
              <a:ea typeface="Lato"/>
              <a:cs typeface="Lato"/>
              <a:sym typeface="Lato"/>
            </a:endParaRPr>
          </a:p>
        </p:txBody>
      </p:sp>
      <p:sp>
        <p:nvSpPr>
          <p:cNvPr id="131" name="Google Shape;131;p15"/>
          <p:cNvSpPr txBox="1"/>
          <p:nvPr/>
        </p:nvSpPr>
        <p:spPr>
          <a:xfrm>
            <a:off x="3404250" y="4194300"/>
            <a:ext cx="1078800" cy="6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chemeClr val="accent1"/>
                </a:solidFill>
                <a:latin typeface="Lato"/>
                <a:ea typeface="Lato"/>
                <a:cs typeface="Lato"/>
                <a:sym typeface="Lato"/>
              </a:rPr>
              <a:t>ANR : PGD obligatoire pour les projets financés</a:t>
            </a:r>
            <a:endParaRPr sz="1000">
              <a:solidFill>
                <a:schemeClr val="accent1"/>
              </a:solidFill>
              <a:latin typeface="Lato"/>
              <a:ea typeface="Lato"/>
              <a:cs typeface="Lato"/>
              <a:sym typeface="Lato"/>
            </a:endParaRPr>
          </a:p>
        </p:txBody>
      </p:sp>
      <p:sp>
        <p:nvSpPr>
          <p:cNvPr id="132" name="Google Shape;132;p15"/>
          <p:cNvSpPr txBox="1"/>
          <p:nvPr/>
        </p:nvSpPr>
        <p:spPr>
          <a:xfrm>
            <a:off x="5074375" y="4319400"/>
            <a:ext cx="6822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accent1"/>
                </a:solidFill>
                <a:latin typeface="Lato"/>
                <a:ea typeface="Lato"/>
                <a:cs typeface="Lato"/>
                <a:sym typeface="Lato"/>
              </a:rPr>
              <a:t>PNSO 2</a:t>
            </a:r>
            <a:endParaRPr sz="1100">
              <a:solidFill>
                <a:schemeClr val="accent1"/>
              </a:solidFill>
              <a:latin typeface="Lato"/>
              <a:ea typeface="Lato"/>
              <a:cs typeface="Lato"/>
              <a:sym typeface="Lato"/>
            </a:endParaRPr>
          </a:p>
        </p:txBody>
      </p:sp>
      <p:sp>
        <p:nvSpPr>
          <p:cNvPr id="133" name="Google Shape;133;p15"/>
          <p:cNvSpPr txBox="1"/>
          <p:nvPr/>
        </p:nvSpPr>
        <p:spPr>
          <a:xfrm>
            <a:off x="6909000" y="2809550"/>
            <a:ext cx="1125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lt1"/>
                </a:solidFill>
                <a:highlight>
                  <a:schemeClr val="accent3"/>
                </a:highlight>
                <a:latin typeface="Lato"/>
                <a:ea typeface="Lato"/>
                <a:cs typeface="Lato"/>
                <a:sym typeface="Lato"/>
              </a:rPr>
              <a:t>Ouverture du guichet unique Ardoise</a:t>
            </a:r>
            <a:endParaRPr sz="800">
              <a:solidFill>
                <a:schemeClr val="lt1"/>
              </a:solidFill>
              <a:highlight>
                <a:schemeClr val="accent3"/>
              </a:highlight>
              <a:latin typeface="Lato"/>
              <a:ea typeface="Lato"/>
              <a:cs typeface="Lato"/>
              <a:sym typeface="Lato"/>
            </a:endParaRPr>
          </a:p>
        </p:txBody>
      </p:sp>
      <p:sp>
        <p:nvSpPr>
          <p:cNvPr id="134" name="Google Shape;134;p15"/>
          <p:cNvSpPr txBox="1"/>
          <p:nvPr/>
        </p:nvSpPr>
        <p:spPr>
          <a:xfrm>
            <a:off x="7648400" y="2776250"/>
            <a:ext cx="11253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lt1"/>
                </a:solidFill>
                <a:highlight>
                  <a:schemeClr val="accent3"/>
                </a:highlight>
                <a:latin typeface="Lato"/>
                <a:ea typeface="Lato"/>
                <a:cs typeface="Lato"/>
                <a:sym typeface="Lato"/>
              </a:rPr>
              <a:t>Ouverture de l’espace institutionnel Université de Rennes dans Recherche data  Gouv</a:t>
            </a:r>
            <a:endParaRPr sz="800">
              <a:solidFill>
                <a:schemeClr val="lt1"/>
              </a:solidFill>
              <a:highlight>
                <a:schemeClr val="accent3"/>
              </a:highlight>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135" name="Google Shape;135;p15"/>
          <p:cNvSpPr txBox="1"/>
          <p:nvPr/>
        </p:nvSpPr>
        <p:spPr>
          <a:xfrm>
            <a:off x="7496000" y="2091450"/>
            <a:ext cx="9942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lt1"/>
                </a:solidFill>
                <a:latin typeface="Lato"/>
                <a:ea typeface="Lato"/>
                <a:cs typeface="Lato"/>
                <a:sym typeface="Lato"/>
              </a:rPr>
              <a:t>Portail HAL Univ Rennes</a:t>
            </a:r>
            <a:endParaRPr sz="800">
              <a:solidFill>
                <a:schemeClr val="lt1"/>
              </a:solidFill>
              <a:latin typeface="Lato"/>
              <a:ea typeface="Lato"/>
              <a:cs typeface="Lato"/>
              <a:sym typeface="Lato"/>
            </a:endParaRPr>
          </a:p>
        </p:txBody>
      </p:sp>
      <p:pic>
        <p:nvPicPr>
          <p:cNvPr id="136" name="Google Shape;136;p15"/>
          <p:cNvPicPr preferRelativeResize="0"/>
          <p:nvPr/>
        </p:nvPicPr>
        <p:blipFill>
          <a:blip r:embed="rId4">
            <a:alphaModFix/>
          </a:blip>
          <a:stretch>
            <a:fillRect/>
          </a:stretch>
        </p:blipFill>
        <p:spPr>
          <a:xfrm>
            <a:off x="8211942" y="59200"/>
            <a:ext cx="785032" cy="1148401"/>
          </a:xfrm>
          <a:prstGeom prst="rect">
            <a:avLst/>
          </a:prstGeom>
          <a:noFill/>
          <a:ln>
            <a:noFill/>
          </a:ln>
        </p:spPr>
      </p:pic>
      <p:sp>
        <p:nvSpPr>
          <p:cNvPr id="137" name="Google Shape;137;p15"/>
          <p:cNvSpPr txBox="1"/>
          <p:nvPr/>
        </p:nvSpPr>
        <p:spPr>
          <a:xfrm>
            <a:off x="2489525" y="3316475"/>
            <a:ext cx="9942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lt1"/>
                </a:solidFill>
                <a:latin typeface="Lato"/>
                <a:ea typeface="Lato"/>
                <a:cs typeface="Lato"/>
                <a:sym typeface="Lato"/>
              </a:rPr>
              <a:t>Signature de l’appel de Jussieu par l’université Rennes 1</a:t>
            </a:r>
            <a:endParaRPr sz="800">
              <a:solidFill>
                <a:schemeClr val="lt1"/>
              </a:solidFill>
              <a:latin typeface="Lato"/>
              <a:ea typeface="Lato"/>
              <a:cs typeface="Lato"/>
              <a:sym typeface="Lato"/>
            </a:endParaRPr>
          </a:p>
        </p:txBody>
      </p:sp>
      <p:sp>
        <p:nvSpPr>
          <p:cNvPr id="138" name="Google Shape;138;p15"/>
          <p:cNvSpPr txBox="1"/>
          <p:nvPr/>
        </p:nvSpPr>
        <p:spPr>
          <a:xfrm>
            <a:off x="3551100" y="3096500"/>
            <a:ext cx="1032600" cy="6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lt1"/>
                </a:solidFill>
                <a:latin typeface="Lato"/>
                <a:ea typeface="Lato"/>
                <a:cs typeface="Lato"/>
                <a:sym typeface="Lato"/>
              </a:rPr>
              <a:t>Engagements science ouverte dans la démarche</a:t>
            </a:r>
            <a:endParaRPr sz="800">
              <a:solidFill>
                <a:schemeClr val="lt1"/>
              </a:solidFill>
              <a:latin typeface="Lato"/>
              <a:ea typeface="Lato"/>
              <a:cs typeface="Lato"/>
              <a:sym typeface="Lato"/>
            </a:endParaRPr>
          </a:p>
          <a:p>
            <a:pPr indent="0" lvl="0" marL="0" rtl="0" algn="l">
              <a:spcBef>
                <a:spcPts val="0"/>
              </a:spcBef>
              <a:spcAft>
                <a:spcPts val="0"/>
              </a:spcAft>
              <a:buNone/>
            </a:pPr>
            <a:r>
              <a:rPr lang="fr" sz="800">
                <a:solidFill>
                  <a:schemeClr val="lt1"/>
                </a:solidFill>
                <a:latin typeface="Lato"/>
                <a:ea typeface="Lato"/>
                <a:cs typeface="Lato"/>
                <a:sym typeface="Lato"/>
              </a:rPr>
              <a:t>HRS4R par l’université Rennes 1</a:t>
            </a:r>
            <a:endParaRPr sz="800">
              <a:solidFill>
                <a:schemeClr val="lt1"/>
              </a:solidFill>
              <a:latin typeface="Lato"/>
              <a:ea typeface="Lato"/>
              <a:cs typeface="Lato"/>
              <a:sym typeface="Lato"/>
            </a:endParaRPr>
          </a:p>
        </p:txBody>
      </p:sp>
      <p:sp>
        <p:nvSpPr>
          <p:cNvPr id="139" name="Google Shape;139;p15"/>
          <p:cNvSpPr txBox="1"/>
          <p:nvPr/>
        </p:nvSpPr>
        <p:spPr>
          <a:xfrm>
            <a:off x="6022800" y="4304750"/>
            <a:ext cx="16320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chemeClr val="accent1"/>
                </a:solidFill>
                <a:latin typeface="Lato"/>
                <a:ea typeface="Lato"/>
                <a:cs typeface="Lato"/>
                <a:sym typeface="Lato"/>
              </a:rPr>
              <a:t>Ouverture de l’entrepôt Recherche Data Gouv</a:t>
            </a:r>
            <a:endParaRPr sz="10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1740"/>
              <a:t>D</a:t>
            </a:r>
            <a:r>
              <a:rPr lang="fr" sz="1740"/>
              <a:t>es représentants des membres de l’écosystème Recherche Data Gouv au sein d’ARDoISE</a:t>
            </a:r>
            <a:endParaRPr sz="1740"/>
          </a:p>
        </p:txBody>
      </p:sp>
      <p:pic>
        <p:nvPicPr>
          <p:cNvPr id="145" name="Google Shape;145;p16"/>
          <p:cNvPicPr preferRelativeResize="0"/>
          <p:nvPr/>
        </p:nvPicPr>
        <p:blipFill>
          <a:blip r:embed="rId3">
            <a:alphaModFix/>
          </a:blip>
          <a:stretch>
            <a:fillRect/>
          </a:stretch>
        </p:blipFill>
        <p:spPr>
          <a:xfrm>
            <a:off x="2590800" y="1549050"/>
            <a:ext cx="3681969" cy="2984850"/>
          </a:xfrm>
          <a:prstGeom prst="rect">
            <a:avLst/>
          </a:prstGeom>
          <a:noFill/>
          <a:ln>
            <a:noFill/>
          </a:ln>
        </p:spPr>
      </p:pic>
      <p:sp>
        <p:nvSpPr>
          <p:cNvPr id="146" name="Google Shape;146;p16"/>
          <p:cNvSpPr txBox="1"/>
          <p:nvPr/>
        </p:nvSpPr>
        <p:spPr>
          <a:xfrm>
            <a:off x="546825" y="1475275"/>
            <a:ext cx="2043900" cy="6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dk1"/>
                </a:solidFill>
                <a:latin typeface="Lato"/>
                <a:ea typeface="Lato"/>
                <a:cs typeface="Lato"/>
                <a:sym typeface="Lato"/>
              </a:rPr>
              <a:t>Atelier ARDoISE</a:t>
            </a:r>
            <a:endParaRPr b="1" sz="1300">
              <a:solidFill>
                <a:schemeClr val="dk1"/>
              </a:solidFill>
              <a:latin typeface="Lato"/>
              <a:ea typeface="Lato"/>
              <a:cs typeface="Lato"/>
              <a:sym typeface="Lato"/>
            </a:endParaRPr>
          </a:p>
        </p:txBody>
      </p:sp>
      <p:sp>
        <p:nvSpPr>
          <p:cNvPr id="147" name="Google Shape;147;p16"/>
          <p:cNvSpPr txBox="1"/>
          <p:nvPr/>
        </p:nvSpPr>
        <p:spPr>
          <a:xfrm>
            <a:off x="786050" y="2192975"/>
            <a:ext cx="1804800" cy="16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dk1"/>
                </a:solidFill>
                <a:latin typeface="Lato"/>
                <a:ea typeface="Lato"/>
                <a:cs typeface="Lato"/>
                <a:sym typeface="Lato"/>
              </a:rPr>
              <a:t>Centre de référence établissement et organismes nationaux</a:t>
            </a:r>
            <a:endParaRPr b="1" sz="1300">
              <a:solidFill>
                <a:schemeClr val="dk1"/>
              </a:solidFill>
              <a:latin typeface="Lato"/>
              <a:ea typeface="Lato"/>
              <a:cs typeface="Lato"/>
              <a:sym typeface="Lato"/>
            </a:endParaRPr>
          </a:p>
          <a:p>
            <a:pPr indent="0" lvl="0" marL="0" rtl="0" algn="l">
              <a:spcBef>
                <a:spcPts val="0"/>
              </a:spcBef>
              <a:spcAft>
                <a:spcPts val="0"/>
              </a:spcAft>
              <a:buNone/>
            </a:pPr>
            <a:r>
              <a:t/>
            </a:r>
            <a:endParaRPr b="1" sz="1300">
              <a:solidFill>
                <a:schemeClr val="dk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b="1" sz="1300">
              <a:solidFill>
                <a:schemeClr val="dk1"/>
              </a:solidFill>
              <a:latin typeface="Lato"/>
              <a:ea typeface="Lato"/>
              <a:cs typeface="Lato"/>
              <a:sym typeface="Lato"/>
            </a:endParaRPr>
          </a:p>
        </p:txBody>
      </p:sp>
      <p:sp>
        <p:nvSpPr>
          <p:cNvPr id="148" name="Google Shape;148;p16"/>
          <p:cNvSpPr txBox="1"/>
          <p:nvPr/>
        </p:nvSpPr>
        <p:spPr>
          <a:xfrm>
            <a:off x="226325" y="4175175"/>
            <a:ext cx="2580300" cy="6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1"/>
                </a:solidFill>
                <a:latin typeface="Lato"/>
                <a:ea typeface="Lato"/>
                <a:cs typeface="Lato"/>
                <a:sym typeface="Lato"/>
              </a:rPr>
              <a:t>Un espace institutionnel dans l’entrepôt Recherche Data Gouv</a:t>
            </a:r>
            <a:endParaRPr sz="1300">
              <a:solidFill>
                <a:schemeClr val="dk1"/>
              </a:solidFill>
              <a:latin typeface="Lato"/>
              <a:ea typeface="Lato"/>
              <a:cs typeface="Lato"/>
              <a:sym typeface="Lato"/>
            </a:endParaRPr>
          </a:p>
        </p:txBody>
      </p:sp>
      <p:sp>
        <p:nvSpPr>
          <p:cNvPr id="149" name="Google Shape;149;p16"/>
          <p:cNvSpPr txBox="1"/>
          <p:nvPr/>
        </p:nvSpPr>
        <p:spPr>
          <a:xfrm>
            <a:off x="6254225" y="1338575"/>
            <a:ext cx="2580300" cy="11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dk1"/>
                </a:solidFill>
                <a:latin typeface="Lato"/>
                <a:ea typeface="Lato"/>
                <a:cs typeface="Lato"/>
                <a:sym typeface="Lato"/>
              </a:rPr>
              <a:t>Centres de références thématiques</a:t>
            </a:r>
            <a:endParaRPr b="1" sz="1300">
              <a:solidFill>
                <a:schemeClr val="dk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p:txBody>
      </p:sp>
      <p:sp>
        <p:nvSpPr>
          <p:cNvPr id="150" name="Google Shape;150;p16"/>
          <p:cNvSpPr txBox="1"/>
          <p:nvPr/>
        </p:nvSpPr>
        <p:spPr>
          <a:xfrm>
            <a:off x="6476375" y="2865850"/>
            <a:ext cx="2136000" cy="1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dk1"/>
                </a:solidFill>
                <a:latin typeface="Lato"/>
                <a:ea typeface="Lato"/>
                <a:cs typeface="Lato"/>
                <a:sym typeface="Lato"/>
              </a:rPr>
              <a:t>CENTRES DE RESSOURCE</a:t>
            </a:r>
            <a:endParaRPr b="1" sz="1300">
              <a:solidFill>
                <a:schemeClr val="dk1"/>
              </a:solidFill>
              <a:latin typeface="Lato"/>
              <a:ea typeface="Lato"/>
              <a:cs typeface="Lato"/>
              <a:sym typeface="Lato"/>
            </a:endParaRPr>
          </a:p>
          <a:p>
            <a:pPr indent="0" lvl="0" marL="0" rtl="0" algn="l">
              <a:spcBef>
                <a:spcPts val="0"/>
              </a:spcBef>
              <a:spcAft>
                <a:spcPts val="0"/>
              </a:spcAft>
              <a:buNone/>
            </a:pPr>
            <a:r>
              <a:t/>
            </a:r>
            <a:endParaRPr b="1" sz="1300">
              <a:solidFill>
                <a:schemeClr val="dk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p:txBody>
      </p:sp>
      <p:pic>
        <p:nvPicPr>
          <p:cNvPr id="151" name="Google Shape;151;p16"/>
          <p:cNvPicPr preferRelativeResize="0"/>
          <p:nvPr/>
        </p:nvPicPr>
        <p:blipFill>
          <a:blip r:embed="rId4">
            <a:alphaModFix/>
          </a:blip>
          <a:stretch>
            <a:fillRect/>
          </a:stretch>
        </p:blipFill>
        <p:spPr>
          <a:xfrm>
            <a:off x="729450" y="2962731"/>
            <a:ext cx="1060977" cy="280269"/>
          </a:xfrm>
          <a:prstGeom prst="rect">
            <a:avLst/>
          </a:prstGeom>
          <a:noFill/>
          <a:ln>
            <a:noFill/>
          </a:ln>
        </p:spPr>
      </p:pic>
      <p:pic>
        <p:nvPicPr>
          <p:cNvPr id="152" name="Google Shape;152;p16"/>
          <p:cNvPicPr preferRelativeResize="0"/>
          <p:nvPr/>
        </p:nvPicPr>
        <p:blipFill>
          <a:blip r:embed="rId5">
            <a:alphaModFix/>
          </a:blip>
          <a:stretch>
            <a:fillRect/>
          </a:stretch>
        </p:blipFill>
        <p:spPr>
          <a:xfrm>
            <a:off x="300476" y="3401075"/>
            <a:ext cx="987675" cy="741500"/>
          </a:xfrm>
          <a:prstGeom prst="rect">
            <a:avLst/>
          </a:prstGeom>
          <a:noFill/>
          <a:ln>
            <a:noFill/>
          </a:ln>
        </p:spPr>
      </p:pic>
      <p:pic>
        <p:nvPicPr>
          <p:cNvPr id="153" name="Google Shape;153;p16"/>
          <p:cNvPicPr preferRelativeResize="0"/>
          <p:nvPr/>
        </p:nvPicPr>
        <p:blipFill>
          <a:blip r:embed="rId6">
            <a:alphaModFix/>
          </a:blip>
          <a:stretch>
            <a:fillRect/>
          </a:stretch>
        </p:blipFill>
        <p:spPr>
          <a:xfrm>
            <a:off x="1455275" y="3548525"/>
            <a:ext cx="1212150" cy="491250"/>
          </a:xfrm>
          <a:prstGeom prst="rect">
            <a:avLst/>
          </a:prstGeom>
          <a:noFill/>
          <a:ln>
            <a:noFill/>
          </a:ln>
        </p:spPr>
      </p:pic>
      <p:pic>
        <p:nvPicPr>
          <p:cNvPr id="154" name="Google Shape;154;p16">
            <a:hlinkClick r:id="rId7"/>
          </p:cNvPr>
          <p:cNvPicPr preferRelativeResize="0"/>
          <p:nvPr/>
        </p:nvPicPr>
        <p:blipFill>
          <a:blip r:embed="rId8">
            <a:alphaModFix/>
          </a:blip>
          <a:stretch>
            <a:fillRect/>
          </a:stretch>
        </p:blipFill>
        <p:spPr>
          <a:xfrm>
            <a:off x="2689300" y="4485700"/>
            <a:ext cx="2030923" cy="666899"/>
          </a:xfrm>
          <a:prstGeom prst="rect">
            <a:avLst/>
          </a:prstGeom>
          <a:noFill/>
          <a:ln>
            <a:noFill/>
          </a:ln>
        </p:spPr>
      </p:pic>
      <p:pic>
        <p:nvPicPr>
          <p:cNvPr id="155" name="Google Shape;155;p16"/>
          <p:cNvPicPr preferRelativeResize="0"/>
          <p:nvPr/>
        </p:nvPicPr>
        <p:blipFill>
          <a:blip r:embed="rId9">
            <a:alphaModFix/>
          </a:blip>
          <a:stretch>
            <a:fillRect/>
          </a:stretch>
        </p:blipFill>
        <p:spPr>
          <a:xfrm>
            <a:off x="6425247" y="1903950"/>
            <a:ext cx="324471" cy="313025"/>
          </a:xfrm>
          <a:prstGeom prst="rect">
            <a:avLst/>
          </a:prstGeom>
          <a:noFill/>
          <a:ln>
            <a:noFill/>
          </a:ln>
        </p:spPr>
      </p:pic>
      <p:pic>
        <p:nvPicPr>
          <p:cNvPr id="156" name="Google Shape;156;p16"/>
          <p:cNvPicPr preferRelativeResize="0"/>
          <p:nvPr/>
        </p:nvPicPr>
        <p:blipFill>
          <a:blip r:embed="rId10">
            <a:alphaModFix/>
          </a:blip>
          <a:stretch>
            <a:fillRect/>
          </a:stretch>
        </p:blipFill>
        <p:spPr>
          <a:xfrm>
            <a:off x="6795050" y="1909987"/>
            <a:ext cx="627899" cy="313019"/>
          </a:xfrm>
          <a:prstGeom prst="rect">
            <a:avLst/>
          </a:prstGeom>
          <a:noFill/>
          <a:ln>
            <a:noFill/>
          </a:ln>
        </p:spPr>
      </p:pic>
      <p:pic>
        <p:nvPicPr>
          <p:cNvPr id="157" name="Google Shape;157;p16"/>
          <p:cNvPicPr preferRelativeResize="0"/>
          <p:nvPr/>
        </p:nvPicPr>
        <p:blipFill>
          <a:blip r:embed="rId11">
            <a:alphaModFix/>
          </a:blip>
          <a:stretch>
            <a:fillRect/>
          </a:stretch>
        </p:blipFill>
        <p:spPr>
          <a:xfrm>
            <a:off x="7468275" y="1787450"/>
            <a:ext cx="535179" cy="535200"/>
          </a:xfrm>
          <a:prstGeom prst="rect">
            <a:avLst/>
          </a:prstGeom>
          <a:noFill/>
          <a:ln>
            <a:noFill/>
          </a:ln>
        </p:spPr>
      </p:pic>
      <p:pic>
        <p:nvPicPr>
          <p:cNvPr id="158" name="Google Shape;158;p16"/>
          <p:cNvPicPr preferRelativeResize="0"/>
          <p:nvPr/>
        </p:nvPicPr>
        <p:blipFill>
          <a:blip r:embed="rId12">
            <a:alphaModFix/>
          </a:blip>
          <a:stretch>
            <a:fillRect/>
          </a:stretch>
        </p:blipFill>
        <p:spPr>
          <a:xfrm>
            <a:off x="7078023" y="2298467"/>
            <a:ext cx="627900" cy="339508"/>
          </a:xfrm>
          <a:prstGeom prst="rect">
            <a:avLst/>
          </a:prstGeom>
          <a:noFill/>
          <a:ln>
            <a:noFill/>
          </a:ln>
        </p:spPr>
      </p:pic>
      <p:pic>
        <p:nvPicPr>
          <p:cNvPr id="159" name="Google Shape;159;p16"/>
          <p:cNvPicPr preferRelativeResize="0"/>
          <p:nvPr/>
        </p:nvPicPr>
        <p:blipFill>
          <a:blip r:embed="rId13">
            <a:alphaModFix/>
          </a:blip>
          <a:stretch>
            <a:fillRect/>
          </a:stretch>
        </p:blipFill>
        <p:spPr>
          <a:xfrm>
            <a:off x="6589802" y="2293179"/>
            <a:ext cx="369541" cy="398700"/>
          </a:xfrm>
          <a:prstGeom prst="rect">
            <a:avLst/>
          </a:prstGeom>
          <a:noFill/>
          <a:ln>
            <a:noFill/>
          </a:ln>
        </p:spPr>
      </p:pic>
      <p:pic>
        <p:nvPicPr>
          <p:cNvPr id="160" name="Google Shape;160;p16"/>
          <p:cNvPicPr preferRelativeResize="0"/>
          <p:nvPr/>
        </p:nvPicPr>
        <p:blipFill>
          <a:blip r:embed="rId14">
            <a:alphaModFix/>
          </a:blip>
          <a:stretch>
            <a:fillRect/>
          </a:stretch>
        </p:blipFill>
        <p:spPr>
          <a:xfrm>
            <a:off x="6992469" y="3691300"/>
            <a:ext cx="799017" cy="842600"/>
          </a:xfrm>
          <a:prstGeom prst="rect">
            <a:avLst/>
          </a:prstGeom>
          <a:noFill/>
          <a:ln>
            <a:noFill/>
          </a:ln>
        </p:spPr>
      </p:pic>
      <p:pic>
        <p:nvPicPr>
          <p:cNvPr id="161" name="Google Shape;161;p16"/>
          <p:cNvPicPr preferRelativeResize="0"/>
          <p:nvPr/>
        </p:nvPicPr>
        <p:blipFill>
          <a:blip r:embed="rId15">
            <a:alphaModFix/>
          </a:blip>
          <a:stretch>
            <a:fillRect/>
          </a:stretch>
        </p:blipFill>
        <p:spPr>
          <a:xfrm>
            <a:off x="6554038" y="3281795"/>
            <a:ext cx="1675879" cy="535200"/>
          </a:xfrm>
          <a:prstGeom prst="rect">
            <a:avLst/>
          </a:prstGeom>
          <a:noFill/>
          <a:ln>
            <a:noFill/>
          </a:ln>
        </p:spPr>
      </p:pic>
      <p:pic>
        <p:nvPicPr>
          <p:cNvPr id="162" name="Google Shape;162;p16"/>
          <p:cNvPicPr preferRelativeResize="0"/>
          <p:nvPr/>
        </p:nvPicPr>
        <p:blipFill>
          <a:blip r:embed="rId16">
            <a:alphaModFix/>
          </a:blip>
          <a:stretch>
            <a:fillRect/>
          </a:stretch>
        </p:blipFill>
        <p:spPr>
          <a:xfrm>
            <a:off x="8211942" y="59200"/>
            <a:ext cx="785032" cy="1148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729450" y="4042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240"/>
              <a:t>L’atelier ARDoISE  investi dans le développement de Recherche Data Gouv</a:t>
            </a:r>
            <a:endParaRPr sz="2240"/>
          </a:p>
        </p:txBody>
      </p:sp>
      <p:sp>
        <p:nvSpPr>
          <p:cNvPr id="168" name="Google Shape;168;p17"/>
          <p:cNvSpPr txBox="1"/>
          <p:nvPr>
            <p:ph idx="1" type="body"/>
          </p:nvPr>
        </p:nvSpPr>
        <p:spPr>
          <a:xfrm>
            <a:off x="292775" y="2147550"/>
            <a:ext cx="5286300" cy="340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GT des ateliers de la donnée Recherche data gouv</a:t>
            </a:r>
            <a:endParaRPr b="1"/>
          </a:p>
          <a:p>
            <a:pPr indent="-311150" lvl="0" marL="457200" rtl="0" algn="l">
              <a:spcBef>
                <a:spcPts val="1200"/>
              </a:spcBef>
              <a:spcAft>
                <a:spcPts val="0"/>
              </a:spcAft>
              <a:buSzPts val="1300"/>
              <a:buChar char="➔"/>
            </a:pPr>
            <a:r>
              <a:rPr lang="fr"/>
              <a:t>GT1 : outils applicatifs communs pour le fonctionnement en réseau des ateliers</a:t>
            </a:r>
            <a:endParaRPr/>
          </a:p>
          <a:p>
            <a:pPr indent="-311150" lvl="0" marL="457200" rtl="0" algn="l">
              <a:spcBef>
                <a:spcPts val="0"/>
              </a:spcBef>
              <a:spcAft>
                <a:spcPts val="0"/>
              </a:spcAft>
              <a:buSzPts val="1300"/>
              <a:buChar char="➔"/>
            </a:pPr>
            <a:r>
              <a:rPr lang="fr"/>
              <a:t>GT2 : formation professionnelle des personnels des ateliers</a:t>
            </a:r>
            <a:endParaRPr/>
          </a:p>
          <a:p>
            <a:pPr indent="-311150" lvl="0" marL="457200" rtl="0" algn="l">
              <a:spcBef>
                <a:spcPts val="0"/>
              </a:spcBef>
              <a:spcAft>
                <a:spcPts val="0"/>
              </a:spcAft>
              <a:buSzPts val="1300"/>
              <a:buChar char="➔"/>
            </a:pPr>
            <a:r>
              <a:rPr lang="fr"/>
              <a:t>GT3 : boîte à outils et fiches pratiques à destination des chercheurs</a:t>
            </a:r>
            <a:endParaRPr/>
          </a:p>
          <a:p>
            <a:pPr indent="-311150" lvl="0" marL="457200" rtl="0" algn="l">
              <a:spcBef>
                <a:spcPts val="0"/>
              </a:spcBef>
              <a:spcAft>
                <a:spcPts val="0"/>
              </a:spcAft>
              <a:buSzPts val="1300"/>
              <a:buChar char="➔"/>
            </a:pPr>
            <a:r>
              <a:rPr lang="fr"/>
              <a:t>GT4 : mise en œuvre d'un réseau de correspondants données dans les laboratoires</a:t>
            </a:r>
            <a:endParaRPr/>
          </a:p>
          <a:p>
            <a:pPr indent="-311150" lvl="0" marL="457200" rtl="0" algn="l">
              <a:spcBef>
                <a:spcPts val="0"/>
              </a:spcBef>
              <a:spcAft>
                <a:spcPts val="0"/>
              </a:spcAft>
              <a:buSzPts val="1300"/>
              <a:buChar char="➔"/>
            </a:pPr>
            <a:r>
              <a:rPr lang="fr"/>
              <a:t>GT5 : accompagnement sur les codes</a:t>
            </a:r>
            <a:endParaRPr/>
          </a:p>
          <a:p>
            <a:pPr indent="-311150" lvl="0" marL="457200" rtl="0" algn="l">
              <a:spcBef>
                <a:spcPts val="0"/>
              </a:spcBef>
              <a:spcAft>
                <a:spcPts val="0"/>
              </a:spcAft>
              <a:buSzPts val="1300"/>
              <a:buChar char="➔"/>
            </a:pPr>
            <a:r>
              <a:rPr lang="fr"/>
              <a:t>GT6 : coordination avec les centres de référence thématique</a:t>
            </a:r>
            <a:endParaRPr/>
          </a:p>
        </p:txBody>
      </p:sp>
      <p:sp>
        <p:nvSpPr>
          <p:cNvPr id="169" name="Google Shape;169;p17"/>
          <p:cNvSpPr txBox="1"/>
          <p:nvPr>
            <p:ph idx="2" type="body"/>
          </p:nvPr>
        </p:nvSpPr>
        <p:spPr>
          <a:xfrm>
            <a:off x="5748501" y="3671550"/>
            <a:ext cx="3117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Participation à d’a</a:t>
            </a:r>
            <a:r>
              <a:rPr b="1" lang="fr"/>
              <a:t>utres groupes nationaux</a:t>
            </a:r>
            <a:endParaRPr/>
          </a:p>
          <a:p>
            <a:pPr indent="-311150" lvl="0" marL="457200" rtl="0" algn="l">
              <a:spcBef>
                <a:spcPts val="1200"/>
              </a:spcBef>
              <a:spcAft>
                <a:spcPts val="0"/>
              </a:spcAft>
              <a:buSzPts val="1300"/>
              <a:buChar char="➔"/>
            </a:pPr>
            <a:r>
              <a:rPr lang="fr"/>
              <a:t>GT Notebooks</a:t>
            </a:r>
            <a:endParaRPr/>
          </a:p>
          <a:p>
            <a:pPr indent="-311150" lvl="0" marL="457200" rtl="0" algn="l">
              <a:spcBef>
                <a:spcPts val="0"/>
              </a:spcBef>
              <a:spcAft>
                <a:spcPts val="0"/>
              </a:spcAft>
              <a:buSzPts val="1300"/>
              <a:buChar char="➔"/>
            </a:pPr>
            <a:r>
              <a:rPr lang="fr"/>
              <a:t>GT Blockchain dans la recherche</a:t>
            </a:r>
            <a:endParaRPr/>
          </a:p>
          <a:p>
            <a:pPr indent="-311150" lvl="0" marL="457200" rtl="0" algn="l">
              <a:spcBef>
                <a:spcPts val="0"/>
              </a:spcBef>
              <a:spcAft>
                <a:spcPts val="0"/>
              </a:spcAft>
              <a:buSzPts val="1300"/>
              <a:buChar char="➔"/>
            </a:pPr>
            <a:r>
              <a:rPr lang="fr"/>
              <a:t>GT Datajournal SHS</a:t>
            </a:r>
            <a:endParaRPr/>
          </a:p>
        </p:txBody>
      </p:sp>
      <p:pic>
        <p:nvPicPr>
          <p:cNvPr id="170" name="Google Shape;170;p17"/>
          <p:cNvPicPr preferRelativeResize="0"/>
          <p:nvPr/>
        </p:nvPicPr>
        <p:blipFill>
          <a:blip r:embed="rId3">
            <a:alphaModFix/>
          </a:blip>
          <a:stretch>
            <a:fillRect/>
          </a:stretch>
        </p:blipFill>
        <p:spPr>
          <a:xfrm>
            <a:off x="8211942" y="59200"/>
            <a:ext cx="785032" cy="1148401"/>
          </a:xfrm>
          <a:prstGeom prst="rect">
            <a:avLst/>
          </a:prstGeom>
          <a:noFill/>
          <a:ln>
            <a:noFill/>
          </a:ln>
        </p:spPr>
      </p:pic>
      <p:sp>
        <p:nvSpPr>
          <p:cNvPr id="171" name="Google Shape;171;p17"/>
          <p:cNvSpPr txBox="1"/>
          <p:nvPr>
            <p:ph idx="1" type="body"/>
          </p:nvPr>
        </p:nvSpPr>
        <p:spPr>
          <a:xfrm>
            <a:off x="143300" y="1339225"/>
            <a:ext cx="8853600" cy="5352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fr" sz="1400">
                <a:solidFill>
                  <a:schemeClr val="lt1"/>
                </a:solidFill>
              </a:rPr>
              <a:t>Capitalisation des ressources et mutualisation de compétences</a:t>
            </a:r>
            <a:endParaRPr sz="1500">
              <a:solidFill>
                <a:schemeClr val="lt1"/>
              </a:solidFill>
              <a:latin typeface="Arial"/>
              <a:ea typeface="Arial"/>
              <a:cs typeface="Arial"/>
              <a:sym typeface="Arial"/>
            </a:endParaRPr>
          </a:p>
          <a:p>
            <a:pPr indent="0" lvl="0" marL="0" rtl="0" algn="ctr">
              <a:spcBef>
                <a:spcPts val="1200"/>
              </a:spcBef>
              <a:spcAft>
                <a:spcPts val="0"/>
              </a:spcAft>
              <a:buNone/>
            </a:pPr>
            <a:r>
              <a:t/>
            </a:r>
            <a:endParaRPr>
              <a:solidFill>
                <a:schemeClr val="lt1"/>
              </a:solidFill>
            </a:endParaRPr>
          </a:p>
          <a:p>
            <a:pPr indent="0" lvl="0" marL="0" rtl="0" algn="ctr">
              <a:lnSpc>
                <a:spcPct val="75000"/>
              </a:lnSpc>
              <a:spcBef>
                <a:spcPts val="1200"/>
              </a:spcBef>
              <a:spcAft>
                <a:spcPts val="0"/>
              </a:spcAft>
              <a:buSzPts val="275"/>
              <a:buNone/>
            </a:pPr>
            <a:r>
              <a:t/>
            </a:r>
            <a:endParaRPr sz="1400">
              <a:solidFill>
                <a:schemeClr val="lt1"/>
              </a:solidFill>
            </a:endParaRPr>
          </a:p>
          <a:p>
            <a:pPr indent="0" lvl="0" marL="0" rtl="0" algn="l">
              <a:lnSpc>
                <a:spcPct val="95000"/>
              </a:lnSpc>
              <a:spcBef>
                <a:spcPts val="0"/>
              </a:spcBef>
              <a:spcAft>
                <a:spcPts val="1200"/>
              </a:spcAft>
              <a:buSzPts val="275"/>
              <a:buNone/>
            </a:pPr>
            <a:r>
              <a:t/>
            </a:r>
            <a:endParaRPr sz="1400">
              <a:solidFill>
                <a:schemeClr val="lt1"/>
              </a:solidFill>
            </a:endParaRPr>
          </a:p>
        </p:txBody>
      </p:sp>
      <p:pic>
        <p:nvPicPr>
          <p:cNvPr id="172" name="Google Shape;172;p17"/>
          <p:cNvPicPr preferRelativeResize="0"/>
          <p:nvPr/>
        </p:nvPicPr>
        <p:blipFill>
          <a:blip r:embed="rId4">
            <a:alphaModFix/>
          </a:blip>
          <a:stretch>
            <a:fillRect/>
          </a:stretch>
        </p:blipFill>
        <p:spPr>
          <a:xfrm>
            <a:off x="4049975" y="2030124"/>
            <a:ext cx="535200" cy="535200"/>
          </a:xfrm>
          <a:prstGeom prst="rect">
            <a:avLst/>
          </a:prstGeom>
          <a:noFill/>
          <a:ln>
            <a:noFill/>
          </a:ln>
        </p:spPr>
      </p:pic>
      <p:sp>
        <p:nvSpPr>
          <p:cNvPr id="173" name="Google Shape;173;p17"/>
          <p:cNvSpPr txBox="1"/>
          <p:nvPr/>
        </p:nvSpPr>
        <p:spPr>
          <a:xfrm>
            <a:off x="5797025" y="2095725"/>
            <a:ext cx="3068400" cy="11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300">
                <a:solidFill>
                  <a:schemeClr val="accent1"/>
                </a:solidFill>
                <a:latin typeface="Lato"/>
                <a:ea typeface="Lato"/>
                <a:cs typeface="Lato"/>
                <a:sym typeface="Lato"/>
              </a:rPr>
              <a:t>Participation au développement de l’entrepôt</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fr" sz="1300">
                <a:solidFill>
                  <a:schemeClr val="accent1"/>
                </a:solidFill>
                <a:latin typeface="Lato"/>
                <a:ea typeface="Lato"/>
                <a:cs typeface="Lato"/>
                <a:sym typeface="Lato"/>
              </a:rPr>
              <a:t>Workpackage 3 et 4 Recherche Data Gouv : développement du dataverse</a:t>
            </a:r>
            <a:endParaRPr sz="1300">
              <a:solidFill>
                <a:schemeClr val="accent1"/>
              </a:solidFill>
              <a:latin typeface="Lato"/>
              <a:ea typeface="Lato"/>
              <a:cs typeface="Lato"/>
              <a:sym typeface="Lato"/>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727800" y="3381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Partenaires et interlocuteurs de l’atelier de la donnée ARDoISE</a:t>
            </a:r>
            <a:endParaRPr/>
          </a:p>
        </p:txBody>
      </p:sp>
      <p:sp>
        <p:nvSpPr>
          <p:cNvPr id="179" name="Google Shape;179;p18"/>
          <p:cNvSpPr/>
          <p:nvPr/>
        </p:nvSpPr>
        <p:spPr>
          <a:xfrm>
            <a:off x="2916975" y="2039200"/>
            <a:ext cx="2238600" cy="22386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18"/>
          <p:cNvPicPr preferRelativeResize="0"/>
          <p:nvPr/>
        </p:nvPicPr>
        <p:blipFill>
          <a:blip r:embed="rId3">
            <a:alphaModFix/>
          </a:blip>
          <a:stretch>
            <a:fillRect/>
          </a:stretch>
        </p:blipFill>
        <p:spPr>
          <a:xfrm>
            <a:off x="3273409" y="3443223"/>
            <a:ext cx="1525718" cy="464500"/>
          </a:xfrm>
          <a:prstGeom prst="rect">
            <a:avLst/>
          </a:prstGeom>
          <a:noFill/>
          <a:ln>
            <a:noFill/>
          </a:ln>
        </p:spPr>
      </p:pic>
      <p:pic>
        <p:nvPicPr>
          <p:cNvPr id="181" name="Google Shape;181;p18"/>
          <p:cNvPicPr preferRelativeResize="0"/>
          <p:nvPr/>
        </p:nvPicPr>
        <p:blipFill>
          <a:blip r:embed="rId4">
            <a:alphaModFix/>
          </a:blip>
          <a:stretch>
            <a:fillRect/>
          </a:stretch>
        </p:blipFill>
        <p:spPr>
          <a:xfrm>
            <a:off x="3600575" y="2403800"/>
            <a:ext cx="736125" cy="746025"/>
          </a:xfrm>
          <a:prstGeom prst="rect">
            <a:avLst/>
          </a:prstGeom>
          <a:noFill/>
          <a:ln>
            <a:noFill/>
          </a:ln>
        </p:spPr>
      </p:pic>
      <p:pic>
        <p:nvPicPr>
          <p:cNvPr id="182" name="Google Shape;182;p18"/>
          <p:cNvPicPr preferRelativeResize="0"/>
          <p:nvPr/>
        </p:nvPicPr>
        <p:blipFill>
          <a:blip r:embed="rId5">
            <a:alphaModFix/>
          </a:blip>
          <a:stretch>
            <a:fillRect/>
          </a:stretch>
        </p:blipFill>
        <p:spPr>
          <a:xfrm>
            <a:off x="336675" y="2355525"/>
            <a:ext cx="2238600" cy="1119283"/>
          </a:xfrm>
          <a:prstGeom prst="rect">
            <a:avLst/>
          </a:prstGeom>
          <a:noFill/>
          <a:ln>
            <a:noFill/>
          </a:ln>
        </p:spPr>
      </p:pic>
      <p:pic>
        <p:nvPicPr>
          <p:cNvPr id="183" name="Google Shape;183;p18"/>
          <p:cNvPicPr preferRelativeResize="0"/>
          <p:nvPr/>
        </p:nvPicPr>
        <p:blipFill>
          <a:blip r:embed="rId6">
            <a:alphaModFix/>
          </a:blip>
          <a:stretch>
            <a:fillRect/>
          </a:stretch>
        </p:blipFill>
        <p:spPr>
          <a:xfrm>
            <a:off x="7079725" y="2264296"/>
            <a:ext cx="1840804" cy="746025"/>
          </a:xfrm>
          <a:prstGeom prst="rect">
            <a:avLst/>
          </a:prstGeom>
          <a:noFill/>
          <a:ln>
            <a:noFill/>
          </a:ln>
        </p:spPr>
      </p:pic>
      <p:pic>
        <p:nvPicPr>
          <p:cNvPr id="184" name="Google Shape;184;p18"/>
          <p:cNvPicPr preferRelativeResize="0"/>
          <p:nvPr/>
        </p:nvPicPr>
        <p:blipFill>
          <a:blip r:embed="rId7">
            <a:alphaModFix/>
          </a:blip>
          <a:stretch>
            <a:fillRect/>
          </a:stretch>
        </p:blipFill>
        <p:spPr>
          <a:xfrm>
            <a:off x="5361988" y="2650787"/>
            <a:ext cx="1525725" cy="1015432"/>
          </a:xfrm>
          <a:prstGeom prst="rect">
            <a:avLst/>
          </a:prstGeom>
          <a:noFill/>
          <a:ln>
            <a:noFill/>
          </a:ln>
        </p:spPr>
      </p:pic>
      <p:pic>
        <p:nvPicPr>
          <p:cNvPr id="185" name="Google Shape;185;p18"/>
          <p:cNvPicPr preferRelativeResize="0"/>
          <p:nvPr/>
        </p:nvPicPr>
        <p:blipFill>
          <a:blip r:embed="rId8">
            <a:alphaModFix/>
          </a:blip>
          <a:stretch>
            <a:fillRect/>
          </a:stretch>
        </p:blipFill>
        <p:spPr>
          <a:xfrm>
            <a:off x="7394813" y="3389954"/>
            <a:ext cx="1525724" cy="403044"/>
          </a:xfrm>
          <a:prstGeom prst="rect">
            <a:avLst/>
          </a:prstGeom>
          <a:noFill/>
          <a:ln>
            <a:noFill/>
          </a:ln>
        </p:spPr>
      </p:pic>
      <p:pic>
        <p:nvPicPr>
          <p:cNvPr id="186" name="Google Shape;186;p18"/>
          <p:cNvPicPr preferRelativeResize="0"/>
          <p:nvPr/>
        </p:nvPicPr>
        <p:blipFill>
          <a:blip r:embed="rId9">
            <a:alphaModFix/>
          </a:blip>
          <a:stretch>
            <a:fillRect/>
          </a:stretch>
        </p:blipFill>
        <p:spPr>
          <a:xfrm>
            <a:off x="5789468" y="1177411"/>
            <a:ext cx="1525725" cy="1145439"/>
          </a:xfrm>
          <a:prstGeom prst="rect">
            <a:avLst/>
          </a:prstGeom>
          <a:noFill/>
          <a:ln>
            <a:noFill/>
          </a:ln>
        </p:spPr>
      </p:pic>
      <p:pic>
        <p:nvPicPr>
          <p:cNvPr id="187" name="Google Shape;187;p18"/>
          <p:cNvPicPr preferRelativeResize="0"/>
          <p:nvPr/>
        </p:nvPicPr>
        <p:blipFill>
          <a:blip r:embed="rId10">
            <a:alphaModFix/>
          </a:blip>
          <a:stretch>
            <a:fillRect/>
          </a:stretch>
        </p:blipFill>
        <p:spPr>
          <a:xfrm>
            <a:off x="2094588" y="4128062"/>
            <a:ext cx="1243622" cy="1015425"/>
          </a:xfrm>
          <a:prstGeom prst="rect">
            <a:avLst/>
          </a:prstGeom>
          <a:noFill/>
          <a:ln>
            <a:noFill/>
          </a:ln>
        </p:spPr>
      </p:pic>
      <p:pic>
        <p:nvPicPr>
          <p:cNvPr id="188" name="Google Shape;188;p18"/>
          <p:cNvPicPr preferRelativeResize="0"/>
          <p:nvPr/>
        </p:nvPicPr>
        <p:blipFill>
          <a:blip r:embed="rId11">
            <a:alphaModFix/>
          </a:blip>
          <a:stretch>
            <a:fillRect/>
          </a:stretch>
        </p:blipFill>
        <p:spPr>
          <a:xfrm>
            <a:off x="5279763" y="4172613"/>
            <a:ext cx="2095500" cy="733425"/>
          </a:xfrm>
          <a:prstGeom prst="rect">
            <a:avLst/>
          </a:prstGeom>
          <a:noFill/>
          <a:ln>
            <a:noFill/>
          </a:ln>
        </p:spPr>
      </p:pic>
      <p:sp>
        <p:nvSpPr>
          <p:cNvPr id="189" name="Google Shape;189;p18"/>
          <p:cNvSpPr txBox="1"/>
          <p:nvPr/>
        </p:nvSpPr>
        <p:spPr>
          <a:xfrm>
            <a:off x="33175" y="3667500"/>
            <a:ext cx="2653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000">
                <a:latin typeface="Lato"/>
                <a:ea typeface="Lato"/>
                <a:cs typeface="Lato"/>
                <a:sym typeface="Lato"/>
              </a:rPr>
              <a:t>OSUR</a:t>
            </a:r>
            <a:endParaRPr sz="20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90" name="Google Shape;190;p18"/>
          <p:cNvPicPr preferRelativeResize="0"/>
          <p:nvPr/>
        </p:nvPicPr>
        <p:blipFill>
          <a:blip r:embed="rId12">
            <a:alphaModFix/>
          </a:blip>
          <a:stretch>
            <a:fillRect/>
          </a:stretch>
        </p:blipFill>
        <p:spPr>
          <a:xfrm>
            <a:off x="1534850" y="1356173"/>
            <a:ext cx="1685174" cy="994119"/>
          </a:xfrm>
          <a:prstGeom prst="rect">
            <a:avLst/>
          </a:prstGeom>
          <a:noFill/>
          <a:ln>
            <a:noFill/>
          </a:ln>
        </p:spPr>
      </p:pic>
      <p:pic>
        <p:nvPicPr>
          <p:cNvPr id="191" name="Google Shape;191;p18"/>
          <p:cNvPicPr preferRelativeResize="0"/>
          <p:nvPr/>
        </p:nvPicPr>
        <p:blipFill>
          <a:blip r:embed="rId13">
            <a:alphaModFix/>
          </a:blip>
          <a:stretch>
            <a:fillRect/>
          </a:stretch>
        </p:blipFill>
        <p:spPr>
          <a:xfrm>
            <a:off x="8211942" y="59200"/>
            <a:ext cx="785032" cy="1148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Périmètre d’action</a:t>
            </a:r>
            <a:endParaRPr/>
          </a:p>
        </p:txBody>
      </p:sp>
      <p:sp>
        <p:nvSpPr>
          <p:cNvPr id="197" name="Google Shape;197;p19"/>
          <p:cNvSpPr txBox="1"/>
          <p:nvPr>
            <p:ph idx="1" type="body"/>
          </p:nvPr>
        </p:nvSpPr>
        <p:spPr>
          <a:xfrm>
            <a:off x="2186475" y="3263400"/>
            <a:ext cx="6658200" cy="114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fr" sz="1212"/>
              <a:t>49 </a:t>
            </a:r>
            <a:r>
              <a:rPr lang="fr" sz="1212"/>
              <a:t>unités de recherche </a:t>
            </a:r>
            <a:endParaRPr sz="1212"/>
          </a:p>
          <a:p>
            <a:pPr indent="0" lvl="0" marL="0" rtl="0" algn="l">
              <a:lnSpc>
                <a:spcPct val="95000"/>
              </a:lnSpc>
              <a:spcBef>
                <a:spcPts val="1200"/>
              </a:spcBef>
              <a:spcAft>
                <a:spcPts val="0"/>
              </a:spcAft>
              <a:buSzPts val="688"/>
              <a:buNone/>
            </a:pPr>
            <a:r>
              <a:rPr b="1" lang="fr" sz="1212"/>
              <a:t>1900</a:t>
            </a:r>
            <a:r>
              <a:rPr lang="fr" sz="1212"/>
              <a:t>  enseignants-chercheurs, chercheurs </a:t>
            </a:r>
            <a:endParaRPr sz="1212"/>
          </a:p>
          <a:p>
            <a:pPr indent="0" lvl="0" marL="0" rtl="0" algn="l">
              <a:lnSpc>
                <a:spcPct val="95000"/>
              </a:lnSpc>
              <a:spcBef>
                <a:spcPts val="1200"/>
              </a:spcBef>
              <a:spcAft>
                <a:spcPts val="0"/>
              </a:spcAft>
              <a:buSzPts val="688"/>
              <a:buNone/>
            </a:pPr>
            <a:r>
              <a:rPr b="1" lang="fr" sz="1212"/>
              <a:t>1500</a:t>
            </a:r>
            <a:r>
              <a:rPr lang="fr" sz="1212"/>
              <a:t> doctorants</a:t>
            </a:r>
            <a:endParaRPr sz="1212"/>
          </a:p>
          <a:p>
            <a:pPr indent="0" lvl="0" marL="0" rtl="0" algn="l">
              <a:lnSpc>
                <a:spcPct val="95000"/>
              </a:lnSpc>
              <a:spcBef>
                <a:spcPts val="1200"/>
              </a:spcBef>
              <a:spcAft>
                <a:spcPts val="0"/>
              </a:spcAft>
              <a:buSzPts val="688"/>
              <a:buNone/>
            </a:pPr>
            <a:r>
              <a:rPr lang="fr" sz="1212"/>
              <a:t>Personnels BIATSS</a:t>
            </a:r>
            <a:endParaRPr sz="1212"/>
          </a:p>
          <a:p>
            <a:pPr indent="0" lvl="0" marL="0" rtl="0" algn="l">
              <a:lnSpc>
                <a:spcPct val="95000"/>
              </a:lnSpc>
              <a:spcBef>
                <a:spcPts val="1200"/>
              </a:spcBef>
              <a:spcAft>
                <a:spcPts val="1200"/>
              </a:spcAft>
              <a:buSzPts val="688"/>
              <a:buNone/>
            </a:pPr>
            <a:r>
              <a:t/>
            </a:r>
            <a:endParaRPr sz="1212"/>
          </a:p>
        </p:txBody>
      </p:sp>
      <p:pic>
        <p:nvPicPr>
          <p:cNvPr id="198" name="Google Shape;198;p19"/>
          <p:cNvPicPr preferRelativeResize="0"/>
          <p:nvPr/>
        </p:nvPicPr>
        <p:blipFill>
          <a:blip r:embed="rId3">
            <a:alphaModFix/>
          </a:blip>
          <a:stretch>
            <a:fillRect/>
          </a:stretch>
        </p:blipFill>
        <p:spPr>
          <a:xfrm>
            <a:off x="8211942" y="59200"/>
            <a:ext cx="785032" cy="1148401"/>
          </a:xfrm>
          <a:prstGeom prst="rect">
            <a:avLst/>
          </a:prstGeom>
          <a:noFill/>
          <a:ln>
            <a:noFill/>
          </a:ln>
        </p:spPr>
      </p:pic>
      <p:pic>
        <p:nvPicPr>
          <p:cNvPr id="199" name="Google Shape;199;p19"/>
          <p:cNvPicPr preferRelativeResize="0"/>
          <p:nvPr/>
        </p:nvPicPr>
        <p:blipFill>
          <a:blip r:embed="rId4">
            <a:alphaModFix/>
          </a:blip>
          <a:stretch>
            <a:fillRect/>
          </a:stretch>
        </p:blipFill>
        <p:spPr>
          <a:xfrm>
            <a:off x="0" y="1312975"/>
            <a:ext cx="2186475" cy="979025"/>
          </a:xfrm>
          <a:prstGeom prst="rect">
            <a:avLst/>
          </a:prstGeom>
          <a:noFill/>
          <a:ln>
            <a:noFill/>
          </a:ln>
        </p:spPr>
      </p:pic>
      <p:sp>
        <p:nvSpPr>
          <p:cNvPr id="200" name="Google Shape;200;p19"/>
          <p:cNvSpPr txBox="1"/>
          <p:nvPr/>
        </p:nvSpPr>
        <p:spPr>
          <a:xfrm>
            <a:off x="2186475" y="1617775"/>
            <a:ext cx="6658200" cy="114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 sz="1200">
                <a:solidFill>
                  <a:schemeClr val="accent1"/>
                </a:solidFill>
                <a:latin typeface="Lato"/>
                <a:ea typeface="Lato"/>
                <a:cs typeface="Lato"/>
                <a:sym typeface="Lato"/>
              </a:rPr>
              <a:t>Le site rennais dans son périmètre EPE Université de Rennes  et établissements associés</a:t>
            </a:r>
            <a:endParaRPr sz="1200">
              <a:solidFill>
                <a:schemeClr val="accent1"/>
              </a:solidFill>
              <a:latin typeface="Lato"/>
              <a:ea typeface="Lato"/>
              <a:cs typeface="Lato"/>
              <a:sym typeface="Lato"/>
            </a:endParaRPr>
          </a:p>
          <a:p>
            <a:pPr indent="0" lvl="0" marL="0" rtl="0" algn="just">
              <a:spcBef>
                <a:spcPts val="0"/>
              </a:spcBef>
              <a:spcAft>
                <a:spcPts val="0"/>
              </a:spcAft>
              <a:buNone/>
            </a:pPr>
            <a:r>
              <a:rPr lang="fr" sz="1200">
                <a:solidFill>
                  <a:schemeClr val="accent1"/>
                </a:solidFill>
                <a:latin typeface="Lato"/>
                <a:ea typeface="Lato"/>
                <a:cs typeface="Lato"/>
                <a:sym typeface="Lato"/>
              </a:rPr>
              <a:t>(École des hautes études en santé publique, École nationale supérieure de chimie de Rennes, ENS Rennes, INSA Rennes, Sciences Po Rennes, Université Rennes 2, ENSAI, Institut Agro Rennes-Angers) et partenaires de site (CNRS, INRIA, INRAE,  INSERM, CHU)</a:t>
            </a:r>
            <a:endParaRPr sz="1200">
              <a:solidFill>
                <a:schemeClr val="accent1"/>
              </a:solidFill>
              <a:latin typeface="Lato"/>
              <a:ea typeface="Lato"/>
              <a:cs typeface="Lato"/>
              <a:sym typeface="Lato"/>
            </a:endParaRPr>
          </a:p>
        </p:txBody>
      </p:sp>
      <p:pic>
        <p:nvPicPr>
          <p:cNvPr id="201" name="Google Shape;201;p19"/>
          <p:cNvPicPr preferRelativeResize="0"/>
          <p:nvPr/>
        </p:nvPicPr>
        <p:blipFill>
          <a:blip r:embed="rId5">
            <a:alphaModFix/>
          </a:blip>
          <a:stretch>
            <a:fillRect/>
          </a:stretch>
        </p:blipFill>
        <p:spPr>
          <a:xfrm>
            <a:off x="685800" y="3528175"/>
            <a:ext cx="752475" cy="914400"/>
          </a:xfrm>
          <a:prstGeom prst="rect">
            <a:avLst/>
          </a:prstGeom>
          <a:noFill/>
          <a:ln>
            <a:noFill/>
          </a:ln>
        </p:spPr>
      </p:pic>
      <p:pic>
        <p:nvPicPr>
          <p:cNvPr id="202" name="Google Shape;202;p19"/>
          <p:cNvPicPr preferRelativeResize="0"/>
          <p:nvPr/>
        </p:nvPicPr>
        <p:blipFill>
          <a:blip r:embed="rId6">
            <a:alphaModFix/>
          </a:blip>
          <a:stretch>
            <a:fillRect/>
          </a:stretch>
        </p:blipFill>
        <p:spPr>
          <a:xfrm>
            <a:off x="779549" y="2182996"/>
            <a:ext cx="602199" cy="612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Structuration  et gouvernance de l’atelier</a:t>
            </a:r>
            <a:endParaRPr/>
          </a:p>
        </p:txBody>
      </p:sp>
      <p:sp>
        <p:nvSpPr>
          <p:cNvPr id="208" name="Google Shape;208;p20"/>
          <p:cNvSpPr/>
          <p:nvPr/>
        </p:nvSpPr>
        <p:spPr>
          <a:xfrm>
            <a:off x="729450" y="1611975"/>
            <a:ext cx="2118900" cy="823200"/>
          </a:xfrm>
          <a:prstGeom prst="round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500">
                <a:solidFill>
                  <a:schemeClr val="lt1"/>
                </a:solidFill>
                <a:latin typeface="Lato"/>
                <a:ea typeface="Lato"/>
                <a:cs typeface="Lato"/>
                <a:sym typeface="Lato"/>
              </a:rPr>
              <a:t>Gouvernance</a:t>
            </a:r>
            <a:endParaRPr>
              <a:solidFill>
                <a:schemeClr val="lt1"/>
              </a:solidFill>
              <a:latin typeface="Lato"/>
              <a:ea typeface="Lato"/>
              <a:cs typeface="Lato"/>
              <a:sym typeface="Lato"/>
            </a:endParaRPr>
          </a:p>
        </p:txBody>
      </p:sp>
      <p:sp>
        <p:nvSpPr>
          <p:cNvPr id="209" name="Google Shape;209;p20"/>
          <p:cNvSpPr/>
          <p:nvPr/>
        </p:nvSpPr>
        <p:spPr>
          <a:xfrm>
            <a:off x="3843400" y="2797825"/>
            <a:ext cx="2118900" cy="823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500">
                <a:solidFill>
                  <a:schemeClr val="lt1"/>
                </a:solidFill>
                <a:latin typeface="Lato"/>
                <a:ea typeface="Lato"/>
                <a:cs typeface="Lato"/>
                <a:sym typeface="Lato"/>
              </a:rPr>
              <a:t>GT opérationnel</a:t>
            </a:r>
            <a:endParaRPr b="1" sz="1500">
              <a:solidFill>
                <a:schemeClr val="lt1"/>
              </a:solidFill>
              <a:latin typeface="Lato"/>
              <a:ea typeface="Lato"/>
              <a:cs typeface="Lato"/>
              <a:sym typeface="Lato"/>
            </a:endParaRPr>
          </a:p>
        </p:txBody>
      </p:sp>
      <p:sp>
        <p:nvSpPr>
          <p:cNvPr id="210" name="Google Shape;210;p20"/>
          <p:cNvSpPr/>
          <p:nvPr/>
        </p:nvSpPr>
        <p:spPr>
          <a:xfrm>
            <a:off x="729450" y="3788800"/>
            <a:ext cx="2118900" cy="823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500">
                <a:solidFill>
                  <a:schemeClr val="lt1"/>
                </a:solidFill>
                <a:latin typeface="Lato"/>
                <a:ea typeface="Lato"/>
                <a:cs typeface="Lato"/>
                <a:sym typeface="Lato"/>
              </a:rPr>
              <a:t>Réseau usagers</a:t>
            </a:r>
            <a:endParaRPr b="1" sz="1500">
              <a:solidFill>
                <a:schemeClr val="lt1"/>
              </a:solidFill>
              <a:latin typeface="Lato"/>
              <a:ea typeface="Lato"/>
              <a:cs typeface="Lato"/>
              <a:sym typeface="Lato"/>
            </a:endParaRPr>
          </a:p>
        </p:txBody>
      </p:sp>
      <p:sp>
        <p:nvSpPr>
          <p:cNvPr id="211" name="Google Shape;211;p20"/>
          <p:cNvSpPr/>
          <p:nvPr/>
        </p:nvSpPr>
        <p:spPr>
          <a:xfrm>
            <a:off x="6712800" y="1995171"/>
            <a:ext cx="2118900" cy="535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500">
                <a:solidFill>
                  <a:schemeClr val="lt1"/>
                </a:solidFill>
                <a:latin typeface="Lato"/>
                <a:ea typeface="Lato"/>
                <a:cs typeface="Lato"/>
                <a:sym typeface="Lato"/>
              </a:rPr>
              <a:t>Guichet unique</a:t>
            </a:r>
            <a:endParaRPr b="1" sz="1500">
              <a:solidFill>
                <a:schemeClr val="lt1"/>
              </a:solidFill>
              <a:latin typeface="Lato"/>
              <a:ea typeface="Lato"/>
              <a:cs typeface="Lato"/>
              <a:sym typeface="Lato"/>
            </a:endParaRPr>
          </a:p>
        </p:txBody>
      </p:sp>
      <p:sp>
        <p:nvSpPr>
          <p:cNvPr id="212" name="Google Shape;212;p20"/>
          <p:cNvSpPr/>
          <p:nvPr/>
        </p:nvSpPr>
        <p:spPr>
          <a:xfrm>
            <a:off x="6712800" y="2693546"/>
            <a:ext cx="2118900" cy="535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500">
                <a:solidFill>
                  <a:schemeClr val="lt1"/>
                </a:solidFill>
                <a:latin typeface="Lato"/>
                <a:ea typeface="Lato"/>
                <a:cs typeface="Lato"/>
                <a:sym typeface="Lato"/>
              </a:rPr>
              <a:t>Sensibilisation et f</a:t>
            </a:r>
            <a:r>
              <a:rPr b="1" lang="fr" sz="1500">
                <a:solidFill>
                  <a:schemeClr val="lt1"/>
                </a:solidFill>
                <a:latin typeface="Lato"/>
                <a:ea typeface="Lato"/>
                <a:cs typeface="Lato"/>
                <a:sym typeface="Lato"/>
              </a:rPr>
              <a:t>ormation</a:t>
            </a:r>
            <a:endParaRPr b="1" sz="1500">
              <a:solidFill>
                <a:schemeClr val="lt1"/>
              </a:solidFill>
              <a:latin typeface="Lato"/>
              <a:ea typeface="Lato"/>
              <a:cs typeface="Lato"/>
              <a:sym typeface="Lato"/>
            </a:endParaRPr>
          </a:p>
        </p:txBody>
      </p:sp>
      <p:sp>
        <p:nvSpPr>
          <p:cNvPr id="213" name="Google Shape;213;p20"/>
          <p:cNvSpPr/>
          <p:nvPr/>
        </p:nvSpPr>
        <p:spPr>
          <a:xfrm>
            <a:off x="6712800" y="3391921"/>
            <a:ext cx="2118900" cy="535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500">
                <a:solidFill>
                  <a:schemeClr val="lt1"/>
                </a:solidFill>
                <a:latin typeface="Lato"/>
                <a:ea typeface="Lato"/>
                <a:cs typeface="Lato"/>
                <a:sym typeface="Lato"/>
              </a:rPr>
              <a:t>Communication et réseau</a:t>
            </a:r>
            <a:endParaRPr b="1" sz="1500">
              <a:solidFill>
                <a:schemeClr val="lt1"/>
              </a:solidFill>
              <a:latin typeface="Lato"/>
              <a:ea typeface="Lato"/>
              <a:cs typeface="Lato"/>
              <a:sym typeface="Lato"/>
            </a:endParaRPr>
          </a:p>
        </p:txBody>
      </p:sp>
      <p:sp>
        <p:nvSpPr>
          <p:cNvPr id="214" name="Google Shape;214;p20"/>
          <p:cNvSpPr/>
          <p:nvPr/>
        </p:nvSpPr>
        <p:spPr>
          <a:xfrm rot="5400000">
            <a:off x="3646725" y="1482300"/>
            <a:ext cx="734100" cy="2054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 name="Google Shape;215;p20"/>
          <p:cNvSpPr/>
          <p:nvPr/>
        </p:nvSpPr>
        <p:spPr>
          <a:xfrm rot="-5400000">
            <a:off x="2296750" y="1695875"/>
            <a:ext cx="734100" cy="2054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 name="Google Shape;216;p20"/>
          <p:cNvSpPr/>
          <p:nvPr/>
        </p:nvSpPr>
        <p:spPr>
          <a:xfrm>
            <a:off x="6712800" y="4090296"/>
            <a:ext cx="2118900" cy="5352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500">
                <a:solidFill>
                  <a:schemeClr val="lt1"/>
                </a:solidFill>
                <a:latin typeface="Lato"/>
                <a:ea typeface="Lato"/>
                <a:cs typeface="Lato"/>
                <a:sym typeface="Lato"/>
              </a:rPr>
              <a:t>Entrepôt </a:t>
            </a:r>
            <a:endParaRPr b="1" sz="1500">
              <a:solidFill>
                <a:schemeClr val="lt1"/>
              </a:solidFill>
              <a:latin typeface="Lato"/>
              <a:ea typeface="Lato"/>
              <a:cs typeface="Lato"/>
              <a:sym typeface="Lato"/>
            </a:endParaRPr>
          </a:p>
          <a:p>
            <a:pPr indent="0" lvl="0" marL="0" rtl="0" algn="ctr">
              <a:spcBef>
                <a:spcPts val="0"/>
              </a:spcBef>
              <a:spcAft>
                <a:spcPts val="0"/>
              </a:spcAft>
              <a:buNone/>
            </a:pPr>
            <a:r>
              <a:rPr b="1" lang="fr" sz="1500">
                <a:solidFill>
                  <a:schemeClr val="lt1"/>
                </a:solidFill>
                <a:latin typeface="Lato"/>
                <a:ea typeface="Lato"/>
                <a:cs typeface="Lato"/>
                <a:sym typeface="Lato"/>
              </a:rPr>
              <a:t>Recherche data gouv</a:t>
            </a:r>
            <a:endParaRPr b="1" sz="1500">
              <a:solidFill>
                <a:schemeClr val="lt1"/>
              </a:solidFill>
              <a:latin typeface="Lato"/>
              <a:ea typeface="Lato"/>
              <a:cs typeface="Lato"/>
              <a:sym typeface="Lato"/>
            </a:endParaRPr>
          </a:p>
        </p:txBody>
      </p:sp>
      <p:cxnSp>
        <p:nvCxnSpPr>
          <p:cNvPr id="217" name="Google Shape;217;p20"/>
          <p:cNvCxnSpPr>
            <a:stCxn id="209" idx="3"/>
            <a:endCxn id="211" idx="1"/>
          </p:cNvCxnSpPr>
          <p:nvPr/>
        </p:nvCxnSpPr>
        <p:spPr>
          <a:xfrm flipH="1" rot="10800000">
            <a:off x="5962300" y="2262625"/>
            <a:ext cx="750600" cy="9468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0"/>
          <p:cNvCxnSpPr>
            <a:stCxn id="209" idx="3"/>
            <a:endCxn id="212" idx="1"/>
          </p:cNvCxnSpPr>
          <p:nvPr/>
        </p:nvCxnSpPr>
        <p:spPr>
          <a:xfrm flipH="1" rot="10800000">
            <a:off x="5962300" y="2961025"/>
            <a:ext cx="750600" cy="2484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0"/>
          <p:cNvCxnSpPr>
            <a:stCxn id="209" idx="3"/>
            <a:endCxn id="213" idx="1"/>
          </p:cNvCxnSpPr>
          <p:nvPr/>
        </p:nvCxnSpPr>
        <p:spPr>
          <a:xfrm>
            <a:off x="5962300" y="3209425"/>
            <a:ext cx="750600" cy="4500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20"/>
          <p:cNvCxnSpPr>
            <a:stCxn id="209" idx="3"/>
            <a:endCxn id="216" idx="1"/>
          </p:cNvCxnSpPr>
          <p:nvPr/>
        </p:nvCxnSpPr>
        <p:spPr>
          <a:xfrm>
            <a:off x="5962300" y="3209425"/>
            <a:ext cx="750600" cy="11484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20"/>
          <p:cNvCxnSpPr/>
          <p:nvPr/>
        </p:nvCxnSpPr>
        <p:spPr>
          <a:xfrm flipH="1" rot="10800000">
            <a:off x="1298700" y="2432125"/>
            <a:ext cx="17100" cy="13842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0"/>
          <p:cNvSpPr/>
          <p:nvPr/>
        </p:nvSpPr>
        <p:spPr>
          <a:xfrm rot="10800000">
            <a:off x="2882700" y="3566150"/>
            <a:ext cx="2073600" cy="943500"/>
          </a:xfrm>
          <a:prstGeom prst="bentArrow">
            <a:avLst>
              <a:gd fmla="val 13041"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223" name="Google Shape;223;p20"/>
          <p:cNvPicPr preferRelativeResize="0"/>
          <p:nvPr/>
        </p:nvPicPr>
        <p:blipFill>
          <a:blip r:embed="rId3">
            <a:alphaModFix/>
          </a:blip>
          <a:stretch>
            <a:fillRect/>
          </a:stretch>
        </p:blipFill>
        <p:spPr>
          <a:xfrm>
            <a:off x="8211942" y="59200"/>
            <a:ext cx="785032" cy="1148401"/>
          </a:xfrm>
          <a:prstGeom prst="rect">
            <a:avLst/>
          </a:prstGeom>
          <a:noFill/>
          <a:ln>
            <a:noFill/>
          </a:ln>
        </p:spPr>
      </p:pic>
      <p:sp>
        <p:nvSpPr>
          <p:cNvPr id="224" name="Google Shape;224;p20"/>
          <p:cNvSpPr txBox="1"/>
          <p:nvPr/>
        </p:nvSpPr>
        <p:spPr>
          <a:xfrm>
            <a:off x="3013475" y="1598175"/>
            <a:ext cx="2000400" cy="488700"/>
          </a:xfrm>
          <a:prstGeom prst="rect">
            <a:avLst/>
          </a:prstGeom>
          <a:solidFill>
            <a:srgbClr val="D9EAD3"/>
          </a:solidFill>
          <a:ln>
            <a:noFill/>
          </a:ln>
        </p:spPr>
        <p:txBody>
          <a:bodyPr anchorCtr="0" anchor="t" bIns="91425" lIns="91425" spcFirstLastPara="1" rIns="91425" wrap="square" tIns="91425">
            <a:noAutofit/>
          </a:bodyPr>
          <a:lstStyle/>
          <a:p>
            <a:pPr indent="-279400" lvl="0" marL="457200" rtl="0" algn="l">
              <a:spcBef>
                <a:spcPts val="0"/>
              </a:spcBef>
              <a:spcAft>
                <a:spcPts val="0"/>
              </a:spcAft>
              <a:buClr>
                <a:schemeClr val="accent1"/>
              </a:buClr>
              <a:buSzPts val="800"/>
              <a:buFont typeface="Lato"/>
              <a:buChar char="●"/>
            </a:pPr>
            <a:r>
              <a:rPr lang="fr" sz="800">
                <a:solidFill>
                  <a:schemeClr val="accent1"/>
                </a:solidFill>
                <a:latin typeface="Lato"/>
                <a:ea typeface="Lato"/>
                <a:cs typeface="Lato"/>
                <a:sym typeface="Lato"/>
              </a:rPr>
              <a:t>définit la stratégie globale</a:t>
            </a:r>
            <a:endParaRPr sz="800">
              <a:solidFill>
                <a:schemeClr val="accent1"/>
              </a:solidFill>
              <a:latin typeface="Lato"/>
              <a:ea typeface="Lato"/>
              <a:cs typeface="Lato"/>
              <a:sym typeface="Lato"/>
            </a:endParaRPr>
          </a:p>
          <a:p>
            <a:pPr indent="-279400" lvl="0" marL="457200" rtl="0" algn="l">
              <a:spcBef>
                <a:spcPts val="0"/>
              </a:spcBef>
              <a:spcAft>
                <a:spcPts val="0"/>
              </a:spcAft>
              <a:buClr>
                <a:schemeClr val="accent1"/>
              </a:buClr>
              <a:buSzPts val="800"/>
              <a:buFont typeface="Lato"/>
              <a:buChar char="●"/>
            </a:pPr>
            <a:r>
              <a:rPr lang="fr" sz="800">
                <a:solidFill>
                  <a:schemeClr val="accent1"/>
                </a:solidFill>
                <a:latin typeface="Lato"/>
                <a:ea typeface="Lato"/>
                <a:cs typeface="Lato"/>
                <a:sym typeface="Lato"/>
              </a:rPr>
              <a:t>arbitre les priorités</a:t>
            </a:r>
            <a:endParaRPr sz="8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p:txBody>
      </p:sp>
      <p:sp>
        <p:nvSpPr>
          <p:cNvPr id="225" name="Google Shape;225;p20"/>
          <p:cNvSpPr txBox="1"/>
          <p:nvPr/>
        </p:nvSpPr>
        <p:spPr>
          <a:xfrm>
            <a:off x="1496500" y="3170950"/>
            <a:ext cx="2304900" cy="535200"/>
          </a:xfrm>
          <a:prstGeom prst="rect">
            <a:avLst/>
          </a:prstGeom>
          <a:solidFill>
            <a:srgbClr val="D9EAD3"/>
          </a:solidFill>
          <a:ln>
            <a:noFill/>
          </a:ln>
        </p:spPr>
        <p:txBody>
          <a:bodyPr anchorCtr="0" anchor="t" bIns="91425" lIns="91425" spcFirstLastPara="1" rIns="91425" wrap="square" tIns="91425">
            <a:noAutofit/>
          </a:bodyPr>
          <a:lstStyle/>
          <a:p>
            <a:pPr indent="-279400" lvl="0" marL="457200" rtl="0" algn="l">
              <a:spcBef>
                <a:spcPts val="0"/>
              </a:spcBef>
              <a:spcAft>
                <a:spcPts val="0"/>
              </a:spcAft>
              <a:buClr>
                <a:schemeClr val="accent1"/>
              </a:buClr>
              <a:buSzPts val="800"/>
              <a:buFont typeface="Lato"/>
              <a:buChar char="●"/>
            </a:pPr>
            <a:r>
              <a:rPr lang="fr" sz="800">
                <a:solidFill>
                  <a:schemeClr val="accent1"/>
                </a:solidFill>
                <a:latin typeface="Lato"/>
                <a:ea typeface="Lato"/>
                <a:cs typeface="Lato"/>
                <a:sym typeface="Lato"/>
              </a:rPr>
              <a:t>met en place les services proposés</a:t>
            </a:r>
            <a:endParaRPr sz="800">
              <a:solidFill>
                <a:schemeClr val="accent1"/>
              </a:solidFill>
              <a:latin typeface="Lato"/>
              <a:ea typeface="Lato"/>
              <a:cs typeface="Lato"/>
              <a:sym typeface="Lato"/>
            </a:endParaRPr>
          </a:p>
          <a:p>
            <a:pPr indent="-279400" lvl="0" marL="457200" rtl="0" algn="l">
              <a:spcBef>
                <a:spcPts val="0"/>
              </a:spcBef>
              <a:spcAft>
                <a:spcPts val="0"/>
              </a:spcAft>
              <a:buClr>
                <a:schemeClr val="accent1"/>
              </a:buClr>
              <a:buSzPts val="800"/>
              <a:buFont typeface="Lato"/>
              <a:buChar char="●"/>
            </a:pPr>
            <a:r>
              <a:rPr lang="fr" sz="800">
                <a:solidFill>
                  <a:schemeClr val="accent1"/>
                </a:solidFill>
                <a:latin typeface="Lato"/>
                <a:ea typeface="Lato"/>
                <a:cs typeface="Lato"/>
                <a:sym typeface="Lato"/>
              </a:rPr>
              <a:t>analyse les effets via la mise en place d’indicateurs</a:t>
            </a:r>
            <a:endParaRPr sz="800">
              <a:solidFill>
                <a:schemeClr val="accent1"/>
              </a:solidFill>
              <a:latin typeface="Lato"/>
              <a:ea typeface="Lato"/>
              <a:cs typeface="Lato"/>
              <a:sym typeface="Lato"/>
            </a:endParaRPr>
          </a:p>
        </p:txBody>
      </p:sp>
      <p:sp>
        <p:nvSpPr>
          <p:cNvPr id="226" name="Google Shape;226;p20"/>
          <p:cNvSpPr txBox="1"/>
          <p:nvPr/>
        </p:nvSpPr>
        <p:spPr>
          <a:xfrm>
            <a:off x="3294075" y="4428150"/>
            <a:ext cx="2275200" cy="450000"/>
          </a:xfrm>
          <a:prstGeom prst="rect">
            <a:avLst/>
          </a:prstGeom>
          <a:solidFill>
            <a:srgbClr val="D9EAD3"/>
          </a:solidFill>
          <a:ln>
            <a:noFill/>
          </a:ln>
        </p:spPr>
        <p:txBody>
          <a:bodyPr anchorCtr="0" anchor="t" bIns="91425" lIns="91425" spcFirstLastPara="1" rIns="91425" wrap="square" tIns="91425">
            <a:noAutofit/>
          </a:bodyPr>
          <a:lstStyle/>
          <a:p>
            <a:pPr indent="-279400" lvl="0" marL="457200" rtl="0" algn="l">
              <a:spcBef>
                <a:spcPts val="0"/>
              </a:spcBef>
              <a:spcAft>
                <a:spcPts val="0"/>
              </a:spcAft>
              <a:buClr>
                <a:schemeClr val="accent1"/>
              </a:buClr>
              <a:buSzPts val="800"/>
              <a:buFont typeface="Lato"/>
              <a:buChar char="●"/>
            </a:pPr>
            <a:r>
              <a:rPr lang="fr" sz="800">
                <a:solidFill>
                  <a:schemeClr val="accent1"/>
                </a:solidFill>
                <a:latin typeface="Lato"/>
                <a:ea typeface="Lato"/>
                <a:cs typeface="Lato"/>
                <a:sym typeface="Lato"/>
              </a:rPr>
              <a:t>identifie besoins et difficultés</a:t>
            </a:r>
            <a:endParaRPr sz="800">
              <a:solidFill>
                <a:schemeClr val="accent1"/>
              </a:solidFill>
              <a:latin typeface="Lato"/>
              <a:ea typeface="Lato"/>
              <a:cs typeface="Lato"/>
              <a:sym typeface="Lato"/>
            </a:endParaRPr>
          </a:p>
          <a:p>
            <a:pPr indent="-279400" lvl="0" marL="457200" rtl="0" algn="l">
              <a:spcBef>
                <a:spcPts val="0"/>
              </a:spcBef>
              <a:spcAft>
                <a:spcPts val="0"/>
              </a:spcAft>
              <a:buClr>
                <a:schemeClr val="accent1"/>
              </a:buClr>
              <a:buSzPts val="800"/>
              <a:buFont typeface="Lato"/>
              <a:buChar char="●"/>
            </a:pPr>
            <a:r>
              <a:rPr lang="fr" sz="800">
                <a:solidFill>
                  <a:schemeClr val="accent1"/>
                </a:solidFill>
                <a:latin typeface="Lato"/>
                <a:ea typeface="Lato"/>
                <a:cs typeface="Lato"/>
                <a:sym typeface="Lato"/>
              </a:rPr>
              <a:t>partage d’expériences</a:t>
            </a:r>
            <a:endParaRPr sz="8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Un groupe de travail opérationnel</a:t>
            </a:r>
            <a:endParaRPr/>
          </a:p>
        </p:txBody>
      </p:sp>
      <p:sp>
        <p:nvSpPr>
          <p:cNvPr id="232" name="Google Shape;232;p21"/>
          <p:cNvSpPr txBox="1"/>
          <p:nvPr>
            <p:ph idx="1" type="body"/>
          </p:nvPr>
        </p:nvSpPr>
        <p:spPr>
          <a:xfrm>
            <a:off x="177275" y="1856175"/>
            <a:ext cx="5110200" cy="353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fr"/>
              <a:t>Coordinatrices</a:t>
            </a:r>
            <a:endParaRPr b="1"/>
          </a:p>
          <a:p>
            <a:pPr indent="-311150" lvl="0" marL="457200" rtl="0" algn="l">
              <a:spcBef>
                <a:spcPts val="1200"/>
              </a:spcBef>
              <a:spcAft>
                <a:spcPts val="0"/>
              </a:spcAft>
              <a:buSzPts val="1300"/>
              <a:buChar char="●"/>
            </a:pPr>
            <a:r>
              <a:rPr lang="fr"/>
              <a:t>Fiona Edmond (SCD université Rennes 2)</a:t>
            </a:r>
            <a:endParaRPr/>
          </a:p>
          <a:p>
            <a:pPr indent="-311150" lvl="0" marL="457200" rtl="0" algn="l">
              <a:spcBef>
                <a:spcPts val="0"/>
              </a:spcBef>
              <a:spcAft>
                <a:spcPts val="0"/>
              </a:spcAft>
              <a:buSzPts val="1300"/>
              <a:buChar char="●"/>
            </a:pPr>
            <a:r>
              <a:rPr lang="fr"/>
              <a:t>Manon Le Guennec (SCD Université de Rennes)</a:t>
            </a:r>
            <a:endParaRPr/>
          </a:p>
          <a:p>
            <a:pPr indent="0" lvl="0" marL="0" rtl="0" algn="l">
              <a:spcBef>
                <a:spcPts val="1200"/>
              </a:spcBef>
              <a:spcAft>
                <a:spcPts val="0"/>
              </a:spcAft>
              <a:buNone/>
            </a:pPr>
            <a:r>
              <a:rPr b="1" lang="fr"/>
              <a:t>Membres</a:t>
            </a:r>
            <a:r>
              <a:rPr lang="fr"/>
              <a:t> :</a:t>
            </a:r>
            <a:endParaRPr/>
          </a:p>
          <a:p>
            <a:pPr indent="-311150" lvl="0" marL="457200" rtl="0" algn="l">
              <a:spcBef>
                <a:spcPts val="1200"/>
              </a:spcBef>
              <a:spcAft>
                <a:spcPts val="0"/>
              </a:spcAft>
              <a:buSzPts val="1300"/>
              <a:buChar char="●"/>
            </a:pPr>
            <a:r>
              <a:rPr lang="fr"/>
              <a:t>Cécile Sebban (SCD Rennes 2)</a:t>
            </a:r>
            <a:endParaRPr/>
          </a:p>
          <a:p>
            <a:pPr indent="-311150" lvl="0" marL="457200" rtl="0" algn="l">
              <a:spcBef>
                <a:spcPts val="0"/>
              </a:spcBef>
              <a:spcAft>
                <a:spcPts val="0"/>
              </a:spcAft>
              <a:buSzPts val="1300"/>
              <a:buChar char="●"/>
            </a:pPr>
            <a:r>
              <a:rPr lang="fr"/>
              <a:t>Thierry Fournier (SCD Univ  Rennes)</a:t>
            </a:r>
            <a:endParaRPr/>
          </a:p>
          <a:p>
            <a:pPr indent="-311150" lvl="0" marL="457200" rtl="0" algn="l">
              <a:spcBef>
                <a:spcPts val="0"/>
              </a:spcBef>
              <a:spcAft>
                <a:spcPts val="0"/>
              </a:spcAft>
              <a:buSzPts val="1300"/>
              <a:buChar char="●"/>
            </a:pPr>
            <a:r>
              <a:rPr lang="fr"/>
              <a:t>Damien Belvèze (SCD Univ Rennes)</a:t>
            </a:r>
            <a:endParaRPr/>
          </a:p>
          <a:p>
            <a:pPr indent="-311150" lvl="0" marL="457200" rtl="0" algn="l">
              <a:spcBef>
                <a:spcPts val="0"/>
              </a:spcBef>
              <a:spcAft>
                <a:spcPts val="0"/>
              </a:spcAft>
              <a:buSzPts val="1300"/>
              <a:buChar char="●"/>
            </a:pPr>
            <a:r>
              <a:rPr lang="fr"/>
              <a:t>Martin Amouzou (ingénieur ARDoISE)</a:t>
            </a:r>
            <a:endParaRPr/>
          </a:p>
          <a:p>
            <a:pPr indent="-311150" lvl="0" marL="457200" rtl="0" algn="l">
              <a:spcBef>
                <a:spcPts val="0"/>
              </a:spcBef>
              <a:spcAft>
                <a:spcPts val="0"/>
              </a:spcAft>
              <a:buSzPts val="1300"/>
              <a:buChar char="●"/>
            </a:pPr>
            <a:r>
              <a:rPr lang="fr"/>
              <a:t>Gwénaël</a:t>
            </a:r>
            <a:r>
              <a:rPr lang="fr"/>
              <a:t> Dumont (IRSET, Inserm)</a:t>
            </a:r>
            <a:endParaRPr/>
          </a:p>
          <a:p>
            <a:pPr indent="-311150" lvl="0" marL="457200" rtl="0" algn="l">
              <a:spcBef>
                <a:spcPts val="0"/>
              </a:spcBef>
              <a:spcAft>
                <a:spcPts val="0"/>
              </a:spcAft>
              <a:buSzPts val="1300"/>
              <a:buChar char="●"/>
            </a:pPr>
            <a:r>
              <a:rPr lang="fr"/>
              <a:t>Claire Jolivet (INRIA)</a:t>
            </a:r>
            <a:endParaRPr/>
          </a:p>
          <a:p>
            <a:pPr indent="-311150" lvl="0" marL="457200" rtl="0" algn="l">
              <a:spcBef>
                <a:spcPts val="0"/>
              </a:spcBef>
              <a:spcAft>
                <a:spcPts val="0"/>
              </a:spcAft>
              <a:buSzPts val="1300"/>
              <a:buChar char="●"/>
            </a:pPr>
            <a:r>
              <a:rPr lang="fr"/>
              <a:t>Camille Maumet (INRIA)</a:t>
            </a:r>
            <a:endParaRPr/>
          </a:p>
          <a:p>
            <a:pPr indent="-311150" lvl="0" marL="457200" rtl="0" algn="l">
              <a:spcBef>
                <a:spcPts val="0"/>
              </a:spcBef>
              <a:spcAft>
                <a:spcPts val="0"/>
              </a:spcAft>
              <a:buSzPts val="1300"/>
              <a:buChar char="●"/>
            </a:pPr>
            <a:r>
              <a:rPr lang="fr"/>
              <a:t>Florence Thiault (URFIST)</a:t>
            </a:r>
            <a:endParaRPr/>
          </a:p>
          <a:p>
            <a:pPr indent="-311150" lvl="0" marL="457200" rtl="0" algn="l">
              <a:spcBef>
                <a:spcPts val="0"/>
              </a:spcBef>
              <a:spcAft>
                <a:spcPts val="0"/>
              </a:spcAft>
              <a:buSzPts val="1300"/>
              <a:buChar char="●"/>
            </a:pPr>
            <a:r>
              <a:rPr lang="fr"/>
              <a:t>Anne-Sophie Bage (INRAE)</a:t>
            </a:r>
            <a:endParaRPr/>
          </a:p>
          <a:p>
            <a:pPr indent="-311150" lvl="0" marL="457200" rtl="0" algn="l">
              <a:spcBef>
                <a:spcPts val="0"/>
              </a:spcBef>
              <a:spcAft>
                <a:spcPts val="0"/>
              </a:spcAft>
              <a:buSzPts val="1300"/>
              <a:buChar char="●"/>
            </a:pPr>
            <a:r>
              <a:rPr lang="fr"/>
              <a:t>Aline Benvegnù Dos Santos (Datalab MSHB Rennes)</a:t>
            </a:r>
            <a:endParaRPr/>
          </a:p>
        </p:txBody>
      </p:sp>
      <p:pic>
        <p:nvPicPr>
          <p:cNvPr id="233" name="Google Shape;233;p21"/>
          <p:cNvPicPr preferRelativeResize="0"/>
          <p:nvPr/>
        </p:nvPicPr>
        <p:blipFill>
          <a:blip r:embed="rId3">
            <a:alphaModFix/>
          </a:blip>
          <a:stretch>
            <a:fillRect/>
          </a:stretch>
        </p:blipFill>
        <p:spPr>
          <a:xfrm>
            <a:off x="8211942" y="59200"/>
            <a:ext cx="785032" cy="1148401"/>
          </a:xfrm>
          <a:prstGeom prst="rect">
            <a:avLst/>
          </a:prstGeom>
          <a:noFill/>
          <a:ln>
            <a:noFill/>
          </a:ln>
        </p:spPr>
      </p:pic>
      <p:sp>
        <p:nvSpPr>
          <p:cNvPr id="234" name="Google Shape;234;p21"/>
          <p:cNvSpPr txBox="1"/>
          <p:nvPr>
            <p:ph idx="1" type="body"/>
          </p:nvPr>
        </p:nvSpPr>
        <p:spPr>
          <a:xfrm>
            <a:off x="5154500" y="2389575"/>
            <a:ext cx="3842400" cy="2364900"/>
          </a:xfrm>
          <a:prstGeom prst="rect">
            <a:avLst/>
          </a:prstGeom>
          <a:solidFill>
            <a:schemeClr val="accent3"/>
          </a:solidFill>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1018"/>
              <a:buNone/>
            </a:pPr>
            <a:r>
              <a:rPr b="1" lang="fr" sz="1302">
                <a:solidFill>
                  <a:schemeClr val="lt1"/>
                </a:solidFill>
              </a:rPr>
              <a:t>Missions et fonctionnement</a:t>
            </a:r>
            <a:endParaRPr b="1" sz="1302">
              <a:solidFill>
                <a:schemeClr val="lt1"/>
              </a:solidFill>
            </a:endParaRPr>
          </a:p>
          <a:p>
            <a:pPr indent="-311308" lvl="0" marL="457200" rtl="0" algn="l">
              <a:lnSpc>
                <a:spcPct val="95000"/>
              </a:lnSpc>
              <a:spcBef>
                <a:spcPts val="1200"/>
              </a:spcBef>
              <a:spcAft>
                <a:spcPts val="0"/>
              </a:spcAft>
              <a:buClr>
                <a:schemeClr val="lt1"/>
              </a:buClr>
              <a:buSzPts val="1303"/>
              <a:buChar char="➔"/>
            </a:pPr>
            <a:r>
              <a:rPr lang="fr" sz="1302">
                <a:solidFill>
                  <a:schemeClr val="lt1"/>
                </a:solidFill>
              </a:rPr>
              <a:t>Mise en place des services et coordination des actions de l’atelier</a:t>
            </a:r>
            <a:br>
              <a:rPr lang="fr" sz="1302">
                <a:solidFill>
                  <a:schemeClr val="lt1"/>
                </a:solidFill>
              </a:rPr>
            </a:br>
            <a:endParaRPr sz="1302">
              <a:solidFill>
                <a:schemeClr val="lt1"/>
              </a:solidFill>
            </a:endParaRPr>
          </a:p>
          <a:p>
            <a:pPr indent="-311308" lvl="0" marL="457200" rtl="0" algn="l">
              <a:lnSpc>
                <a:spcPct val="95000"/>
              </a:lnSpc>
              <a:spcBef>
                <a:spcPts val="0"/>
              </a:spcBef>
              <a:spcAft>
                <a:spcPts val="0"/>
              </a:spcAft>
              <a:buClr>
                <a:schemeClr val="lt1"/>
              </a:buClr>
              <a:buSzPts val="1303"/>
              <a:buChar char="➔"/>
            </a:pPr>
            <a:r>
              <a:rPr lang="fr" sz="1302">
                <a:solidFill>
                  <a:schemeClr val="lt1"/>
                </a:solidFill>
              </a:rPr>
              <a:t>Réunions hebdomadaires + réunions plénières mensuelles</a:t>
            </a:r>
            <a:br>
              <a:rPr lang="fr" sz="1302">
                <a:solidFill>
                  <a:schemeClr val="lt1"/>
                </a:solidFill>
              </a:rPr>
            </a:br>
            <a:endParaRPr sz="1302">
              <a:solidFill>
                <a:schemeClr val="lt1"/>
              </a:solidFill>
            </a:endParaRPr>
          </a:p>
          <a:p>
            <a:pPr indent="-311308" lvl="0" marL="457200" rtl="0" algn="l">
              <a:lnSpc>
                <a:spcPct val="95000"/>
              </a:lnSpc>
              <a:spcBef>
                <a:spcPts val="0"/>
              </a:spcBef>
              <a:spcAft>
                <a:spcPts val="0"/>
              </a:spcAft>
              <a:buClr>
                <a:schemeClr val="lt1"/>
              </a:buClr>
              <a:buSzPts val="1303"/>
              <a:buChar char="➔"/>
            </a:pPr>
            <a:r>
              <a:rPr lang="fr" sz="1302">
                <a:solidFill>
                  <a:schemeClr val="lt1"/>
                </a:solidFill>
              </a:rPr>
              <a:t>Définition et suivi de la feuille de route de l’atelier</a:t>
            </a:r>
            <a:endParaRPr sz="1302">
              <a:solidFill>
                <a:schemeClr val="lt1"/>
              </a:solidFill>
            </a:endParaRPr>
          </a:p>
          <a:p>
            <a:pPr indent="0" lvl="0" marL="457200" rtl="0" algn="l">
              <a:lnSpc>
                <a:spcPct val="95000"/>
              </a:lnSpc>
              <a:spcBef>
                <a:spcPts val="1200"/>
              </a:spcBef>
              <a:spcAft>
                <a:spcPts val="1200"/>
              </a:spcAft>
              <a:buSzPts val="1018"/>
              <a:buNone/>
            </a:pPr>
            <a:r>
              <a:t/>
            </a:r>
            <a:endParaRPr sz="1302">
              <a:solidFill>
                <a:schemeClr val="lt1"/>
              </a:solidFill>
            </a:endParaRPr>
          </a:p>
        </p:txBody>
      </p:sp>
      <p:sp>
        <p:nvSpPr>
          <p:cNvPr id="235" name="Google Shape;235;p21"/>
          <p:cNvSpPr txBox="1"/>
          <p:nvPr>
            <p:ph idx="1" type="body"/>
          </p:nvPr>
        </p:nvSpPr>
        <p:spPr>
          <a:xfrm>
            <a:off x="143300" y="1339225"/>
            <a:ext cx="8853600" cy="5352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lt1"/>
                </a:solidFill>
              </a:rPr>
              <a:t>Le GT opérationnel pilote et déploie</a:t>
            </a:r>
            <a:r>
              <a:rPr lang="fr">
                <a:solidFill>
                  <a:schemeClr val="lt1"/>
                </a:solidFill>
              </a:rPr>
              <a:t> l’atelier : structuration, définition de l’offre de services, animation et suivi, communication</a:t>
            </a:r>
            <a:endParaRPr sz="1400">
              <a:solidFill>
                <a:schemeClr val="lt1"/>
              </a:solidFill>
              <a:latin typeface="Arial"/>
              <a:ea typeface="Arial"/>
              <a:cs typeface="Arial"/>
              <a:sym typeface="Arial"/>
            </a:endParaRPr>
          </a:p>
          <a:p>
            <a:pPr indent="0" lvl="0" marL="0" rtl="0" algn="ctr">
              <a:lnSpc>
                <a:spcPct val="75000"/>
              </a:lnSpc>
              <a:spcBef>
                <a:spcPts val="1200"/>
              </a:spcBef>
              <a:spcAft>
                <a:spcPts val="0"/>
              </a:spcAft>
              <a:buSzPts val="275"/>
              <a:buNone/>
            </a:pPr>
            <a:r>
              <a:t/>
            </a:r>
            <a:endParaRPr sz="1400">
              <a:solidFill>
                <a:schemeClr val="lt1"/>
              </a:solidFill>
            </a:endParaRPr>
          </a:p>
          <a:p>
            <a:pPr indent="0" lvl="0" marL="0" rtl="0" algn="l">
              <a:lnSpc>
                <a:spcPct val="95000"/>
              </a:lnSpc>
              <a:spcBef>
                <a:spcPts val="0"/>
              </a:spcBef>
              <a:spcAft>
                <a:spcPts val="1200"/>
              </a:spcAft>
              <a:buSzPts val="275"/>
              <a:buNone/>
            </a:pPr>
            <a:r>
              <a:t/>
            </a:r>
            <a:endParaRPr sz="1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