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2" r:id="rId2"/>
    <p:sldId id="264" r:id="rId3"/>
    <p:sldId id="320" r:id="rId4"/>
    <p:sldId id="341" r:id="rId5"/>
    <p:sldId id="399" r:id="rId6"/>
    <p:sldId id="429" r:id="rId7"/>
    <p:sldId id="276" r:id="rId8"/>
    <p:sldId id="329" r:id="rId9"/>
    <p:sldId id="362" r:id="rId10"/>
    <p:sldId id="448" r:id="rId11"/>
    <p:sldId id="449" r:id="rId12"/>
    <p:sldId id="301" r:id="rId13"/>
    <p:sldId id="436" r:id="rId14"/>
    <p:sldId id="384" r:id="rId15"/>
    <p:sldId id="364" r:id="rId16"/>
    <p:sldId id="327" r:id="rId17"/>
    <p:sldId id="385" r:id="rId18"/>
    <p:sldId id="304" r:id="rId19"/>
    <p:sldId id="431" r:id="rId20"/>
    <p:sldId id="376" r:id="rId21"/>
    <p:sldId id="354" r:id="rId22"/>
    <p:sldId id="377" r:id="rId23"/>
    <p:sldId id="326" r:id="rId24"/>
    <p:sldId id="380" r:id="rId25"/>
    <p:sldId id="302" r:id="rId26"/>
    <p:sldId id="432" r:id="rId27"/>
    <p:sldId id="440" r:id="rId28"/>
    <p:sldId id="441" r:id="rId29"/>
    <p:sldId id="442" r:id="rId30"/>
    <p:sldId id="378" r:id="rId31"/>
    <p:sldId id="379" r:id="rId32"/>
    <p:sldId id="434" r:id="rId33"/>
    <p:sldId id="435" r:id="rId34"/>
    <p:sldId id="446" r:id="rId35"/>
    <p:sldId id="445" r:id="rId36"/>
    <p:sldId id="450" r:id="rId37"/>
    <p:sldId id="447" r:id="rId38"/>
    <p:sldId id="2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6B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456" autoAdjust="0"/>
  </p:normalViewPr>
  <p:slideViewPr>
    <p:cSldViewPr snapToGrid="0">
      <p:cViewPr varScale="1">
        <p:scale>
          <a:sx n="96" d="100"/>
          <a:sy n="96" d="100"/>
        </p:scale>
        <p:origin x="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821B1-C256-4FCA-AE17-4C7FE5B7ECE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5AB5208-5917-4CF5-A5A4-6DBFA3EAA9CF}">
      <dgm:prSet/>
      <dgm:spPr/>
      <dgm:t>
        <a:bodyPr/>
        <a:lstStyle/>
        <a:p>
          <a:r>
            <a:rPr lang="en-GB"/>
            <a:t>Application Security today</a:t>
          </a:r>
          <a:endParaRPr lang="en-US"/>
        </a:p>
      </dgm:t>
    </dgm:pt>
    <dgm:pt modelId="{82D4F558-7C54-4F8A-AC63-DA7C4B6F8E8F}" type="parTrans" cxnId="{7863BE8B-3DCB-46E2-A671-7C4578E62515}">
      <dgm:prSet/>
      <dgm:spPr/>
      <dgm:t>
        <a:bodyPr/>
        <a:lstStyle/>
        <a:p>
          <a:endParaRPr lang="en-US"/>
        </a:p>
      </dgm:t>
    </dgm:pt>
    <dgm:pt modelId="{CF942EB0-5823-4CD2-8082-44593E41AFBB}" type="sibTrans" cxnId="{7863BE8B-3DCB-46E2-A671-7C4578E62515}">
      <dgm:prSet/>
      <dgm:spPr/>
      <dgm:t>
        <a:bodyPr/>
        <a:lstStyle/>
        <a:p>
          <a:endParaRPr lang="en-US"/>
        </a:p>
      </dgm:t>
    </dgm:pt>
    <dgm:pt modelId="{703F7628-947C-4E2D-93A1-57412B53E0B8}">
      <dgm:prSet/>
      <dgm:spPr/>
      <dgm:t>
        <a:bodyPr/>
        <a:lstStyle/>
        <a:p>
          <a:r>
            <a:rPr lang="en-GB"/>
            <a:t>OpenID Connect, OAuth</a:t>
          </a:r>
          <a:endParaRPr lang="en-US"/>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00CFE040-FDCA-4A42-8302-008C2226E697}" type="pres">
      <dgm:prSet presAssocID="{12C821B1-C256-4FCA-AE17-4C7FE5B7ECEA}" presName="root" presStyleCnt="0">
        <dgm:presLayoutVars>
          <dgm:dir/>
          <dgm:resizeHandles val="exact"/>
        </dgm:presLayoutVars>
      </dgm:prSet>
      <dgm:spPr/>
    </dgm:pt>
    <dgm:pt modelId="{29684BE3-8064-4396-B765-869D19C17347}" type="pres">
      <dgm:prSet presAssocID="{D5AB5208-5917-4CF5-A5A4-6DBFA3EAA9CF}" presName="compNode" presStyleCnt="0"/>
      <dgm:spPr/>
    </dgm:pt>
    <dgm:pt modelId="{92649731-E490-4D3B-9E20-AE462F5AA1CC}" type="pres">
      <dgm:prSet presAssocID="{D5AB5208-5917-4CF5-A5A4-6DBFA3EAA9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041279E-FFB8-456A-81B4-F2574E6D1A9F}" type="pres">
      <dgm:prSet presAssocID="{D5AB5208-5917-4CF5-A5A4-6DBFA3EAA9CF}" presName="spaceRect" presStyleCnt="0"/>
      <dgm:spPr/>
    </dgm:pt>
    <dgm:pt modelId="{05FFDEC7-B460-48F5-A82E-F48590C732FF}" type="pres">
      <dgm:prSet presAssocID="{D5AB5208-5917-4CF5-A5A4-6DBFA3EAA9CF}" presName="textRect" presStyleLbl="revTx" presStyleIdx="0" presStyleCnt="2">
        <dgm:presLayoutVars>
          <dgm:chMax val="1"/>
          <dgm:chPref val="1"/>
        </dgm:presLayoutVars>
      </dgm:prSet>
      <dgm:spPr/>
    </dgm:pt>
    <dgm:pt modelId="{1AB32952-6508-4543-9856-76BC8808B768}" type="pres">
      <dgm:prSet presAssocID="{CF942EB0-5823-4CD2-8082-44593E41AFBB}" presName="sibTrans" presStyleCnt="0"/>
      <dgm:spPr/>
    </dgm:pt>
    <dgm:pt modelId="{73F96D50-F37C-4884-86C5-ABA8814D299A}" type="pres">
      <dgm:prSet presAssocID="{703F7628-947C-4E2D-93A1-57412B53E0B8}" presName="compNode" presStyleCnt="0"/>
      <dgm:spPr/>
    </dgm:pt>
    <dgm:pt modelId="{0CB7A6D7-0D94-460F-8F47-30A1EF4F33DF}" type="pres">
      <dgm:prSet presAssocID="{703F7628-947C-4E2D-93A1-57412B53E0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286DD94B-046F-4FD9-A6A8-1C0F08B5139F}" type="pres">
      <dgm:prSet presAssocID="{703F7628-947C-4E2D-93A1-57412B53E0B8}" presName="spaceRect" presStyleCnt="0"/>
      <dgm:spPr/>
    </dgm:pt>
    <dgm:pt modelId="{FA7292B0-78A9-44BA-8FE1-66C13AF6F969}" type="pres">
      <dgm:prSet presAssocID="{703F7628-947C-4E2D-93A1-57412B53E0B8}" presName="textRect" presStyleLbl="revTx" presStyleIdx="1" presStyleCnt="2">
        <dgm:presLayoutVars>
          <dgm:chMax val="1"/>
          <dgm:chPref val="1"/>
        </dgm:presLayoutVars>
      </dgm:prSet>
      <dgm:spPr/>
    </dgm:pt>
  </dgm:ptLst>
  <dgm:cxnLst>
    <dgm:cxn modelId="{6E6CC94D-753F-4153-AF5F-882C338E66CD}" type="presOf" srcId="{12C821B1-C256-4FCA-AE17-4C7FE5B7ECEA}" destId="{00CFE040-FDCA-4A42-8302-008C2226E697}" srcOrd="0" destOrd="0" presId="urn:microsoft.com/office/officeart/2018/2/layout/IconLabelList"/>
    <dgm:cxn modelId="{7863BE8B-3DCB-46E2-A671-7C4578E62515}" srcId="{12C821B1-C256-4FCA-AE17-4C7FE5B7ECEA}" destId="{D5AB5208-5917-4CF5-A5A4-6DBFA3EAA9CF}" srcOrd="0" destOrd="0" parTransId="{82D4F558-7C54-4F8A-AC63-DA7C4B6F8E8F}" sibTransId="{CF942EB0-5823-4CD2-8082-44593E41AFBB}"/>
    <dgm:cxn modelId="{46A762CC-DCA8-40A4-86D4-8E631BE5D454}" type="presOf" srcId="{703F7628-947C-4E2D-93A1-57412B53E0B8}" destId="{FA7292B0-78A9-44BA-8FE1-66C13AF6F969}" srcOrd="0" destOrd="0" presId="urn:microsoft.com/office/officeart/2018/2/layout/IconLabelList"/>
    <dgm:cxn modelId="{65DEB8E2-EB1C-48C5-BE53-E44559A6B6C7}" type="presOf" srcId="{D5AB5208-5917-4CF5-A5A4-6DBFA3EAA9CF}" destId="{05FFDEC7-B460-48F5-A82E-F48590C732FF}" srcOrd="0" destOrd="0" presId="urn:microsoft.com/office/officeart/2018/2/layout/IconLabelList"/>
    <dgm:cxn modelId="{609874F1-7B84-4FF9-BDEE-B2F225299FA1}" srcId="{12C821B1-C256-4FCA-AE17-4C7FE5B7ECEA}" destId="{703F7628-947C-4E2D-93A1-57412B53E0B8}" srcOrd="1" destOrd="0" parTransId="{C549DC58-66D7-40D8-B684-A2296AA22D5D}" sibTransId="{3296C7D8-3577-4E01-96D1-AE784895414C}"/>
    <dgm:cxn modelId="{F2295B81-AEC8-42A1-8E27-016052E5B6EB}" type="presParOf" srcId="{00CFE040-FDCA-4A42-8302-008C2226E697}" destId="{29684BE3-8064-4396-B765-869D19C17347}" srcOrd="0" destOrd="0" presId="urn:microsoft.com/office/officeart/2018/2/layout/IconLabelList"/>
    <dgm:cxn modelId="{0C869B60-37BB-4DCF-A6B2-36423D5B9D10}" type="presParOf" srcId="{29684BE3-8064-4396-B765-869D19C17347}" destId="{92649731-E490-4D3B-9E20-AE462F5AA1CC}" srcOrd="0" destOrd="0" presId="urn:microsoft.com/office/officeart/2018/2/layout/IconLabelList"/>
    <dgm:cxn modelId="{20B9A127-5D71-459A-BD7F-38E2D7154635}" type="presParOf" srcId="{29684BE3-8064-4396-B765-869D19C17347}" destId="{C041279E-FFB8-456A-81B4-F2574E6D1A9F}" srcOrd="1" destOrd="0" presId="urn:microsoft.com/office/officeart/2018/2/layout/IconLabelList"/>
    <dgm:cxn modelId="{3678EF37-250C-4D43-B8FC-64C3393DA802}" type="presParOf" srcId="{29684BE3-8064-4396-B765-869D19C17347}" destId="{05FFDEC7-B460-48F5-A82E-F48590C732FF}" srcOrd="2" destOrd="0" presId="urn:microsoft.com/office/officeart/2018/2/layout/IconLabelList"/>
    <dgm:cxn modelId="{8B02AE52-1CDC-4775-BE3F-C15F3CEE31A9}" type="presParOf" srcId="{00CFE040-FDCA-4A42-8302-008C2226E697}" destId="{1AB32952-6508-4543-9856-76BC8808B768}" srcOrd="1" destOrd="0" presId="urn:microsoft.com/office/officeart/2018/2/layout/IconLabelList"/>
    <dgm:cxn modelId="{B40C288B-7815-429D-87F6-7EAFA66B433B}" type="presParOf" srcId="{00CFE040-FDCA-4A42-8302-008C2226E697}" destId="{73F96D50-F37C-4884-86C5-ABA8814D299A}" srcOrd="2" destOrd="0" presId="urn:microsoft.com/office/officeart/2018/2/layout/IconLabelList"/>
    <dgm:cxn modelId="{99E43003-6E43-4521-9C8B-7D65413D3999}" type="presParOf" srcId="{73F96D50-F37C-4884-86C5-ABA8814D299A}" destId="{0CB7A6D7-0D94-460F-8F47-30A1EF4F33DF}" srcOrd="0" destOrd="0" presId="urn:microsoft.com/office/officeart/2018/2/layout/IconLabelList"/>
    <dgm:cxn modelId="{17009409-01CA-48EC-95D6-5D87ADCA4A5C}" type="presParOf" srcId="{73F96D50-F37C-4884-86C5-ABA8814D299A}" destId="{286DD94B-046F-4FD9-A6A8-1C0F08B5139F}" srcOrd="1" destOrd="0" presId="urn:microsoft.com/office/officeart/2018/2/layout/IconLabelList"/>
    <dgm:cxn modelId="{0BE19FBB-F8E1-491E-8FFA-B403C24B4959}" type="presParOf" srcId="{73F96D50-F37C-4884-86C5-ABA8814D299A}" destId="{FA7292B0-78A9-44BA-8FE1-66C13AF6F96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03F7628-947C-4E2D-93A1-57412B53E0B8}">
      <dgm:prSet/>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HTTPS Cert</a:t>
          </a:r>
          <a:r>
            <a:rPr lang="en-CH" dirty="0" err="1"/>
            <a:t>ificate</a:t>
          </a:r>
          <a:r>
            <a:rPr lang="en-GB" dirty="0"/>
            <a:t>s TLS 1.</a:t>
          </a:r>
          <a:r>
            <a:rPr lang="en-CH" dirty="0"/>
            <a:t>2</a:t>
          </a:r>
          <a:r>
            <a:rPr lang="en-GB" dirty="0"/>
            <a:t>, 1.</a:t>
          </a:r>
          <a:r>
            <a:rPr lang="en-CH" dirty="0"/>
            <a:t>3</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B80D2EA0-9AFF-4263-8F83-7423F03234A6}">
      <dgm:prSet phldrT="[Text]"/>
      <dgm:spPr/>
      <dgm:t>
        <a:bodyPr/>
        <a:lstStyle/>
        <a:p>
          <a:r>
            <a:rPr lang="en-CH"/>
            <a:t>GDPR, Data breaches</a:t>
          </a:r>
          <a:endParaRPr lang="en-US" dirty="0"/>
        </a:p>
      </dgm:t>
    </dgm:pt>
    <dgm:pt modelId="{E22DDFA5-70B9-4336-8D12-431108A59C70}" type="parTrans" cxnId="{10E1FFB1-E7F2-4E96-84FF-5A10B9872796}">
      <dgm:prSet/>
      <dgm:spPr/>
      <dgm:t>
        <a:bodyPr/>
        <a:lstStyle/>
        <a:p>
          <a:endParaRPr lang="en-CH"/>
        </a:p>
      </dgm:t>
    </dgm:pt>
    <dgm:pt modelId="{34FE3838-79A1-4391-9575-A83B2569B396}" type="sibTrans" cxnId="{10E1FFB1-E7F2-4E96-84FF-5A10B9872796}">
      <dgm:prSet/>
      <dgm:spPr/>
      <dgm:t>
        <a:bodyPr/>
        <a:lstStyle/>
        <a:p>
          <a:endParaRPr lang="en-CH"/>
        </a:p>
      </dgm:t>
    </dgm:pt>
    <dgm:pt modelId="{495DF1BC-8312-4E28-840B-E63C8BE46A40}">
      <dgm:prSet phldrT="[Text]"/>
      <dgm:spPr/>
      <dgm:t>
        <a:bodyPr/>
        <a:lstStyle/>
        <a:p>
          <a:r>
            <a:rPr lang="en-CH" dirty="0"/>
            <a:t>Hosting</a:t>
          </a:r>
          <a:endParaRPr lang="en-US" dirty="0"/>
        </a:p>
      </dgm:t>
    </dgm:pt>
    <dgm:pt modelId="{EF9357C2-9C79-41BD-BAE0-D103B25FC26D}" type="parTrans" cxnId="{D63CD9DF-AF0F-40FC-9562-ABCC77A1B25A}">
      <dgm:prSet/>
      <dgm:spPr/>
      <dgm:t>
        <a:bodyPr/>
        <a:lstStyle/>
        <a:p>
          <a:endParaRPr lang="en-CH"/>
        </a:p>
      </dgm:t>
    </dgm:pt>
    <dgm:pt modelId="{C9BEF303-4190-4F34-9F9F-BF0BF768EBED}" type="sibTrans" cxnId="{D63CD9DF-AF0F-40FC-9562-ABCC77A1B25A}">
      <dgm:prSet/>
      <dgm:spPr/>
      <dgm:t>
        <a:bodyPr/>
        <a:lstStyle/>
        <a:p>
          <a:endParaRPr lang="en-CH"/>
        </a:p>
      </dgm:t>
    </dgm:pt>
    <dgm:pt modelId="{5D7E86E7-7803-4BB7-AC2A-1E78D5B07F6B}" type="pres">
      <dgm:prSet presAssocID="{12C821B1-C256-4FCA-AE17-4C7FE5B7ECEA}" presName="linear" presStyleCnt="0">
        <dgm:presLayoutVars>
          <dgm:animLvl val="lvl"/>
          <dgm:resizeHandles val="exact"/>
        </dgm:presLayoutVars>
      </dgm:prSet>
      <dgm:spPr/>
    </dgm:pt>
    <dgm:pt modelId="{18CC6324-3082-42E4-AB03-B9387DC73E54}" type="pres">
      <dgm:prSet presAssocID="{703F7628-947C-4E2D-93A1-57412B53E0B8}" presName="parentText" presStyleLbl="node1" presStyleIdx="0" presStyleCnt="6">
        <dgm:presLayoutVars>
          <dgm:chMax val="0"/>
          <dgm:bulletEnabled val="1"/>
        </dgm:presLayoutVars>
      </dgm:prSet>
      <dgm:spPr/>
    </dgm:pt>
    <dgm:pt modelId="{A89A8CBE-BE80-47B2-818F-FCE53E2806D5}" type="pres">
      <dgm:prSet presAssocID="{3296C7D8-3577-4E01-96D1-AE784895414C}" presName="spacer" presStyleCnt="0"/>
      <dgm:spPr/>
    </dgm:pt>
    <dgm:pt modelId="{05284E9B-A3A6-43E6-92D3-F75384885C01}" type="pres">
      <dgm:prSet presAssocID="{9C0FB805-B43E-4D15-9C9A-3D1A264B3D9E}" presName="parentText" presStyleLbl="node1" presStyleIdx="1" presStyleCnt="6">
        <dgm:presLayoutVars>
          <dgm:chMax val="0"/>
          <dgm:bulletEnabled val="1"/>
        </dgm:presLayoutVars>
      </dgm:prSet>
      <dgm:spPr/>
    </dgm:pt>
    <dgm:pt modelId="{8AA6BF59-1E77-4905-AA9C-102CB1BFAB88}" type="pres">
      <dgm:prSet presAssocID="{C0DDE3B2-5E4E-4A90-A056-EF3741A1D5A2}" presName="spacer" presStyleCnt="0"/>
      <dgm:spPr/>
    </dgm:pt>
    <dgm:pt modelId="{ED3C4BB1-7DC8-4009-B995-7EE50EA489F8}" type="pres">
      <dgm:prSet presAssocID="{F7DD1482-239D-4C6F-A1EF-45C0AD4DE1E9}" presName="parentText" presStyleLbl="node1" presStyleIdx="2" presStyleCnt="6">
        <dgm:presLayoutVars>
          <dgm:chMax val="0"/>
          <dgm:bulletEnabled val="1"/>
        </dgm:presLayoutVars>
      </dgm:prSet>
      <dgm:spPr/>
    </dgm:pt>
    <dgm:pt modelId="{F8CAB4B5-FCF9-444A-82A8-2B661567EAC0}" type="pres">
      <dgm:prSet presAssocID="{E953206D-C5C1-460B-A0D2-E20F610F85AE}" presName="spacer" presStyleCnt="0"/>
      <dgm:spPr/>
    </dgm:pt>
    <dgm:pt modelId="{CECB63CF-86A5-4346-8EAA-64ACF818CC4B}" type="pres">
      <dgm:prSet presAssocID="{495DF1BC-8312-4E28-840B-E63C8BE46A40}" presName="parentText" presStyleLbl="node1" presStyleIdx="3" presStyleCnt="6">
        <dgm:presLayoutVars>
          <dgm:chMax val="0"/>
          <dgm:bulletEnabled val="1"/>
        </dgm:presLayoutVars>
      </dgm:prSet>
      <dgm:spPr/>
    </dgm:pt>
    <dgm:pt modelId="{5AF15234-6651-4696-B0CF-3E9EA3E5B9D6}" type="pres">
      <dgm:prSet presAssocID="{C9BEF303-4190-4F34-9F9F-BF0BF768EBED}" presName="spacer" presStyleCnt="0"/>
      <dgm:spPr/>
    </dgm:pt>
    <dgm:pt modelId="{D64C4F1B-4735-4566-A457-0DD534B12225}" type="pres">
      <dgm:prSet presAssocID="{B80D2EA0-9AFF-4263-8F83-7423F03234A6}" presName="parentText" presStyleLbl="node1" presStyleIdx="4" presStyleCnt="6">
        <dgm:presLayoutVars>
          <dgm:chMax val="0"/>
          <dgm:bulletEnabled val="1"/>
        </dgm:presLayoutVars>
      </dgm:prSet>
      <dgm:spPr/>
    </dgm:pt>
    <dgm:pt modelId="{5D844544-ED8C-4355-AB8B-78FCD6B047CA}" type="pres">
      <dgm:prSet presAssocID="{34FE3838-79A1-4391-9575-A83B2569B396}" presName="spacer" presStyleCnt="0"/>
      <dgm:spPr/>
    </dgm:pt>
    <dgm:pt modelId="{AA27759B-82AE-4CCF-8394-D3CDBE8EE80D}" type="pres">
      <dgm:prSet presAssocID="{53831898-D107-421D-A97D-E900B399EC88}" presName="parentText" presStyleLbl="node1" presStyleIdx="5" presStyleCnt="6">
        <dgm:presLayoutVars>
          <dgm:chMax val="0"/>
          <dgm:bulletEnabled val="1"/>
        </dgm:presLayoutVars>
      </dgm:prSet>
      <dgm:spPr/>
    </dgm:pt>
  </dgm:ptLst>
  <dgm:cxnLst>
    <dgm:cxn modelId="{E4F08A0E-05D6-4F43-8FE0-FE906C5F637A}" type="presOf" srcId="{495DF1BC-8312-4E28-840B-E63C8BE46A40}" destId="{CECB63CF-86A5-4346-8EAA-64ACF818CC4B}" srcOrd="0" destOrd="0" presId="urn:microsoft.com/office/officeart/2005/8/layout/vList2"/>
    <dgm:cxn modelId="{08AABB22-FCDC-4075-BDAB-06314F838008}" type="presOf" srcId="{12C821B1-C256-4FCA-AE17-4C7FE5B7ECEA}" destId="{5D7E86E7-7803-4BB7-AC2A-1E78D5B07F6B}" srcOrd="0" destOrd="0" presId="urn:microsoft.com/office/officeart/2005/8/layout/vList2"/>
    <dgm:cxn modelId="{E0B2E22D-9F3A-4CDB-95BC-C6B2F131DB82}" type="presOf" srcId="{9C0FB805-B43E-4D15-9C9A-3D1A264B3D9E}" destId="{05284E9B-A3A6-43E6-92D3-F75384885C01}" srcOrd="0" destOrd="0" presId="urn:microsoft.com/office/officeart/2005/8/layout/vList2"/>
    <dgm:cxn modelId="{CC921F33-0F5C-4533-9492-9266D3FEF7AD}" srcId="{12C821B1-C256-4FCA-AE17-4C7FE5B7ECEA}" destId="{53831898-D107-421D-A97D-E900B399EC88}" srcOrd="5" destOrd="0" parTransId="{46338658-30CF-40A5-B551-29CFC14F25D7}" sibTransId="{764B3C43-D233-46B1-B793-9EBEE9F721E1}"/>
    <dgm:cxn modelId="{B95FF639-5D8D-49FB-9960-578CC810FBB7}" type="presOf" srcId="{B80D2EA0-9AFF-4263-8F83-7423F03234A6}" destId="{D64C4F1B-4735-4566-A457-0DD534B12225}" srcOrd="0" destOrd="0" presId="urn:microsoft.com/office/officeart/2005/8/layout/vList2"/>
    <dgm:cxn modelId="{5DC88960-45E1-4756-BDD6-11AD29DB5CC6}" type="presOf" srcId="{53831898-D107-421D-A97D-E900B399EC88}" destId="{AA27759B-82AE-4CCF-8394-D3CDBE8EE80D}" srcOrd="0" destOrd="0" presId="urn:microsoft.com/office/officeart/2005/8/layout/vList2"/>
    <dgm:cxn modelId="{90264068-67E8-44E4-A1E1-5A45F5C50300}" srcId="{12C821B1-C256-4FCA-AE17-4C7FE5B7ECEA}" destId="{9C0FB805-B43E-4D15-9C9A-3D1A264B3D9E}" srcOrd="1" destOrd="0" parTransId="{F0E2FA28-E655-42EB-97D0-8F3DDD7A02F0}" sibTransId="{C0DDE3B2-5E4E-4A90-A056-EF3741A1D5A2}"/>
    <dgm:cxn modelId="{9F7CFAAE-B1F1-4E89-B92E-11D891F2BAE2}" srcId="{12C821B1-C256-4FCA-AE17-4C7FE5B7ECEA}" destId="{F7DD1482-239D-4C6F-A1EF-45C0AD4DE1E9}" srcOrd="2" destOrd="0" parTransId="{FE08F137-FF19-4F4F-B581-01ED7912D076}" sibTransId="{E953206D-C5C1-460B-A0D2-E20F610F85AE}"/>
    <dgm:cxn modelId="{28343AAF-C1BE-4B3C-B3F1-2B386FAB6AD6}" type="presOf" srcId="{F7DD1482-239D-4C6F-A1EF-45C0AD4DE1E9}" destId="{ED3C4BB1-7DC8-4009-B995-7EE50EA489F8}" srcOrd="0" destOrd="0" presId="urn:microsoft.com/office/officeart/2005/8/layout/vList2"/>
    <dgm:cxn modelId="{10E1FFB1-E7F2-4E96-84FF-5A10B9872796}" srcId="{12C821B1-C256-4FCA-AE17-4C7FE5B7ECEA}" destId="{B80D2EA0-9AFF-4263-8F83-7423F03234A6}" srcOrd="4" destOrd="0" parTransId="{E22DDFA5-70B9-4336-8D12-431108A59C70}" sibTransId="{34FE3838-79A1-4391-9575-A83B2569B396}"/>
    <dgm:cxn modelId="{20A26BCF-4744-4373-B4D1-90087CA8A33D}" type="presOf" srcId="{703F7628-947C-4E2D-93A1-57412B53E0B8}" destId="{18CC6324-3082-42E4-AB03-B9387DC73E54}" srcOrd="0" destOrd="0" presId="urn:microsoft.com/office/officeart/2005/8/layout/vList2"/>
    <dgm:cxn modelId="{D63CD9DF-AF0F-40FC-9562-ABCC77A1B25A}" srcId="{12C821B1-C256-4FCA-AE17-4C7FE5B7ECEA}" destId="{495DF1BC-8312-4E28-840B-E63C8BE46A40}" srcOrd="3" destOrd="0" parTransId="{EF9357C2-9C79-41BD-BAE0-D103B25FC26D}" sibTransId="{C9BEF303-4190-4F34-9F9F-BF0BF768EBED}"/>
    <dgm:cxn modelId="{609874F1-7B84-4FF9-BDEE-B2F225299FA1}" srcId="{12C821B1-C256-4FCA-AE17-4C7FE5B7ECEA}" destId="{703F7628-947C-4E2D-93A1-57412B53E0B8}" srcOrd="0" destOrd="0" parTransId="{C549DC58-66D7-40D8-B684-A2296AA22D5D}" sibTransId="{3296C7D8-3577-4E01-96D1-AE784895414C}"/>
    <dgm:cxn modelId="{CF5F5360-B465-44F8-8820-0AAE23996403}" type="presParOf" srcId="{5D7E86E7-7803-4BB7-AC2A-1E78D5B07F6B}" destId="{18CC6324-3082-42E4-AB03-B9387DC73E54}" srcOrd="0" destOrd="0" presId="urn:microsoft.com/office/officeart/2005/8/layout/vList2"/>
    <dgm:cxn modelId="{A443226B-444B-4701-9388-D0BEA2AFDE36}" type="presParOf" srcId="{5D7E86E7-7803-4BB7-AC2A-1E78D5B07F6B}" destId="{A89A8CBE-BE80-47B2-818F-FCE53E2806D5}" srcOrd="1" destOrd="0" presId="urn:microsoft.com/office/officeart/2005/8/layout/vList2"/>
    <dgm:cxn modelId="{E234A00C-B369-4D53-AB96-DBA43949E2BE}" type="presParOf" srcId="{5D7E86E7-7803-4BB7-AC2A-1E78D5B07F6B}" destId="{05284E9B-A3A6-43E6-92D3-F75384885C01}" srcOrd="2" destOrd="0" presId="urn:microsoft.com/office/officeart/2005/8/layout/vList2"/>
    <dgm:cxn modelId="{9043467C-E7FA-482E-A07D-D7939CA6BA2F}" type="presParOf" srcId="{5D7E86E7-7803-4BB7-AC2A-1E78D5B07F6B}" destId="{8AA6BF59-1E77-4905-AA9C-102CB1BFAB88}" srcOrd="3" destOrd="0" presId="urn:microsoft.com/office/officeart/2005/8/layout/vList2"/>
    <dgm:cxn modelId="{36A25FCE-C173-4649-9E73-7D5E4157CB84}" type="presParOf" srcId="{5D7E86E7-7803-4BB7-AC2A-1E78D5B07F6B}" destId="{ED3C4BB1-7DC8-4009-B995-7EE50EA489F8}" srcOrd="4" destOrd="0" presId="urn:microsoft.com/office/officeart/2005/8/layout/vList2"/>
    <dgm:cxn modelId="{689D1715-6671-4505-B37E-45ED8F5C1505}" type="presParOf" srcId="{5D7E86E7-7803-4BB7-AC2A-1E78D5B07F6B}" destId="{F8CAB4B5-FCF9-444A-82A8-2B661567EAC0}" srcOrd="5" destOrd="0" presId="urn:microsoft.com/office/officeart/2005/8/layout/vList2"/>
    <dgm:cxn modelId="{2AAD5532-01BE-45C4-A9EC-8B807B774A0A}" type="presParOf" srcId="{5D7E86E7-7803-4BB7-AC2A-1E78D5B07F6B}" destId="{CECB63CF-86A5-4346-8EAA-64ACF818CC4B}" srcOrd="6" destOrd="0" presId="urn:microsoft.com/office/officeart/2005/8/layout/vList2"/>
    <dgm:cxn modelId="{7BEB8A0B-70DE-4C4E-B5D9-2BD34888867A}" type="presParOf" srcId="{5D7E86E7-7803-4BB7-AC2A-1E78D5B07F6B}" destId="{5AF15234-6651-4696-B0CF-3E9EA3E5B9D6}" srcOrd="7" destOrd="0" presId="urn:microsoft.com/office/officeart/2005/8/layout/vList2"/>
    <dgm:cxn modelId="{7F79E20A-3BFB-436F-8537-BCE1F7229BD3}" type="presParOf" srcId="{5D7E86E7-7803-4BB7-AC2A-1E78D5B07F6B}" destId="{D64C4F1B-4735-4566-A457-0DD534B12225}" srcOrd="8" destOrd="0" presId="urn:microsoft.com/office/officeart/2005/8/layout/vList2"/>
    <dgm:cxn modelId="{4BEB1CD2-31E0-4F70-8265-0C9EDE6E7EE1}" type="presParOf" srcId="{5D7E86E7-7803-4BB7-AC2A-1E78D5B07F6B}" destId="{5D844544-ED8C-4355-AB8B-78FCD6B047CA}" srcOrd="9" destOrd="0" presId="urn:microsoft.com/office/officeart/2005/8/layout/vList2"/>
    <dgm:cxn modelId="{8208C4FA-2723-4EC9-9D24-9926EA186125}" type="presParOf" srcId="{5D7E86E7-7803-4BB7-AC2A-1E78D5B07F6B}" destId="{AA27759B-82AE-4CCF-8394-D3CDBE8EE80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03F7628-947C-4E2D-93A1-57412B53E0B8}">
      <dgm:prSet/>
      <dgm:spPr>
        <a:solidFill>
          <a:schemeClr val="accent6">
            <a:lumMod val="75000"/>
          </a:schemeClr>
        </a:solidFill>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a:solidFill>
          <a:schemeClr val="accent6">
            <a:lumMod val="75000"/>
          </a:schemeClr>
        </a:solidFill>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a:solidFill>
          <a:schemeClr val="accent2"/>
        </a:solidFill>
        <a:ln>
          <a:solidFill>
            <a:schemeClr val="accent3">
              <a:lumMod val="60000"/>
              <a:lumOff val="40000"/>
            </a:schemeClr>
          </a:solidFill>
        </a:ln>
      </dgm:spPr>
      <dgm:t>
        <a:bodyPr/>
        <a:lstStyle/>
        <a:p>
          <a:r>
            <a:rPr lang="en-GB" dirty="0"/>
            <a:t>HTTPS Cert</a:t>
          </a:r>
          <a:r>
            <a:rPr lang="en-CH" dirty="0" err="1"/>
            <a:t>ificate</a:t>
          </a:r>
          <a:r>
            <a:rPr lang="en-GB" dirty="0"/>
            <a:t>s TLS 1.</a:t>
          </a:r>
          <a:r>
            <a:rPr lang="en-CH" dirty="0"/>
            <a:t>2</a:t>
          </a:r>
          <a:r>
            <a:rPr lang="en-GB" dirty="0"/>
            <a:t>, 1.</a:t>
          </a:r>
          <a:r>
            <a:rPr lang="en-CH" dirty="0"/>
            <a:t>3 </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a:solidFill>
          <a:srgbClr val="FF0000"/>
        </a:solidFill>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E9B4DB16-800A-4090-A0E9-F0CD63E1C2FC}">
      <dgm:prSet phldrT="[Text]"/>
      <dgm:spPr>
        <a:solidFill>
          <a:schemeClr val="accent2"/>
        </a:solidFill>
      </dgm:spPr>
      <dgm:t>
        <a:bodyPr/>
        <a:lstStyle/>
        <a:p>
          <a:r>
            <a:rPr lang="en-CH" dirty="0"/>
            <a:t>GDPR, Data breaches</a:t>
          </a:r>
          <a:endParaRPr lang="en-US" dirty="0"/>
        </a:p>
      </dgm:t>
    </dgm:pt>
    <dgm:pt modelId="{84C7F0AE-A310-4C9C-9D35-0331DB4F6596}" type="parTrans" cxnId="{DE61F8DE-8ABA-4988-AF38-541BB8D3F6E3}">
      <dgm:prSet/>
      <dgm:spPr/>
      <dgm:t>
        <a:bodyPr/>
        <a:lstStyle/>
        <a:p>
          <a:endParaRPr lang="en-CH"/>
        </a:p>
      </dgm:t>
    </dgm:pt>
    <dgm:pt modelId="{2B89CD21-44F5-4AAF-B48D-6DA71E4CE8A8}" type="sibTrans" cxnId="{DE61F8DE-8ABA-4988-AF38-541BB8D3F6E3}">
      <dgm:prSet/>
      <dgm:spPr/>
      <dgm:t>
        <a:bodyPr/>
        <a:lstStyle/>
        <a:p>
          <a:endParaRPr lang="en-CH"/>
        </a:p>
      </dgm:t>
    </dgm:pt>
    <dgm:pt modelId="{609339CE-9A21-4594-B753-87A21F13125F}">
      <dgm:prSet phldrT="[Text]"/>
      <dgm:spPr>
        <a:solidFill>
          <a:schemeClr val="accent2"/>
        </a:solidFill>
        <a:ln>
          <a:solidFill>
            <a:schemeClr val="accent3">
              <a:lumMod val="60000"/>
              <a:lumOff val="40000"/>
            </a:schemeClr>
          </a:solidFill>
        </a:ln>
      </dgm:spPr>
      <dgm:t>
        <a:bodyPr/>
        <a:lstStyle/>
        <a:p>
          <a:r>
            <a:rPr lang="en-CH" dirty="0"/>
            <a:t>Hosting</a:t>
          </a:r>
          <a:endParaRPr lang="en-US" dirty="0"/>
        </a:p>
      </dgm:t>
    </dgm:pt>
    <dgm:pt modelId="{FB8FEEB0-3A4E-486C-9108-D803C946C65F}" type="parTrans" cxnId="{5B0888FC-4F02-4909-ABC5-952B27949A93}">
      <dgm:prSet/>
      <dgm:spPr/>
      <dgm:t>
        <a:bodyPr/>
        <a:lstStyle/>
        <a:p>
          <a:endParaRPr lang="en-CH"/>
        </a:p>
      </dgm:t>
    </dgm:pt>
    <dgm:pt modelId="{BBB21A0E-0E5E-4C4B-875B-1C5769C523D8}" type="sibTrans" cxnId="{5B0888FC-4F02-4909-ABC5-952B27949A93}">
      <dgm:prSet/>
      <dgm:spPr/>
      <dgm:t>
        <a:bodyPr/>
        <a:lstStyle/>
        <a:p>
          <a:endParaRPr lang="en-CH"/>
        </a:p>
      </dgm:t>
    </dgm:pt>
    <dgm:pt modelId="{5D7E86E7-7803-4BB7-AC2A-1E78D5B07F6B}" type="pres">
      <dgm:prSet presAssocID="{12C821B1-C256-4FCA-AE17-4C7FE5B7ECEA}" presName="linear" presStyleCnt="0">
        <dgm:presLayoutVars>
          <dgm:animLvl val="lvl"/>
          <dgm:resizeHandles val="exact"/>
        </dgm:presLayoutVars>
      </dgm:prSet>
      <dgm:spPr/>
    </dgm:pt>
    <dgm:pt modelId="{18CC6324-3082-42E4-AB03-B9387DC73E54}" type="pres">
      <dgm:prSet presAssocID="{703F7628-947C-4E2D-93A1-57412B53E0B8}" presName="parentText" presStyleLbl="node1" presStyleIdx="0" presStyleCnt="6">
        <dgm:presLayoutVars>
          <dgm:chMax val="0"/>
          <dgm:bulletEnabled val="1"/>
        </dgm:presLayoutVars>
      </dgm:prSet>
      <dgm:spPr/>
    </dgm:pt>
    <dgm:pt modelId="{A89A8CBE-BE80-47B2-818F-FCE53E2806D5}" type="pres">
      <dgm:prSet presAssocID="{3296C7D8-3577-4E01-96D1-AE784895414C}" presName="spacer" presStyleCnt="0"/>
      <dgm:spPr/>
    </dgm:pt>
    <dgm:pt modelId="{05284E9B-A3A6-43E6-92D3-F75384885C01}" type="pres">
      <dgm:prSet presAssocID="{9C0FB805-B43E-4D15-9C9A-3D1A264B3D9E}" presName="parentText" presStyleLbl="node1" presStyleIdx="1" presStyleCnt="6">
        <dgm:presLayoutVars>
          <dgm:chMax val="0"/>
          <dgm:bulletEnabled val="1"/>
        </dgm:presLayoutVars>
      </dgm:prSet>
      <dgm:spPr/>
    </dgm:pt>
    <dgm:pt modelId="{8AA6BF59-1E77-4905-AA9C-102CB1BFAB88}" type="pres">
      <dgm:prSet presAssocID="{C0DDE3B2-5E4E-4A90-A056-EF3741A1D5A2}" presName="spacer" presStyleCnt="0"/>
      <dgm:spPr/>
    </dgm:pt>
    <dgm:pt modelId="{ED3C4BB1-7DC8-4009-B995-7EE50EA489F8}" type="pres">
      <dgm:prSet presAssocID="{F7DD1482-239D-4C6F-A1EF-45C0AD4DE1E9}" presName="parentText" presStyleLbl="node1" presStyleIdx="2" presStyleCnt="6">
        <dgm:presLayoutVars>
          <dgm:chMax val="0"/>
          <dgm:bulletEnabled val="1"/>
        </dgm:presLayoutVars>
      </dgm:prSet>
      <dgm:spPr/>
    </dgm:pt>
    <dgm:pt modelId="{F8CAB4B5-FCF9-444A-82A8-2B661567EAC0}" type="pres">
      <dgm:prSet presAssocID="{E953206D-C5C1-460B-A0D2-E20F610F85AE}" presName="spacer" presStyleCnt="0"/>
      <dgm:spPr/>
    </dgm:pt>
    <dgm:pt modelId="{9E92D100-7915-41A7-A3B0-D95A32D15DEE}" type="pres">
      <dgm:prSet presAssocID="{609339CE-9A21-4594-B753-87A21F13125F}" presName="parentText" presStyleLbl="node1" presStyleIdx="3" presStyleCnt="6">
        <dgm:presLayoutVars>
          <dgm:chMax val="0"/>
          <dgm:bulletEnabled val="1"/>
        </dgm:presLayoutVars>
      </dgm:prSet>
      <dgm:spPr/>
    </dgm:pt>
    <dgm:pt modelId="{4565A3AB-2ACD-4374-AD45-F148ED236192}" type="pres">
      <dgm:prSet presAssocID="{BBB21A0E-0E5E-4C4B-875B-1C5769C523D8}" presName="spacer" presStyleCnt="0"/>
      <dgm:spPr/>
    </dgm:pt>
    <dgm:pt modelId="{5AF7869C-EC25-489C-A108-A7BD66342DB1}" type="pres">
      <dgm:prSet presAssocID="{E9B4DB16-800A-4090-A0E9-F0CD63E1C2FC}" presName="parentText" presStyleLbl="node1" presStyleIdx="4" presStyleCnt="6">
        <dgm:presLayoutVars>
          <dgm:chMax val="0"/>
          <dgm:bulletEnabled val="1"/>
        </dgm:presLayoutVars>
      </dgm:prSet>
      <dgm:spPr/>
    </dgm:pt>
    <dgm:pt modelId="{E9A2B969-57BA-4C24-A363-9C82D90A9D72}" type="pres">
      <dgm:prSet presAssocID="{2B89CD21-44F5-4AAF-B48D-6DA71E4CE8A8}" presName="spacer" presStyleCnt="0"/>
      <dgm:spPr/>
    </dgm:pt>
    <dgm:pt modelId="{AA27759B-82AE-4CCF-8394-D3CDBE8EE80D}" type="pres">
      <dgm:prSet presAssocID="{53831898-D107-421D-A97D-E900B399EC88}" presName="parentText" presStyleLbl="node1" presStyleIdx="5" presStyleCnt="6">
        <dgm:presLayoutVars>
          <dgm:chMax val="0"/>
          <dgm:bulletEnabled val="1"/>
        </dgm:presLayoutVars>
      </dgm:prSet>
      <dgm:spPr/>
    </dgm:pt>
  </dgm:ptLst>
  <dgm:cxnLst>
    <dgm:cxn modelId="{08AABB22-FCDC-4075-BDAB-06314F838008}" type="presOf" srcId="{12C821B1-C256-4FCA-AE17-4C7FE5B7ECEA}" destId="{5D7E86E7-7803-4BB7-AC2A-1E78D5B07F6B}" srcOrd="0" destOrd="0" presId="urn:microsoft.com/office/officeart/2005/8/layout/vList2"/>
    <dgm:cxn modelId="{496D6A23-B239-4514-8347-661FF066E27D}" type="presOf" srcId="{E9B4DB16-800A-4090-A0E9-F0CD63E1C2FC}" destId="{5AF7869C-EC25-489C-A108-A7BD66342DB1}" srcOrd="0" destOrd="0" presId="urn:microsoft.com/office/officeart/2005/8/layout/vList2"/>
    <dgm:cxn modelId="{E0B2E22D-9F3A-4CDB-95BC-C6B2F131DB82}" type="presOf" srcId="{9C0FB805-B43E-4D15-9C9A-3D1A264B3D9E}" destId="{05284E9B-A3A6-43E6-92D3-F75384885C01}" srcOrd="0" destOrd="0" presId="urn:microsoft.com/office/officeart/2005/8/layout/vList2"/>
    <dgm:cxn modelId="{CC921F33-0F5C-4533-9492-9266D3FEF7AD}" srcId="{12C821B1-C256-4FCA-AE17-4C7FE5B7ECEA}" destId="{53831898-D107-421D-A97D-E900B399EC88}" srcOrd="5" destOrd="0" parTransId="{46338658-30CF-40A5-B551-29CFC14F25D7}" sibTransId="{764B3C43-D233-46B1-B793-9EBEE9F721E1}"/>
    <dgm:cxn modelId="{5DC88960-45E1-4756-BDD6-11AD29DB5CC6}" type="presOf" srcId="{53831898-D107-421D-A97D-E900B399EC88}" destId="{AA27759B-82AE-4CCF-8394-D3CDBE8EE80D}" srcOrd="0" destOrd="0" presId="urn:microsoft.com/office/officeart/2005/8/layout/vList2"/>
    <dgm:cxn modelId="{90264068-67E8-44E4-A1E1-5A45F5C50300}" srcId="{12C821B1-C256-4FCA-AE17-4C7FE5B7ECEA}" destId="{9C0FB805-B43E-4D15-9C9A-3D1A264B3D9E}" srcOrd="1" destOrd="0" parTransId="{F0E2FA28-E655-42EB-97D0-8F3DDD7A02F0}" sibTransId="{C0DDE3B2-5E4E-4A90-A056-EF3741A1D5A2}"/>
    <dgm:cxn modelId="{9F7CFAAE-B1F1-4E89-B92E-11D891F2BAE2}" srcId="{12C821B1-C256-4FCA-AE17-4C7FE5B7ECEA}" destId="{F7DD1482-239D-4C6F-A1EF-45C0AD4DE1E9}" srcOrd="2" destOrd="0" parTransId="{FE08F137-FF19-4F4F-B581-01ED7912D076}" sibTransId="{E953206D-C5C1-460B-A0D2-E20F610F85AE}"/>
    <dgm:cxn modelId="{28343AAF-C1BE-4B3C-B3F1-2B386FAB6AD6}" type="presOf" srcId="{F7DD1482-239D-4C6F-A1EF-45C0AD4DE1E9}" destId="{ED3C4BB1-7DC8-4009-B995-7EE50EA489F8}" srcOrd="0" destOrd="0" presId="urn:microsoft.com/office/officeart/2005/8/layout/vList2"/>
    <dgm:cxn modelId="{20A26BCF-4744-4373-B4D1-90087CA8A33D}" type="presOf" srcId="{703F7628-947C-4E2D-93A1-57412B53E0B8}" destId="{18CC6324-3082-42E4-AB03-B9387DC73E54}" srcOrd="0" destOrd="0" presId="urn:microsoft.com/office/officeart/2005/8/layout/vList2"/>
    <dgm:cxn modelId="{DE61F8DE-8ABA-4988-AF38-541BB8D3F6E3}" srcId="{12C821B1-C256-4FCA-AE17-4C7FE5B7ECEA}" destId="{E9B4DB16-800A-4090-A0E9-F0CD63E1C2FC}" srcOrd="4" destOrd="0" parTransId="{84C7F0AE-A310-4C9C-9D35-0331DB4F6596}" sibTransId="{2B89CD21-44F5-4AAF-B48D-6DA71E4CE8A8}"/>
    <dgm:cxn modelId="{37FCD1E7-9F7B-4167-B591-67AB68BEAC2C}" type="presOf" srcId="{609339CE-9A21-4594-B753-87A21F13125F}" destId="{9E92D100-7915-41A7-A3B0-D95A32D15DEE}"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5B0888FC-4F02-4909-ABC5-952B27949A93}" srcId="{12C821B1-C256-4FCA-AE17-4C7FE5B7ECEA}" destId="{609339CE-9A21-4594-B753-87A21F13125F}" srcOrd="3" destOrd="0" parTransId="{FB8FEEB0-3A4E-486C-9108-D803C946C65F}" sibTransId="{BBB21A0E-0E5E-4C4B-875B-1C5769C523D8}"/>
    <dgm:cxn modelId="{CF5F5360-B465-44F8-8820-0AAE23996403}" type="presParOf" srcId="{5D7E86E7-7803-4BB7-AC2A-1E78D5B07F6B}" destId="{18CC6324-3082-42E4-AB03-B9387DC73E54}" srcOrd="0" destOrd="0" presId="urn:microsoft.com/office/officeart/2005/8/layout/vList2"/>
    <dgm:cxn modelId="{A443226B-444B-4701-9388-D0BEA2AFDE36}" type="presParOf" srcId="{5D7E86E7-7803-4BB7-AC2A-1E78D5B07F6B}" destId="{A89A8CBE-BE80-47B2-818F-FCE53E2806D5}" srcOrd="1" destOrd="0" presId="urn:microsoft.com/office/officeart/2005/8/layout/vList2"/>
    <dgm:cxn modelId="{E234A00C-B369-4D53-AB96-DBA43949E2BE}" type="presParOf" srcId="{5D7E86E7-7803-4BB7-AC2A-1E78D5B07F6B}" destId="{05284E9B-A3A6-43E6-92D3-F75384885C01}" srcOrd="2" destOrd="0" presId="urn:microsoft.com/office/officeart/2005/8/layout/vList2"/>
    <dgm:cxn modelId="{9043467C-E7FA-482E-A07D-D7939CA6BA2F}" type="presParOf" srcId="{5D7E86E7-7803-4BB7-AC2A-1E78D5B07F6B}" destId="{8AA6BF59-1E77-4905-AA9C-102CB1BFAB88}" srcOrd="3" destOrd="0" presId="urn:microsoft.com/office/officeart/2005/8/layout/vList2"/>
    <dgm:cxn modelId="{36A25FCE-C173-4649-9E73-7D5E4157CB84}" type="presParOf" srcId="{5D7E86E7-7803-4BB7-AC2A-1E78D5B07F6B}" destId="{ED3C4BB1-7DC8-4009-B995-7EE50EA489F8}" srcOrd="4" destOrd="0" presId="urn:microsoft.com/office/officeart/2005/8/layout/vList2"/>
    <dgm:cxn modelId="{689D1715-6671-4505-B37E-45ED8F5C1505}" type="presParOf" srcId="{5D7E86E7-7803-4BB7-AC2A-1E78D5B07F6B}" destId="{F8CAB4B5-FCF9-444A-82A8-2B661567EAC0}" srcOrd="5" destOrd="0" presId="urn:microsoft.com/office/officeart/2005/8/layout/vList2"/>
    <dgm:cxn modelId="{020B78C9-4223-48C7-AFA0-28182B308ECC}" type="presParOf" srcId="{5D7E86E7-7803-4BB7-AC2A-1E78D5B07F6B}" destId="{9E92D100-7915-41A7-A3B0-D95A32D15DEE}" srcOrd="6" destOrd="0" presId="urn:microsoft.com/office/officeart/2005/8/layout/vList2"/>
    <dgm:cxn modelId="{8D63AA54-E70D-432E-900B-550B8D2053A6}" type="presParOf" srcId="{5D7E86E7-7803-4BB7-AC2A-1E78D5B07F6B}" destId="{4565A3AB-2ACD-4374-AD45-F148ED236192}" srcOrd="7" destOrd="0" presId="urn:microsoft.com/office/officeart/2005/8/layout/vList2"/>
    <dgm:cxn modelId="{7BC18070-CB4C-4DA8-8FD8-84260D51FC27}" type="presParOf" srcId="{5D7E86E7-7803-4BB7-AC2A-1E78D5B07F6B}" destId="{5AF7869C-EC25-489C-A108-A7BD66342DB1}" srcOrd="8" destOrd="0" presId="urn:microsoft.com/office/officeart/2005/8/layout/vList2"/>
    <dgm:cxn modelId="{44DFC070-778D-4221-B968-96013A85305E}" type="presParOf" srcId="{5D7E86E7-7803-4BB7-AC2A-1E78D5B07F6B}" destId="{E9A2B969-57BA-4C24-A363-9C82D90A9D72}" srcOrd="9" destOrd="0" presId="urn:microsoft.com/office/officeart/2005/8/layout/vList2"/>
    <dgm:cxn modelId="{8208C4FA-2723-4EC9-9D24-9926EA186125}" type="presParOf" srcId="{5D7E86E7-7803-4BB7-AC2A-1E78D5B07F6B}" destId="{AA27759B-82AE-4CCF-8394-D3CDBE8EE80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90A979-9730-4B0B-BDB7-65FAEA2882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75F7F1-8B52-4AB4-B63D-4CD38CB3736E}">
      <dgm:prSet/>
      <dgm:spPr/>
      <dgm:t>
        <a:bodyPr/>
        <a:lstStyle/>
        <a:p>
          <a:r>
            <a:rPr lang="en-GB" dirty="0"/>
            <a:t>OAuth2 Resource Owner Credentials Flow</a:t>
          </a:r>
          <a:endParaRPr lang="en-US" dirty="0"/>
        </a:p>
      </dgm:t>
    </dgm:pt>
    <dgm:pt modelId="{A210B218-951A-4030-A39E-FCED7B8BDA6B}" type="parTrans" cxnId="{6793A6BF-A86E-471F-BCC8-2B18E3ED5762}">
      <dgm:prSet/>
      <dgm:spPr/>
      <dgm:t>
        <a:bodyPr/>
        <a:lstStyle/>
        <a:p>
          <a:endParaRPr lang="en-US"/>
        </a:p>
      </dgm:t>
    </dgm:pt>
    <dgm:pt modelId="{142D0D7D-94FE-4A1E-96CA-96BD2705740C}" type="sibTrans" cxnId="{6793A6BF-A86E-471F-BCC8-2B18E3ED5762}">
      <dgm:prSet/>
      <dgm:spPr/>
      <dgm:t>
        <a:bodyPr/>
        <a:lstStyle/>
        <a:p>
          <a:endParaRPr lang="en-US"/>
        </a:p>
      </dgm:t>
    </dgm:pt>
    <dgm:pt modelId="{0C59E2DD-B92F-47FA-A8B3-16A3FB845201}">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r>
            <a:rPr lang="en-CH" dirty="0"/>
            <a:t> + PKCE with client secret </a:t>
          </a:r>
          <a:endParaRPr lang="en-US" dirty="0"/>
        </a:p>
      </dgm:t>
    </dgm:pt>
    <dgm:pt modelId="{BD92D4F6-E913-4448-BFB1-095144904624}" type="parTrans" cxnId="{37FB589D-5CA3-461A-A6C7-F5D5950CE180}">
      <dgm:prSet/>
      <dgm:spPr/>
      <dgm:t>
        <a:bodyPr/>
        <a:lstStyle/>
        <a:p>
          <a:endParaRPr lang="en-CH"/>
        </a:p>
      </dgm:t>
    </dgm:pt>
    <dgm:pt modelId="{C3CCBF94-6212-4F6F-B4A1-9C9095B6C9C5}" type="sibTrans" cxnId="{37FB589D-5CA3-461A-A6C7-F5D5950CE180}">
      <dgm:prSet/>
      <dgm:spPr/>
      <dgm:t>
        <a:bodyPr/>
        <a:lstStyle/>
        <a:p>
          <a:endParaRPr lang="en-CH"/>
        </a:p>
      </dgm:t>
    </dgm:pt>
    <dgm:pt modelId="{D4071636-B664-4433-AB45-BA149755308E}">
      <dgm:prSet/>
      <dgm:spPr/>
      <dgm:t>
        <a:bodyPr/>
        <a:lstStyle/>
        <a:p>
          <a:r>
            <a:rPr lang="en-GB" dirty="0"/>
            <a:t>O</a:t>
          </a:r>
          <a:r>
            <a:rPr lang="en-CH" dirty="0" err="1"/>
            <a:t>penID</a:t>
          </a:r>
          <a:r>
            <a:rPr lang="en-CH" dirty="0"/>
            <a:t> Connect</a:t>
          </a:r>
          <a:r>
            <a:rPr lang="en-GB" dirty="0"/>
            <a:t> </a:t>
          </a:r>
          <a:r>
            <a:rPr lang="en-CH" dirty="0"/>
            <a:t>Hybrid </a:t>
          </a:r>
          <a:r>
            <a:rPr lang="en-GB" dirty="0"/>
            <a:t>flow</a:t>
          </a:r>
          <a:endParaRPr lang="en-US" dirty="0"/>
        </a:p>
      </dgm:t>
    </dgm:pt>
    <dgm:pt modelId="{CBD0D45D-6DBD-4663-AEB5-BF1C09AA3FC3}" type="parTrans" cxnId="{0FE14EE8-61AB-4F10-A7A3-BAFACB6F54FD}">
      <dgm:prSet/>
      <dgm:spPr/>
      <dgm:t>
        <a:bodyPr/>
        <a:lstStyle/>
        <a:p>
          <a:endParaRPr lang="en-CH"/>
        </a:p>
      </dgm:t>
    </dgm:pt>
    <dgm:pt modelId="{24FCD92A-59AA-42E4-AF9F-CB1224949369}" type="sibTrans" cxnId="{0FE14EE8-61AB-4F10-A7A3-BAFACB6F54FD}">
      <dgm:prSet/>
      <dgm:spPr/>
      <dgm:t>
        <a:bodyPr/>
        <a:lstStyle/>
        <a:p>
          <a:endParaRPr lang="en-CH"/>
        </a:p>
      </dgm:t>
    </dgm:pt>
    <dgm:pt modelId="{7A51906A-2234-497F-A7D0-AE09261F874B}">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r>
            <a:rPr lang="en-CH" dirty="0"/>
            <a:t> + PKCE with no secret</a:t>
          </a:r>
          <a:endParaRPr lang="en-US" dirty="0"/>
        </a:p>
      </dgm:t>
    </dgm:pt>
    <dgm:pt modelId="{22D00D61-29B5-4AD9-BDEB-07DE6EF85C1F}" type="parTrans" cxnId="{8612AED7-1963-438F-BCC0-AE3CB5A648A0}">
      <dgm:prSet/>
      <dgm:spPr/>
      <dgm:t>
        <a:bodyPr/>
        <a:lstStyle/>
        <a:p>
          <a:endParaRPr lang="en-CH"/>
        </a:p>
      </dgm:t>
    </dgm:pt>
    <dgm:pt modelId="{81475130-D37D-4D9A-929F-0C94D3D56264}" type="sibTrans" cxnId="{8612AED7-1963-438F-BCC0-AE3CB5A648A0}">
      <dgm:prSet/>
      <dgm:spPr/>
      <dgm:t>
        <a:bodyPr/>
        <a:lstStyle/>
        <a:p>
          <a:endParaRPr lang="en-CH"/>
        </a:p>
      </dgm:t>
    </dgm:pt>
    <dgm:pt modelId="{A9C0B7A9-A1FA-409F-9C76-B4636EED669F}">
      <dgm:prSet/>
      <dgm:spPr/>
      <dgm:t>
        <a:bodyPr/>
        <a:lstStyle/>
        <a:p>
          <a:r>
            <a:rPr lang="en-CH" dirty="0"/>
            <a:t>OAuth Device Flow</a:t>
          </a:r>
          <a:endParaRPr lang="en-US" dirty="0"/>
        </a:p>
      </dgm:t>
    </dgm:pt>
    <dgm:pt modelId="{31F56E4B-9EDA-4D3B-881B-41A5DB83FDA5}" type="parTrans" cxnId="{6D1C02A4-F721-448B-9599-659C6A821DE5}">
      <dgm:prSet/>
      <dgm:spPr/>
      <dgm:t>
        <a:bodyPr/>
        <a:lstStyle/>
        <a:p>
          <a:endParaRPr lang="en-CH"/>
        </a:p>
      </dgm:t>
    </dgm:pt>
    <dgm:pt modelId="{4A66D8E1-7A9B-4737-9B20-E8AC75547552}" type="sibTrans" cxnId="{6D1C02A4-F721-448B-9599-659C6A821DE5}">
      <dgm:prSet/>
      <dgm:spPr/>
      <dgm:t>
        <a:bodyPr/>
        <a:lstStyle/>
        <a:p>
          <a:endParaRPr lang="en-CH"/>
        </a:p>
      </dgm:t>
    </dgm:pt>
    <dgm:pt modelId="{AE9E73D0-EC9D-4B4D-ADA0-04BFBAD6782B}">
      <dgm:prSet/>
      <dgm:spPr/>
      <dgm:t>
        <a:bodyPr/>
        <a:lstStyle/>
        <a:p>
          <a:r>
            <a:rPr lang="en-CH" dirty="0"/>
            <a:t>On Behalf Of (OBO) Flow</a:t>
          </a:r>
          <a:endParaRPr lang="en-US" dirty="0"/>
        </a:p>
      </dgm:t>
    </dgm:pt>
    <dgm:pt modelId="{47355DE7-A042-4E33-AA0D-98F1BFF57DE3}" type="parTrans" cxnId="{6FDF01A1-571A-4867-8EBF-B994E152352A}">
      <dgm:prSet/>
      <dgm:spPr/>
      <dgm:t>
        <a:bodyPr/>
        <a:lstStyle/>
        <a:p>
          <a:endParaRPr lang="en-CH"/>
        </a:p>
      </dgm:t>
    </dgm:pt>
    <dgm:pt modelId="{6205B72C-3963-4895-A51F-117A60347A0C}" type="sibTrans" cxnId="{6FDF01A1-571A-4867-8EBF-B994E152352A}">
      <dgm:prSet/>
      <dgm:spPr/>
      <dgm:t>
        <a:bodyPr/>
        <a:lstStyle/>
        <a:p>
          <a:endParaRPr lang="en-CH"/>
        </a:p>
      </dgm:t>
    </dgm:pt>
    <dgm:pt modelId="{78C22F3B-5453-460F-AE03-9219E031043A}">
      <dgm:prSet/>
      <dgm:spPr/>
      <dgm:t>
        <a:bodyPr/>
        <a:lstStyle/>
        <a:p>
          <a:r>
            <a:rPr lang="en-US" dirty="0"/>
            <a:t>Azure Managed Identities</a:t>
          </a:r>
        </a:p>
      </dgm:t>
    </dgm:pt>
    <dgm:pt modelId="{8CE3FB8F-0A40-4044-B94C-F1D3DAB1E831}" type="parTrans" cxnId="{58AFFE12-49A9-4107-9CB1-CA148F8F5803}">
      <dgm:prSet/>
      <dgm:spPr/>
      <dgm:t>
        <a:bodyPr/>
        <a:lstStyle/>
        <a:p>
          <a:endParaRPr lang="en-US"/>
        </a:p>
      </dgm:t>
    </dgm:pt>
    <dgm:pt modelId="{106B6C69-9AEB-41CE-84E8-37BFBC13F58B}" type="sibTrans" cxnId="{58AFFE12-49A9-4107-9CB1-CA148F8F5803}">
      <dgm:prSet/>
      <dgm:spPr/>
      <dgm:t>
        <a:bodyPr/>
        <a:lstStyle/>
        <a:p>
          <a:endParaRPr lang="en-US"/>
        </a:p>
      </dgm:t>
    </dgm:pt>
    <dgm:pt modelId="{A122D85D-3F61-40E9-BAFE-2FF2FF45ED72}" type="pres">
      <dgm:prSet presAssocID="{8A90A979-9730-4B0B-BDB7-65FAEA28821F}" presName="linear" presStyleCnt="0">
        <dgm:presLayoutVars>
          <dgm:animLvl val="lvl"/>
          <dgm:resizeHandles val="exact"/>
        </dgm:presLayoutVars>
      </dgm:prSet>
      <dgm:spPr/>
    </dgm:pt>
    <dgm:pt modelId="{ACCACDB8-81CA-441D-AD7E-33A645FC2259}" type="pres">
      <dgm:prSet presAssocID="{AF75F7F1-8B52-4AB4-B63D-4CD38CB3736E}" presName="parentText" presStyleLbl="node1" presStyleIdx="0" presStyleCnt="7">
        <dgm:presLayoutVars>
          <dgm:chMax val="0"/>
          <dgm:bulletEnabled val="1"/>
        </dgm:presLayoutVars>
      </dgm:prSet>
      <dgm:spPr/>
    </dgm:pt>
    <dgm:pt modelId="{0FA0CE64-1F24-4D6E-BCB2-0C5B5683DE6C}" type="pres">
      <dgm:prSet presAssocID="{142D0D7D-94FE-4A1E-96CA-96BD2705740C}" presName="spacer" presStyleCnt="0"/>
      <dgm:spPr/>
    </dgm:pt>
    <dgm:pt modelId="{07159927-2EE2-436B-B070-FCC1814BD7AC}" type="pres">
      <dgm:prSet presAssocID="{0C59E2DD-B92F-47FA-A8B3-16A3FB845201}" presName="parentText" presStyleLbl="node1" presStyleIdx="1" presStyleCnt="7">
        <dgm:presLayoutVars>
          <dgm:chMax val="0"/>
          <dgm:bulletEnabled val="1"/>
        </dgm:presLayoutVars>
      </dgm:prSet>
      <dgm:spPr/>
    </dgm:pt>
    <dgm:pt modelId="{A843FAA8-3907-4E99-910C-F08489970677}" type="pres">
      <dgm:prSet presAssocID="{C3CCBF94-6212-4F6F-B4A1-9C9095B6C9C5}" presName="spacer" presStyleCnt="0"/>
      <dgm:spPr/>
    </dgm:pt>
    <dgm:pt modelId="{6812421C-869A-4CE5-A191-9F0C154B1243}" type="pres">
      <dgm:prSet presAssocID="{D4071636-B664-4433-AB45-BA149755308E}" presName="parentText" presStyleLbl="node1" presStyleIdx="2" presStyleCnt="7">
        <dgm:presLayoutVars>
          <dgm:chMax val="0"/>
          <dgm:bulletEnabled val="1"/>
        </dgm:presLayoutVars>
      </dgm:prSet>
      <dgm:spPr/>
    </dgm:pt>
    <dgm:pt modelId="{EF014346-B76C-4A75-8F37-9523BC40DD94}" type="pres">
      <dgm:prSet presAssocID="{24FCD92A-59AA-42E4-AF9F-CB1224949369}" presName="spacer" presStyleCnt="0"/>
      <dgm:spPr/>
    </dgm:pt>
    <dgm:pt modelId="{8ADDEECE-A38D-4F2B-B55F-F34F6A1DCF5D}" type="pres">
      <dgm:prSet presAssocID="{7A51906A-2234-497F-A7D0-AE09261F874B}" presName="parentText" presStyleLbl="node1" presStyleIdx="3" presStyleCnt="7">
        <dgm:presLayoutVars>
          <dgm:chMax val="0"/>
          <dgm:bulletEnabled val="1"/>
        </dgm:presLayoutVars>
      </dgm:prSet>
      <dgm:spPr/>
    </dgm:pt>
    <dgm:pt modelId="{BF50B0FE-FDB4-407C-82C2-D351B768218B}" type="pres">
      <dgm:prSet presAssocID="{81475130-D37D-4D9A-929F-0C94D3D56264}" presName="spacer" presStyleCnt="0"/>
      <dgm:spPr/>
    </dgm:pt>
    <dgm:pt modelId="{C2DBEB9B-1E62-4E0D-85BE-E4C50DDE3E10}" type="pres">
      <dgm:prSet presAssocID="{A9C0B7A9-A1FA-409F-9C76-B4636EED669F}" presName="parentText" presStyleLbl="node1" presStyleIdx="4" presStyleCnt="7">
        <dgm:presLayoutVars>
          <dgm:chMax val="0"/>
          <dgm:bulletEnabled val="1"/>
        </dgm:presLayoutVars>
      </dgm:prSet>
      <dgm:spPr/>
    </dgm:pt>
    <dgm:pt modelId="{3ED3B4A7-6548-462B-B9B1-E3AAC009A806}" type="pres">
      <dgm:prSet presAssocID="{4A66D8E1-7A9B-4737-9B20-E8AC75547552}" presName="spacer" presStyleCnt="0"/>
      <dgm:spPr/>
    </dgm:pt>
    <dgm:pt modelId="{49351324-DBFE-4192-8D0A-68A60AE3DBE7}" type="pres">
      <dgm:prSet presAssocID="{AE9E73D0-EC9D-4B4D-ADA0-04BFBAD6782B}" presName="parentText" presStyleLbl="node1" presStyleIdx="5" presStyleCnt="7">
        <dgm:presLayoutVars>
          <dgm:chMax val="0"/>
          <dgm:bulletEnabled val="1"/>
        </dgm:presLayoutVars>
      </dgm:prSet>
      <dgm:spPr/>
    </dgm:pt>
    <dgm:pt modelId="{C14C1388-1B03-4F32-93D7-F6FF66F991EB}" type="pres">
      <dgm:prSet presAssocID="{6205B72C-3963-4895-A51F-117A60347A0C}" presName="spacer" presStyleCnt="0"/>
      <dgm:spPr/>
    </dgm:pt>
    <dgm:pt modelId="{9D2B1D70-9233-4373-949C-4FA862BF0F7C}" type="pres">
      <dgm:prSet presAssocID="{78C22F3B-5453-460F-AE03-9219E031043A}" presName="parentText" presStyleLbl="node1" presStyleIdx="6" presStyleCnt="7">
        <dgm:presLayoutVars>
          <dgm:chMax val="0"/>
          <dgm:bulletEnabled val="1"/>
        </dgm:presLayoutVars>
      </dgm:prSet>
      <dgm:spPr/>
    </dgm:pt>
  </dgm:ptLst>
  <dgm:cxnLst>
    <dgm:cxn modelId="{5A4E1209-0BC2-4EFC-9628-ED682E7FB9DB}" type="presOf" srcId="{AE9E73D0-EC9D-4B4D-ADA0-04BFBAD6782B}" destId="{49351324-DBFE-4192-8D0A-68A60AE3DBE7}" srcOrd="0" destOrd="0" presId="urn:microsoft.com/office/officeart/2005/8/layout/vList2"/>
    <dgm:cxn modelId="{58AFFE12-49A9-4107-9CB1-CA148F8F5803}" srcId="{8A90A979-9730-4B0B-BDB7-65FAEA28821F}" destId="{78C22F3B-5453-460F-AE03-9219E031043A}" srcOrd="6" destOrd="0" parTransId="{8CE3FB8F-0A40-4044-B94C-F1D3DAB1E831}" sibTransId="{106B6C69-9AEB-41CE-84E8-37BFBC13F58B}"/>
    <dgm:cxn modelId="{E007ED32-B3B0-4107-A6AB-1ACF09440BCF}" type="presOf" srcId="{7A51906A-2234-497F-A7D0-AE09261F874B}" destId="{8ADDEECE-A38D-4F2B-B55F-F34F6A1DCF5D}" srcOrd="0" destOrd="0" presId="urn:microsoft.com/office/officeart/2005/8/layout/vList2"/>
    <dgm:cxn modelId="{30F2F734-41BD-4FE4-8A58-9120FA46DACB}" type="presOf" srcId="{8A90A979-9730-4B0B-BDB7-65FAEA28821F}" destId="{A122D85D-3F61-40E9-BAFE-2FF2FF45ED72}" srcOrd="0" destOrd="0" presId="urn:microsoft.com/office/officeart/2005/8/layout/vList2"/>
    <dgm:cxn modelId="{F7C9293A-EF16-4A0B-BF6D-28206AC407A6}" type="presOf" srcId="{0C59E2DD-B92F-47FA-A8B3-16A3FB845201}" destId="{07159927-2EE2-436B-B070-FCC1814BD7AC}" srcOrd="0" destOrd="0" presId="urn:microsoft.com/office/officeart/2005/8/layout/vList2"/>
    <dgm:cxn modelId="{091E8846-AD4B-4648-B446-1B636D2338CC}" type="presOf" srcId="{78C22F3B-5453-460F-AE03-9219E031043A}" destId="{9D2B1D70-9233-4373-949C-4FA862BF0F7C}" srcOrd="0" destOrd="0" presId="urn:microsoft.com/office/officeart/2005/8/layout/vList2"/>
    <dgm:cxn modelId="{840C7B56-F0AB-4104-993B-1B8E0FF850E0}" type="presOf" srcId="{A9C0B7A9-A1FA-409F-9C76-B4636EED669F}" destId="{C2DBEB9B-1E62-4E0D-85BE-E4C50DDE3E10}" srcOrd="0" destOrd="0" presId="urn:microsoft.com/office/officeart/2005/8/layout/vList2"/>
    <dgm:cxn modelId="{AD68A37E-939B-4807-9ABC-CF0358C9772F}" type="presOf" srcId="{D4071636-B664-4433-AB45-BA149755308E}" destId="{6812421C-869A-4CE5-A191-9F0C154B1243}" srcOrd="0" destOrd="0" presId="urn:microsoft.com/office/officeart/2005/8/layout/vList2"/>
    <dgm:cxn modelId="{37FB589D-5CA3-461A-A6C7-F5D5950CE180}" srcId="{8A90A979-9730-4B0B-BDB7-65FAEA28821F}" destId="{0C59E2DD-B92F-47FA-A8B3-16A3FB845201}" srcOrd="1" destOrd="0" parTransId="{BD92D4F6-E913-4448-BFB1-095144904624}" sibTransId="{C3CCBF94-6212-4F6F-B4A1-9C9095B6C9C5}"/>
    <dgm:cxn modelId="{6FDF01A1-571A-4867-8EBF-B994E152352A}" srcId="{8A90A979-9730-4B0B-BDB7-65FAEA28821F}" destId="{AE9E73D0-EC9D-4B4D-ADA0-04BFBAD6782B}" srcOrd="5" destOrd="0" parTransId="{47355DE7-A042-4E33-AA0D-98F1BFF57DE3}" sibTransId="{6205B72C-3963-4895-A51F-117A60347A0C}"/>
    <dgm:cxn modelId="{6D1C02A4-F721-448B-9599-659C6A821DE5}" srcId="{8A90A979-9730-4B0B-BDB7-65FAEA28821F}" destId="{A9C0B7A9-A1FA-409F-9C76-B4636EED669F}" srcOrd="4" destOrd="0" parTransId="{31F56E4B-9EDA-4D3B-881B-41A5DB83FDA5}" sibTransId="{4A66D8E1-7A9B-4737-9B20-E8AC75547552}"/>
    <dgm:cxn modelId="{6793A6BF-A86E-471F-BCC8-2B18E3ED5762}" srcId="{8A90A979-9730-4B0B-BDB7-65FAEA28821F}" destId="{AF75F7F1-8B52-4AB4-B63D-4CD38CB3736E}" srcOrd="0" destOrd="0" parTransId="{A210B218-951A-4030-A39E-FCED7B8BDA6B}" sibTransId="{142D0D7D-94FE-4A1E-96CA-96BD2705740C}"/>
    <dgm:cxn modelId="{8612AED7-1963-438F-BCC0-AE3CB5A648A0}" srcId="{8A90A979-9730-4B0B-BDB7-65FAEA28821F}" destId="{7A51906A-2234-497F-A7D0-AE09261F874B}" srcOrd="3" destOrd="0" parTransId="{22D00D61-29B5-4AD9-BDEB-07DE6EF85C1F}" sibTransId="{81475130-D37D-4D9A-929F-0C94D3D56264}"/>
    <dgm:cxn modelId="{0FE14EE8-61AB-4F10-A7A3-BAFACB6F54FD}" srcId="{8A90A979-9730-4B0B-BDB7-65FAEA28821F}" destId="{D4071636-B664-4433-AB45-BA149755308E}" srcOrd="2" destOrd="0" parTransId="{CBD0D45D-6DBD-4663-AEB5-BF1C09AA3FC3}" sibTransId="{24FCD92A-59AA-42E4-AF9F-CB1224949369}"/>
    <dgm:cxn modelId="{2128A5F9-2DA3-4C92-B114-0AFEB6FE3054}" type="presOf" srcId="{AF75F7F1-8B52-4AB4-B63D-4CD38CB3736E}" destId="{ACCACDB8-81CA-441D-AD7E-33A645FC2259}" srcOrd="0" destOrd="0" presId="urn:microsoft.com/office/officeart/2005/8/layout/vList2"/>
    <dgm:cxn modelId="{6106EE6A-03EA-4ED2-98B9-CA225C48DC63}" type="presParOf" srcId="{A122D85D-3F61-40E9-BAFE-2FF2FF45ED72}" destId="{ACCACDB8-81CA-441D-AD7E-33A645FC2259}" srcOrd="0" destOrd="0" presId="urn:microsoft.com/office/officeart/2005/8/layout/vList2"/>
    <dgm:cxn modelId="{4B3FDFE0-71BD-4BA3-BF18-2AE4FB81AADA}" type="presParOf" srcId="{A122D85D-3F61-40E9-BAFE-2FF2FF45ED72}" destId="{0FA0CE64-1F24-4D6E-BCB2-0C5B5683DE6C}" srcOrd="1" destOrd="0" presId="urn:microsoft.com/office/officeart/2005/8/layout/vList2"/>
    <dgm:cxn modelId="{C0F323AA-E19B-4344-BE6E-885A57A36C0D}" type="presParOf" srcId="{A122D85D-3F61-40E9-BAFE-2FF2FF45ED72}" destId="{07159927-2EE2-436B-B070-FCC1814BD7AC}" srcOrd="2" destOrd="0" presId="urn:microsoft.com/office/officeart/2005/8/layout/vList2"/>
    <dgm:cxn modelId="{FEADB326-7B73-4A99-BEFD-CC6F1FDF481A}" type="presParOf" srcId="{A122D85D-3F61-40E9-BAFE-2FF2FF45ED72}" destId="{A843FAA8-3907-4E99-910C-F08489970677}" srcOrd="3" destOrd="0" presId="urn:microsoft.com/office/officeart/2005/8/layout/vList2"/>
    <dgm:cxn modelId="{A8B51BEC-BD7E-4207-B477-E4A00334BFF6}" type="presParOf" srcId="{A122D85D-3F61-40E9-BAFE-2FF2FF45ED72}" destId="{6812421C-869A-4CE5-A191-9F0C154B1243}" srcOrd="4" destOrd="0" presId="urn:microsoft.com/office/officeart/2005/8/layout/vList2"/>
    <dgm:cxn modelId="{D8C4B75C-3F47-4739-A8F4-039E6631CDC4}" type="presParOf" srcId="{A122D85D-3F61-40E9-BAFE-2FF2FF45ED72}" destId="{EF014346-B76C-4A75-8F37-9523BC40DD94}" srcOrd="5" destOrd="0" presId="urn:microsoft.com/office/officeart/2005/8/layout/vList2"/>
    <dgm:cxn modelId="{62F23E47-456B-4A22-8D35-9C251AFDCE55}" type="presParOf" srcId="{A122D85D-3F61-40E9-BAFE-2FF2FF45ED72}" destId="{8ADDEECE-A38D-4F2B-B55F-F34F6A1DCF5D}" srcOrd="6" destOrd="0" presId="urn:microsoft.com/office/officeart/2005/8/layout/vList2"/>
    <dgm:cxn modelId="{5E8DB08B-7A76-4A14-8CEA-71E51AACC494}" type="presParOf" srcId="{A122D85D-3F61-40E9-BAFE-2FF2FF45ED72}" destId="{BF50B0FE-FDB4-407C-82C2-D351B768218B}" srcOrd="7" destOrd="0" presId="urn:microsoft.com/office/officeart/2005/8/layout/vList2"/>
    <dgm:cxn modelId="{3F6855EC-001A-4B72-A3F8-4D1C8588A92C}" type="presParOf" srcId="{A122D85D-3F61-40E9-BAFE-2FF2FF45ED72}" destId="{C2DBEB9B-1E62-4E0D-85BE-E4C50DDE3E10}" srcOrd="8" destOrd="0" presId="urn:microsoft.com/office/officeart/2005/8/layout/vList2"/>
    <dgm:cxn modelId="{1189DF47-D393-4BED-B97A-507F498019D3}" type="presParOf" srcId="{A122D85D-3F61-40E9-BAFE-2FF2FF45ED72}" destId="{3ED3B4A7-6548-462B-B9B1-E3AAC009A806}" srcOrd="9" destOrd="0" presId="urn:microsoft.com/office/officeart/2005/8/layout/vList2"/>
    <dgm:cxn modelId="{A984E0CD-BFCE-4DCA-8CC4-6EE54BAC9A0C}" type="presParOf" srcId="{A122D85D-3F61-40E9-BAFE-2FF2FF45ED72}" destId="{49351324-DBFE-4192-8D0A-68A60AE3DBE7}" srcOrd="10" destOrd="0" presId="urn:microsoft.com/office/officeart/2005/8/layout/vList2"/>
    <dgm:cxn modelId="{6CC91096-5E54-46BF-8893-7E54F4D8ADB2}" type="presParOf" srcId="{A122D85D-3F61-40E9-BAFE-2FF2FF45ED72}" destId="{C14C1388-1B03-4F32-93D7-F6FF66F991EB}" srcOrd="11" destOrd="0" presId="urn:microsoft.com/office/officeart/2005/8/layout/vList2"/>
    <dgm:cxn modelId="{8B20C8ED-FC41-4632-872D-BD170142F8D1}" type="presParOf" srcId="{A122D85D-3F61-40E9-BAFE-2FF2FF45ED72}" destId="{9D2B1D70-9233-4373-949C-4FA862BF0F7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49731-E490-4D3B-9E20-AE462F5AA1CC}">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FFDEC7-B460-48F5-A82E-F48590C732FF}">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pPr>
          <a:r>
            <a:rPr lang="en-GB" sz="3200" kern="1200"/>
            <a:t>Application Security today</a:t>
          </a:r>
          <a:endParaRPr lang="en-US" sz="3200" kern="1200"/>
        </a:p>
      </dsp:txBody>
      <dsp:txXfrm>
        <a:off x="559800" y="3022743"/>
        <a:ext cx="4320000" cy="720000"/>
      </dsp:txXfrm>
    </dsp:sp>
    <dsp:sp modelId="{0CB7A6D7-0D94-460F-8F47-30A1EF4F33D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292B0-78A9-44BA-8FE1-66C13AF6F96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pPr>
          <a:r>
            <a:rPr lang="en-GB" sz="3200" kern="1200"/>
            <a:t>OpenID Connect, OAuth</a:t>
          </a:r>
          <a:endParaRPr lang="en-US" sz="3200" kern="120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C6324-3082-42E4-AB03-B9387DC73E54}">
      <dsp:nvSpPr>
        <dsp:cNvPr id="0" name=""/>
        <dsp:cNvSpPr/>
      </dsp:nvSpPr>
      <dsp:spPr>
        <a:xfrm>
          <a:off x="0" y="61612"/>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Authentication, Authorization, Accounting</a:t>
          </a:r>
          <a:endParaRPr lang="en-US" sz="2500" kern="1200" dirty="0"/>
        </a:p>
      </dsp:txBody>
      <dsp:txXfrm>
        <a:off x="29271" y="90883"/>
        <a:ext cx="10457058" cy="541083"/>
      </dsp:txXfrm>
    </dsp:sp>
    <dsp:sp modelId="{05284E9B-A3A6-43E6-92D3-F75384885C01}">
      <dsp:nvSpPr>
        <dsp:cNvPr id="0" name=""/>
        <dsp:cNvSpPr/>
      </dsp:nvSpPr>
      <dsp:spPr>
        <a:xfrm>
          <a:off x="0" y="733237"/>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Session Protection HTTP headers</a:t>
          </a:r>
          <a:endParaRPr lang="en-US" sz="2500" kern="1200" dirty="0"/>
        </a:p>
      </dsp:txBody>
      <dsp:txXfrm>
        <a:off x="29271" y="762508"/>
        <a:ext cx="10457058" cy="541083"/>
      </dsp:txXfrm>
    </dsp:sp>
    <dsp:sp modelId="{ED3C4BB1-7DC8-4009-B995-7EE50EA489F8}">
      <dsp:nvSpPr>
        <dsp:cNvPr id="0" name=""/>
        <dsp:cNvSpPr/>
      </dsp:nvSpPr>
      <dsp:spPr>
        <a:xfrm>
          <a:off x="0" y="1404862"/>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HTTPS Cert</a:t>
          </a:r>
          <a:r>
            <a:rPr lang="en-CH" sz="2500" kern="1200" dirty="0" err="1"/>
            <a:t>ificate</a:t>
          </a:r>
          <a:r>
            <a:rPr lang="en-GB" sz="2500" kern="1200" dirty="0"/>
            <a:t>s TLS 1.</a:t>
          </a:r>
          <a:r>
            <a:rPr lang="en-CH" sz="2500" kern="1200" dirty="0"/>
            <a:t>2</a:t>
          </a:r>
          <a:r>
            <a:rPr lang="en-GB" sz="2500" kern="1200" dirty="0"/>
            <a:t>, 1.</a:t>
          </a:r>
          <a:r>
            <a:rPr lang="en-CH" sz="2500" kern="1200" dirty="0"/>
            <a:t>3</a:t>
          </a:r>
          <a:endParaRPr lang="en-US" sz="2500" kern="1200" dirty="0"/>
        </a:p>
      </dsp:txBody>
      <dsp:txXfrm>
        <a:off x="29271" y="1434133"/>
        <a:ext cx="10457058" cy="541083"/>
      </dsp:txXfrm>
    </dsp:sp>
    <dsp:sp modelId="{CECB63CF-86A5-4346-8EAA-64ACF818CC4B}">
      <dsp:nvSpPr>
        <dsp:cNvPr id="0" name=""/>
        <dsp:cNvSpPr/>
      </dsp:nvSpPr>
      <dsp:spPr>
        <a:xfrm>
          <a:off x="0" y="2076487"/>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H" sz="2500" kern="1200" dirty="0"/>
            <a:t>Hosting</a:t>
          </a:r>
          <a:endParaRPr lang="en-US" sz="2500" kern="1200" dirty="0"/>
        </a:p>
      </dsp:txBody>
      <dsp:txXfrm>
        <a:off x="29271" y="2105758"/>
        <a:ext cx="10457058" cy="541083"/>
      </dsp:txXfrm>
    </dsp:sp>
    <dsp:sp modelId="{D64C4F1B-4735-4566-A457-0DD534B12225}">
      <dsp:nvSpPr>
        <dsp:cNvPr id="0" name=""/>
        <dsp:cNvSpPr/>
      </dsp:nvSpPr>
      <dsp:spPr>
        <a:xfrm>
          <a:off x="0" y="2748112"/>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H" sz="2500" kern="1200"/>
            <a:t>GDPR, Data breaches</a:t>
          </a:r>
          <a:endParaRPr lang="en-US" sz="2500" kern="1200" dirty="0"/>
        </a:p>
      </dsp:txBody>
      <dsp:txXfrm>
        <a:off x="29271" y="2777383"/>
        <a:ext cx="10457058" cy="541083"/>
      </dsp:txXfrm>
    </dsp:sp>
    <dsp:sp modelId="{AA27759B-82AE-4CCF-8394-D3CDBE8EE80D}">
      <dsp:nvSpPr>
        <dsp:cNvPr id="0" name=""/>
        <dsp:cNvSpPr/>
      </dsp:nvSpPr>
      <dsp:spPr>
        <a:xfrm>
          <a:off x="0" y="3419737"/>
          <a:ext cx="10515600" cy="5996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WAF Web Application Firewall</a:t>
          </a:r>
          <a:endParaRPr lang="en-US" sz="2500" kern="1200" dirty="0"/>
        </a:p>
      </dsp:txBody>
      <dsp:txXfrm>
        <a:off x="29271" y="3449008"/>
        <a:ext cx="10457058"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C6324-3082-42E4-AB03-B9387DC73E54}">
      <dsp:nvSpPr>
        <dsp:cNvPr id="0" name=""/>
        <dsp:cNvSpPr/>
      </dsp:nvSpPr>
      <dsp:spPr>
        <a:xfrm>
          <a:off x="0" y="61612"/>
          <a:ext cx="10515600" cy="599625"/>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Authentication, Authorization, Accounting</a:t>
          </a:r>
          <a:endParaRPr lang="en-US" sz="2500" kern="1200" dirty="0"/>
        </a:p>
      </dsp:txBody>
      <dsp:txXfrm>
        <a:off x="29271" y="90883"/>
        <a:ext cx="10457058" cy="541083"/>
      </dsp:txXfrm>
    </dsp:sp>
    <dsp:sp modelId="{05284E9B-A3A6-43E6-92D3-F75384885C01}">
      <dsp:nvSpPr>
        <dsp:cNvPr id="0" name=""/>
        <dsp:cNvSpPr/>
      </dsp:nvSpPr>
      <dsp:spPr>
        <a:xfrm>
          <a:off x="0" y="733237"/>
          <a:ext cx="10515600" cy="599625"/>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Session Protection HTTP headers</a:t>
          </a:r>
          <a:endParaRPr lang="en-US" sz="2500" kern="1200" dirty="0"/>
        </a:p>
      </dsp:txBody>
      <dsp:txXfrm>
        <a:off x="29271" y="762508"/>
        <a:ext cx="10457058" cy="541083"/>
      </dsp:txXfrm>
    </dsp:sp>
    <dsp:sp modelId="{ED3C4BB1-7DC8-4009-B995-7EE50EA489F8}">
      <dsp:nvSpPr>
        <dsp:cNvPr id="0" name=""/>
        <dsp:cNvSpPr/>
      </dsp:nvSpPr>
      <dsp:spPr>
        <a:xfrm>
          <a:off x="0" y="1404862"/>
          <a:ext cx="10515600" cy="599625"/>
        </a:xfrm>
        <a:prstGeom prst="roundRect">
          <a:avLst/>
        </a:prstGeom>
        <a:solidFill>
          <a:schemeClr val="accent2"/>
        </a:solid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HTTPS Cert</a:t>
          </a:r>
          <a:r>
            <a:rPr lang="en-CH" sz="2500" kern="1200" dirty="0" err="1"/>
            <a:t>ificate</a:t>
          </a:r>
          <a:r>
            <a:rPr lang="en-GB" sz="2500" kern="1200" dirty="0"/>
            <a:t>s TLS 1.</a:t>
          </a:r>
          <a:r>
            <a:rPr lang="en-CH" sz="2500" kern="1200" dirty="0"/>
            <a:t>2</a:t>
          </a:r>
          <a:r>
            <a:rPr lang="en-GB" sz="2500" kern="1200" dirty="0"/>
            <a:t>, 1.</a:t>
          </a:r>
          <a:r>
            <a:rPr lang="en-CH" sz="2500" kern="1200" dirty="0"/>
            <a:t>3 </a:t>
          </a:r>
          <a:endParaRPr lang="en-US" sz="2500" kern="1200" dirty="0"/>
        </a:p>
      </dsp:txBody>
      <dsp:txXfrm>
        <a:off x="29271" y="1434133"/>
        <a:ext cx="10457058" cy="541083"/>
      </dsp:txXfrm>
    </dsp:sp>
    <dsp:sp modelId="{9E92D100-7915-41A7-A3B0-D95A32D15DEE}">
      <dsp:nvSpPr>
        <dsp:cNvPr id="0" name=""/>
        <dsp:cNvSpPr/>
      </dsp:nvSpPr>
      <dsp:spPr>
        <a:xfrm>
          <a:off x="0" y="2076487"/>
          <a:ext cx="10515600" cy="599625"/>
        </a:xfrm>
        <a:prstGeom prst="roundRect">
          <a:avLst/>
        </a:prstGeom>
        <a:solidFill>
          <a:schemeClr val="accent2"/>
        </a:solid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H" sz="2500" kern="1200" dirty="0"/>
            <a:t>Hosting</a:t>
          </a:r>
          <a:endParaRPr lang="en-US" sz="2500" kern="1200" dirty="0"/>
        </a:p>
      </dsp:txBody>
      <dsp:txXfrm>
        <a:off x="29271" y="2105758"/>
        <a:ext cx="10457058" cy="541083"/>
      </dsp:txXfrm>
    </dsp:sp>
    <dsp:sp modelId="{5AF7869C-EC25-489C-A108-A7BD66342DB1}">
      <dsp:nvSpPr>
        <dsp:cNvPr id="0" name=""/>
        <dsp:cNvSpPr/>
      </dsp:nvSpPr>
      <dsp:spPr>
        <a:xfrm>
          <a:off x="0" y="2748112"/>
          <a:ext cx="10515600" cy="59962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H" sz="2500" kern="1200" dirty="0"/>
            <a:t>GDPR, Data breaches</a:t>
          </a:r>
          <a:endParaRPr lang="en-US" sz="2500" kern="1200" dirty="0"/>
        </a:p>
      </dsp:txBody>
      <dsp:txXfrm>
        <a:off x="29271" y="2777383"/>
        <a:ext cx="10457058" cy="541083"/>
      </dsp:txXfrm>
    </dsp:sp>
    <dsp:sp modelId="{AA27759B-82AE-4CCF-8394-D3CDBE8EE80D}">
      <dsp:nvSpPr>
        <dsp:cNvPr id="0" name=""/>
        <dsp:cNvSpPr/>
      </dsp:nvSpPr>
      <dsp:spPr>
        <a:xfrm>
          <a:off x="0" y="3419737"/>
          <a:ext cx="10515600" cy="599625"/>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WAF Web Application Firewall</a:t>
          </a:r>
          <a:endParaRPr lang="en-US" sz="2500" kern="1200" dirty="0"/>
        </a:p>
      </dsp:txBody>
      <dsp:txXfrm>
        <a:off x="29271" y="3449008"/>
        <a:ext cx="10457058"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DB8-81CA-441D-AD7E-33A645FC2259}">
      <dsp:nvSpPr>
        <dsp:cNvPr id="0" name=""/>
        <dsp:cNvSpPr/>
      </dsp:nvSpPr>
      <dsp:spPr>
        <a:xfrm>
          <a:off x="0" y="813200"/>
          <a:ext cx="6513603"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OAuth2 Resource Owner Credentials Flow</a:t>
          </a:r>
          <a:endParaRPr lang="en-US" sz="2300" kern="1200" dirty="0"/>
        </a:p>
      </dsp:txBody>
      <dsp:txXfrm>
        <a:off x="26930" y="840130"/>
        <a:ext cx="6459743" cy="497795"/>
      </dsp:txXfrm>
    </dsp:sp>
    <dsp:sp modelId="{07159927-2EE2-436B-B070-FCC1814BD7AC}">
      <dsp:nvSpPr>
        <dsp:cNvPr id="0" name=""/>
        <dsp:cNvSpPr/>
      </dsp:nvSpPr>
      <dsp:spPr>
        <a:xfrm>
          <a:off x="0" y="1431095"/>
          <a:ext cx="6513603" cy="55165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a:t>
          </a:r>
          <a:r>
            <a:rPr lang="en-CH" sz="2300" kern="1200" dirty="0" err="1"/>
            <a:t>penID</a:t>
          </a:r>
          <a:r>
            <a:rPr lang="en-CH" sz="2300" kern="1200" dirty="0"/>
            <a:t> Connect </a:t>
          </a:r>
          <a:r>
            <a:rPr lang="de-CH" sz="2300" kern="1200" dirty="0"/>
            <a:t>C</a:t>
          </a:r>
          <a:r>
            <a:rPr lang="en-CH" sz="2300" kern="1200" dirty="0"/>
            <a:t>o</a:t>
          </a:r>
          <a:r>
            <a:rPr lang="de-CH" sz="2300" kern="1200" dirty="0"/>
            <a:t>d</a:t>
          </a:r>
          <a:r>
            <a:rPr lang="en-CH" sz="2300" kern="1200" dirty="0"/>
            <a:t>e </a:t>
          </a:r>
          <a:r>
            <a:rPr lang="en-GB" sz="2300" kern="1200" dirty="0"/>
            <a:t>flow</a:t>
          </a:r>
          <a:r>
            <a:rPr lang="en-CH" sz="2300" kern="1200" dirty="0"/>
            <a:t> + PKCE with client secret </a:t>
          </a:r>
          <a:endParaRPr lang="en-US" sz="2300" kern="1200" dirty="0"/>
        </a:p>
      </dsp:txBody>
      <dsp:txXfrm>
        <a:off x="26930" y="1458025"/>
        <a:ext cx="6459743" cy="497795"/>
      </dsp:txXfrm>
    </dsp:sp>
    <dsp:sp modelId="{6812421C-869A-4CE5-A191-9F0C154B1243}">
      <dsp:nvSpPr>
        <dsp:cNvPr id="0" name=""/>
        <dsp:cNvSpPr/>
      </dsp:nvSpPr>
      <dsp:spPr>
        <a:xfrm>
          <a:off x="0" y="2048990"/>
          <a:ext cx="6513603" cy="5516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a:t>
          </a:r>
          <a:r>
            <a:rPr lang="en-CH" sz="2300" kern="1200" dirty="0" err="1"/>
            <a:t>penID</a:t>
          </a:r>
          <a:r>
            <a:rPr lang="en-CH" sz="2300" kern="1200" dirty="0"/>
            <a:t> Connect</a:t>
          </a:r>
          <a:r>
            <a:rPr lang="en-GB" sz="2300" kern="1200" dirty="0"/>
            <a:t> </a:t>
          </a:r>
          <a:r>
            <a:rPr lang="en-CH" sz="2300" kern="1200" dirty="0"/>
            <a:t>Hybrid </a:t>
          </a:r>
          <a:r>
            <a:rPr lang="en-GB" sz="2300" kern="1200" dirty="0"/>
            <a:t>flow</a:t>
          </a:r>
          <a:endParaRPr lang="en-US" sz="2300" kern="1200" dirty="0"/>
        </a:p>
      </dsp:txBody>
      <dsp:txXfrm>
        <a:off x="26930" y="2075920"/>
        <a:ext cx="6459743" cy="497795"/>
      </dsp:txXfrm>
    </dsp:sp>
    <dsp:sp modelId="{8ADDEECE-A38D-4F2B-B55F-F34F6A1DCF5D}">
      <dsp:nvSpPr>
        <dsp:cNvPr id="0" name=""/>
        <dsp:cNvSpPr/>
      </dsp:nvSpPr>
      <dsp:spPr>
        <a:xfrm>
          <a:off x="0" y="2666885"/>
          <a:ext cx="6513603"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a:t>
          </a:r>
          <a:r>
            <a:rPr lang="en-CH" sz="2300" kern="1200" dirty="0" err="1"/>
            <a:t>penID</a:t>
          </a:r>
          <a:r>
            <a:rPr lang="en-CH" sz="2300" kern="1200" dirty="0"/>
            <a:t> Connect </a:t>
          </a:r>
          <a:r>
            <a:rPr lang="de-CH" sz="2300" kern="1200" dirty="0"/>
            <a:t>C</a:t>
          </a:r>
          <a:r>
            <a:rPr lang="en-CH" sz="2300" kern="1200" dirty="0"/>
            <a:t>o</a:t>
          </a:r>
          <a:r>
            <a:rPr lang="de-CH" sz="2300" kern="1200" dirty="0"/>
            <a:t>d</a:t>
          </a:r>
          <a:r>
            <a:rPr lang="en-CH" sz="2300" kern="1200" dirty="0"/>
            <a:t>e </a:t>
          </a:r>
          <a:r>
            <a:rPr lang="en-GB" sz="2300" kern="1200" dirty="0"/>
            <a:t>flow</a:t>
          </a:r>
          <a:r>
            <a:rPr lang="en-CH" sz="2300" kern="1200" dirty="0"/>
            <a:t> + PKCE with no secret</a:t>
          </a:r>
          <a:endParaRPr lang="en-US" sz="2300" kern="1200" dirty="0"/>
        </a:p>
      </dsp:txBody>
      <dsp:txXfrm>
        <a:off x="26930" y="2693815"/>
        <a:ext cx="6459743" cy="497795"/>
      </dsp:txXfrm>
    </dsp:sp>
    <dsp:sp modelId="{C2DBEB9B-1E62-4E0D-85BE-E4C50DDE3E10}">
      <dsp:nvSpPr>
        <dsp:cNvPr id="0" name=""/>
        <dsp:cNvSpPr/>
      </dsp:nvSpPr>
      <dsp:spPr>
        <a:xfrm>
          <a:off x="0" y="3284780"/>
          <a:ext cx="6513603" cy="5516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H" sz="2300" kern="1200" dirty="0"/>
            <a:t>OAuth Device Flow</a:t>
          </a:r>
          <a:endParaRPr lang="en-US" sz="2300" kern="1200" dirty="0"/>
        </a:p>
      </dsp:txBody>
      <dsp:txXfrm>
        <a:off x="26930" y="3311710"/>
        <a:ext cx="6459743" cy="497795"/>
      </dsp:txXfrm>
    </dsp:sp>
    <dsp:sp modelId="{49351324-DBFE-4192-8D0A-68A60AE3DBE7}">
      <dsp:nvSpPr>
        <dsp:cNvPr id="0" name=""/>
        <dsp:cNvSpPr/>
      </dsp:nvSpPr>
      <dsp:spPr>
        <a:xfrm>
          <a:off x="0" y="3902675"/>
          <a:ext cx="6513603" cy="55165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H" sz="2300" kern="1200" dirty="0"/>
            <a:t>On Behalf Of (OBO) Flow</a:t>
          </a:r>
          <a:endParaRPr lang="en-US" sz="2300" kern="1200" dirty="0"/>
        </a:p>
      </dsp:txBody>
      <dsp:txXfrm>
        <a:off x="26930" y="3929605"/>
        <a:ext cx="6459743" cy="497795"/>
      </dsp:txXfrm>
    </dsp:sp>
    <dsp:sp modelId="{9D2B1D70-9233-4373-949C-4FA862BF0F7C}">
      <dsp:nvSpPr>
        <dsp:cNvPr id="0" name=""/>
        <dsp:cNvSpPr/>
      </dsp:nvSpPr>
      <dsp:spPr>
        <a:xfrm>
          <a:off x="0" y="4520570"/>
          <a:ext cx="6513603"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Azure Managed Identities</a:t>
          </a:r>
        </a:p>
      </dsp:txBody>
      <dsp:txXfrm>
        <a:off x="26930" y="4547500"/>
        <a:ext cx="6459743" cy="49779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05.04.2022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357710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13</a:t>
            </a:fld>
            <a:endParaRPr lang="de-DE"/>
          </a:p>
        </p:txBody>
      </p:sp>
    </p:spTree>
    <p:extLst>
      <p:ext uri="{BB962C8B-B14F-4D97-AF65-F5344CB8AC3E}">
        <p14:creationId xmlns:p14="http://schemas.microsoft.com/office/powerpoint/2010/main" val="115906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15 </a:t>
            </a:r>
            <a:r>
              <a:rPr lang="de-CH" dirty="0"/>
              <a:t>m</a:t>
            </a:r>
            <a:r>
              <a:rPr lang="en-CH" dirty="0" err="1"/>
              <a:t>i</a:t>
            </a:r>
            <a:r>
              <a:rPr lang="de-CH" dirty="0"/>
              <a:t>n</a:t>
            </a:r>
            <a:r>
              <a:rPr lang="en-CH" dirty="0"/>
              <a:t>s</a:t>
            </a:r>
          </a:p>
          <a:p>
            <a:endParaRPr lang="en-CH" dirty="0"/>
          </a:p>
          <a:p>
            <a:r>
              <a:rPr lang="de-CH" dirty="0"/>
              <a:t>P</a:t>
            </a:r>
            <a:r>
              <a:rPr lang="en-CH" dirty="0" err="1"/>
              <a:t>rotected</a:t>
            </a:r>
            <a:r>
              <a:rPr lang="en-CH" dirty="0"/>
              <a:t>, trusted applications </a:t>
            </a:r>
            <a:r>
              <a:rPr lang="en-CH" dirty="0" err="1"/>
              <a:t>qu</a:t>
            </a:r>
            <a:r>
              <a:rPr lang="de-CH" dirty="0"/>
              <a:t>e</a:t>
            </a:r>
            <a:r>
              <a:rPr lang="en-CH" dirty="0"/>
              <a:t>s</a:t>
            </a:r>
            <a:r>
              <a:rPr lang="de-CH" dirty="0"/>
              <a:t>t</a:t>
            </a:r>
            <a:r>
              <a:rPr lang="en-CH" dirty="0" err="1"/>
              <a:t>i</a:t>
            </a:r>
            <a:r>
              <a:rPr lang="de-CH" dirty="0"/>
              <a:t>o</a:t>
            </a:r>
            <a:r>
              <a:rPr lang="en-CH" dirty="0"/>
              <a:t>n</a:t>
            </a:r>
          </a:p>
        </p:txBody>
      </p:sp>
      <p:sp>
        <p:nvSpPr>
          <p:cNvPr id="4" name="Slide Number Placeholder 3"/>
          <p:cNvSpPr>
            <a:spLocks noGrp="1"/>
          </p:cNvSpPr>
          <p:nvPr>
            <p:ph type="sldNum" sz="quarter" idx="5"/>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312243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17</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20</a:t>
            </a:fld>
            <a:endParaRPr lang="de-DE"/>
          </a:p>
        </p:txBody>
      </p:sp>
    </p:spTree>
    <p:extLst>
      <p:ext uri="{BB962C8B-B14F-4D97-AF65-F5344CB8AC3E}">
        <p14:creationId xmlns:p14="http://schemas.microsoft.com/office/powerpoint/2010/main" val="608866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21</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306545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454483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3677998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166897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1520074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300515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315797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507313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410434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3083666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1231224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988490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3381296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815932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3065539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190752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196199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7</a:t>
            </a:fld>
            <a:endParaRPr lang="de-DE"/>
          </a:p>
        </p:txBody>
      </p:sp>
    </p:spTree>
    <p:extLst>
      <p:ext uri="{BB962C8B-B14F-4D97-AF65-F5344CB8AC3E}">
        <p14:creationId xmlns:p14="http://schemas.microsoft.com/office/powerpoint/2010/main" val="2040638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429071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9</a:t>
            </a:fld>
            <a:endParaRPr lang="de-DE"/>
          </a:p>
        </p:txBody>
      </p:sp>
    </p:spTree>
    <p:extLst>
      <p:ext uri="{BB962C8B-B14F-4D97-AF65-F5344CB8AC3E}">
        <p14:creationId xmlns:p14="http://schemas.microsoft.com/office/powerpoint/2010/main" val="177658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10</a:t>
            </a:fld>
            <a:endParaRPr lang="de-DE"/>
          </a:p>
        </p:txBody>
      </p:sp>
    </p:spTree>
    <p:extLst>
      <p:ext uri="{BB962C8B-B14F-4D97-AF65-F5344CB8AC3E}">
        <p14:creationId xmlns:p14="http://schemas.microsoft.com/office/powerpoint/2010/main" val="93119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11</a:t>
            </a:fld>
            <a:endParaRPr lang="de-DE"/>
          </a:p>
        </p:txBody>
      </p:sp>
    </p:spTree>
    <p:extLst>
      <p:ext uri="{BB962C8B-B14F-4D97-AF65-F5344CB8AC3E}">
        <p14:creationId xmlns:p14="http://schemas.microsoft.com/office/powerpoint/2010/main" val="26659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6128-3EB4-4BD5-9D0A-C9C33607B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DD15D-31BB-44E8-B911-A477E234A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73BCA3-60AA-4BA6-AF18-4552FD00B0DE}"/>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1028AD00-CEED-4D12-B63D-673E3EF5FE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FCDDB4-5581-4079-B56B-8337593000A9}"/>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73604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79DB-5F1A-4E80-8BA4-8C1CC5E98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ECFA9-E98E-44B7-A027-D99FED5CD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39B1B-9968-4C05-9C2B-1E8804BC6D70}"/>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F09E5408-D3AA-41F0-8279-DF9C7B944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592D2-96B1-4FB7-A172-D396E1C92A8D}"/>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4397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C65A4-56D0-408B-B203-07D547A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6DEC1-0B2A-445E-B421-70EE710D8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7A3EE-B2C5-4CDC-807E-ED54BB23CB0B}"/>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5369390D-FEF0-4F0E-B05D-41DB9C945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7D57A0-02A4-45D5-B2F1-DAD499BB6943}"/>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9919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DE80-1F6A-4B29-A0AE-8CF26167D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AA7CB-881C-44A4-9268-01904FE49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3224F-9C4E-46FF-840A-FF4E6FBC2FEA}"/>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10D8B622-1B10-4B4F-99A6-50104DEA6D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DC2163-0AA6-4F61-A830-84BD54BF9FDF}"/>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69390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D5BD-48EE-4141-BC57-BFE061A8F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B4BC84-95E5-49F1-A922-8DC70473E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5EF69-C1E9-44C9-BBE8-23856C2BB865}"/>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71B60DDC-3A91-477B-98A7-208D86BE5B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4473-4774-41CB-A8FD-BCF14613717B}"/>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45064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05C3-0C5A-425C-A419-15C19A6BE1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76796-D1A5-4528-A666-EE2665A3E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3E3E9B-4864-4E8B-9C53-7E463D7A8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7DF54-219A-458A-AF70-ACCE2128BDFF}"/>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6" name="Footer Placeholder 5">
            <a:extLst>
              <a:ext uri="{FF2B5EF4-FFF2-40B4-BE49-F238E27FC236}">
                <a16:creationId xmlns:a16="http://schemas.microsoft.com/office/drawing/2014/main" id="{00CF0D47-41ED-47A6-AFC8-2048D22A51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3B2E7-EF71-4979-A4DC-B6F19265C0E7}"/>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73849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ABA9-0973-4798-B965-D50DA410F0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9A1C7-BC76-4849-94DC-E422656DE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D67B2-693D-402A-B0C2-CE34625B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C83CB-C135-4456-8EC9-8CA9055C3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18F29-2BE3-46B0-A07C-F82A3B739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49CCD-C757-4377-AB80-73B6CDF0197B}"/>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8" name="Footer Placeholder 7">
            <a:extLst>
              <a:ext uri="{FF2B5EF4-FFF2-40B4-BE49-F238E27FC236}">
                <a16:creationId xmlns:a16="http://schemas.microsoft.com/office/drawing/2014/main" id="{02EAFAB3-C2D6-4C13-992E-A74EA0029B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6C71ED-5B24-435C-B54F-28908E7E6C36}"/>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60160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C6D2-916C-4AF3-9651-C3C94C3E20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40429-9664-45CE-BF73-BCF40D3DEBD5}"/>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4" name="Footer Placeholder 3">
            <a:extLst>
              <a:ext uri="{FF2B5EF4-FFF2-40B4-BE49-F238E27FC236}">
                <a16:creationId xmlns:a16="http://schemas.microsoft.com/office/drawing/2014/main" id="{D4B1777F-A746-4463-855C-9FDF7B3AAA2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A7FB62-3496-45F6-A3E8-9729BF300FCA}"/>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3557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6AAB6-6E43-457D-8F3F-6C964E427133}"/>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3" name="Footer Placeholder 2">
            <a:extLst>
              <a:ext uri="{FF2B5EF4-FFF2-40B4-BE49-F238E27FC236}">
                <a16:creationId xmlns:a16="http://schemas.microsoft.com/office/drawing/2014/main" id="{2BAD7026-D438-478F-BC56-DCF1E26A5D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AF3174-F523-4A0A-ACC3-CB1CBB1EE814}"/>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8909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E163-191E-40BB-8E64-D1BD53271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939B2-27E9-4C4F-AF42-A5C8822D5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586062-2902-4199-91B5-0F7EAFB26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61292-47E3-483C-82F5-1ACC0C1180D8}"/>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6" name="Footer Placeholder 5">
            <a:extLst>
              <a:ext uri="{FF2B5EF4-FFF2-40B4-BE49-F238E27FC236}">
                <a16:creationId xmlns:a16="http://schemas.microsoft.com/office/drawing/2014/main" id="{34225EDF-A396-4915-AE4F-B0F41A4CD2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6A01C0-9513-4FD8-BD42-7346B6768E52}"/>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4536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B8EA-B8A1-4A72-828E-F0A97102F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12B34-6F38-4100-AC95-8050B5984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CE085-7015-4872-ADC7-F33137AF8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8AFD2-B6DB-4C80-A0C4-C9B09BDF8E23}"/>
              </a:ext>
            </a:extLst>
          </p:cNvPr>
          <p:cNvSpPr>
            <a:spLocks noGrp="1"/>
          </p:cNvSpPr>
          <p:nvPr>
            <p:ph type="dt" sz="half" idx="10"/>
          </p:nvPr>
        </p:nvSpPr>
        <p:spPr/>
        <p:txBody>
          <a:bodyPr/>
          <a:lstStyle/>
          <a:p>
            <a:fld id="{31B45A5F-6AA1-471D-956D-5B6631FC2132}" type="datetimeFigureOut">
              <a:rPr lang="en-GB" smtClean="0"/>
              <a:t>05/04/2022</a:t>
            </a:fld>
            <a:endParaRPr lang="en-GB"/>
          </a:p>
        </p:txBody>
      </p:sp>
      <p:sp>
        <p:nvSpPr>
          <p:cNvPr id="6" name="Footer Placeholder 5">
            <a:extLst>
              <a:ext uri="{FF2B5EF4-FFF2-40B4-BE49-F238E27FC236}">
                <a16:creationId xmlns:a16="http://schemas.microsoft.com/office/drawing/2014/main" id="{AC723AF9-48B6-4DC3-BB1E-96F20D57C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688788-3052-4FC0-92C2-CBE6FCCCFCA6}"/>
              </a:ext>
            </a:extLst>
          </p:cNvPr>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3002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31416-C81D-40B4-9B5F-CBC8B53D7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4DB6F5-897A-40C9-8100-C6BE83FF8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3A2BD-A90D-4BCE-B41F-2F84C511D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05/04/2022</a:t>
            </a:fld>
            <a:endParaRPr lang="en-GB"/>
          </a:p>
        </p:txBody>
      </p:sp>
      <p:sp>
        <p:nvSpPr>
          <p:cNvPr id="5" name="Footer Placeholder 4">
            <a:extLst>
              <a:ext uri="{FF2B5EF4-FFF2-40B4-BE49-F238E27FC236}">
                <a16:creationId xmlns:a16="http://schemas.microsoft.com/office/drawing/2014/main" id="{22C3F3E3-C289-4817-82AC-51214ADE0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1A9EBF9-1B78-4C69-AE5D-B1386F03C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1394135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openid.net/connec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openid.net/specs/openid-connect-core-1_0.html" TargetMode="External"/><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tools.ietf.org/html/draft-ietf-oauth-device-flow-12"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docs.microsoft.com/en-us/azure/active-directory/develop/v2-oauth2-on-behalf-of-flow" TargetMode="External"/><Relationship Id="rId4" Type="http://schemas.openxmlformats.org/officeDocument/2006/relationships/hyperlink" Target="https://tools.ietf.org/html/rfc6749"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mienbod"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damienbod.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Titel 2">
            <a:extLst>
              <a:ext uri="{FF2B5EF4-FFF2-40B4-BE49-F238E27FC236}">
                <a16:creationId xmlns:a16="http://schemas.microsoft.com/office/drawing/2014/main" id="{D2A51551-0634-C24B-934C-98200640EE6A}"/>
              </a:ext>
            </a:extLst>
          </p:cNvPr>
          <p:cNvSpPr>
            <a:spLocks noGrp="1"/>
          </p:cNvSpPr>
          <p:nvPr>
            <p:ph type="ctrTitle"/>
          </p:nvPr>
        </p:nvSpPr>
        <p:spPr>
          <a:xfrm>
            <a:off x="1246824" y="55198"/>
            <a:ext cx="6866175" cy="4051272"/>
          </a:xfrm>
        </p:spPr>
        <p:txBody>
          <a:bodyPr vert="horz" lIns="91440" tIns="45720" rIns="91440" bIns="45720" rtlCol="0" anchor="ctr">
            <a:normAutofit/>
          </a:bodyPr>
          <a:lstStyle/>
          <a:p>
            <a:pPr algn="l">
              <a:spcAft>
                <a:spcPts val="800"/>
              </a:spcAft>
            </a:pPr>
            <a:r>
              <a:rPr lang="en-US" sz="4800" dirty="0">
                <a:effectLst/>
              </a:rPr>
              <a:t>Noser E-DAYS</a:t>
            </a:r>
            <a:br>
              <a:rPr lang="en-US" sz="4800" dirty="0">
                <a:effectLst/>
              </a:rPr>
            </a:br>
            <a:br>
              <a:rPr lang="en-US" sz="4800" dirty="0">
                <a:effectLst/>
              </a:rPr>
            </a:br>
            <a:r>
              <a:rPr lang="en-US" sz="4800" dirty="0">
                <a:effectLst/>
              </a:rPr>
              <a:t>Securing .NET Core, ASP.NET Core applications</a:t>
            </a:r>
          </a:p>
        </p:txBody>
      </p:sp>
      <p:sp>
        <p:nvSpPr>
          <p:cNvPr id="13" name="Untertitel 2">
            <a:extLst>
              <a:ext uri="{FF2B5EF4-FFF2-40B4-BE49-F238E27FC236}">
                <a16:creationId xmlns:a16="http://schemas.microsoft.com/office/drawing/2014/main" id="{EA569251-3B7B-478A-A6CC-67B825231C5C}"/>
              </a:ext>
            </a:extLst>
          </p:cNvPr>
          <p:cNvSpPr txBox="1">
            <a:spLocks/>
          </p:cNvSpPr>
          <p:nvPr/>
        </p:nvSpPr>
        <p:spPr>
          <a:xfrm>
            <a:off x="1246824" y="4386982"/>
            <a:ext cx="4772974" cy="2034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dirty="0"/>
              <a:t>Damien Bowden</a:t>
            </a:r>
          </a:p>
          <a:p>
            <a:pPr marL="0"/>
            <a:r>
              <a:rPr lang="en-US" sz="2000" dirty="0">
                <a:hlinkClick r:id="rId3"/>
              </a:rPr>
              <a:t>https://damienbod.com</a:t>
            </a:r>
            <a:r>
              <a:rPr lang="en-US" sz="2000" dirty="0"/>
              <a:t> </a:t>
            </a:r>
          </a:p>
          <a:p>
            <a:pPr marL="0"/>
            <a:r>
              <a:rPr lang="en-US" sz="2000" dirty="0">
                <a:hlinkClick r:id="rId4"/>
              </a:rPr>
              <a:t>@damien_bod</a:t>
            </a:r>
            <a:endParaRPr lang="en-US" sz="2000" dirty="0"/>
          </a:p>
          <a:p>
            <a:endParaRPr lang="en-US" sz="2000" dirty="0"/>
          </a:p>
          <a:p>
            <a:pPr marL="0"/>
            <a:endParaRPr lang="en-US" sz="2000" dirty="0"/>
          </a:p>
          <a:p>
            <a:endParaRPr lang="en-US" sz="2000" dirty="0"/>
          </a:p>
        </p:txBody>
      </p:sp>
      <p:pic>
        <p:nvPicPr>
          <p:cNvPr id="4" name="Picture 3">
            <a:extLst>
              <a:ext uri="{FF2B5EF4-FFF2-40B4-BE49-F238E27FC236}">
                <a16:creationId xmlns:a16="http://schemas.microsoft.com/office/drawing/2014/main" id="{866BC436-BF58-4A4C-8813-7462644C08B2}"/>
              </a:ext>
            </a:extLst>
          </p:cNvPr>
          <p:cNvPicPr>
            <a:picLocks noChangeAspect="1"/>
          </p:cNvPicPr>
          <p:nvPr/>
        </p:nvPicPr>
        <p:blipFill>
          <a:blip r:embed="rId5"/>
          <a:stretch>
            <a:fillRect/>
          </a:stretch>
        </p:blipFill>
        <p:spPr>
          <a:xfrm>
            <a:off x="7951614" y="4820189"/>
            <a:ext cx="3848322" cy="856252"/>
          </a:xfrm>
          <a:prstGeom prst="rect">
            <a:avLst/>
          </a:prstGeom>
        </p:spPr>
      </p:pic>
      <p:pic>
        <p:nvPicPr>
          <p:cNvPr id="15" name="Grafik 4">
            <a:extLst>
              <a:ext uri="{FF2B5EF4-FFF2-40B4-BE49-F238E27FC236}">
                <a16:creationId xmlns:a16="http://schemas.microsoft.com/office/drawing/2014/main" id="{2B7393B6-2774-49E6-B785-1575BB0C70F7}"/>
              </a:ext>
            </a:extLst>
          </p:cNvPr>
          <p:cNvPicPr>
            <a:picLocks noChangeAspect="1"/>
          </p:cNvPicPr>
          <p:nvPr/>
        </p:nvPicPr>
        <p:blipFill rotWithShape="1">
          <a:blip r:embed="rId6">
            <a:extLst>
              <a:ext uri="{28A0092B-C50C-407E-A947-70E740481C1C}">
                <a14:useLocalDpi xmlns:a14="http://schemas.microsoft.com/office/drawing/2010/main" val="0"/>
              </a:ext>
            </a:extLst>
          </a:blip>
          <a:srcRect l="4885" r="5927"/>
          <a:stretch/>
        </p:blipFill>
        <p:spPr>
          <a:xfrm flipV="1">
            <a:off x="9246160" y="1614007"/>
            <a:ext cx="1586425" cy="1778743"/>
          </a:xfrm>
          <a:prstGeom prst="rect">
            <a:avLst/>
          </a:prstGeom>
        </p:spPr>
      </p:pic>
    </p:spTree>
    <p:extLst>
      <p:ext uri="{BB962C8B-B14F-4D97-AF65-F5344CB8AC3E}">
        <p14:creationId xmlns:p14="http://schemas.microsoft.com/office/powerpoint/2010/main" val="79677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solidFill>
                <a:latin typeface="+mj-lt"/>
                <a:ea typeface="+mj-ea"/>
                <a:cs typeface="+mj-cs"/>
              </a:rPr>
              <a:t>OpenID Connect</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GB" sz="2400" dirty="0">
                <a:latin typeface="+mj-lt"/>
              </a:rPr>
              <a:t>Standard, Specification</a:t>
            </a:r>
          </a:p>
          <a:p>
            <a:endParaRPr lang="en-GB" sz="800" dirty="0">
              <a:latin typeface="+mj-lt"/>
            </a:endParaRPr>
          </a:p>
          <a:p>
            <a:pPr marL="285750" indent="-285750">
              <a:buFont typeface="Arial" panose="020B0604020202020204" pitchFamily="34" charset="0"/>
              <a:buChar char="•"/>
            </a:pPr>
            <a:r>
              <a:rPr lang="en-GB" sz="2400" dirty="0">
                <a:latin typeface="+mj-lt"/>
              </a:rPr>
              <a:t>Authentication and Authorization</a:t>
            </a:r>
          </a:p>
          <a:p>
            <a:endParaRPr lang="en-GB" sz="800" dirty="0">
              <a:latin typeface="+mj-lt"/>
            </a:endParaRPr>
          </a:p>
          <a:p>
            <a:pPr marL="285750" indent="-285750">
              <a:buFont typeface="Arial" panose="020B0604020202020204" pitchFamily="34" charset="0"/>
              <a:buChar char="•"/>
            </a:pPr>
            <a:r>
              <a:rPr lang="en-GB" sz="2400" dirty="0">
                <a:latin typeface="+mj-lt"/>
              </a:rPr>
              <a:t>built on top of OAuth2 (access control)</a:t>
            </a:r>
          </a:p>
          <a:p>
            <a:endParaRPr lang="en-GB" sz="800" dirty="0">
              <a:latin typeface="+mj-lt"/>
            </a:endParaRPr>
          </a:p>
          <a:p>
            <a:pPr marL="285750" indent="-285750">
              <a:buFont typeface="Arial" panose="020B0604020202020204" pitchFamily="34" charset="0"/>
              <a:buChar char="•"/>
            </a:pPr>
            <a:r>
              <a:rPr lang="en-GB" sz="2400" dirty="0">
                <a:latin typeface="+mj-lt"/>
              </a:rPr>
              <a:t>Identity (Person can have n Identities)</a:t>
            </a:r>
          </a:p>
          <a:p>
            <a:endParaRPr lang="en-GB" sz="800" dirty="0">
              <a:latin typeface="+mj-lt"/>
            </a:endParaRPr>
          </a:p>
          <a:p>
            <a:pPr marL="285750" indent="-285750">
              <a:buFont typeface="Arial" panose="020B0604020202020204" pitchFamily="34" charset="0"/>
              <a:buChar char="•"/>
            </a:pPr>
            <a:r>
              <a:rPr lang="en-GB" sz="2400" dirty="0" err="1">
                <a:latin typeface="+mj-lt"/>
              </a:rPr>
              <a:t>UserInfo</a:t>
            </a:r>
            <a:r>
              <a:rPr lang="en-GB" sz="2400" dirty="0">
                <a:latin typeface="+mj-lt"/>
              </a:rPr>
              <a:t> Endpoint</a:t>
            </a:r>
          </a:p>
        </p:txBody>
      </p:sp>
      <p:pic>
        <p:nvPicPr>
          <p:cNvPr id="8" name="Picture 2" descr="Back Home">
            <a:extLst>
              <a:ext uri="{FF2B5EF4-FFF2-40B4-BE49-F238E27FC236}">
                <a16:creationId xmlns:a16="http://schemas.microsoft.com/office/drawing/2014/main" id="{BE82FBD8-E10D-418B-8CF1-4BC4C4FF5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778" y="180470"/>
            <a:ext cx="3435021" cy="13740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7F9920-26F2-4986-B9C7-2A99960DC890}"/>
              </a:ext>
            </a:extLst>
          </p:cNvPr>
          <p:cNvSpPr txBox="1"/>
          <p:nvPr/>
        </p:nvSpPr>
        <p:spPr>
          <a:xfrm>
            <a:off x="1710773" y="1277590"/>
            <a:ext cx="6095170" cy="369332"/>
          </a:xfrm>
          <a:prstGeom prst="rect">
            <a:avLst/>
          </a:prstGeom>
          <a:noFill/>
        </p:spPr>
        <p:txBody>
          <a:bodyPr wrap="square">
            <a:spAutoFit/>
          </a:bodyPr>
          <a:lstStyle/>
          <a:p>
            <a:r>
              <a:rPr lang="en-GB" sz="1800" dirty="0">
                <a:hlinkClick r:id="rId4"/>
              </a:rPr>
              <a:t>https://openid.net/connect/</a:t>
            </a:r>
            <a:endParaRPr lang="en-GB" sz="1800" dirty="0"/>
          </a:p>
        </p:txBody>
      </p:sp>
    </p:spTree>
    <p:extLst>
      <p:ext uri="{BB962C8B-B14F-4D97-AF65-F5344CB8AC3E}">
        <p14:creationId xmlns:p14="http://schemas.microsoft.com/office/powerpoint/2010/main" val="187727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GB" sz="4400" dirty="0">
                <a:latin typeface="+mj-lt"/>
              </a:rPr>
              <a:t>Open ID Connect (OIDC) is supported by almost all systems</a:t>
            </a:r>
            <a:endParaRPr lang="en-US"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fontScale="92500" lnSpcReduction="10000"/>
          </a:bodyPr>
          <a:lstStyle/>
          <a:p>
            <a:r>
              <a:rPr lang="en-GB" sz="2400" dirty="0">
                <a:latin typeface="+mj-lt"/>
              </a:rPr>
              <a:t>Azure AD,</a:t>
            </a:r>
            <a:r>
              <a:rPr lang="en-CH" sz="2400" dirty="0">
                <a:latin typeface="+mj-lt"/>
              </a:rPr>
              <a:t> </a:t>
            </a:r>
            <a:r>
              <a:rPr lang="en-GB" sz="2400" dirty="0">
                <a:latin typeface="+mj-lt"/>
              </a:rPr>
              <a:t>Azure B2C </a:t>
            </a:r>
          </a:p>
          <a:p>
            <a:endParaRPr lang="en-GB" sz="2400" dirty="0">
              <a:latin typeface="+mj-lt"/>
            </a:endParaRPr>
          </a:p>
          <a:p>
            <a:r>
              <a:rPr lang="de-CH" sz="2400" dirty="0">
                <a:latin typeface="+mj-lt"/>
              </a:rPr>
              <a:t>A</a:t>
            </a:r>
            <a:r>
              <a:rPr lang="en-CH" sz="2400" dirty="0">
                <a:latin typeface="+mj-lt"/>
              </a:rPr>
              <a:t>u</a:t>
            </a:r>
            <a:r>
              <a:rPr lang="de-CH" sz="2400" dirty="0">
                <a:latin typeface="+mj-lt"/>
              </a:rPr>
              <a:t>t</a:t>
            </a:r>
            <a:r>
              <a:rPr lang="en-CH" sz="2400" dirty="0">
                <a:latin typeface="+mj-lt"/>
              </a:rPr>
              <a:t>h0</a:t>
            </a:r>
            <a:r>
              <a:rPr lang="en-GB" sz="2400" dirty="0">
                <a:latin typeface="+mj-lt"/>
              </a:rPr>
              <a:t>, OKTA</a:t>
            </a:r>
          </a:p>
          <a:p>
            <a:endParaRPr lang="en-GB" sz="2400" dirty="0">
              <a:latin typeface="+mj-lt"/>
            </a:endParaRPr>
          </a:p>
          <a:p>
            <a:r>
              <a:rPr lang="en-GB" sz="2400" dirty="0" err="1">
                <a:latin typeface="+mj-lt"/>
              </a:rPr>
              <a:t>Openiddict</a:t>
            </a:r>
            <a:endParaRPr lang="en-GB" sz="2400" dirty="0">
              <a:latin typeface="+mj-lt"/>
            </a:endParaRPr>
          </a:p>
          <a:p>
            <a:endParaRPr lang="en-GB" sz="2400" dirty="0">
              <a:latin typeface="+mj-lt"/>
            </a:endParaRPr>
          </a:p>
          <a:p>
            <a:r>
              <a:rPr lang="en-GB" sz="2400" dirty="0">
                <a:latin typeface="+mj-lt"/>
              </a:rPr>
              <a:t>Duende </a:t>
            </a:r>
            <a:r>
              <a:rPr lang="en-GB" sz="2400" dirty="0" err="1">
                <a:latin typeface="+mj-lt"/>
              </a:rPr>
              <a:t>IdentityServer</a:t>
            </a:r>
            <a:r>
              <a:rPr lang="en-GB" sz="2400" dirty="0">
                <a:latin typeface="+mj-lt"/>
              </a:rPr>
              <a:t> </a:t>
            </a:r>
          </a:p>
          <a:p>
            <a:endParaRPr lang="en-GB" sz="2400" dirty="0">
              <a:latin typeface="+mj-lt"/>
            </a:endParaRPr>
          </a:p>
          <a:p>
            <a:r>
              <a:rPr lang="en-GB" sz="2400" dirty="0">
                <a:latin typeface="+mj-lt"/>
              </a:rPr>
              <a:t>google accounts</a:t>
            </a:r>
          </a:p>
          <a:p>
            <a:endParaRPr lang="en-GB" sz="2400" dirty="0">
              <a:latin typeface="+mj-lt"/>
            </a:endParaRPr>
          </a:p>
          <a:p>
            <a:r>
              <a:rPr lang="en-GB" sz="2400" dirty="0">
                <a:latin typeface="+mj-lt"/>
              </a:rPr>
              <a:t>node-</a:t>
            </a:r>
            <a:r>
              <a:rPr lang="en-GB" sz="2400" dirty="0" err="1">
                <a:latin typeface="+mj-lt"/>
              </a:rPr>
              <a:t>oidc</a:t>
            </a:r>
            <a:r>
              <a:rPr lang="en-GB" sz="2400" dirty="0">
                <a:latin typeface="+mj-lt"/>
              </a:rPr>
              <a:t>-provider</a:t>
            </a:r>
          </a:p>
          <a:p>
            <a:endParaRPr lang="en-GB" sz="2400" dirty="0">
              <a:latin typeface="+mj-lt"/>
            </a:endParaRPr>
          </a:p>
          <a:p>
            <a:r>
              <a:rPr lang="en-GB" sz="2400" dirty="0" err="1">
                <a:latin typeface="+mj-lt"/>
              </a:rPr>
              <a:t>Keycloak</a:t>
            </a:r>
            <a:endParaRPr lang="en-GB" sz="2400" dirty="0">
              <a:latin typeface="+mj-lt"/>
            </a:endParaRPr>
          </a:p>
        </p:txBody>
      </p:sp>
    </p:spTree>
    <p:extLst>
      <p:ext uri="{BB962C8B-B14F-4D97-AF65-F5344CB8AC3E}">
        <p14:creationId xmlns:p14="http://schemas.microsoft.com/office/powerpoint/2010/main" val="303002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2590991" y="1680291"/>
            <a:ext cx="7010018" cy="2288225"/>
          </a:xfrm>
        </p:spPr>
        <p:txBody>
          <a:bodyPr vert="horz" lIns="91440" tIns="45720" rIns="91440" bIns="45720" rtlCol="0" anchor="b">
            <a:normAutofit/>
          </a:bodyPr>
          <a:lstStyle/>
          <a:p>
            <a:pPr lvl="0"/>
            <a:r>
              <a:rPr lang="en-GB" sz="7200" dirty="0"/>
              <a:t>OpenID Connect, OAuth</a:t>
            </a:r>
            <a:endParaRPr lang="en-US" sz="7200" dirty="0"/>
          </a:p>
        </p:txBody>
      </p:sp>
    </p:spTree>
    <p:extLst>
      <p:ext uri="{BB962C8B-B14F-4D97-AF65-F5344CB8AC3E}">
        <p14:creationId xmlns:p14="http://schemas.microsoft.com/office/powerpoint/2010/main" val="21694281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AC95BEF-1BE0-4945-9439-AECFD858C2DA}"/>
              </a:ext>
            </a:extLst>
          </p:cNvPr>
          <p:cNvSpPr>
            <a:spLocks noGrp="1"/>
          </p:cNvSpPr>
          <p:nvPr>
            <p:ph type="title"/>
          </p:nvPr>
        </p:nvSpPr>
        <p:spPr>
          <a:xfrm>
            <a:off x="660041" y="2767106"/>
            <a:ext cx="2880828" cy="3071906"/>
          </a:xfrm>
        </p:spPr>
        <p:txBody>
          <a:bodyPr vert="horz" lIns="91440" tIns="45720" rIns="91440" bIns="45720" rtlCol="0" anchor="t">
            <a:normAutofit fontScale="90000"/>
          </a:bodyPr>
          <a:lstStyle/>
          <a:p>
            <a:r>
              <a:rPr lang="en-US" sz="3600" kern="1200" dirty="0">
                <a:solidFill>
                  <a:srgbClr val="FFFFFF"/>
                </a:solidFill>
                <a:latin typeface="+mj-lt"/>
                <a:ea typeface="+mj-ea"/>
                <a:cs typeface="+mj-cs"/>
              </a:rPr>
              <a:t>OpenID Connect Flows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OAuth2 Flows </a:t>
            </a: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hlinkClick r:id="rId3">
                  <a:extLst>
                    <a:ext uri="{A12FA001-AC4F-418D-AE19-62706E023703}">
                      <ahyp:hlinkClr xmlns:ahyp="http://schemas.microsoft.com/office/drawing/2018/hyperlinkcolor" val="tx"/>
                    </a:ext>
                  </a:extLst>
                </a:hlinkClick>
              </a:rPr>
              <a:t>http://openid.net/specs/openid-connect-core-1_0.html</a:t>
            </a:r>
            <a:endParaRPr lang="en-US" sz="1600" kern="1200" dirty="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C5DC0DCD-26FE-487E-8576-A3F85646EEA1}"/>
              </a:ext>
            </a:extLst>
          </p:cNvPr>
          <p:cNvGraphicFramePr>
            <a:graphicFrameLocks noGrp="1"/>
          </p:cNvGraphicFramePr>
          <p:nvPr>
            <p:ph idx="1"/>
            <p:extLst>
              <p:ext uri="{D42A27DB-BD31-4B8C-83A1-F6EECF244321}">
                <p14:modId xmlns:p14="http://schemas.microsoft.com/office/powerpoint/2010/main" val="23565816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279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dirty="0">
                <a:solidFill>
                  <a:schemeClr val="tx1"/>
                </a:solidFill>
                <a:latin typeface="+mj-lt"/>
                <a:ea typeface="+mj-ea"/>
                <a:cs typeface="+mj-cs"/>
              </a:rPr>
              <a:t>id token</a:t>
            </a:r>
            <a:br>
              <a:rPr lang="en-US" sz="4900" kern="1200" dirty="0">
                <a:solidFill>
                  <a:schemeClr val="tx1"/>
                </a:solidFill>
                <a:latin typeface="+mj-lt"/>
                <a:ea typeface="+mj-ea"/>
                <a:cs typeface="+mj-cs"/>
              </a:rPr>
            </a:br>
            <a:r>
              <a:rPr lang="en-US" sz="4900" kern="1200" dirty="0" err="1">
                <a:solidFill>
                  <a:schemeClr val="tx1"/>
                </a:solidFill>
                <a:latin typeface="+mj-lt"/>
                <a:ea typeface="+mj-ea"/>
                <a:cs typeface="+mj-cs"/>
              </a:rPr>
              <a:t>token</a:t>
            </a:r>
            <a:r>
              <a:rPr lang="en-US" sz="4900" kern="1200" dirty="0">
                <a:solidFill>
                  <a:schemeClr val="tx1"/>
                </a:solidFill>
                <a:latin typeface="+mj-lt"/>
                <a:ea typeface="+mj-ea"/>
                <a:cs typeface="+mj-cs"/>
              </a:rPr>
              <a:t> (access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reference</a:t>
            </a:r>
            <a:r>
              <a:rPr lang="en-CH" sz="4900" kern="1200" dirty="0">
                <a:solidFill>
                  <a:schemeClr val="tx1"/>
                </a:solidFill>
                <a:latin typeface="+mj-lt"/>
                <a:ea typeface="+mj-ea"/>
                <a:cs typeface="+mj-cs"/>
              </a:rPr>
              <a:t> / </a:t>
            </a:r>
            <a:r>
              <a:rPr lang="de-CH" sz="4900" kern="1200" dirty="0">
                <a:solidFill>
                  <a:schemeClr val="tx1"/>
                </a:solidFill>
                <a:latin typeface="+mj-lt"/>
                <a:ea typeface="+mj-ea"/>
                <a:cs typeface="+mj-cs"/>
              </a:rPr>
              <a:t>s</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l</a:t>
            </a:r>
            <a:r>
              <a:rPr lang="en-CH" sz="4900" kern="1200" dirty="0">
                <a:solidFill>
                  <a:schemeClr val="tx1"/>
                </a:solidFill>
                <a:latin typeface="+mj-lt"/>
                <a:ea typeface="+mj-ea"/>
                <a:cs typeface="+mj-cs"/>
              </a:rPr>
              <a:t>f </a:t>
            </a:r>
            <a:r>
              <a:rPr lang="de-CH" sz="4900" kern="1200" dirty="0">
                <a:solidFill>
                  <a:schemeClr val="tx1"/>
                </a:solidFill>
                <a:latin typeface="+mj-lt"/>
                <a:ea typeface="+mj-ea"/>
                <a:cs typeface="+mj-cs"/>
              </a:rPr>
              <a:t>c</a:t>
            </a:r>
            <a:r>
              <a:rPr lang="en-CH" sz="4900" kern="1200" dirty="0">
                <a:solidFill>
                  <a:schemeClr val="tx1"/>
                </a:solidFill>
                <a:latin typeface="+mj-lt"/>
                <a:ea typeface="+mj-ea"/>
                <a:cs typeface="+mj-cs"/>
              </a:rPr>
              <a:t>o</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t</a:t>
            </a:r>
            <a:r>
              <a:rPr lang="de-CH" sz="4900" kern="1200" dirty="0">
                <a:solidFill>
                  <a:schemeClr val="tx1"/>
                </a:solidFill>
                <a:latin typeface="+mj-lt"/>
                <a:ea typeface="+mj-ea"/>
                <a:cs typeface="+mj-cs"/>
              </a:rPr>
              <a:t>a</a:t>
            </a:r>
            <a:r>
              <a:rPr lang="en-CH" sz="4900" kern="1200" dirty="0" err="1">
                <a:solidFill>
                  <a:schemeClr val="tx1"/>
                </a:solidFill>
                <a:latin typeface="+mj-lt"/>
                <a:ea typeface="+mj-ea"/>
                <a:cs typeface="+mj-cs"/>
              </a:rPr>
              <a:t>i</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d</a:t>
            </a:r>
            <a:r>
              <a:rPr lang="en-US" sz="4900" kern="1200" dirty="0">
                <a:solidFill>
                  <a:schemeClr val="tx1"/>
                </a:solidFill>
                <a:latin typeface="+mj-lt"/>
                <a:ea typeface="+mj-ea"/>
                <a:cs typeface="+mj-cs"/>
              </a:rPr>
              <a:t>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refresh token</a:t>
            </a:r>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1524000" y="4256436"/>
            <a:ext cx="9144000" cy="16008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400" kern="1200">
                <a:solidFill>
                  <a:schemeClr val="accent1"/>
                </a:solidFill>
                <a:latin typeface="+mn-lt"/>
                <a:ea typeface="+mn-ea"/>
                <a:cs typeface="+mn-cs"/>
              </a:rPr>
              <a:t>scope</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Back-Channel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Front-Channel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User Agent</a:t>
            </a:r>
          </a:p>
        </p:txBody>
      </p:sp>
    </p:spTree>
    <p:extLst>
      <p:ext uri="{BB962C8B-B14F-4D97-AF65-F5344CB8AC3E}">
        <p14:creationId xmlns:p14="http://schemas.microsoft.com/office/powerpoint/2010/main" val="18489361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extfeld 1">
            <a:extLst>
              <a:ext uri="{FF2B5EF4-FFF2-40B4-BE49-F238E27FC236}">
                <a16:creationId xmlns:a16="http://schemas.microsoft.com/office/drawing/2014/main" id="{6EDB35B4-7633-47C8-B7B9-65442B9C71DE}"/>
              </a:ext>
            </a:extLst>
          </p:cNvPr>
          <p:cNvSpPr txBox="1"/>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kern="1200">
                <a:solidFill>
                  <a:schemeClr val="tx1"/>
                </a:solidFill>
                <a:latin typeface="+mj-lt"/>
                <a:ea typeface="+mj-ea"/>
                <a:cs typeface="+mj-cs"/>
              </a:rPr>
              <a:t>OAuth2 Resource Owner Credentials Flow</a:t>
            </a:r>
          </a:p>
        </p:txBody>
      </p:sp>
      <p:sp>
        <p:nvSpPr>
          <p:cNvPr id="6" name="Textfeld 5">
            <a:extLst>
              <a:ext uri="{FF2B5EF4-FFF2-40B4-BE49-F238E27FC236}">
                <a16:creationId xmlns:a16="http://schemas.microsoft.com/office/drawing/2014/main" id="{71D9F284-7040-4FF8-987E-2AEAF2284DEF}"/>
              </a:ext>
            </a:extLst>
          </p:cNvPr>
          <p:cNvSpPr txBox="1"/>
          <p:nvPr/>
        </p:nvSpPr>
        <p:spPr>
          <a:xfrm>
            <a:off x="643468" y="2638043"/>
            <a:ext cx="3363974" cy="34156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MC to MC applications</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trusted client</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grant_type=client_credential&amp;client_id=xxxxxxxxxx&amp;client_secret=xxxxxxxxxx</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5731780" y="643467"/>
            <a:ext cx="5382735" cy="5410199"/>
          </a:xfrm>
          <a:prstGeom prst="rect">
            <a:avLst/>
          </a:prstGeom>
        </p:spPr>
      </p:pic>
    </p:spTree>
    <p:extLst>
      <p:ext uri="{BB962C8B-B14F-4D97-AF65-F5344CB8AC3E}">
        <p14:creationId xmlns:p14="http://schemas.microsoft.com/office/powerpoint/2010/main" val="116206384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GB" dirty="0"/>
              <a:t>OAuth2 Resource Owner Credentials Flow</a:t>
            </a:r>
            <a:endParaRPr lang="en-CH" dirty="0"/>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741921"/>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82861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el 1">
            <a:extLst>
              <a:ext uri="{FF2B5EF4-FFF2-40B4-BE49-F238E27FC236}">
                <a16:creationId xmlns:a16="http://schemas.microsoft.com/office/drawing/2014/main" id="{9A0C6CD1-E9E7-4BF9-BB9B-73846CA6CA4C}"/>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tx1"/>
                </a:solidFill>
                <a:latin typeface="+mj-lt"/>
                <a:ea typeface="+mj-ea"/>
                <a:cs typeface="+mj-cs"/>
              </a:rPr>
              <a:t>OpenID Connect Authorization Code flow + PKCE + secret</a:t>
            </a:r>
          </a:p>
        </p:txBody>
      </p:sp>
      <p:sp>
        <p:nvSpPr>
          <p:cNvPr id="8" name="Textfeld 5">
            <a:extLst>
              <a:ext uri="{FF2B5EF4-FFF2-40B4-BE49-F238E27FC236}">
                <a16:creationId xmlns:a16="http://schemas.microsoft.com/office/drawing/2014/main" id="{4AD72EA5-9EB1-41E2-89EF-173F56B4F345}"/>
              </a:ext>
            </a:extLst>
          </p:cNvPr>
          <p:cNvSpPr txBox="1"/>
          <p:nvPr/>
        </p:nvSpPr>
        <p:spPr>
          <a:xfrm>
            <a:off x="643468" y="2638043"/>
            <a:ext cx="3363974" cy="34156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Server to server applications with User</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Can keep secrets, is trusted</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Client is authenticated</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response_type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156177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22609337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79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tx1"/>
                </a:solidFill>
                <a:latin typeface="+mj-lt"/>
                <a:ea typeface="+mj-ea"/>
                <a:cs typeface="+mj-cs"/>
              </a:rPr>
              <a:t>OIDC Hybrid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3"/>
            <a:ext cx="3363974" cy="34156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Mix of the Code and Implicit Flow</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Can be used for Web applications with server side rendering.</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altLang="en-US" sz="2000"/>
              <a:t>response_type = code id_token | </a:t>
            </a:r>
            <a:r>
              <a:rPr lang="en-US" sz="2000"/>
              <a:t>code id_token token | code token </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0267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el 1">
            <a:extLst>
              <a:ext uri="{FF2B5EF4-FFF2-40B4-BE49-F238E27FC236}">
                <a16:creationId xmlns:a16="http://schemas.microsoft.com/office/drawing/2014/main" id="{8E7FFFB7-03C5-4F27-B22E-A946B346A5E9}"/>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tx1"/>
                </a:solidFill>
                <a:latin typeface="+mj-lt"/>
                <a:ea typeface="+mj-ea"/>
                <a:cs typeface="+mj-cs"/>
              </a:rPr>
              <a:t>Native App / SPA Authorization Code Flow + PKCE</a:t>
            </a:r>
          </a:p>
        </p:txBody>
      </p:sp>
      <p:sp>
        <p:nvSpPr>
          <p:cNvPr id="8" name="Textfeld 5">
            <a:extLst>
              <a:ext uri="{FF2B5EF4-FFF2-40B4-BE49-F238E27FC236}">
                <a16:creationId xmlns:a16="http://schemas.microsoft.com/office/drawing/2014/main" id="{A7CA3D06-2CEB-49AA-91FA-4A0A909296F9}"/>
              </a:ext>
            </a:extLst>
          </p:cNvPr>
          <p:cNvSpPr txBox="1"/>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RFC 7636</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No secret for public clients</a:t>
            </a:r>
          </a:p>
          <a:p>
            <a:pPr indent="-228600">
              <a:lnSpc>
                <a:spcPct val="90000"/>
              </a:lnSpc>
              <a:spcAft>
                <a:spcPts val="600"/>
              </a:spcAft>
              <a:buFont typeface="Arial" panose="020B0604020202020204" pitchFamily="34" charset="0"/>
              <a:buChar char="•"/>
            </a:pPr>
            <a:endParaRPr lang="en-US" sz="2000">
              <a:hlinkClick r:id="rId3">
                <a:extLst>
                  <a:ext uri="{A12FA001-AC4F-418D-AE19-62706E023703}">
                    <ahyp:hlinkClr xmlns:ahyp="http://schemas.microsoft.com/office/drawing/2018/hyperlinkcolor" val="tx"/>
                  </a:ext>
                </a:extLst>
              </a:hlinkClick>
            </a:endParaRPr>
          </a:p>
          <a:p>
            <a:pPr indent="-228600">
              <a:lnSpc>
                <a:spcPct val="90000"/>
              </a:lnSpc>
              <a:spcAft>
                <a:spcPts val="600"/>
              </a:spcAft>
              <a:buFont typeface="Arial" panose="020B0604020202020204" pitchFamily="34" charset="0"/>
              <a:buChar char="•"/>
            </a:pPr>
            <a:r>
              <a:rPr lang="en-US" sz="2000">
                <a:hlinkClick r:id="rId3">
                  <a:extLst>
                    <a:ext uri="{A12FA001-AC4F-418D-AE19-62706E023703}">
                      <ahyp:hlinkClr xmlns:ahyp="http://schemas.microsoft.com/office/drawing/2018/hyperlinkcolor" val="tx"/>
                    </a:ext>
                  </a:extLst>
                </a:hlinkClick>
              </a:rPr>
              <a:t>https://tools.ietf.org/html/rfc7636</a:t>
            </a:r>
            <a:endParaRPr lang="en-US" sz="2000"/>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0384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14" y="643467"/>
            <a:ext cx="10488971" cy="5571066"/>
          </a:xfrm>
          <a:prstGeom prst="rect">
            <a:avLst/>
          </a:prstGeom>
        </p:spPr>
      </p:pic>
    </p:spTree>
    <p:extLst>
      <p:ext uri="{BB962C8B-B14F-4D97-AF65-F5344CB8AC3E}">
        <p14:creationId xmlns:p14="http://schemas.microsoft.com/office/powerpoint/2010/main" val="425667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tx1"/>
                </a:solidFill>
                <a:latin typeface="+mj-lt"/>
                <a:ea typeface="+mj-ea"/>
                <a:cs typeface="+mj-cs"/>
              </a:rPr>
              <a:t>Single Page Applications</a:t>
            </a:r>
            <a:endParaRPr lang="en-US" sz="2800" kern="1200">
              <a:solidFill>
                <a:schemeClr val="tx1"/>
              </a:solidFill>
              <a:latin typeface="+mj-lt"/>
              <a:ea typeface="+mj-ea"/>
              <a:cs typeface="+mj-cs"/>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Cookies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OIDC Code Flow with PKCE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OIDC Implicit Flow</a:t>
            </a:r>
          </a:p>
          <a:p>
            <a:pPr indent="-228600">
              <a:lnSpc>
                <a:spcPct val="90000"/>
              </a:lnSpc>
              <a:spcAft>
                <a:spcPts val="600"/>
              </a:spcAft>
              <a:buFont typeface="Arial" panose="020B0604020202020204" pitchFamily="34" charset="0"/>
              <a:buChar char="•"/>
            </a:pPr>
            <a:endParaRPr lang="en-US" sz="2000">
              <a:hlinkClick r:id="rId3"/>
            </a:endParaRPr>
          </a:p>
        </p:txBody>
      </p:sp>
      <p:pic>
        <p:nvPicPr>
          <p:cNvPr id="2" name="Picture 1">
            <a:extLst>
              <a:ext uri="{FF2B5EF4-FFF2-40B4-BE49-F238E27FC236}">
                <a16:creationId xmlns:a16="http://schemas.microsoft.com/office/drawing/2014/main" id="{A389B86E-F9CA-447A-82CF-C83BC404215B}"/>
              </a:ext>
            </a:extLst>
          </p:cNvPr>
          <p:cNvPicPr>
            <a:picLocks noChangeAspect="1"/>
          </p:cNvPicPr>
          <p:nvPr/>
        </p:nvPicPr>
        <p:blipFill>
          <a:blip r:embed="rId4"/>
          <a:stretch>
            <a:fillRect/>
          </a:stretch>
        </p:blipFill>
        <p:spPr>
          <a:xfrm>
            <a:off x="5905717" y="209855"/>
            <a:ext cx="5155572" cy="6424388"/>
          </a:xfrm>
          <a:prstGeom prst="rect">
            <a:avLst/>
          </a:prstGeom>
        </p:spPr>
      </p:pic>
    </p:spTree>
    <p:extLst>
      <p:ext uri="{BB962C8B-B14F-4D97-AF65-F5344CB8AC3E}">
        <p14:creationId xmlns:p14="http://schemas.microsoft.com/office/powerpoint/2010/main" val="27156952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OpenID Connect Code flow with PKCE</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a:t>For browser applications, SPAs</a:t>
            </a:r>
          </a:p>
          <a:p>
            <a:pPr marL="285750" indent="-228600">
              <a:lnSpc>
                <a:spcPct val="90000"/>
              </a:lnSpc>
              <a:spcAft>
                <a:spcPts val="600"/>
              </a:spcAft>
              <a:buFont typeface="Arial" panose="020B0604020202020204" pitchFamily="34" charset="0"/>
              <a:buChar char="•"/>
            </a:pPr>
            <a:r>
              <a:rPr lang="en-US" sz="2400"/>
              <a:t>Client is not authenticated, or trusted</a:t>
            </a:r>
          </a:p>
          <a:p>
            <a:pPr marL="285750" indent="-228600">
              <a:lnSpc>
                <a:spcPct val="90000"/>
              </a:lnSpc>
              <a:spcAft>
                <a:spcPts val="600"/>
              </a:spcAft>
              <a:buFont typeface="Arial" panose="020B0604020202020204" pitchFamily="34" charset="0"/>
              <a:buChar char="•"/>
            </a:pPr>
            <a:r>
              <a:rPr lang="en-US" sz="2400"/>
              <a:t>response_type = code</a:t>
            </a:r>
          </a:p>
          <a:p>
            <a:pPr marL="285750" indent="-228600">
              <a:lnSpc>
                <a:spcPct val="90000"/>
              </a:lnSpc>
              <a:spcAft>
                <a:spcPts val="600"/>
              </a:spcAft>
              <a:buFont typeface="Arial" panose="020B0604020202020204" pitchFamily="34" charset="0"/>
              <a:buChar char="•"/>
            </a:pPr>
            <a:r>
              <a:rPr lang="en-US" sz="2400"/>
              <a:t>NO SECRET</a:t>
            </a:r>
          </a:p>
          <a:p>
            <a:pPr marL="285750" indent="-228600">
              <a:lnSpc>
                <a:spcPct val="90000"/>
              </a:lnSpc>
              <a:spcAft>
                <a:spcPts val="600"/>
              </a:spcAft>
              <a:buFont typeface="Arial" panose="020B0604020202020204" pitchFamily="34" charset="0"/>
              <a:buChar char="•"/>
            </a:pPr>
            <a:r>
              <a:rPr lang="en-US" sz="2400"/>
              <a:t>Use reference tokens if possible</a:t>
            </a:r>
          </a:p>
          <a:p>
            <a:pPr marL="285750" indent="-228600">
              <a:lnSpc>
                <a:spcPct val="90000"/>
              </a:lnSpc>
              <a:spcAft>
                <a:spcPts val="600"/>
              </a:spcAft>
              <a:buFont typeface="Arial" panose="020B0604020202020204" pitchFamily="34" charset="0"/>
              <a:buChar char="•"/>
            </a:pPr>
            <a:r>
              <a:rPr lang="en-US" sz="2400"/>
              <a:t>When using Refresh tokens, check that the STS supports the latest fixes, </a:t>
            </a:r>
          </a:p>
          <a:p>
            <a:pPr marL="285750" indent="-228600">
              <a:lnSpc>
                <a:spcPct val="90000"/>
              </a:lnSpc>
              <a:spcAft>
                <a:spcPts val="600"/>
              </a:spcAft>
              <a:buFont typeface="Arial" panose="020B0604020202020204" pitchFamily="34" charset="0"/>
              <a:buChar char="•"/>
            </a:pPr>
            <a:r>
              <a:rPr lang="en-US" sz="2400"/>
              <a:t>Use Revocation!</a:t>
            </a:r>
          </a:p>
          <a:p>
            <a:pPr marL="285750" indent="-228600">
              <a:lnSpc>
                <a:spcPct val="90000"/>
              </a:lnSpc>
              <a:spcAft>
                <a:spcPts val="600"/>
              </a:spcAft>
              <a:buFont typeface="Arial" panose="020B0604020202020204" pitchFamily="34" charset="0"/>
              <a:buChar char="•"/>
            </a:pPr>
            <a:endParaRPr lang="en-US" sz="2400"/>
          </a:p>
        </p:txBody>
      </p:sp>
      <p:pic>
        <p:nvPicPr>
          <p:cNvPr id="8" name="Picture 2" descr="Back Home">
            <a:extLst>
              <a:ext uri="{FF2B5EF4-FFF2-40B4-BE49-F238E27FC236}">
                <a16:creationId xmlns:a16="http://schemas.microsoft.com/office/drawing/2014/main" id="{BE82FBD8-E10D-418B-8CF1-4BC4C4FF5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1383" y="6069406"/>
            <a:ext cx="1756824" cy="702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Difference between Native APPS and SPA</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a:t>Native apps use different Redirect URLs</a:t>
            </a:r>
          </a:p>
          <a:p>
            <a:pPr indent="-228600">
              <a:lnSpc>
                <a:spcPct val="90000"/>
              </a:lnSpc>
              <a:spcAft>
                <a:spcPts val="600"/>
              </a:spcAft>
              <a:buFont typeface="Arial" panose="020B0604020202020204" pitchFamily="34" charset="0"/>
              <a:buChar char="•"/>
            </a:pPr>
            <a:endParaRPr lang="en-US" sz="2400"/>
          </a:p>
          <a:p>
            <a:pPr marL="285750" indent="-228600">
              <a:lnSpc>
                <a:spcPct val="90000"/>
              </a:lnSpc>
              <a:spcAft>
                <a:spcPts val="600"/>
              </a:spcAft>
              <a:buFont typeface="Arial" panose="020B0604020202020204" pitchFamily="34" charset="0"/>
              <a:buChar char="•"/>
            </a:pPr>
            <a:r>
              <a:rPr lang="en-US" sz="2400"/>
              <a:t>Storage for persisting tokens is different</a:t>
            </a:r>
          </a:p>
          <a:p>
            <a:pPr indent="-228600">
              <a:lnSpc>
                <a:spcPct val="90000"/>
              </a:lnSpc>
              <a:spcAft>
                <a:spcPts val="600"/>
              </a:spcAft>
              <a:buFont typeface="Arial" panose="020B0604020202020204" pitchFamily="34" charset="0"/>
              <a:buChar char="•"/>
            </a:pPr>
            <a:endParaRPr lang="en-US" sz="2400"/>
          </a:p>
          <a:p>
            <a:pPr marL="285750" indent="-228600">
              <a:lnSpc>
                <a:spcPct val="90000"/>
              </a:lnSpc>
              <a:spcAft>
                <a:spcPts val="600"/>
              </a:spcAft>
              <a:buFont typeface="Arial" panose="020B0604020202020204" pitchFamily="34" charset="0"/>
              <a:buChar char="•"/>
            </a:pPr>
            <a:r>
              <a:rPr lang="en-US" sz="2400"/>
              <a:t>Native app opens a browser to authenicate</a:t>
            </a:r>
          </a:p>
          <a:p>
            <a:pPr indent="-228600">
              <a:lnSpc>
                <a:spcPct val="90000"/>
              </a:lnSpc>
              <a:spcAft>
                <a:spcPts val="600"/>
              </a:spcAft>
              <a:buFont typeface="Arial" panose="020B0604020202020204" pitchFamily="34" charset="0"/>
              <a:buChar char="•"/>
            </a:pPr>
            <a:endParaRPr lang="en-US" sz="2400"/>
          </a:p>
          <a:p>
            <a:pPr marL="285750" indent="-228600">
              <a:lnSpc>
                <a:spcPct val="90000"/>
              </a:lnSpc>
              <a:spcAft>
                <a:spcPts val="600"/>
              </a:spcAft>
              <a:buFont typeface="Arial" panose="020B0604020202020204" pitchFamily="34" charset="0"/>
              <a:buChar char="•"/>
            </a:pPr>
            <a:r>
              <a:rPr lang="en-US" sz="2400"/>
              <a:t>Refresh tokens stored in the browser (or silent renew ...)</a:t>
            </a:r>
          </a:p>
        </p:txBody>
      </p:sp>
    </p:spTree>
    <p:extLst>
      <p:ext uri="{BB962C8B-B14F-4D97-AF65-F5344CB8AC3E}">
        <p14:creationId xmlns:p14="http://schemas.microsoft.com/office/powerpoint/2010/main" val="1759803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6970D0-0563-4555-AD6E-64E5349E4EFA}"/>
              </a:ext>
            </a:extLst>
          </p:cNvPr>
          <p:cNvPicPr>
            <a:picLocks noChangeAspect="1"/>
          </p:cNvPicPr>
          <p:nvPr/>
        </p:nvPicPr>
        <p:blipFill>
          <a:blip r:embed="rId3"/>
          <a:stretch>
            <a:fillRect/>
          </a:stretch>
        </p:blipFill>
        <p:spPr>
          <a:xfrm>
            <a:off x="1730045" y="1009788"/>
            <a:ext cx="8354113" cy="4838424"/>
          </a:xfrm>
          <a:prstGeom prst="rect">
            <a:avLst/>
          </a:prstGeom>
        </p:spPr>
      </p:pic>
    </p:spTree>
    <p:extLst>
      <p:ext uri="{BB962C8B-B14F-4D97-AF65-F5344CB8AC3E}">
        <p14:creationId xmlns:p14="http://schemas.microsoft.com/office/powerpoint/2010/main" val="260379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535D7E-EFC3-4B21-A9A2-0AFF6BBB3113}"/>
              </a:ext>
            </a:extLst>
          </p:cNvPr>
          <p:cNvPicPr>
            <a:picLocks noChangeAspect="1"/>
          </p:cNvPicPr>
          <p:nvPr/>
        </p:nvPicPr>
        <p:blipFill>
          <a:blip r:embed="rId3"/>
          <a:stretch>
            <a:fillRect/>
          </a:stretch>
        </p:blipFill>
        <p:spPr>
          <a:xfrm>
            <a:off x="1798060" y="849145"/>
            <a:ext cx="8400735" cy="5159710"/>
          </a:xfrm>
          <a:prstGeom prst="rect">
            <a:avLst/>
          </a:prstGeom>
        </p:spPr>
      </p:pic>
    </p:spTree>
    <p:extLst>
      <p:ext uri="{BB962C8B-B14F-4D97-AF65-F5344CB8AC3E}">
        <p14:creationId xmlns:p14="http://schemas.microsoft.com/office/powerpoint/2010/main" val="2988379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F77E4E-C261-4770-A673-2728D4035E03}"/>
              </a:ext>
            </a:extLst>
          </p:cNvPr>
          <p:cNvPicPr>
            <a:picLocks noChangeAspect="1"/>
          </p:cNvPicPr>
          <p:nvPr/>
        </p:nvPicPr>
        <p:blipFill>
          <a:blip r:embed="rId3"/>
          <a:stretch>
            <a:fillRect/>
          </a:stretch>
        </p:blipFill>
        <p:spPr>
          <a:xfrm>
            <a:off x="2281187" y="894623"/>
            <a:ext cx="7010920" cy="5068754"/>
          </a:xfrm>
          <a:prstGeom prst="rect">
            <a:avLst/>
          </a:prstGeom>
        </p:spPr>
      </p:pic>
    </p:spTree>
    <p:extLst>
      <p:ext uri="{BB962C8B-B14F-4D97-AF65-F5344CB8AC3E}">
        <p14:creationId xmlns:p14="http://schemas.microsoft.com/office/powerpoint/2010/main" val="425859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tx1"/>
                </a:solidFill>
                <a:latin typeface="+mj-lt"/>
                <a:ea typeface="+mj-ea"/>
                <a:cs typeface="+mj-cs"/>
              </a:rPr>
              <a:t>OAuth Device Flow</a:t>
            </a:r>
            <a:endParaRPr lang="en-US" sz="2800" kern="1200" dirty="0">
              <a:solidFill>
                <a:schemeClr val="tx1"/>
              </a:solidFill>
              <a:latin typeface="+mj-lt"/>
              <a:ea typeface="+mj-ea"/>
              <a:cs typeface="+mj-cs"/>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RFC 7636</a:t>
            </a:r>
          </a:p>
          <a:p>
            <a:pPr indent="-228600">
              <a:lnSpc>
                <a:spcPct val="90000"/>
              </a:lnSpc>
              <a:spcAft>
                <a:spcPts val="600"/>
              </a:spcAft>
              <a:buFont typeface="Arial" panose="020B0604020202020204" pitchFamily="34" charset="0"/>
              <a:buChar char="•"/>
            </a:pPr>
            <a:endParaRPr lang="en-US" sz="2000" dirty="0">
              <a:hlinkClick r:id="rId3"/>
            </a:endParaRPr>
          </a:p>
          <a:p>
            <a:pPr indent="-228600">
              <a:lnSpc>
                <a:spcPct val="90000"/>
              </a:lnSpc>
              <a:spcAft>
                <a:spcPts val="600"/>
              </a:spcAft>
              <a:buFont typeface="Arial" panose="020B0604020202020204" pitchFamily="34" charset="0"/>
              <a:buChar char="•"/>
            </a:pPr>
            <a:r>
              <a:rPr lang="en-US" sz="2000" dirty="0">
                <a:hlinkClick r:id="rId4">
                  <a:extLst>
                    <a:ext uri="{A12FA001-AC4F-418D-AE19-62706E023703}">
                      <ahyp:hlinkClr xmlns:ahyp="http://schemas.microsoft.com/office/drawing/2018/hyperlinkcolor" val="tx"/>
                    </a:ext>
                  </a:extLst>
                </a:hlinkClick>
              </a:rPr>
              <a:t>https://tools.ietf.org/html/draft-ietf-oauth-device-flow-12</a:t>
            </a:r>
            <a:endParaRPr lang="en-US" sz="2000" dirty="0"/>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6190173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52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72FF3-584F-4727-B023-58AAE4D5BBDD}"/>
              </a:ext>
            </a:extLst>
          </p:cNvPr>
          <p:cNvPicPr>
            <a:picLocks noChangeAspect="1"/>
          </p:cNvPicPr>
          <p:nvPr/>
        </p:nvPicPr>
        <p:blipFill>
          <a:blip r:embed="rId3"/>
          <a:stretch>
            <a:fillRect/>
          </a:stretch>
        </p:blipFill>
        <p:spPr>
          <a:xfrm>
            <a:off x="2739937" y="643467"/>
            <a:ext cx="6712126" cy="5571066"/>
          </a:xfrm>
          <a:prstGeom prst="rect">
            <a:avLst/>
          </a:prstGeom>
        </p:spPr>
      </p:pic>
    </p:spTree>
    <p:extLst>
      <p:ext uri="{BB962C8B-B14F-4D97-AF65-F5344CB8AC3E}">
        <p14:creationId xmlns:p14="http://schemas.microsoft.com/office/powerpoint/2010/main" val="3916353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a:solidFill>
                  <a:schemeClr val="tx1"/>
                </a:solidFill>
                <a:latin typeface="+mj-lt"/>
                <a:ea typeface="+mj-ea"/>
                <a:cs typeface="+mj-cs"/>
              </a:rPr>
              <a:t>OAuth On Behalf of OBO Flow</a:t>
            </a:r>
            <a:endParaRPr lang="en-US" sz="2800" kern="1200">
              <a:solidFill>
                <a:schemeClr val="tx1"/>
              </a:solidFill>
              <a:latin typeface="+mj-lt"/>
              <a:ea typeface="+mj-ea"/>
              <a:cs typeface="+mj-cs"/>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RFC 6749</a:t>
            </a:r>
          </a:p>
          <a:p>
            <a:pPr indent="-228600">
              <a:lnSpc>
                <a:spcPct val="90000"/>
              </a:lnSpc>
              <a:spcAft>
                <a:spcPts val="600"/>
              </a:spcAft>
              <a:buFont typeface="Arial" panose="020B0604020202020204" pitchFamily="34" charset="0"/>
              <a:buChar char="•"/>
            </a:pPr>
            <a:endParaRPr lang="en-US" sz="2000" dirty="0">
              <a:hlinkClick r:id="rId3"/>
            </a:endParaRPr>
          </a:p>
          <a:p>
            <a:pPr indent="-228600">
              <a:lnSpc>
                <a:spcPct val="90000"/>
              </a:lnSpc>
              <a:spcAft>
                <a:spcPts val="600"/>
              </a:spcAft>
              <a:buFont typeface="Arial" panose="020B0604020202020204" pitchFamily="34" charset="0"/>
              <a:buChar char="•"/>
            </a:pPr>
            <a:r>
              <a:rPr lang="en-US" sz="2000" dirty="0">
                <a:hlinkClick r:id="rId4"/>
              </a:rPr>
              <a:t>https://tools.ietf.org/html/rfc6749</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hlinkClick r:id="rId5"/>
              </a:rPr>
              <a:t>https://docs.microsoft.com/en-us/azure/active-directory/develop/v2-oauth2-on-behalf-of-flow</a:t>
            </a: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6"/>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233459511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68442-D731-498A-9815-048AD5EE3C82}"/>
              </a:ext>
            </a:extLst>
          </p:cNvPr>
          <p:cNvPicPr>
            <a:picLocks noChangeAspect="1"/>
          </p:cNvPicPr>
          <p:nvPr/>
        </p:nvPicPr>
        <p:blipFill>
          <a:blip r:embed="rId3"/>
          <a:stretch>
            <a:fillRect/>
          </a:stretch>
        </p:blipFill>
        <p:spPr>
          <a:xfrm>
            <a:off x="979584" y="635179"/>
            <a:ext cx="10735404" cy="5250466"/>
          </a:xfrm>
          <a:prstGeom prst="rect">
            <a:avLst/>
          </a:prstGeom>
        </p:spPr>
      </p:pic>
      <p:sp>
        <p:nvSpPr>
          <p:cNvPr id="3" name="Rectangle 2">
            <a:extLst>
              <a:ext uri="{FF2B5EF4-FFF2-40B4-BE49-F238E27FC236}">
                <a16:creationId xmlns:a16="http://schemas.microsoft.com/office/drawing/2014/main" id="{AFC8299E-7DD3-4DF9-BC6C-103BB3AD4695}"/>
              </a:ext>
            </a:extLst>
          </p:cNvPr>
          <p:cNvSpPr/>
          <p:nvPr/>
        </p:nvSpPr>
        <p:spPr>
          <a:xfrm rot="10800000" flipV="1">
            <a:off x="979584" y="6024144"/>
            <a:ext cx="10735404" cy="369332"/>
          </a:xfrm>
          <a:prstGeom prst="rect">
            <a:avLst/>
          </a:prstGeom>
        </p:spPr>
        <p:txBody>
          <a:bodyPr wrap="square">
            <a:spAutoFit/>
          </a:bodyPr>
          <a:lstStyle/>
          <a:p>
            <a:r>
              <a:rPr lang="en-CH" dirty="0">
                <a:solidFill>
                  <a:schemeClr val="accent1">
                    <a:lumMod val="60000"/>
                    <a:lumOff val="40000"/>
                  </a:schemeClr>
                </a:solidFill>
              </a:rPr>
              <a:t>s</a:t>
            </a:r>
            <a:r>
              <a:rPr lang="de-CH" dirty="0">
                <a:solidFill>
                  <a:schemeClr val="accent1">
                    <a:lumMod val="60000"/>
                    <a:lumOff val="40000"/>
                  </a:schemeClr>
                </a:solidFill>
              </a:rPr>
              <a:t>r</a:t>
            </a:r>
            <a:r>
              <a:rPr lang="en-CH" dirty="0">
                <a:solidFill>
                  <a:schemeClr val="accent1">
                    <a:lumMod val="60000"/>
                    <a:lumOff val="40000"/>
                  </a:schemeClr>
                </a:solidFill>
              </a:rPr>
              <a:t>c: </a:t>
            </a:r>
            <a:r>
              <a:rPr lang="de-CH" dirty="0">
                <a:solidFill>
                  <a:schemeClr val="accent1">
                    <a:lumMod val="60000"/>
                    <a:lumOff val="40000"/>
                  </a:schemeClr>
                </a:solidFill>
              </a:rPr>
              <a:t>https://docs.microsoft.com/en-us/azure/active-directory/develop/v2-oauth2-on-behalf-of-flow</a:t>
            </a:r>
            <a:endParaRPr lang="en-CH" dirty="0">
              <a:solidFill>
                <a:schemeClr val="accent1">
                  <a:lumMod val="60000"/>
                  <a:lumOff val="40000"/>
                </a:schemeClr>
              </a:solidFill>
            </a:endParaRPr>
          </a:p>
        </p:txBody>
      </p:sp>
    </p:spTree>
    <p:extLst>
      <p:ext uri="{BB962C8B-B14F-4D97-AF65-F5344CB8AC3E}">
        <p14:creationId xmlns:p14="http://schemas.microsoft.com/office/powerpoint/2010/main" val="93696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 name="Freeform: Shape 18">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765051" y="662400"/>
            <a:ext cx="3384000"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a:solidFill>
                  <a:schemeClr val="bg1"/>
                </a:solidFill>
              </a:rPr>
              <a:t>Azure Managed identities</a:t>
            </a:r>
            <a:endParaRPr lang="en-US" sz="3700">
              <a:solidFill>
                <a:schemeClr val="bg1"/>
              </a:solidFill>
              <a:hlinkClick r:id="rId3">
                <a:extLst>
                  <a:ext uri="{A12FA001-AC4F-418D-AE19-62706E023703}">
                    <ahyp:hlinkClr xmlns:ahyp="http://schemas.microsoft.com/office/drawing/2018/hyperlinkcolor" val="tx"/>
                  </a:ext>
                </a:extLst>
              </a:hlinkClick>
            </a:endParaRPr>
          </a:p>
        </p:txBody>
      </p:sp>
      <p:sp>
        <p:nvSpPr>
          <p:cNvPr id="10" name="Textfeld 5">
            <a:extLst>
              <a:ext uri="{FF2B5EF4-FFF2-40B4-BE49-F238E27FC236}">
                <a16:creationId xmlns:a16="http://schemas.microsoft.com/office/drawing/2014/main" id="{2324DD94-AEEB-4658-853C-D1A82FE9013D}"/>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alpha val="60000"/>
                  </a:schemeClr>
                </a:solidFill>
              </a:rPr>
              <a:t>Service to service </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a:solidFill>
                  <a:schemeClr val="bg1">
                    <a:alpha val="60000"/>
                  </a:schemeClr>
                </a:solidFill>
              </a:rPr>
              <a:t>Service assigned Managed Identity</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a:solidFill>
                  <a:schemeClr val="bg1">
                    <a:alpha val="60000"/>
                  </a:schemeClr>
                </a:solidFill>
              </a:rPr>
              <a:t>User assigned Managed Identity</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r>
              <a:rPr lang="en-US" sz="2000">
                <a:solidFill>
                  <a:schemeClr val="bg1">
                    <a:alpha val="60000"/>
                  </a:schemeClr>
                </a:solidFill>
              </a:rPr>
              <a:t>Is a service principal or built using SPs</a:t>
            </a: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a:p>
            <a:pPr indent="-228600">
              <a:lnSpc>
                <a:spcPct val="90000"/>
              </a:lnSpc>
              <a:spcAft>
                <a:spcPts val="600"/>
              </a:spcAft>
              <a:buFont typeface="Arial" panose="020B0604020202020204" pitchFamily="34" charset="0"/>
              <a:buChar char="•"/>
            </a:pPr>
            <a:endParaRPr lang="en-US" sz="2000">
              <a:solidFill>
                <a:schemeClr val="bg1">
                  <a:alpha val="60000"/>
                </a:schemeClr>
              </a:solidFill>
            </a:endParaRPr>
          </a:p>
        </p:txBody>
      </p:sp>
      <p:pic>
        <p:nvPicPr>
          <p:cNvPr id="3" name="Picture 2">
            <a:extLst>
              <a:ext uri="{FF2B5EF4-FFF2-40B4-BE49-F238E27FC236}">
                <a16:creationId xmlns:a16="http://schemas.microsoft.com/office/drawing/2014/main" id="{534C3436-D5F6-4422-8C7B-756C2967EDC2}"/>
              </a:ext>
            </a:extLst>
          </p:cNvPr>
          <p:cNvPicPr>
            <a:picLocks noChangeAspect="1"/>
          </p:cNvPicPr>
          <p:nvPr/>
        </p:nvPicPr>
        <p:blipFill>
          <a:blip r:embed="rId4"/>
          <a:stretch>
            <a:fillRect/>
          </a:stretch>
        </p:blipFill>
        <p:spPr>
          <a:xfrm>
            <a:off x="5411053" y="1906766"/>
            <a:ext cx="2872521" cy="3044467"/>
          </a:xfrm>
          <a:prstGeom prst="rect">
            <a:avLst/>
          </a:prstGeom>
        </p:spPr>
      </p:pic>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8552717" y="1985412"/>
            <a:ext cx="2872521" cy="2887176"/>
          </a:xfrm>
          <a:prstGeom prst="rect">
            <a:avLst/>
          </a:prstGeom>
        </p:spPr>
      </p:pic>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endParaRPr lang="en-CH" sz="2000" dirty="0">
              <a:solidFill>
                <a:schemeClr val="accent1">
                  <a:lumMod val="60000"/>
                  <a:lumOff val="40000"/>
                </a:schemeClr>
              </a:solidFill>
            </a:endParaRPr>
          </a:p>
        </p:txBody>
      </p:sp>
    </p:spTree>
    <p:extLst>
      <p:ext uri="{BB962C8B-B14F-4D97-AF65-F5344CB8AC3E}">
        <p14:creationId xmlns:p14="http://schemas.microsoft.com/office/powerpoint/2010/main" val="343608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8299E-7DD3-4DF9-BC6C-103BB3AD4695}"/>
              </a:ext>
            </a:extLst>
          </p:cNvPr>
          <p:cNvSpPr/>
          <p:nvPr/>
        </p:nvSpPr>
        <p:spPr>
          <a:xfrm rot="10800000" flipV="1">
            <a:off x="1378975" y="6407602"/>
            <a:ext cx="10735404" cy="369332"/>
          </a:xfrm>
          <a:prstGeom prst="rect">
            <a:avLst/>
          </a:prstGeom>
        </p:spPr>
        <p:txBody>
          <a:bodyPr wrap="square">
            <a:spAutoFit/>
          </a:bodyPr>
          <a:lstStyle/>
          <a:p>
            <a:r>
              <a:rPr lang="en-CH" dirty="0">
                <a:solidFill>
                  <a:schemeClr val="accent1">
                    <a:lumMod val="60000"/>
                    <a:lumOff val="40000"/>
                  </a:schemeClr>
                </a:solidFill>
              </a:rPr>
              <a:t>s</a:t>
            </a:r>
            <a:r>
              <a:rPr lang="de-CH" dirty="0">
                <a:solidFill>
                  <a:schemeClr val="accent1">
                    <a:lumMod val="60000"/>
                    <a:lumOff val="40000"/>
                  </a:schemeClr>
                </a:solidFill>
              </a:rPr>
              <a:t>r</a:t>
            </a:r>
            <a:r>
              <a:rPr lang="en-CH" dirty="0">
                <a:solidFill>
                  <a:schemeClr val="accent1">
                    <a:lumMod val="60000"/>
                    <a:lumOff val="40000"/>
                  </a:schemeClr>
                </a:solidFill>
              </a:rPr>
              <a:t>c: </a:t>
            </a:r>
            <a:r>
              <a:rPr lang="de-CH" dirty="0">
                <a:solidFill>
                  <a:schemeClr val="accent1">
                    <a:lumMod val="60000"/>
                    <a:lumOff val="40000"/>
                  </a:schemeClr>
                </a:solidFill>
              </a:rPr>
              <a:t>https://www.youtube.com/watch?v=vYUKC0mZFqI</a:t>
            </a:r>
            <a:endParaRPr lang="en-CH"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19FA73E8-BBC8-4DD2-BC75-0ACB1B52C384}"/>
              </a:ext>
            </a:extLst>
          </p:cNvPr>
          <p:cNvPicPr>
            <a:picLocks noChangeAspect="1"/>
          </p:cNvPicPr>
          <p:nvPr/>
        </p:nvPicPr>
        <p:blipFill>
          <a:blip r:embed="rId3"/>
          <a:stretch>
            <a:fillRect/>
          </a:stretch>
        </p:blipFill>
        <p:spPr>
          <a:xfrm>
            <a:off x="0" y="-1"/>
            <a:ext cx="12191560" cy="6297561"/>
          </a:xfrm>
          <a:prstGeom prst="rect">
            <a:avLst/>
          </a:prstGeom>
        </p:spPr>
      </p:pic>
    </p:spTree>
    <p:extLst>
      <p:ext uri="{BB962C8B-B14F-4D97-AF65-F5344CB8AC3E}">
        <p14:creationId xmlns:p14="http://schemas.microsoft.com/office/powerpoint/2010/main" val="4159020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Examples</a:t>
            </a:r>
            <a:endParaRPr lang="en-US" kern="1200" dirty="0">
              <a:solidFill>
                <a:schemeClr val="tx1"/>
              </a:solidFill>
              <a:latin typeface="+mj-lt"/>
              <a:ea typeface="+mj-ea"/>
              <a:cs typeface="+mj-cs"/>
            </a:endParaRPr>
          </a:p>
        </p:txBody>
      </p:sp>
      <p:sp>
        <p:nvSpPr>
          <p:cNvPr id="17"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hlinkClick r:id="rId3"/>
              </a:rPr>
              <a:t>https://github.com/damienbod</a:t>
            </a:r>
            <a:endParaRPr lang="en-US" sz="2400" dirty="0"/>
          </a:p>
          <a:p>
            <a:pPr marL="57150">
              <a:lnSpc>
                <a:spcPct val="90000"/>
              </a:lnSpc>
              <a:spcAft>
                <a:spcPts val="600"/>
              </a:spcAft>
            </a:pPr>
            <a:endParaRPr lang="en-US" sz="2400" dirty="0"/>
          </a:p>
          <a:p>
            <a:pPr marL="285750" indent="-228600">
              <a:lnSpc>
                <a:spcPct val="90000"/>
              </a:lnSpc>
              <a:spcAft>
                <a:spcPts val="600"/>
              </a:spcAft>
              <a:buFont typeface="Arial" panose="020B0604020202020204" pitchFamily="34" charset="0"/>
              <a:buChar char="•"/>
            </a:pPr>
            <a:r>
              <a:rPr lang="en-US" sz="2400" dirty="0">
                <a:hlinkClick r:id="rId4"/>
              </a:rPr>
              <a:t>https://damienbod.com</a:t>
            </a:r>
            <a:r>
              <a:rPr lang="en-US" sz="2400" dirty="0"/>
              <a:t> </a:t>
            </a:r>
          </a:p>
          <a:p>
            <a:pPr marL="57150">
              <a:lnSpc>
                <a:spcPct val="90000"/>
              </a:lnSpc>
              <a:spcAft>
                <a:spcPts val="600"/>
              </a:spcAft>
            </a:pPr>
            <a:endParaRPr lang="en-US" sz="2400" dirty="0"/>
          </a:p>
        </p:txBody>
      </p:sp>
    </p:spTree>
    <p:extLst>
      <p:ext uri="{BB962C8B-B14F-4D97-AF65-F5344CB8AC3E}">
        <p14:creationId xmlns:p14="http://schemas.microsoft.com/office/powerpoint/2010/main" val="3886882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1653363" y="365760"/>
            <a:ext cx="9367203"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solidFill>
                <a:latin typeface="+mj-lt"/>
                <a:ea typeface="+mj-ea"/>
                <a:cs typeface="+mj-cs"/>
              </a:rPr>
              <a:t>Other </a:t>
            </a:r>
            <a:r>
              <a:rPr lang="en-US" kern="1200">
                <a:solidFill>
                  <a:schemeClr val="tx1"/>
                </a:solidFill>
                <a:latin typeface="+mj-lt"/>
                <a:ea typeface="+mj-ea"/>
                <a:cs typeface="+mj-cs"/>
              </a:rPr>
              <a:t>security solutions </a:t>
            </a:r>
            <a:r>
              <a:rPr lang="en-US" kern="1200" dirty="0">
                <a:solidFill>
                  <a:schemeClr val="tx1"/>
                </a:solidFill>
                <a:latin typeface="+mj-lt"/>
                <a:ea typeface="+mj-ea"/>
                <a:cs typeface="+mj-cs"/>
              </a:rPr>
              <a:t>of interest</a:t>
            </a:r>
          </a:p>
        </p:txBody>
      </p:sp>
      <p:sp>
        <p:nvSpPr>
          <p:cNvPr id="17"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feld 5">
            <a:extLst>
              <a:ext uri="{FF2B5EF4-FFF2-40B4-BE49-F238E27FC236}">
                <a16:creationId xmlns:a16="http://schemas.microsoft.com/office/drawing/2014/main" id="{0CE00204-14AC-4CD7-9EA2-5C5B92D75A67}"/>
              </a:ext>
            </a:extLst>
          </p:cNvPr>
          <p:cNvSpPr txBox="1"/>
          <p:nvPr/>
        </p:nvSpPr>
        <p:spPr>
          <a:xfrm>
            <a:off x="1653363" y="2176272"/>
            <a:ext cx="9367204" cy="404164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t>FIDO2</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Self Sovereign Identity, Azure AD verifiable credentials</a:t>
            </a:r>
          </a:p>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Certificate authentication</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OpenID Connect FAPI , Open banking</a:t>
            </a:r>
          </a:p>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Azure AD Continuous Access evaluation, OpenID Connect Shared Signals and Events</a:t>
            </a:r>
          </a:p>
        </p:txBody>
      </p:sp>
    </p:spTree>
    <p:extLst>
      <p:ext uri="{BB962C8B-B14F-4D97-AF65-F5344CB8AC3E}">
        <p14:creationId xmlns:p14="http://schemas.microsoft.com/office/powerpoint/2010/main" val="27745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@damienbod</a:t>
            </a:r>
            <a:br>
              <a:rPr lang="en-GB" dirty="0"/>
            </a:br>
            <a:endParaRPr lang="en-GB" dirty="0"/>
          </a:p>
        </p:txBody>
      </p:sp>
    </p:spTree>
    <p:extLst>
      <p:ext uri="{BB962C8B-B14F-4D97-AF65-F5344CB8AC3E}">
        <p14:creationId xmlns:p14="http://schemas.microsoft.com/office/powerpoint/2010/main" val="159850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feld 1">
            <a:extLst>
              <a:ext uri="{FF2B5EF4-FFF2-40B4-BE49-F238E27FC236}">
                <a16:creationId xmlns:a16="http://schemas.microsoft.com/office/drawing/2014/main" id="{B5619178-272B-4C5A-9561-6D5F033D924B}"/>
              </a:ext>
            </a:extLst>
          </p:cNvPr>
          <p:cNvGraphicFramePr/>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6F158471-C0E6-4AB2-AD82-CFED24EAEBA0}"/>
              </a:ext>
            </a:extLst>
          </p:cNvPr>
          <p:cNvSpPr>
            <a:spLocks noGrp="1"/>
          </p:cNvSpPr>
          <p:nvPr>
            <p:ph type="title"/>
          </p:nvPr>
        </p:nvSpPr>
        <p:spPr>
          <a:xfrm>
            <a:off x="838200" y="5529884"/>
            <a:ext cx="7719381" cy="1096331"/>
          </a:xfrm>
        </p:spPr>
        <p:txBody>
          <a:bodyPr>
            <a:normAutofit/>
          </a:bodyPr>
          <a:lstStyle/>
          <a:p>
            <a:r>
              <a:rPr lang="de-CH"/>
              <a:t>S</a:t>
            </a:r>
            <a:r>
              <a:rPr lang="en-CH"/>
              <a:t>e</a:t>
            </a:r>
            <a:r>
              <a:rPr lang="de-CH"/>
              <a:t>c</a:t>
            </a:r>
            <a:r>
              <a:rPr lang="en-CH"/>
              <a:t>u</a:t>
            </a:r>
            <a:r>
              <a:rPr lang="de-CH"/>
              <a:t>r</a:t>
            </a:r>
            <a:r>
              <a:rPr lang="en-CH" err="1"/>
              <a:t>i</a:t>
            </a:r>
            <a:r>
              <a:rPr lang="de-CH"/>
              <a:t>t</a:t>
            </a:r>
            <a:r>
              <a:rPr lang="en-CH"/>
              <a:t>y </a:t>
            </a:r>
            <a:r>
              <a:rPr lang="de-CH"/>
              <a:t>i</a:t>
            </a:r>
            <a:r>
              <a:rPr lang="en-CH"/>
              <a:t>n </a:t>
            </a:r>
            <a:r>
              <a:rPr lang="de-CH"/>
              <a:t>a</a:t>
            </a:r>
            <a:r>
              <a:rPr lang="en-CH"/>
              <a:t>p</a:t>
            </a:r>
            <a:r>
              <a:rPr lang="de-CH"/>
              <a:t>p</a:t>
            </a:r>
            <a:r>
              <a:rPr lang="en-CH"/>
              <a:t>l</a:t>
            </a:r>
            <a:r>
              <a:rPr lang="de-CH"/>
              <a:t>i</a:t>
            </a:r>
            <a:r>
              <a:rPr lang="en-CH"/>
              <a:t>c</a:t>
            </a:r>
            <a:r>
              <a:rPr lang="de-CH"/>
              <a:t>a</a:t>
            </a:r>
            <a:r>
              <a:rPr lang="en-CH"/>
              <a:t>t</a:t>
            </a:r>
            <a:r>
              <a:rPr lang="de-CH"/>
              <a:t>i</a:t>
            </a:r>
            <a:r>
              <a:rPr lang="en-CH"/>
              <a:t>o</a:t>
            </a:r>
            <a:r>
              <a:rPr lang="de-CH"/>
              <a:t>n</a:t>
            </a:r>
            <a:r>
              <a:rPr lang="en-CH"/>
              <a:t>s</a:t>
            </a:r>
            <a:endParaRPr lang="de-CH"/>
          </a:p>
        </p:txBody>
      </p:sp>
    </p:spTree>
    <p:extLst>
      <p:ext uri="{BB962C8B-B14F-4D97-AF65-F5344CB8AC3E}">
        <p14:creationId xmlns:p14="http://schemas.microsoft.com/office/powerpoint/2010/main" val="168426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extfeld 1">
            <a:extLst>
              <a:ext uri="{FF2B5EF4-FFF2-40B4-BE49-F238E27FC236}">
                <a16:creationId xmlns:a16="http://schemas.microsoft.com/office/drawing/2014/main" id="{B5619178-272B-4C5A-9561-6D5F033D924B}"/>
              </a:ext>
            </a:extLst>
          </p:cNvPr>
          <p:cNvGraphicFramePr/>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302CFE2D-BC25-4377-BF6B-1F8AE2A96772}"/>
              </a:ext>
            </a:extLst>
          </p:cNvPr>
          <p:cNvSpPr>
            <a:spLocks noGrp="1"/>
          </p:cNvSpPr>
          <p:nvPr>
            <p:ph type="title"/>
          </p:nvPr>
        </p:nvSpPr>
        <p:spPr>
          <a:xfrm>
            <a:off x="838200" y="5529884"/>
            <a:ext cx="7719381" cy="1096331"/>
          </a:xfrm>
        </p:spPr>
        <p:txBody>
          <a:bodyPr>
            <a:normAutofit/>
          </a:bodyPr>
          <a:lstStyle/>
          <a:p>
            <a:r>
              <a:rPr lang="en-CH" dirty="0"/>
              <a:t>ASP.NET </a:t>
            </a:r>
            <a:r>
              <a:rPr lang="en-CH"/>
              <a:t>Core </a:t>
            </a:r>
            <a:r>
              <a:rPr lang="en-CH" dirty="0"/>
              <a:t>s</a:t>
            </a:r>
            <a:r>
              <a:rPr lang="en-CH"/>
              <a:t>olutions</a:t>
            </a:r>
            <a:endParaRPr lang="de-CH"/>
          </a:p>
        </p:txBody>
      </p:sp>
    </p:spTree>
    <p:extLst>
      <p:ext uri="{BB962C8B-B14F-4D97-AF65-F5344CB8AC3E}">
        <p14:creationId xmlns:p14="http://schemas.microsoft.com/office/powerpoint/2010/main" val="178867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62B66628-9D27-499C-AEBB-56545902151C}"/>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USE Standards</a:t>
            </a:r>
          </a:p>
        </p:txBody>
      </p:sp>
      <p:sp>
        <p:nvSpPr>
          <p:cNvPr id="2" name="TextBox 1">
            <a:extLst>
              <a:ext uri="{FF2B5EF4-FFF2-40B4-BE49-F238E27FC236}">
                <a16:creationId xmlns:a16="http://schemas.microsoft.com/office/drawing/2014/main" id="{86C953CC-CB01-4EE6-BC5A-DA3BE9166976}"/>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dirty="0"/>
              <a:t>Don’t implement this yourself, use certified libs, packages, tested</a:t>
            </a:r>
          </a:p>
        </p:txBody>
      </p:sp>
    </p:spTree>
    <p:extLst>
      <p:ext uri="{BB962C8B-B14F-4D97-AF65-F5344CB8AC3E}">
        <p14:creationId xmlns:p14="http://schemas.microsoft.com/office/powerpoint/2010/main" val="333714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B485A4F8-5164-4C25-907D-AB199F601036}"/>
              </a:ext>
            </a:extLst>
          </p:cNvPr>
          <p:cNvSpPr txBox="1"/>
          <p:nvPr/>
        </p:nvSpPr>
        <p:spPr>
          <a:xfrm>
            <a:off x="7132320" y="1394852"/>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1323439"/>
          </a:xfrm>
          <a:prstGeom prst="rect">
            <a:avLst/>
          </a:prstGeom>
          <a:noFill/>
        </p:spPr>
        <p:txBody>
          <a:bodyPr wrap="square" rtlCol="0">
            <a:spAutoFit/>
          </a:bodyPr>
          <a:lstStyle/>
          <a:p>
            <a:r>
              <a:rPr lang="en-GB" sz="4000" dirty="0"/>
              <a:t>Authorization</a:t>
            </a:r>
            <a:endParaRPr lang="en-CH" sz="4000" dirty="0"/>
          </a:p>
          <a:p>
            <a:r>
              <a:rPr lang="en-CH" sz="4000" dirty="0"/>
              <a:t>Delegat</a:t>
            </a:r>
            <a:r>
              <a:rPr lang="en-US" sz="4000" dirty="0"/>
              <a:t>ion</a:t>
            </a:r>
            <a:endParaRPr lang="en-GB" sz="4000" dirty="0"/>
          </a:p>
        </p:txBody>
      </p:sp>
      <p:pic>
        <p:nvPicPr>
          <p:cNvPr id="10" name="Picture 2" descr="Back Home">
            <a:extLst>
              <a:ext uri="{FF2B5EF4-FFF2-40B4-BE49-F238E27FC236}">
                <a16:creationId xmlns:a16="http://schemas.microsoft.com/office/drawing/2014/main" id="{960C9798-94B4-4972-AFCF-CA4A435E42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5445" y="591468"/>
            <a:ext cx="5410016" cy="2164006"/>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4">
            <a:extLst>
              <a:ext uri="{FF2B5EF4-FFF2-40B4-BE49-F238E27FC236}">
                <a16:creationId xmlns:a16="http://schemas.microsoft.com/office/drawing/2014/main" id="{F6C2F797-04D1-4F03-9A9B-0BB0F192E2C8}"/>
              </a:ext>
            </a:extLst>
          </p:cNvPr>
          <p:cNvPicPr>
            <a:picLocks noChangeAspect="1"/>
          </p:cNvPicPr>
          <p:nvPr/>
        </p:nvPicPr>
        <p:blipFill>
          <a:blip r:embed="rId4"/>
          <a:stretch>
            <a:fillRect/>
          </a:stretch>
        </p:blipFill>
        <p:spPr>
          <a:xfrm>
            <a:off x="2438961" y="3025798"/>
            <a:ext cx="3224531" cy="3240734"/>
          </a:xfrm>
          <a:prstGeom prst="rect">
            <a:avLst/>
          </a:prstGeom>
        </p:spPr>
      </p:pic>
    </p:spTree>
    <p:extLst>
      <p:ext uri="{BB962C8B-B14F-4D97-AF65-F5344CB8AC3E}">
        <p14:creationId xmlns:p14="http://schemas.microsoft.com/office/powerpoint/2010/main" val="374427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1560</Words>
  <Application>Microsoft Office PowerPoint</Application>
  <PresentationFormat>Widescreen</PresentationFormat>
  <Paragraphs>264</Paragraphs>
  <Slides>38</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Noser E-DAYS  Securing .NET Core, ASP.NET Core applications</vt:lpstr>
      <vt:lpstr>PowerPoint Presentation</vt:lpstr>
      <vt:lpstr>PowerPoint Presentation</vt:lpstr>
      <vt:lpstr>PowerPoint Presentation</vt:lpstr>
      <vt:lpstr>Security in applications</vt:lpstr>
      <vt:lpstr>ASP.NET Core solutions</vt:lpstr>
      <vt:lpstr>PowerPoint Presentation</vt:lpstr>
      <vt:lpstr>PowerPoint Presentation</vt:lpstr>
      <vt:lpstr>PowerPoint Presentation</vt:lpstr>
      <vt:lpstr>PowerPoint Presentation</vt:lpstr>
      <vt:lpstr>PowerPoint Presentation</vt:lpstr>
      <vt:lpstr>PowerPoint Presentation</vt:lpstr>
      <vt:lpstr>OpenID Connect, OAuth</vt:lpstr>
      <vt:lpstr>OpenID Connect Flows  OAuth2 Flows     http://openid.net/specs/openid-connect-core-1_0.html</vt:lpstr>
      <vt:lpstr>id token token (access token) reference / self contained token refresh token</vt:lpstr>
      <vt:lpstr>PowerPoint Presentation</vt:lpstr>
      <vt:lpstr>OAuth2 Resource Owner Credentials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@damienbod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Security</dc:title>
  <dc:creator>Bowden Damien</dc:creator>
  <cp:lastModifiedBy>Damien Bowden</cp:lastModifiedBy>
  <cp:revision>114</cp:revision>
  <dcterms:created xsi:type="dcterms:W3CDTF">2020-12-03T10:57:16Z</dcterms:created>
  <dcterms:modified xsi:type="dcterms:W3CDTF">2022-04-06T06:40:21Z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b85b05-d019-4a7e-ae7d-804783b7a8f4_Enabled">
    <vt:lpwstr>true</vt:lpwstr>
  </property>
  <property fmtid="{D5CDD505-2E9C-101B-9397-08002B2CF9AE}" pid="3" name="MSIP_Label_02b85b05-d019-4a7e-ae7d-804783b7a8f4_SetDate">
    <vt:lpwstr>2021-06-16T18:38:26Z</vt:lpwstr>
  </property>
  <property fmtid="{D5CDD505-2E9C-101B-9397-08002B2CF9AE}" pid="4" name="MSIP_Label_02b85b05-d019-4a7e-ae7d-804783b7a8f4_Method">
    <vt:lpwstr>Standard</vt:lpwstr>
  </property>
  <property fmtid="{D5CDD505-2E9C-101B-9397-08002B2CF9AE}" pid="5" name="MSIP_Label_02b85b05-d019-4a7e-ae7d-804783b7a8f4_Name">
    <vt:lpwstr>Internal</vt:lpwstr>
  </property>
  <property fmtid="{D5CDD505-2E9C-101B-9397-08002B2CF9AE}" pid="6" name="MSIP_Label_02b85b05-d019-4a7e-ae7d-804783b7a8f4_SiteId">
    <vt:lpwstr>a6bbab92-053e-490b-bd7e-5cd03763b746</vt:lpwstr>
  </property>
  <property fmtid="{D5CDD505-2E9C-101B-9397-08002B2CF9AE}" pid="7" name="MSIP_Label_02b85b05-d019-4a7e-ae7d-804783b7a8f4_ActionId">
    <vt:lpwstr>065c8f88-3a8e-4e47-a2b3-b8413b7a2fb4</vt:lpwstr>
  </property>
  <property fmtid="{D5CDD505-2E9C-101B-9397-08002B2CF9AE}" pid="8" name="MSIP_Label_02b85b05-d019-4a7e-ae7d-804783b7a8f4_ContentBits">
    <vt:lpwstr>0</vt:lpwstr>
  </property>
</Properties>
</file>