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74" r:id="rId3"/>
    <p:sldId id="264" r:id="rId4"/>
    <p:sldId id="328" r:id="rId5"/>
    <p:sldId id="318" r:id="rId6"/>
    <p:sldId id="349" r:id="rId7"/>
    <p:sldId id="350" r:id="rId8"/>
    <p:sldId id="351" r:id="rId9"/>
    <p:sldId id="348" r:id="rId10"/>
    <p:sldId id="322" r:id="rId11"/>
    <p:sldId id="323" r:id="rId12"/>
    <p:sldId id="320" r:id="rId13"/>
    <p:sldId id="341" r:id="rId14"/>
    <p:sldId id="381" r:id="rId15"/>
    <p:sldId id="276" r:id="rId16"/>
    <p:sldId id="329" r:id="rId17"/>
    <p:sldId id="370" r:id="rId18"/>
    <p:sldId id="362" r:id="rId19"/>
    <p:sldId id="278" r:id="rId20"/>
    <p:sldId id="347" r:id="rId21"/>
    <p:sldId id="301" r:id="rId22"/>
    <p:sldId id="384" r:id="rId23"/>
    <p:sldId id="364" r:id="rId24"/>
    <p:sldId id="327" r:id="rId25"/>
    <p:sldId id="385" r:id="rId26"/>
    <p:sldId id="304" r:id="rId27"/>
    <p:sldId id="353" r:id="rId28"/>
    <p:sldId id="376" r:id="rId29"/>
    <p:sldId id="354" r:id="rId30"/>
    <p:sldId id="377" r:id="rId31"/>
    <p:sldId id="326" r:id="rId32"/>
    <p:sldId id="380" r:id="rId33"/>
    <p:sldId id="302" r:id="rId34"/>
    <p:sldId id="378" r:id="rId35"/>
    <p:sldId id="379" r:id="rId36"/>
    <p:sldId id="330" r:id="rId37"/>
    <p:sldId id="331" r:id="rId38"/>
    <p:sldId id="344" r:id="rId39"/>
    <p:sldId id="355" r:id="rId40"/>
    <p:sldId id="332" r:id="rId41"/>
    <p:sldId id="383" r:id="rId42"/>
    <p:sldId id="382" r:id="rId43"/>
    <p:sldId id="372" r:id="rId44"/>
    <p:sldId id="373" r:id="rId45"/>
    <p:sldId id="374" r:id="rId46"/>
    <p:sldId id="375" r:id="rId47"/>
    <p:sldId id="386" r:id="rId48"/>
    <p:sldId id="387" r:id="rId49"/>
    <p:sldId id="388" r:id="rId50"/>
    <p:sldId id="389" r:id="rId51"/>
    <p:sldId id="334" r:id="rId52"/>
    <p:sldId id="335" r:id="rId53"/>
    <p:sldId id="342" r:id="rId54"/>
    <p:sldId id="336" r:id="rId55"/>
    <p:sldId id="367" r:id="rId56"/>
    <p:sldId id="337" r:id="rId57"/>
    <p:sldId id="366" r:id="rId58"/>
    <p:sldId id="360" r:id="rId59"/>
    <p:sldId id="390" r:id="rId60"/>
    <p:sldId id="391"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57661" autoAdjust="0"/>
  </p:normalViewPr>
  <p:slideViewPr>
    <p:cSldViewPr snapToGrid="0">
      <p:cViewPr varScale="1">
        <p:scale>
          <a:sx n="74" d="100"/>
          <a:sy n="74" d="100"/>
        </p:scale>
        <p:origin x="513" y="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5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C821B1-C256-4FCA-AE17-4C7FE5B7ECEA}"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D5AB5208-5917-4CF5-A5A4-6DBFA3EAA9CF}">
      <dgm:prSet/>
      <dgm:spPr/>
      <dgm:t>
        <a:bodyPr/>
        <a:lstStyle/>
        <a:p>
          <a:r>
            <a:rPr lang="en-GB"/>
            <a:t>Security &amp; Applications today</a:t>
          </a:r>
          <a:endParaRPr lang="en-US"/>
        </a:p>
      </dgm:t>
    </dgm:pt>
    <dgm:pt modelId="{82D4F558-7C54-4F8A-AC63-DA7C4B6F8E8F}" type="parTrans" cxnId="{7863BE8B-3DCB-46E2-A671-7C4578E62515}">
      <dgm:prSet/>
      <dgm:spPr/>
      <dgm:t>
        <a:bodyPr/>
        <a:lstStyle/>
        <a:p>
          <a:endParaRPr lang="en-US"/>
        </a:p>
      </dgm:t>
    </dgm:pt>
    <dgm:pt modelId="{CF942EB0-5823-4CD2-8082-44593E41AFBB}" type="sibTrans" cxnId="{7863BE8B-3DCB-46E2-A671-7C4578E62515}">
      <dgm:prSet/>
      <dgm:spPr/>
      <dgm:t>
        <a:bodyPr/>
        <a:lstStyle/>
        <a:p>
          <a:endParaRPr lang="en-US"/>
        </a:p>
      </dgm:t>
    </dgm:pt>
    <dgm:pt modelId="{703F7628-947C-4E2D-93A1-57412B53E0B8}">
      <dgm:prSet/>
      <dgm:spPr/>
      <dgm:t>
        <a:bodyPr/>
        <a:lstStyle/>
        <a:p>
          <a:r>
            <a:rPr lang="en-GB"/>
            <a:t>OpenID Connect, OAuth2</a:t>
          </a:r>
          <a:endParaRPr lang="en-US"/>
        </a:p>
      </dgm:t>
    </dgm:pt>
    <dgm:pt modelId="{C549DC58-66D7-40D8-B684-A2296AA22D5D}" type="parTrans" cxnId="{609874F1-7B84-4FF9-BDEE-B2F225299FA1}">
      <dgm:prSet/>
      <dgm:spPr/>
      <dgm:t>
        <a:bodyPr/>
        <a:lstStyle/>
        <a:p>
          <a:endParaRPr lang="en-US"/>
        </a:p>
      </dgm:t>
    </dgm:pt>
    <dgm:pt modelId="{3296C7D8-3577-4E01-96D1-AE784895414C}" type="sibTrans" cxnId="{609874F1-7B84-4FF9-BDEE-B2F225299FA1}">
      <dgm:prSet/>
      <dgm:spPr/>
      <dgm:t>
        <a:bodyPr/>
        <a:lstStyle/>
        <a:p>
          <a:endParaRPr lang="en-US"/>
        </a:p>
      </dgm:t>
    </dgm:pt>
    <dgm:pt modelId="{9C0FB805-B43E-4D15-9C9A-3D1A264B3D9E}">
      <dgm:prSet/>
      <dgm:spPr/>
      <dgm:t>
        <a:bodyPr/>
        <a:lstStyle/>
        <a:p>
          <a:r>
            <a:rPr lang="en-GB" dirty="0"/>
            <a:t>Protecting APIs</a:t>
          </a:r>
          <a:endParaRPr lang="en-US" dirty="0"/>
        </a:p>
      </dgm:t>
    </dgm:pt>
    <dgm:pt modelId="{F0E2FA28-E655-42EB-97D0-8F3DDD7A02F0}" type="parTrans" cxnId="{90264068-67E8-44E4-A1E1-5A45F5C50300}">
      <dgm:prSet/>
      <dgm:spPr/>
      <dgm:t>
        <a:bodyPr/>
        <a:lstStyle/>
        <a:p>
          <a:endParaRPr lang="en-US"/>
        </a:p>
      </dgm:t>
    </dgm:pt>
    <dgm:pt modelId="{C0DDE3B2-5E4E-4A90-A056-EF3741A1D5A2}" type="sibTrans" cxnId="{90264068-67E8-44E4-A1E1-5A45F5C50300}">
      <dgm:prSet/>
      <dgm:spPr/>
      <dgm:t>
        <a:bodyPr/>
        <a:lstStyle/>
        <a:p>
          <a:endParaRPr lang="en-US"/>
        </a:p>
      </dgm:t>
    </dgm:pt>
    <dgm:pt modelId="{F7DD1482-239D-4C6F-A1EF-45C0AD4DE1E9}">
      <dgm:prSet/>
      <dgm:spPr/>
      <dgm:t>
        <a:bodyPr/>
        <a:lstStyle/>
        <a:p>
          <a:r>
            <a:rPr lang="en-GB" dirty="0"/>
            <a:t>Authorization: ASP.NET Core Policies</a:t>
          </a:r>
          <a:endParaRPr lang="en-US" dirty="0"/>
        </a:p>
      </dgm:t>
    </dgm:pt>
    <dgm:pt modelId="{FE08F137-FF19-4F4F-B581-01ED7912D076}" type="parTrans" cxnId="{9F7CFAAE-B1F1-4E89-B92E-11D891F2BAE2}">
      <dgm:prSet/>
      <dgm:spPr/>
      <dgm:t>
        <a:bodyPr/>
        <a:lstStyle/>
        <a:p>
          <a:endParaRPr lang="en-US"/>
        </a:p>
      </dgm:t>
    </dgm:pt>
    <dgm:pt modelId="{E953206D-C5C1-460B-A0D2-E20F610F85AE}" type="sibTrans" cxnId="{9F7CFAAE-B1F1-4E89-B92E-11D891F2BAE2}">
      <dgm:prSet/>
      <dgm:spPr/>
      <dgm:t>
        <a:bodyPr/>
        <a:lstStyle/>
        <a:p>
          <a:endParaRPr lang="en-US"/>
        </a:p>
      </dgm:t>
    </dgm:pt>
    <dgm:pt modelId="{AD57803B-FD26-4F99-AA52-989D5D1A5CE2}" type="pres">
      <dgm:prSet presAssocID="{12C821B1-C256-4FCA-AE17-4C7FE5B7ECEA}" presName="linear" presStyleCnt="0">
        <dgm:presLayoutVars>
          <dgm:animLvl val="lvl"/>
          <dgm:resizeHandles val="exact"/>
        </dgm:presLayoutVars>
      </dgm:prSet>
      <dgm:spPr/>
    </dgm:pt>
    <dgm:pt modelId="{3F60CD06-00EF-4ECA-8276-AC9C540C6A36}" type="pres">
      <dgm:prSet presAssocID="{D5AB5208-5917-4CF5-A5A4-6DBFA3EAA9CF}" presName="parentText" presStyleLbl="node1" presStyleIdx="0" presStyleCnt="4">
        <dgm:presLayoutVars>
          <dgm:chMax val="0"/>
          <dgm:bulletEnabled val="1"/>
        </dgm:presLayoutVars>
      </dgm:prSet>
      <dgm:spPr/>
    </dgm:pt>
    <dgm:pt modelId="{D36C0FE8-D29E-4E94-92E2-8468F36AC952}" type="pres">
      <dgm:prSet presAssocID="{CF942EB0-5823-4CD2-8082-44593E41AFBB}" presName="spacer" presStyleCnt="0"/>
      <dgm:spPr/>
    </dgm:pt>
    <dgm:pt modelId="{F9DA2C23-ECA1-47C5-BE16-8B7BC7E71814}" type="pres">
      <dgm:prSet presAssocID="{703F7628-947C-4E2D-93A1-57412B53E0B8}" presName="parentText" presStyleLbl="node1" presStyleIdx="1" presStyleCnt="4">
        <dgm:presLayoutVars>
          <dgm:chMax val="0"/>
          <dgm:bulletEnabled val="1"/>
        </dgm:presLayoutVars>
      </dgm:prSet>
      <dgm:spPr/>
    </dgm:pt>
    <dgm:pt modelId="{0DCBADD5-12EB-459A-AC75-4CC742B04E6B}" type="pres">
      <dgm:prSet presAssocID="{3296C7D8-3577-4E01-96D1-AE784895414C}" presName="spacer" presStyleCnt="0"/>
      <dgm:spPr/>
    </dgm:pt>
    <dgm:pt modelId="{65E30A7E-BAEA-4EED-9816-58A97201AC63}" type="pres">
      <dgm:prSet presAssocID="{9C0FB805-B43E-4D15-9C9A-3D1A264B3D9E}" presName="parentText" presStyleLbl="node1" presStyleIdx="2" presStyleCnt="4">
        <dgm:presLayoutVars>
          <dgm:chMax val="0"/>
          <dgm:bulletEnabled val="1"/>
        </dgm:presLayoutVars>
      </dgm:prSet>
      <dgm:spPr/>
    </dgm:pt>
    <dgm:pt modelId="{C770D589-246D-495A-925C-AA3CBB0C8A51}" type="pres">
      <dgm:prSet presAssocID="{C0DDE3B2-5E4E-4A90-A056-EF3741A1D5A2}" presName="spacer" presStyleCnt="0"/>
      <dgm:spPr/>
    </dgm:pt>
    <dgm:pt modelId="{050C3DC2-A652-47AF-BF5F-B10755F960EC}" type="pres">
      <dgm:prSet presAssocID="{F7DD1482-239D-4C6F-A1EF-45C0AD4DE1E9}" presName="parentText" presStyleLbl="node1" presStyleIdx="3" presStyleCnt="4">
        <dgm:presLayoutVars>
          <dgm:chMax val="0"/>
          <dgm:bulletEnabled val="1"/>
        </dgm:presLayoutVars>
      </dgm:prSet>
      <dgm:spPr/>
    </dgm:pt>
  </dgm:ptLst>
  <dgm:cxnLst>
    <dgm:cxn modelId="{381B192E-1D9C-495F-A3F1-EAFACDD898B5}" type="presOf" srcId="{12C821B1-C256-4FCA-AE17-4C7FE5B7ECEA}" destId="{AD57803B-FD26-4F99-AA52-989D5D1A5CE2}" srcOrd="0" destOrd="0" presId="urn:microsoft.com/office/officeart/2005/8/layout/vList2"/>
    <dgm:cxn modelId="{90264068-67E8-44E4-A1E1-5A45F5C50300}" srcId="{12C821B1-C256-4FCA-AE17-4C7FE5B7ECEA}" destId="{9C0FB805-B43E-4D15-9C9A-3D1A264B3D9E}" srcOrd="2" destOrd="0" parTransId="{F0E2FA28-E655-42EB-97D0-8F3DDD7A02F0}" sibTransId="{C0DDE3B2-5E4E-4A90-A056-EF3741A1D5A2}"/>
    <dgm:cxn modelId="{E10EA98A-4329-4D47-944D-A99A8F05C72E}" type="presOf" srcId="{703F7628-947C-4E2D-93A1-57412B53E0B8}" destId="{F9DA2C23-ECA1-47C5-BE16-8B7BC7E71814}" srcOrd="0" destOrd="0" presId="urn:microsoft.com/office/officeart/2005/8/layout/vList2"/>
    <dgm:cxn modelId="{7863BE8B-3DCB-46E2-A671-7C4578E62515}" srcId="{12C821B1-C256-4FCA-AE17-4C7FE5B7ECEA}" destId="{D5AB5208-5917-4CF5-A5A4-6DBFA3EAA9CF}" srcOrd="0" destOrd="0" parTransId="{82D4F558-7C54-4F8A-AC63-DA7C4B6F8E8F}" sibTransId="{CF942EB0-5823-4CD2-8082-44593E41AFBB}"/>
    <dgm:cxn modelId="{9F7CFAAE-B1F1-4E89-B92E-11D891F2BAE2}" srcId="{12C821B1-C256-4FCA-AE17-4C7FE5B7ECEA}" destId="{F7DD1482-239D-4C6F-A1EF-45C0AD4DE1E9}" srcOrd="3" destOrd="0" parTransId="{FE08F137-FF19-4F4F-B581-01ED7912D076}" sibTransId="{E953206D-C5C1-460B-A0D2-E20F610F85AE}"/>
    <dgm:cxn modelId="{C1BB68DF-AB04-4064-BA8C-BAF58FB23660}" type="presOf" srcId="{D5AB5208-5917-4CF5-A5A4-6DBFA3EAA9CF}" destId="{3F60CD06-00EF-4ECA-8276-AC9C540C6A36}" srcOrd="0" destOrd="0" presId="urn:microsoft.com/office/officeart/2005/8/layout/vList2"/>
    <dgm:cxn modelId="{6A2A2CE3-EEE0-48C3-A277-503C6F694C05}" type="presOf" srcId="{9C0FB805-B43E-4D15-9C9A-3D1A264B3D9E}" destId="{65E30A7E-BAEA-4EED-9816-58A97201AC63}" srcOrd="0" destOrd="0" presId="urn:microsoft.com/office/officeart/2005/8/layout/vList2"/>
    <dgm:cxn modelId="{609874F1-7B84-4FF9-BDEE-B2F225299FA1}" srcId="{12C821B1-C256-4FCA-AE17-4C7FE5B7ECEA}" destId="{703F7628-947C-4E2D-93A1-57412B53E0B8}" srcOrd="1" destOrd="0" parTransId="{C549DC58-66D7-40D8-B684-A2296AA22D5D}" sibTransId="{3296C7D8-3577-4E01-96D1-AE784895414C}"/>
    <dgm:cxn modelId="{9A075DF4-0AD5-4144-93C0-2DC1FF9538A1}" type="presOf" srcId="{F7DD1482-239D-4C6F-A1EF-45C0AD4DE1E9}" destId="{050C3DC2-A652-47AF-BF5F-B10755F960EC}" srcOrd="0" destOrd="0" presId="urn:microsoft.com/office/officeart/2005/8/layout/vList2"/>
    <dgm:cxn modelId="{2032D81E-3ADD-4864-9870-382E92256755}" type="presParOf" srcId="{AD57803B-FD26-4F99-AA52-989D5D1A5CE2}" destId="{3F60CD06-00EF-4ECA-8276-AC9C540C6A36}" srcOrd="0" destOrd="0" presId="urn:microsoft.com/office/officeart/2005/8/layout/vList2"/>
    <dgm:cxn modelId="{0E439101-BF90-4A30-8BAF-9EA9AD40B919}" type="presParOf" srcId="{AD57803B-FD26-4F99-AA52-989D5D1A5CE2}" destId="{D36C0FE8-D29E-4E94-92E2-8468F36AC952}" srcOrd="1" destOrd="0" presId="urn:microsoft.com/office/officeart/2005/8/layout/vList2"/>
    <dgm:cxn modelId="{F2578C9B-C36B-4897-B272-E4A496FFE763}" type="presParOf" srcId="{AD57803B-FD26-4F99-AA52-989D5D1A5CE2}" destId="{F9DA2C23-ECA1-47C5-BE16-8B7BC7E71814}" srcOrd="2" destOrd="0" presId="urn:microsoft.com/office/officeart/2005/8/layout/vList2"/>
    <dgm:cxn modelId="{6375FA7D-E2C5-4C58-9757-BD5272B2C677}" type="presParOf" srcId="{AD57803B-FD26-4F99-AA52-989D5D1A5CE2}" destId="{0DCBADD5-12EB-459A-AC75-4CC742B04E6B}" srcOrd="3" destOrd="0" presId="urn:microsoft.com/office/officeart/2005/8/layout/vList2"/>
    <dgm:cxn modelId="{B4C735BA-AFA5-436F-B6B7-4FEA7DD3B134}" type="presParOf" srcId="{AD57803B-FD26-4F99-AA52-989D5D1A5CE2}" destId="{65E30A7E-BAEA-4EED-9816-58A97201AC63}" srcOrd="4" destOrd="0" presId="urn:microsoft.com/office/officeart/2005/8/layout/vList2"/>
    <dgm:cxn modelId="{C443368D-9861-465F-8AEC-00CCD73FFDF0}" type="presParOf" srcId="{AD57803B-FD26-4F99-AA52-989D5D1A5CE2}" destId="{C770D589-246D-495A-925C-AA3CBB0C8A51}" srcOrd="5" destOrd="0" presId="urn:microsoft.com/office/officeart/2005/8/layout/vList2"/>
    <dgm:cxn modelId="{BC7D1D59-5E7F-459B-9F77-F38DCB2744A5}" type="presParOf" srcId="{AD57803B-FD26-4F99-AA52-989D5D1A5CE2}" destId="{050C3DC2-A652-47AF-BF5F-B10755F960E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C821B1-C256-4FCA-AE17-4C7FE5B7ECE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703F7628-947C-4E2D-93A1-57412B53E0B8}">
      <dgm:prSet/>
      <dgm:spPr/>
      <dgm:t>
        <a:bodyPr/>
        <a:lstStyle/>
        <a:p>
          <a:r>
            <a:rPr lang="en-GB" dirty="0"/>
            <a:t>Authentication, Authorization, Accounting</a:t>
          </a:r>
          <a:endParaRPr lang="en-US" dirty="0"/>
        </a:p>
      </dgm:t>
    </dgm:pt>
    <dgm:pt modelId="{C549DC58-66D7-40D8-B684-A2296AA22D5D}" type="parTrans" cxnId="{609874F1-7B84-4FF9-BDEE-B2F225299FA1}">
      <dgm:prSet/>
      <dgm:spPr/>
      <dgm:t>
        <a:bodyPr/>
        <a:lstStyle/>
        <a:p>
          <a:endParaRPr lang="en-US"/>
        </a:p>
      </dgm:t>
    </dgm:pt>
    <dgm:pt modelId="{3296C7D8-3577-4E01-96D1-AE784895414C}" type="sibTrans" cxnId="{609874F1-7B84-4FF9-BDEE-B2F225299FA1}">
      <dgm:prSet/>
      <dgm:spPr/>
      <dgm:t>
        <a:bodyPr/>
        <a:lstStyle/>
        <a:p>
          <a:endParaRPr lang="en-US"/>
        </a:p>
      </dgm:t>
    </dgm:pt>
    <dgm:pt modelId="{9C0FB805-B43E-4D15-9C9A-3D1A264B3D9E}">
      <dgm:prSet/>
      <dgm:spPr/>
      <dgm:t>
        <a:bodyPr/>
        <a:lstStyle/>
        <a:p>
          <a:r>
            <a:rPr lang="en-GB" dirty="0"/>
            <a:t>Session Protection HTTP headers</a:t>
          </a:r>
          <a:endParaRPr lang="en-US" dirty="0"/>
        </a:p>
      </dgm:t>
    </dgm:pt>
    <dgm:pt modelId="{F0E2FA28-E655-42EB-97D0-8F3DDD7A02F0}" type="parTrans" cxnId="{90264068-67E8-44E4-A1E1-5A45F5C50300}">
      <dgm:prSet/>
      <dgm:spPr/>
      <dgm:t>
        <a:bodyPr/>
        <a:lstStyle/>
        <a:p>
          <a:endParaRPr lang="en-US"/>
        </a:p>
      </dgm:t>
    </dgm:pt>
    <dgm:pt modelId="{C0DDE3B2-5E4E-4A90-A056-EF3741A1D5A2}" type="sibTrans" cxnId="{90264068-67E8-44E4-A1E1-5A45F5C50300}">
      <dgm:prSet/>
      <dgm:spPr/>
      <dgm:t>
        <a:bodyPr/>
        <a:lstStyle/>
        <a:p>
          <a:endParaRPr lang="en-US"/>
        </a:p>
      </dgm:t>
    </dgm:pt>
    <dgm:pt modelId="{F7DD1482-239D-4C6F-A1EF-45C0AD4DE1E9}">
      <dgm:prSet/>
      <dgm:spPr/>
      <dgm:t>
        <a:bodyPr/>
        <a:lstStyle/>
        <a:p>
          <a:r>
            <a:rPr lang="en-GB" dirty="0"/>
            <a:t>HTTPS Certs TLS 1.</a:t>
          </a:r>
          <a:r>
            <a:rPr lang="en-CH" dirty="0"/>
            <a:t>2</a:t>
          </a:r>
          <a:r>
            <a:rPr lang="en-GB" dirty="0"/>
            <a:t>, 1.</a:t>
          </a:r>
          <a:r>
            <a:rPr lang="en-CH" dirty="0"/>
            <a:t>3</a:t>
          </a:r>
          <a:endParaRPr lang="en-US" dirty="0"/>
        </a:p>
      </dgm:t>
    </dgm:pt>
    <dgm:pt modelId="{FE08F137-FF19-4F4F-B581-01ED7912D076}" type="parTrans" cxnId="{9F7CFAAE-B1F1-4E89-B92E-11D891F2BAE2}">
      <dgm:prSet/>
      <dgm:spPr/>
      <dgm:t>
        <a:bodyPr/>
        <a:lstStyle/>
        <a:p>
          <a:endParaRPr lang="en-US"/>
        </a:p>
      </dgm:t>
    </dgm:pt>
    <dgm:pt modelId="{E953206D-C5C1-460B-A0D2-E20F610F85AE}" type="sibTrans" cxnId="{9F7CFAAE-B1F1-4E89-B92E-11D891F2BAE2}">
      <dgm:prSet/>
      <dgm:spPr/>
      <dgm:t>
        <a:bodyPr/>
        <a:lstStyle/>
        <a:p>
          <a:endParaRPr lang="en-US"/>
        </a:p>
      </dgm:t>
    </dgm:pt>
    <dgm:pt modelId="{53831898-D107-421D-A97D-E900B399EC88}">
      <dgm:prSet/>
      <dgm:spPr/>
      <dgm:t>
        <a:bodyPr/>
        <a:lstStyle/>
        <a:p>
          <a:r>
            <a:rPr lang="en-GB" dirty="0"/>
            <a:t>WAF Web Application Firewall</a:t>
          </a:r>
          <a:endParaRPr lang="en-US" dirty="0"/>
        </a:p>
      </dgm:t>
    </dgm:pt>
    <dgm:pt modelId="{46338658-30CF-40A5-B551-29CFC14F25D7}" type="parTrans" cxnId="{CC921F33-0F5C-4533-9492-9266D3FEF7AD}">
      <dgm:prSet/>
      <dgm:spPr/>
      <dgm:t>
        <a:bodyPr/>
        <a:lstStyle/>
        <a:p>
          <a:endParaRPr lang="en-US"/>
        </a:p>
      </dgm:t>
    </dgm:pt>
    <dgm:pt modelId="{764B3C43-D233-46B1-B793-9EBEE9F721E1}" type="sibTrans" cxnId="{CC921F33-0F5C-4533-9492-9266D3FEF7AD}">
      <dgm:prSet/>
      <dgm:spPr/>
      <dgm:t>
        <a:bodyPr/>
        <a:lstStyle/>
        <a:p>
          <a:endParaRPr lang="en-US"/>
        </a:p>
      </dgm:t>
    </dgm:pt>
    <dgm:pt modelId="{AD57803B-FD26-4F99-AA52-989D5D1A5CE2}" type="pres">
      <dgm:prSet presAssocID="{12C821B1-C256-4FCA-AE17-4C7FE5B7ECEA}" presName="linear" presStyleCnt="0">
        <dgm:presLayoutVars>
          <dgm:animLvl val="lvl"/>
          <dgm:resizeHandles val="exact"/>
        </dgm:presLayoutVars>
      </dgm:prSet>
      <dgm:spPr/>
    </dgm:pt>
    <dgm:pt modelId="{F9DA2C23-ECA1-47C5-BE16-8B7BC7E71814}" type="pres">
      <dgm:prSet presAssocID="{703F7628-947C-4E2D-93A1-57412B53E0B8}" presName="parentText" presStyleLbl="node1" presStyleIdx="0" presStyleCnt="4">
        <dgm:presLayoutVars>
          <dgm:chMax val="0"/>
          <dgm:bulletEnabled val="1"/>
        </dgm:presLayoutVars>
      </dgm:prSet>
      <dgm:spPr/>
    </dgm:pt>
    <dgm:pt modelId="{0DCBADD5-12EB-459A-AC75-4CC742B04E6B}" type="pres">
      <dgm:prSet presAssocID="{3296C7D8-3577-4E01-96D1-AE784895414C}" presName="spacer" presStyleCnt="0"/>
      <dgm:spPr/>
    </dgm:pt>
    <dgm:pt modelId="{65E30A7E-BAEA-4EED-9816-58A97201AC63}" type="pres">
      <dgm:prSet presAssocID="{9C0FB805-B43E-4D15-9C9A-3D1A264B3D9E}" presName="parentText" presStyleLbl="node1" presStyleIdx="1" presStyleCnt="4">
        <dgm:presLayoutVars>
          <dgm:chMax val="0"/>
          <dgm:bulletEnabled val="1"/>
        </dgm:presLayoutVars>
      </dgm:prSet>
      <dgm:spPr/>
    </dgm:pt>
    <dgm:pt modelId="{C770D589-246D-495A-925C-AA3CBB0C8A51}" type="pres">
      <dgm:prSet presAssocID="{C0DDE3B2-5E4E-4A90-A056-EF3741A1D5A2}" presName="spacer" presStyleCnt="0"/>
      <dgm:spPr/>
    </dgm:pt>
    <dgm:pt modelId="{050C3DC2-A652-47AF-BF5F-B10755F960EC}" type="pres">
      <dgm:prSet presAssocID="{F7DD1482-239D-4C6F-A1EF-45C0AD4DE1E9}" presName="parentText" presStyleLbl="node1" presStyleIdx="2" presStyleCnt="4">
        <dgm:presLayoutVars>
          <dgm:chMax val="0"/>
          <dgm:bulletEnabled val="1"/>
        </dgm:presLayoutVars>
      </dgm:prSet>
      <dgm:spPr/>
    </dgm:pt>
    <dgm:pt modelId="{23EB2DC6-DD80-463E-988C-CC7FF1344027}" type="pres">
      <dgm:prSet presAssocID="{E953206D-C5C1-460B-A0D2-E20F610F85AE}" presName="spacer" presStyleCnt="0"/>
      <dgm:spPr/>
    </dgm:pt>
    <dgm:pt modelId="{AED07660-6614-4A18-9C94-49490274CBF4}" type="pres">
      <dgm:prSet presAssocID="{53831898-D107-421D-A97D-E900B399EC88}" presName="parentText" presStyleLbl="node1" presStyleIdx="3" presStyleCnt="4" custLinFactNeighborY="-5734">
        <dgm:presLayoutVars>
          <dgm:chMax val="0"/>
          <dgm:bulletEnabled val="1"/>
        </dgm:presLayoutVars>
      </dgm:prSet>
      <dgm:spPr/>
    </dgm:pt>
  </dgm:ptLst>
  <dgm:cxnLst>
    <dgm:cxn modelId="{381B192E-1D9C-495F-A3F1-EAFACDD898B5}" type="presOf" srcId="{12C821B1-C256-4FCA-AE17-4C7FE5B7ECEA}" destId="{AD57803B-FD26-4F99-AA52-989D5D1A5CE2}" srcOrd="0" destOrd="0" presId="urn:microsoft.com/office/officeart/2005/8/layout/vList2"/>
    <dgm:cxn modelId="{CC921F33-0F5C-4533-9492-9266D3FEF7AD}" srcId="{12C821B1-C256-4FCA-AE17-4C7FE5B7ECEA}" destId="{53831898-D107-421D-A97D-E900B399EC88}" srcOrd="3" destOrd="0" parTransId="{46338658-30CF-40A5-B551-29CFC14F25D7}" sibTransId="{764B3C43-D233-46B1-B793-9EBEE9F721E1}"/>
    <dgm:cxn modelId="{90264068-67E8-44E4-A1E1-5A45F5C50300}" srcId="{12C821B1-C256-4FCA-AE17-4C7FE5B7ECEA}" destId="{9C0FB805-B43E-4D15-9C9A-3D1A264B3D9E}" srcOrd="1" destOrd="0" parTransId="{F0E2FA28-E655-42EB-97D0-8F3DDD7A02F0}" sibTransId="{C0DDE3B2-5E4E-4A90-A056-EF3741A1D5A2}"/>
    <dgm:cxn modelId="{E10EA98A-4329-4D47-944D-A99A8F05C72E}" type="presOf" srcId="{703F7628-947C-4E2D-93A1-57412B53E0B8}" destId="{F9DA2C23-ECA1-47C5-BE16-8B7BC7E71814}" srcOrd="0" destOrd="0" presId="urn:microsoft.com/office/officeart/2005/8/layout/vList2"/>
    <dgm:cxn modelId="{4C35D7A6-79C6-4CEF-B833-D469BCB5AFAE}" type="presOf" srcId="{53831898-D107-421D-A97D-E900B399EC88}" destId="{AED07660-6614-4A18-9C94-49490274CBF4}" srcOrd="0" destOrd="0" presId="urn:microsoft.com/office/officeart/2005/8/layout/vList2"/>
    <dgm:cxn modelId="{9F7CFAAE-B1F1-4E89-B92E-11D891F2BAE2}" srcId="{12C821B1-C256-4FCA-AE17-4C7FE5B7ECEA}" destId="{F7DD1482-239D-4C6F-A1EF-45C0AD4DE1E9}" srcOrd="2" destOrd="0" parTransId="{FE08F137-FF19-4F4F-B581-01ED7912D076}" sibTransId="{E953206D-C5C1-460B-A0D2-E20F610F85AE}"/>
    <dgm:cxn modelId="{6A2A2CE3-EEE0-48C3-A277-503C6F694C05}" type="presOf" srcId="{9C0FB805-B43E-4D15-9C9A-3D1A264B3D9E}" destId="{65E30A7E-BAEA-4EED-9816-58A97201AC63}" srcOrd="0" destOrd="0" presId="urn:microsoft.com/office/officeart/2005/8/layout/vList2"/>
    <dgm:cxn modelId="{609874F1-7B84-4FF9-BDEE-B2F225299FA1}" srcId="{12C821B1-C256-4FCA-AE17-4C7FE5B7ECEA}" destId="{703F7628-947C-4E2D-93A1-57412B53E0B8}" srcOrd="0" destOrd="0" parTransId="{C549DC58-66D7-40D8-B684-A2296AA22D5D}" sibTransId="{3296C7D8-3577-4E01-96D1-AE784895414C}"/>
    <dgm:cxn modelId="{9A075DF4-0AD5-4144-93C0-2DC1FF9538A1}" type="presOf" srcId="{F7DD1482-239D-4C6F-A1EF-45C0AD4DE1E9}" destId="{050C3DC2-A652-47AF-BF5F-B10755F960EC}" srcOrd="0" destOrd="0" presId="urn:microsoft.com/office/officeart/2005/8/layout/vList2"/>
    <dgm:cxn modelId="{F2578C9B-C36B-4897-B272-E4A496FFE763}" type="presParOf" srcId="{AD57803B-FD26-4F99-AA52-989D5D1A5CE2}" destId="{F9DA2C23-ECA1-47C5-BE16-8B7BC7E71814}" srcOrd="0" destOrd="0" presId="urn:microsoft.com/office/officeart/2005/8/layout/vList2"/>
    <dgm:cxn modelId="{6375FA7D-E2C5-4C58-9757-BD5272B2C677}" type="presParOf" srcId="{AD57803B-FD26-4F99-AA52-989D5D1A5CE2}" destId="{0DCBADD5-12EB-459A-AC75-4CC742B04E6B}" srcOrd="1" destOrd="0" presId="urn:microsoft.com/office/officeart/2005/8/layout/vList2"/>
    <dgm:cxn modelId="{B4C735BA-AFA5-436F-B6B7-4FEA7DD3B134}" type="presParOf" srcId="{AD57803B-FD26-4F99-AA52-989D5D1A5CE2}" destId="{65E30A7E-BAEA-4EED-9816-58A97201AC63}" srcOrd="2" destOrd="0" presId="urn:microsoft.com/office/officeart/2005/8/layout/vList2"/>
    <dgm:cxn modelId="{C443368D-9861-465F-8AEC-00CCD73FFDF0}" type="presParOf" srcId="{AD57803B-FD26-4F99-AA52-989D5D1A5CE2}" destId="{C770D589-246D-495A-925C-AA3CBB0C8A51}" srcOrd="3" destOrd="0" presId="urn:microsoft.com/office/officeart/2005/8/layout/vList2"/>
    <dgm:cxn modelId="{BC7D1D59-5E7F-459B-9F77-F38DCB2744A5}" type="presParOf" srcId="{AD57803B-FD26-4F99-AA52-989D5D1A5CE2}" destId="{050C3DC2-A652-47AF-BF5F-B10755F960EC}" srcOrd="4" destOrd="0" presId="urn:microsoft.com/office/officeart/2005/8/layout/vList2"/>
    <dgm:cxn modelId="{4168A3A8-FDE1-460C-8E50-12A75887BBF3}" type="presParOf" srcId="{AD57803B-FD26-4F99-AA52-989D5D1A5CE2}" destId="{23EB2DC6-DD80-463E-988C-CC7FF1344027}" srcOrd="5" destOrd="0" presId="urn:microsoft.com/office/officeart/2005/8/layout/vList2"/>
    <dgm:cxn modelId="{D86FD3DA-468D-4150-971B-35312BE77425}" type="presParOf" srcId="{AD57803B-FD26-4F99-AA52-989D5D1A5CE2}" destId="{AED07660-6614-4A18-9C94-49490274CBF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0A979-9730-4B0B-BDB7-65FAEA28821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F75F7F1-8B52-4AB4-B63D-4CD38CB3736E}">
      <dgm:prSet/>
      <dgm:spPr/>
      <dgm:t>
        <a:bodyPr/>
        <a:lstStyle/>
        <a:p>
          <a:r>
            <a:rPr lang="en-GB"/>
            <a:t>OAuth2 Resource Owner Credentials Flow</a:t>
          </a:r>
          <a:endParaRPr lang="en-US"/>
        </a:p>
      </dgm:t>
    </dgm:pt>
    <dgm:pt modelId="{A210B218-951A-4030-A39E-FCED7B8BDA6B}" type="parTrans" cxnId="{6793A6BF-A86E-471F-BCC8-2B18E3ED5762}">
      <dgm:prSet/>
      <dgm:spPr/>
      <dgm:t>
        <a:bodyPr/>
        <a:lstStyle/>
        <a:p>
          <a:endParaRPr lang="en-US"/>
        </a:p>
      </dgm:t>
    </dgm:pt>
    <dgm:pt modelId="{142D0D7D-94FE-4A1E-96CA-96BD2705740C}" type="sibTrans" cxnId="{6793A6BF-A86E-471F-BCC8-2B18E3ED5762}">
      <dgm:prSet/>
      <dgm:spPr/>
      <dgm:t>
        <a:bodyPr/>
        <a:lstStyle/>
        <a:p>
          <a:endParaRPr lang="en-US"/>
        </a:p>
      </dgm:t>
    </dgm:pt>
    <dgm:pt modelId="{09B9ECE3-85EC-4E5D-988E-67CAD9F5B414}">
      <dgm:prSet/>
      <dgm:spPr/>
      <dgm:t>
        <a:bodyPr/>
        <a:lstStyle/>
        <a:p>
          <a:r>
            <a:rPr lang="en-GB" dirty="0"/>
            <a:t>O</a:t>
          </a:r>
          <a:r>
            <a:rPr lang="en-CH" dirty="0" err="1"/>
            <a:t>penID</a:t>
          </a:r>
          <a:r>
            <a:rPr lang="en-CH" dirty="0"/>
            <a:t> Connect </a:t>
          </a:r>
          <a:r>
            <a:rPr lang="de-CH" dirty="0"/>
            <a:t>C</a:t>
          </a:r>
          <a:r>
            <a:rPr lang="en-CH" dirty="0"/>
            <a:t>o</a:t>
          </a:r>
          <a:r>
            <a:rPr lang="de-CH" dirty="0"/>
            <a:t>d</a:t>
          </a:r>
          <a:r>
            <a:rPr lang="en-CH" dirty="0"/>
            <a:t>e </a:t>
          </a:r>
          <a:r>
            <a:rPr lang="en-GB" dirty="0"/>
            <a:t>flow</a:t>
          </a:r>
          <a:endParaRPr lang="en-US" dirty="0"/>
        </a:p>
      </dgm:t>
    </dgm:pt>
    <dgm:pt modelId="{EC3C7768-7016-4108-9E8B-1E3683496DEA}" type="parTrans" cxnId="{1ECD22F0-384E-4878-B6D5-F87AD971CD92}">
      <dgm:prSet/>
      <dgm:spPr/>
      <dgm:t>
        <a:bodyPr/>
        <a:lstStyle/>
        <a:p>
          <a:endParaRPr lang="en-US"/>
        </a:p>
      </dgm:t>
    </dgm:pt>
    <dgm:pt modelId="{6D33A314-1212-4E3A-B187-0D523F0FAD0B}" type="sibTrans" cxnId="{1ECD22F0-384E-4878-B6D5-F87AD971CD92}">
      <dgm:prSet/>
      <dgm:spPr/>
      <dgm:t>
        <a:bodyPr/>
        <a:lstStyle/>
        <a:p>
          <a:endParaRPr lang="en-US"/>
        </a:p>
      </dgm:t>
    </dgm:pt>
    <dgm:pt modelId="{6E1C6428-B255-4152-B860-59E0F2D88CB8}">
      <dgm:prSet/>
      <dgm:spPr/>
      <dgm:t>
        <a:bodyPr/>
        <a:lstStyle/>
        <a:p>
          <a:r>
            <a:rPr lang="en-GB" dirty="0"/>
            <a:t>O</a:t>
          </a:r>
          <a:r>
            <a:rPr lang="en-CH" dirty="0" err="1"/>
            <a:t>penID</a:t>
          </a:r>
          <a:r>
            <a:rPr lang="en-CH" dirty="0"/>
            <a:t> Connect</a:t>
          </a:r>
          <a:r>
            <a:rPr lang="en-GB" dirty="0"/>
            <a:t> </a:t>
          </a:r>
          <a:r>
            <a:rPr lang="en-CH" dirty="0"/>
            <a:t>Hybrid </a:t>
          </a:r>
          <a:r>
            <a:rPr lang="en-GB" dirty="0"/>
            <a:t>flow</a:t>
          </a:r>
          <a:endParaRPr lang="en-US" dirty="0"/>
        </a:p>
      </dgm:t>
    </dgm:pt>
    <dgm:pt modelId="{C6B34BE9-EAB2-4289-899F-87B16834DE3B}" type="parTrans" cxnId="{68DB2C2A-873B-45E3-93D2-ECB8B032F49C}">
      <dgm:prSet/>
      <dgm:spPr/>
      <dgm:t>
        <a:bodyPr/>
        <a:lstStyle/>
        <a:p>
          <a:endParaRPr lang="en-US"/>
        </a:p>
      </dgm:t>
    </dgm:pt>
    <dgm:pt modelId="{DB202CB5-DFDA-41DB-B6F7-FD112A7E6DD5}" type="sibTrans" cxnId="{68DB2C2A-873B-45E3-93D2-ECB8B032F49C}">
      <dgm:prSet/>
      <dgm:spPr/>
      <dgm:t>
        <a:bodyPr/>
        <a:lstStyle/>
        <a:p>
          <a:endParaRPr lang="en-US"/>
        </a:p>
      </dgm:t>
    </dgm:pt>
    <dgm:pt modelId="{BAAB5930-CAF8-463B-8BF0-E994892CFC89}">
      <dgm:prSet/>
      <dgm:spPr/>
      <dgm:t>
        <a:bodyPr/>
        <a:lstStyle/>
        <a:p>
          <a:r>
            <a:rPr lang="en-CH" dirty="0"/>
            <a:t>OpenID Connect </a:t>
          </a:r>
          <a:r>
            <a:rPr lang="en-GB" dirty="0"/>
            <a:t>PKCE Authorization Code Flow RFC 7636</a:t>
          </a:r>
          <a:endParaRPr lang="en-US" dirty="0"/>
        </a:p>
      </dgm:t>
    </dgm:pt>
    <dgm:pt modelId="{69D7471B-9C91-4707-B65E-D5B7264420EA}" type="parTrans" cxnId="{0E694382-3146-4259-9BB9-019710ECAA80}">
      <dgm:prSet/>
      <dgm:spPr/>
      <dgm:t>
        <a:bodyPr/>
        <a:lstStyle/>
        <a:p>
          <a:endParaRPr lang="en-US"/>
        </a:p>
      </dgm:t>
    </dgm:pt>
    <dgm:pt modelId="{1BCB0E6B-84F2-40E4-B9D7-4A4A9BFC1082}" type="sibTrans" cxnId="{0E694382-3146-4259-9BB9-019710ECAA80}">
      <dgm:prSet/>
      <dgm:spPr/>
      <dgm:t>
        <a:bodyPr/>
        <a:lstStyle/>
        <a:p>
          <a:endParaRPr lang="en-US"/>
        </a:p>
      </dgm:t>
    </dgm:pt>
    <dgm:pt modelId="{3F3691D4-F5EA-4347-8414-0A929BFAF69A}">
      <dgm:prSet/>
      <dgm:spPr/>
      <dgm:t>
        <a:bodyPr/>
        <a:lstStyle/>
        <a:p>
          <a:r>
            <a:rPr lang="en-CH" dirty="0"/>
            <a:t>OAuth Device Flow</a:t>
          </a:r>
          <a:endParaRPr lang="en-US" dirty="0"/>
        </a:p>
      </dgm:t>
    </dgm:pt>
    <dgm:pt modelId="{B5CE6FD7-9428-4664-9EE7-AD0697A1DB06}" type="parTrans" cxnId="{3F702259-BBA0-401F-B802-9310AC79A870}">
      <dgm:prSet/>
      <dgm:spPr/>
      <dgm:t>
        <a:bodyPr/>
        <a:lstStyle/>
        <a:p>
          <a:endParaRPr lang="en-US"/>
        </a:p>
      </dgm:t>
    </dgm:pt>
    <dgm:pt modelId="{08A1E029-F075-4ABE-98AD-D56279DEDEB2}" type="sibTrans" cxnId="{3F702259-BBA0-401F-B802-9310AC79A870}">
      <dgm:prSet/>
      <dgm:spPr/>
      <dgm:t>
        <a:bodyPr/>
        <a:lstStyle/>
        <a:p>
          <a:endParaRPr lang="en-US"/>
        </a:p>
      </dgm:t>
    </dgm:pt>
    <dgm:pt modelId="{A122D85D-3F61-40E9-BAFE-2FF2FF45ED72}" type="pres">
      <dgm:prSet presAssocID="{8A90A979-9730-4B0B-BDB7-65FAEA28821F}" presName="linear" presStyleCnt="0">
        <dgm:presLayoutVars>
          <dgm:animLvl val="lvl"/>
          <dgm:resizeHandles val="exact"/>
        </dgm:presLayoutVars>
      </dgm:prSet>
      <dgm:spPr/>
    </dgm:pt>
    <dgm:pt modelId="{ACCACDB8-81CA-441D-AD7E-33A645FC2259}" type="pres">
      <dgm:prSet presAssocID="{AF75F7F1-8B52-4AB4-B63D-4CD38CB3736E}" presName="parentText" presStyleLbl="node1" presStyleIdx="0" presStyleCnt="5">
        <dgm:presLayoutVars>
          <dgm:chMax val="0"/>
          <dgm:bulletEnabled val="1"/>
        </dgm:presLayoutVars>
      </dgm:prSet>
      <dgm:spPr/>
    </dgm:pt>
    <dgm:pt modelId="{0FA0CE64-1F24-4D6E-BCB2-0C5B5683DE6C}" type="pres">
      <dgm:prSet presAssocID="{142D0D7D-94FE-4A1E-96CA-96BD2705740C}" presName="spacer" presStyleCnt="0"/>
      <dgm:spPr/>
    </dgm:pt>
    <dgm:pt modelId="{AE93C913-42DF-4F24-A074-FE513DC4C0A8}" type="pres">
      <dgm:prSet presAssocID="{09B9ECE3-85EC-4E5D-988E-67CAD9F5B414}" presName="parentText" presStyleLbl="node1" presStyleIdx="1" presStyleCnt="5">
        <dgm:presLayoutVars>
          <dgm:chMax val="0"/>
          <dgm:bulletEnabled val="1"/>
        </dgm:presLayoutVars>
      </dgm:prSet>
      <dgm:spPr/>
    </dgm:pt>
    <dgm:pt modelId="{976D223B-2706-4421-A6D3-B23C54099175}" type="pres">
      <dgm:prSet presAssocID="{6D33A314-1212-4E3A-B187-0D523F0FAD0B}" presName="spacer" presStyleCnt="0"/>
      <dgm:spPr/>
    </dgm:pt>
    <dgm:pt modelId="{48667D89-3A53-45C7-8AF8-457F2997F73E}" type="pres">
      <dgm:prSet presAssocID="{6E1C6428-B255-4152-B860-59E0F2D88CB8}" presName="parentText" presStyleLbl="node1" presStyleIdx="2" presStyleCnt="5">
        <dgm:presLayoutVars>
          <dgm:chMax val="0"/>
          <dgm:bulletEnabled val="1"/>
        </dgm:presLayoutVars>
      </dgm:prSet>
      <dgm:spPr/>
    </dgm:pt>
    <dgm:pt modelId="{FF00F2C5-95DD-4A24-B084-6482DD417528}" type="pres">
      <dgm:prSet presAssocID="{DB202CB5-DFDA-41DB-B6F7-FD112A7E6DD5}" presName="spacer" presStyleCnt="0"/>
      <dgm:spPr/>
    </dgm:pt>
    <dgm:pt modelId="{31CED13E-D695-4E01-886D-1260B7CAE2B3}" type="pres">
      <dgm:prSet presAssocID="{BAAB5930-CAF8-463B-8BF0-E994892CFC89}" presName="parentText" presStyleLbl="node1" presStyleIdx="3" presStyleCnt="5">
        <dgm:presLayoutVars>
          <dgm:chMax val="0"/>
          <dgm:bulletEnabled val="1"/>
        </dgm:presLayoutVars>
      </dgm:prSet>
      <dgm:spPr/>
    </dgm:pt>
    <dgm:pt modelId="{8EB8816D-72E1-42EE-AA07-8610FD1847C2}" type="pres">
      <dgm:prSet presAssocID="{1BCB0E6B-84F2-40E4-B9D7-4A4A9BFC1082}" presName="spacer" presStyleCnt="0"/>
      <dgm:spPr/>
    </dgm:pt>
    <dgm:pt modelId="{A5752023-E10D-46CA-A1FB-10B1143378BD}" type="pres">
      <dgm:prSet presAssocID="{3F3691D4-F5EA-4347-8414-0A929BFAF69A}" presName="parentText" presStyleLbl="node1" presStyleIdx="4" presStyleCnt="5">
        <dgm:presLayoutVars>
          <dgm:chMax val="0"/>
          <dgm:bulletEnabled val="1"/>
        </dgm:presLayoutVars>
      </dgm:prSet>
      <dgm:spPr/>
    </dgm:pt>
  </dgm:ptLst>
  <dgm:cxnLst>
    <dgm:cxn modelId="{68DB2C2A-873B-45E3-93D2-ECB8B032F49C}" srcId="{8A90A979-9730-4B0B-BDB7-65FAEA28821F}" destId="{6E1C6428-B255-4152-B860-59E0F2D88CB8}" srcOrd="2" destOrd="0" parTransId="{C6B34BE9-EAB2-4289-899F-87B16834DE3B}" sibTransId="{DB202CB5-DFDA-41DB-B6F7-FD112A7E6DD5}"/>
    <dgm:cxn modelId="{DB57B634-C2D7-4F19-86FF-9989FFD998D6}" type="presOf" srcId="{3F3691D4-F5EA-4347-8414-0A929BFAF69A}" destId="{A5752023-E10D-46CA-A1FB-10B1143378BD}" srcOrd="0" destOrd="0" presId="urn:microsoft.com/office/officeart/2005/8/layout/vList2"/>
    <dgm:cxn modelId="{30F2F734-41BD-4FE4-8A58-9120FA46DACB}" type="presOf" srcId="{8A90A979-9730-4B0B-BDB7-65FAEA28821F}" destId="{A122D85D-3F61-40E9-BAFE-2FF2FF45ED72}" srcOrd="0" destOrd="0" presId="urn:microsoft.com/office/officeart/2005/8/layout/vList2"/>
    <dgm:cxn modelId="{A67B1F79-0608-4F88-90F2-1CC0845B20B6}" type="presOf" srcId="{6E1C6428-B255-4152-B860-59E0F2D88CB8}" destId="{48667D89-3A53-45C7-8AF8-457F2997F73E}" srcOrd="0" destOrd="0" presId="urn:microsoft.com/office/officeart/2005/8/layout/vList2"/>
    <dgm:cxn modelId="{3F702259-BBA0-401F-B802-9310AC79A870}" srcId="{8A90A979-9730-4B0B-BDB7-65FAEA28821F}" destId="{3F3691D4-F5EA-4347-8414-0A929BFAF69A}" srcOrd="4" destOrd="0" parTransId="{B5CE6FD7-9428-4664-9EE7-AD0697A1DB06}" sibTransId="{08A1E029-F075-4ABE-98AD-D56279DEDEB2}"/>
    <dgm:cxn modelId="{0E694382-3146-4259-9BB9-019710ECAA80}" srcId="{8A90A979-9730-4B0B-BDB7-65FAEA28821F}" destId="{BAAB5930-CAF8-463B-8BF0-E994892CFC89}" srcOrd="3" destOrd="0" parTransId="{69D7471B-9C91-4707-B65E-D5B7264420EA}" sibTransId="{1BCB0E6B-84F2-40E4-B9D7-4A4A9BFC1082}"/>
    <dgm:cxn modelId="{6793A6BF-A86E-471F-BCC8-2B18E3ED5762}" srcId="{8A90A979-9730-4B0B-BDB7-65FAEA28821F}" destId="{AF75F7F1-8B52-4AB4-B63D-4CD38CB3736E}" srcOrd="0" destOrd="0" parTransId="{A210B218-951A-4030-A39E-FCED7B8BDA6B}" sibTransId="{142D0D7D-94FE-4A1E-96CA-96BD2705740C}"/>
    <dgm:cxn modelId="{9DE02BDE-5468-4DD3-9EF2-43AD0C0E38EC}" type="presOf" srcId="{BAAB5930-CAF8-463B-8BF0-E994892CFC89}" destId="{31CED13E-D695-4E01-886D-1260B7CAE2B3}" srcOrd="0" destOrd="0" presId="urn:microsoft.com/office/officeart/2005/8/layout/vList2"/>
    <dgm:cxn modelId="{B1BC6BEA-691B-49A7-B465-377C089D1AFB}" type="presOf" srcId="{09B9ECE3-85EC-4E5D-988E-67CAD9F5B414}" destId="{AE93C913-42DF-4F24-A074-FE513DC4C0A8}" srcOrd="0" destOrd="0" presId="urn:microsoft.com/office/officeart/2005/8/layout/vList2"/>
    <dgm:cxn modelId="{1ECD22F0-384E-4878-B6D5-F87AD971CD92}" srcId="{8A90A979-9730-4B0B-BDB7-65FAEA28821F}" destId="{09B9ECE3-85EC-4E5D-988E-67CAD9F5B414}" srcOrd="1" destOrd="0" parTransId="{EC3C7768-7016-4108-9E8B-1E3683496DEA}" sibTransId="{6D33A314-1212-4E3A-B187-0D523F0FAD0B}"/>
    <dgm:cxn modelId="{2128A5F9-2DA3-4C92-B114-0AFEB6FE3054}" type="presOf" srcId="{AF75F7F1-8B52-4AB4-B63D-4CD38CB3736E}" destId="{ACCACDB8-81CA-441D-AD7E-33A645FC2259}" srcOrd="0" destOrd="0" presId="urn:microsoft.com/office/officeart/2005/8/layout/vList2"/>
    <dgm:cxn modelId="{6106EE6A-03EA-4ED2-98B9-CA225C48DC63}" type="presParOf" srcId="{A122D85D-3F61-40E9-BAFE-2FF2FF45ED72}" destId="{ACCACDB8-81CA-441D-AD7E-33A645FC2259}" srcOrd="0" destOrd="0" presId="urn:microsoft.com/office/officeart/2005/8/layout/vList2"/>
    <dgm:cxn modelId="{4B3FDFE0-71BD-4BA3-BF18-2AE4FB81AADA}" type="presParOf" srcId="{A122D85D-3F61-40E9-BAFE-2FF2FF45ED72}" destId="{0FA0CE64-1F24-4D6E-BCB2-0C5B5683DE6C}" srcOrd="1" destOrd="0" presId="urn:microsoft.com/office/officeart/2005/8/layout/vList2"/>
    <dgm:cxn modelId="{9EC75D46-9995-47DD-A334-50C2A49959B9}" type="presParOf" srcId="{A122D85D-3F61-40E9-BAFE-2FF2FF45ED72}" destId="{AE93C913-42DF-4F24-A074-FE513DC4C0A8}" srcOrd="2" destOrd="0" presId="urn:microsoft.com/office/officeart/2005/8/layout/vList2"/>
    <dgm:cxn modelId="{4DC1AD90-53A8-42DB-8952-43FE3052911A}" type="presParOf" srcId="{A122D85D-3F61-40E9-BAFE-2FF2FF45ED72}" destId="{976D223B-2706-4421-A6D3-B23C54099175}" srcOrd="3" destOrd="0" presId="urn:microsoft.com/office/officeart/2005/8/layout/vList2"/>
    <dgm:cxn modelId="{8BA4DD3A-D020-4C69-86FD-C985C8710BFD}" type="presParOf" srcId="{A122D85D-3F61-40E9-BAFE-2FF2FF45ED72}" destId="{48667D89-3A53-45C7-8AF8-457F2997F73E}" srcOrd="4" destOrd="0" presId="urn:microsoft.com/office/officeart/2005/8/layout/vList2"/>
    <dgm:cxn modelId="{5C51686A-198E-43FB-9621-682F7F4BACA3}" type="presParOf" srcId="{A122D85D-3F61-40E9-BAFE-2FF2FF45ED72}" destId="{FF00F2C5-95DD-4A24-B084-6482DD417528}" srcOrd="5" destOrd="0" presId="urn:microsoft.com/office/officeart/2005/8/layout/vList2"/>
    <dgm:cxn modelId="{575910CD-018B-4CCE-B36E-601696FB02CC}" type="presParOf" srcId="{A122D85D-3F61-40E9-BAFE-2FF2FF45ED72}" destId="{31CED13E-D695-4E01-886D-1260B7CAE2B3}" srcOrd="6" destOrd="0" presId="urn:microsoft.com/office/officeart/2005/8/layout/vList2"/>
    <dgm:cxn modelId="{05870884-62F7-42DD-8D77-954BF5F4ADEC}" type="presParOf" srcId="{A122D85D-3F61-40E9-BAFE-2FF2FF45ED72}" destId="{8EB8816D-72E1-42EE-AA07-8610FD1847C2}" srcOrd="7" destOrd="0" presId="urn:microsoft.com/office/officeart/2005/8/layout/vList2"/>
    <dgm:cxn modelId="{130086D1-4FEC-439C-8378-225432D52C23}" type="presParOf" srcId="{A122D85D-3F61-40E9-BAFE-2FF2FF45ED72}" destId="{A5752023-E10D-46CA-A1FB-10B1143378BD}"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C821B1-C256-4FCA-AE17-4C7FE5B7ECE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703F7628-947C-4E2D-93A1-57412B53E0B8}">
      <dgm:prSet/>
      <dgm:spPr/>
      <dgm:t>
        <a:bodyPr/>
        <a:lstStyle/>
        <a:p>
          <a:r>
            <a:rPr lang="en-GB" dirty="0"/>
            <a:t>Standard Requirements</a:t>
          </a:r>
          <a:endParaRPr lang="en-US" dirty="0"/>
        </a:p>
      </dgm:t>
    </dgm:pt>
    <dgm:pt modelId="{C549DC58-66D7-40D8-B684-A2296AA22D5D}" type="parTrans" cxnId="{609874F1-7B84-4FF9-BDEE-B2F225299FA1}">
      <dgm:prSet/>
      <dgm:spPr/>
      <dgm:t>
        <a:bodyPr/>
        <a:lstStyle/>
        <a:p>
          <a:endParaRPr lang="en-US"/>
        </a:p>
      </dgm:t>
    </dgm:pt>
    <dgm:pt modelId="{3296C7D8-3577-4E01-96D1-AE784895414C}" type="sibTrans" cxnId="{609874F1-7B84-4FF9-BDEE-B2F225299FA1}">
      <dgm:prSet/>
      <dgm:spPr/>
      <dgm:t>
        <a:bodyPr/>
        <a:lstStyle/>
        <a:p>
          <a:endParaRPr lang="en-US"/>
        </a:p>
      </dgm:t>
    </dgm:pt>
    <dgm:pt modelId="{9C0FB805-B43E-4D15-9C9A-3D1A264B3D9E}">
      <dgm:prSet/>
      <dgm:spPr/>
      <dgm:t>
        <a:bodyPr/>
        <a:lstStyle/>
        <a:p>
          <a:r>
            <a:rPr lang="en-GB" dirty="0"/>
            <a:t>Complex Requirements</a:t>
          </a:r>
          <a:endParaRPr lang="en-US" dirty="0"/>
        </a:p>
      </dgm:t>
    </dgm:pt>
    <dgm:pt modelId="{F0E2FA28-E655-42EB-97D0-8F3DDD7A02F0}" type="parTrans" cxnId="{90264068-67E8-44E4-A1E1-5A45F5C50300}">
      <dgm:prSet/>
      <dgm:spPr/>
      <dgm:t>
        <a:bodyPr/>
        <a:lstStyle/>
        <a:p>
          <a:endParaRPr lang="en-US"/>
        </a:p>
      </dgm:t>
    </dgm:pt>
    <dgm:pt modelId="{C0DDE3B2-5E4E-4A90-A056-EF3741A1D5A2}" type="sibTrans" cxnId="{90264068-67E8-44E4-A1E1-5A45F5C50300}">
      <dgm:prSet/>
      <dgm:spPr/>
      <dgm:t>
        <a:bodyPr/>
        <a:lstStyle/>
        <a:p>
          <a:endParaRPr lang="en-US"/>
        </a:p>
      </dgm:t>
    </dgm:pt>
    <dgm:pt modelId="{F7DD1482-239D-4C6F-A1EF-45C0AD4DE1E9}">
      <dgm:prSet/>
      <dgm:spPr/>
      <dgm:t>
        <a:bodyPr/>
        <a:lstStyle/>
        <a:p>
          <a:r>
            <a:rPr lang="en-GB" dirty="0"/>
            <a:t>Policies uses Requirements</a:t>
          </a:r>
          <a:endParaRPr lang="en-US" dirty="0"/>
        </a:p>
      </dgm:t>
    </dgm:pt>
    <dgm:pt modelId="{FE08F137-FF19-4F4F-B581-01ED7912D076}" type="parTrans" cxnId="{9F7CFAAE-B1F1-4E89-B92E-11D891F2BAE2}">
      <dgm:prSet/>
      <dgm:spPr/>
      <dgm:t>
        <a:bodyPr/>
        <a:lstStyle/>
        <a:p>
          <a:endParaRPr lang="en-US"/>
        </a:p>
      </dgm:t>
    </dgm:pt>
    <dgm:pt modelId="{E953206D-C5C1-460B-A0D2-E20F610F85AE}" type="sibTrans" cxnId="{9F7CFAAE-B1F1-4E89-B92E-11D891F2BAE2}">
      <dgm:prSet/>
      <dgm:spPr/>
      <dgm:t>
        <a:bodyPr/>
        <a:lstStyle/>
        <a:p>
          <a:endParaRPr lang="en-US"/>
        </a:p>
      </dgm:t>
    </dgm:pt>
    <dgm:pt modelId="{53831898-D107-421D-A97D-E900B399EC88}">
      <dgm:prSet/>
      <dgm:spPr/>
      <dgm:t>
        <a:bodyPr/>
        <a:lstStyle/>
        <a:p>
          <a:r>
            <a:rPr lang="en-GB" dirty="0"/>
            <a:t>Authorization Handlers</a:t>
          </a:r>
          <a:endParaRPr lang="en-US" dirty="0"/>
        </a:p>
      </dgm:t>
    </dgm:pt>
    <dgm:pt modelId="{46338658-30CF-40A5-B551-29CFC14F25D7}" type="parTrans" cxnId="{CC921F33-0F5C-4533-9492-9266D3FEF7AD}">
      <dgm:prSet/>
      <dgm:spPr/>
      <dgm:t>
        <a:bodyPr/>
        <a:lstStyle/>
        <a:p>
          <a:endParaRPr lang="en-US"/>
        </a:p>
      </dgm:t>
    </dgm:pt>
    <dgm:pt modelId="{764B3C43-D233-46B1-B793-9EBEE9F721E1}" type="sibTrans" cxnId="{CC921F33-0F5C-4533-9492-9266D3FEF7AD}">
      <dgm:prSet/>
      <dgm:spPr/>
      <dgm:t>
        <a:bodyPr/>
        <a:lstStyle/>
        <a:p>
          <a:endParaRPr lang="en-US"/>
        </a:p>
      </dgm:t>
    </dgm:pt>
    <dgm:pt modelId="{AD57803B-FD26-4F99-AA52-989D5D1A5CE2}" type="pres">
      <dgm:prSet presAssocID="{12C821B1-C256-4FCA-AE17-4C7FE5B7ECEA}" presName="linear" presStyleCnt="0">
        <dgm:presLayoutVars>
          <dgm:animLvl val="lvl"/>
          <dgm:resizeHandles val="exact"/>
        </dgm:presLayoutVars>
      </dgm:prSet>
      <dgm:spPr/>
    </dgm:pt>
    <dgm:pt modelId="{F9DA2C23-ECA1-47C5-BE16-8B7BC7E71814}" type="pres">
      <dgm:prSet presAssocID="{703F7628-947C-4E2D-93A1-57412B53E0B8}" presName="parentText" presStyleLbl="node1" presStyleIdx="0" presStyleCnt="4">
        <dgm:presLayoutVars>
          <dgm:chMax val="0"/>
          <dgm:bulletEnabled val="1"/>
        </dgm:presLayoutVars>
      </dgm:prSet>
      <dgm:spPr/>
    </dgm:pt>
    <dgm:pt modelId="{0DCBADD5-12EB-459A-AC75-4CC742B04E6B}" type="pres">
      <dgm:prSet presAssocID="{3296C7D8-3577-4E01-96D1-AE784895414C}" presName="spacer" presStyleCnt="0"/>
      <dgm:spPr/>
    </dgm:pt>
    <dgm:pt modelId="{65E30A7E-BAEA-4EED-9816-58A97201AC63}" type="pres">
      <dgm:prSet presAssocID="{9C0FB805-B43E-4D15-9C9A-3D1A264B3D9E}" presName="parentText" presStyleLbl="node1" presStyleIdx="1" presStyleCnt="4">
        <dgm:presLayoutVars>
          <dgm:chMax val="0"/>
          <dgm:bulletEnabled val="1"/>
        </dgm:presLayoutVars>
      </dgm:prSet>
      <dgm:spPr/>
    </dgm:pt>
    <dgm:pt modelId="{C770D589-246D-495A-925C-AA3CBB0C8A51}" type="pres">
      <dgm:prSet presAssocID="{C0DDE3B2-5E4E-4A90-A056-EF3741A1D5A2}" presName="spacer" presStyleCnt="0"/>
      <dgm:spPr/>
    </dgm:pt>
    <dgm:pt modelId="{050C3DC2-A652-47AF-BF5F-B10755F960EC}" type="pres">
      <dgm:prSet presAssocID="{F7DD1482-239D-4C6F-A1EF-45C0AD4DE1E9}" presName="parentText" presStyleLbl="node1" presStyleIdx="2" presStyleCnt="4">
        <dgm:presLayoutVars>
          <dgm:chMax val="0"/>
          <dgm:bulletEnabled val="1"/>
        </dgm:presLayoutVars>
      </dgm:prSet>
      <dgm:spPr/>
    </dgm:pt>
    <dgm:pt modelId="{23EB2DC6-DD80-463E-988C-CC7FF1344027}" type="pres">
      <dgm:prSet presAssocID="{E953206D-C5C1-460B-A0D2-E20F610F85AE}" presName="spacer" presStyleCnt="0"/>
      <dgm:spPr/>
    </dgm:pt>
    <dgm:pt modelId="{AED07660-6614-4A18-9C94-49490274CBF4}" type="pres">
      <dgm:prSet presAssocID="{53831898-D107-421D-A97D-E900B399EC88}" presName="parentText" presStyleLbl="node1" presStyleIdx="3" presStyleCnt="4" custLinFactNeighborY="-5734">
        <dgm:presLayoutVars>
          <dgm:chMax val="0"/>
          <dgm:bulletEnabled val="1"/>
        </dgm:presLayoutVars>
      </dgm:prSet>
      <dgm:spPr/>
    </dgm:pt>
  </dgm:ptLst>
  <dgm:cxnLst>
    <dgm:cxn modelId="{381B192E-1D9C-495F-A3F1-EAFACDD898B5}" type="presOf" srcId="{12C821B1-C256-4FCA-AE17-4C7FE5B7ECEA}" destId="{AD57803B-FD26-4F99-AA52-989D5D1A5CE2}" srcOrd="0" destOrd="0" presId="urn:microsoft.com/office/officeart/2005/8/layout/vList2"/>
    <dgm:cxn modelId="{CC921F33-0F5C-4533-9492-9266D3FEF7AD}" srcId="{12C821B1-C256-4FCA-AE17-4C7FE5B7ECEA}" destId="{53831898-D107-421D-A97D-E900B399EC88}" srcOrd="3" destOrd="0" parTransId="{46338658-30CF-40A5-B551-29CFC14F25D7}" sibTransId="{764B3C43-D233-46B1-B793-9EBEE9F721E1}"/>
    <dgm:cxn modelId="{90264068-67E8-44E4-A1E1-5A45F5C50300}" srcId="{12C821B1-C256-4FCA-AE17-4C7FE5B7ECEA}" destId="{9C0FB805-B43E-4D15-9C9A-3D1A264B3D9E}" srcOrd="1" destOrd="0" parTransId="{F0E2FA28-E655-42EB-97D0-8F3DDD7A02F0}" sibTransId="{C0DDE3B2-5E4E-4A90-A056-EF3741A1D5A2}"/>
    <dgm:cxn modelId="{E10EA98A-4329-4D47-944D-A99A8F05C72E}" type="presOf" srcId="{703F7628-947C-4E2D-93A1-57412B53E0B8}" destId="{F9DA2C23-ECA1-47C5-BE16-8B7BC7E71814}" srcOrd="0" destOrd="0" presId="urn:microsoft.com/office/officeart/2005/8/layout/vList2"/>
    <dgm:cxn modelId="{4C35D7A6-79C6-4CEF-B833-D469BCB5AFAE}" type="presOf" srcId="{53831898-D107-421D-A97D-E900B399EC88}" destId="{AED07660-6614-4A18-9C94-49490274CBF4}" srcOrd="0" destOrd="0" presId="urn:microsoft.com/office/officeart/2005/8/layout/vList2"/>
    <dgm:cxn modelId="{9F7CFAAE-B1F1-4E89-B92E-11D891F2BAE2}" srcId="{12C821B1-C256-4FCA-AE17-4C7FE5B7ECEA}" destId="{F7DD1482-239D-4C6F-A1EF-45C0AD4DE1E9}" srcOrd="2" destOrd="0" parTransId="{FE08F137-FF19-4F4F-B581-01ED7912D076}" sibTransId="{E953206D-C5C1-460B-A0D2-E20F610F85AE}"/>
    <dgm:cxn modelId="{6A2A2CE3-EEE0-48C3-A277-503C6F694C05}" type="presOf" srcId="{9C0FB805-B43E-4D15-9C9A-3D1A264B3D9E}" destId="{65E30A7E-BAEA-4EED-9816-58A97201AC63}" srcOrd="0" destOrd="0" presId="urn:microsoft.com/office/officeart/2005/8/layout/vList2"/>
    <dgm:cxn modelId="{609874F1-7B84-4FF9-BDEE-B2F225299FA1}" srcId="{12C821B1-C256-4FCA-AE17-4C7FE5B7ECEA}" destId="{703F7628-947C-4E2D-93A1-57412B53E0B8}" srcOrd="0" destOrd="0" parTransId="{C549DC58-66D7-40D8-B684-A2296AA22D5D}" sibTransId="{3296C7D8-3577-4E01-96D1-AE784895414C}"/>
    <dgm:cxn modelId="{9A075DF4-0AD5-4144-93C0-2DC1FF9538A1}" type="presOf" srcId="{F7DD1482-239D-4C6F-A1EF-45C0AD4DE1E9}" destId="{050C3DC2-A652-47AF-BF5F-B10755F960EC}" srcOrd="0" destOrd="0" presId="urn:microsoft.com/office/officeart/2005/8/layout/vList2"/>
    <dgm:cxn modelId="{F2578C9B-C36B-4897-B272-E4A496FFE763}" type="presParOf" srcId="{AD57803B-FD26-4F99-AA52-989D5D1A5CE2}" destId="{F9DA2C23-ECA1-47C5-BE16-8B7BC7E71814}" srcOrd="0" destOrd="0" presId="urn:microsoft.com/office/officeart/2005/8/layout/vList2"/>
    <dgm:cxn modelId="{6375FA7D-E2C5-4C58-9757-BD5272B2C677}" type="presParOf" srcId="{AD57803B-FD26-4F99-AA52-989D5D1A5CE2}" destId="{0DCBADD5-12EB-459A-AC75-4CC742B04E6B}" srcOrd="1" destOrd="0" presId="urn:microsoft.com/office/officeart/2005/8/layout/vList2"/>
    <dgm:cxn modelId="{B4C735BA-AFA5-436F-B6B7-4FEA7DD3B134}" type="presParOf" srcId="{AD57803B-FD26-4F99-AA52-989D5D1A5CE2}" destId="{65E30A7E-BAEA-4EED-9816-58A97201AC63}" srcOrd="2" destOrd="0" presId="urn:microsoft.com/office/officeart/2005/8/layout/vList2"/>
    <dgm:cxn modelId="{C443368D-9861-465F-8AEC-00CCD73FFDF0}" type="presParOf" srcId="{AD57803B-FD26-4F99-AA52-989D5D1A5CE2}" destId="{C770D589-246D-495A-925C-AA3CBB0C8A51}" srcOrd="3" destOrd="0" presId="urn:microsoft.com/office/officeart/2005/8/layout/vList2"/>
    <dgm:cxn modelId="{BC7D1D59-5E7F-459B-9F77-F38DCB2744A5}" type="presParOf" srcId="{AD57803B-FD26-4F99-AA52-989D5D1A5CE2}" destId="{050C3DC2-A652-47AF-BF5F-B10755F960EC}" srcOrd="4" destOrd="0" presId="urn:microsoft.com/office/officeart/2005/8/layout/vList2"/>
    <dgm:cxn modelId="{4168A3A8-FDE1-460C-8E50-12A75887BBF3}" type="presParOf" srcId="{AD57803B-FD26-4F99-AA52-989D5D1A5CE2}" destId="{23EB2DC6-DD80-463E-988C-CC7FF1344027}" srcOrd="5" destOrd="0" presId="urn:microsoft.com/office/officeart/2005/8/layout/vList2"/>
    <dgm:cxn modelId="{D86FD3DA-468D-4150-971B-35312BE77425}" type="presParOf" srcId="{AD57803B-FD26-4F99-AA52-989D5D1A5CE2}" destId="{AED07660-6614-4A18-9C94-49490274CBF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A68469-9230-45C1-BEC6-F3037242410B}" type="doc">
      <dgm:prSet loTypeId="urn:microsoft.com/office/officeart/2016/7/layout/HorizontalActionList" loCatId="List" qsTypeId="urn:microsoft.com/office/officeart/2005/8/quickstyle/simple1" qsCatId="simple" csTypeId="urn:microsoft.com/office/officeart/2005/8/colors/accent0_3" csCatId="mainScheme" phldr="1"/>
      <dgm:spPr/>
      <dgm:t>
        <a:bodyPr/>
        <a:lstStyle/>
        <a:p>
          <a:endParaRPr lang="en-US"/>
        </a:p>
      </dgm:t>
    </dgm:pt>
    <dgm:pt modelId="{A222604A-7364-4BCE-A45E-2B7289CD6AE1}">
      <dgm:prSet/>
      <dgm:spPr/>
      <dgm:t>
        <a:bodyPr/>
        <a:lstStyle/>
        <a:p>
          <a:r>
            <a:rPr lang="en-CH" dirty="0"/>
            <a:t>1</a:t>
          </a:r>
          <a:endParaRPr lang="en-US" dirty="0"/>
        </a:p>
      </dgm:t>
    </dgm:pt>
    <dgm:pt modelId="{DBB47DBE-4ACC-4391-A9AD-BD68256D0620}" type="parTrans" cxnId="{249F3B97-3081-40C5-B116-F4A65FD194E4}">
      <dgm:prSet/>
      <dgm:spPr/>
      <dgm:t>
        <a:bodyPr/>
        <a:lstStyle/>
        <a:p>
          <a:endParaRPr lang="en-US"/>
        </a:p>
      </dgm:t>
    </dgm:pt>
    <dgm:pt modelId="{F06DD3BD-FF95-47E5-AFEE-40AA27DA15B6}" type="sibTrans" cxnId="{249F3B97-3081-40C5-B116-F4A65FD194E4}">
      <dgm:prSet/>
      <dgm:spPr/>
      <dgm:t>
        <a:bodyPr/>
        <a:lstStyle/>
        <a:p>
          <a:endParaRPr lang="en-US"/>
        </a:p>
      </dgm:t>
    </dgm:pt>
    <dgm:pt modelId="{32D4CB0F-85F5-4FBF-B5E6-182F472A2C90}">
      <dgm:prSet/>
      <dgm:spPr/>
      <dgm:t>
        <a:bodyPr/>
        <a:lstStyle/>
        <a:p>
          <a:r>
            <a:rPr lang="en-US"/>
            <a:t>Prepare for Data Breaches, Defined process for this event</a:t>
          </a:r>
        </a:p>
      </dgm:t>
    </dgm:pt>
    <dgm:pt modelId="{10A184E9-679C-4AB7-AB42-FC64721A7126}" type="parTrans" cxnId="{C9C2A243-CB01-4139-A877-8646FA721A26}">
      <dgm:prSet/>
      <dgm:spPr/>
      <dgm:t>
        <a:bodyPr/>
        <a:lstStyle/>
        <a:p>
          <a:endParaRPr lang="en-US"/>
        </a:p>
      </dgm:t>
    </dgm:pt>
    <dgm:pt modelId="{E16F1BF7-5F54-4C34-8B13-EF82120C9724}" type="sibTrans" cxnId="{C9C2A243-CB01-4139-A877-8646FA721A26}">
      <dgm:prSet/>
      <dgm:spPr/>
      <dgm:t>
        <a:bodyPr/>
        <a:lstStyle/>
        <a:p>
          <a:endParaRPr lang="en-US"/>
        </a:p>
      </dgm:t>
    </dgm:pt>
    <dgm:pt modelId="{6CF3BE86-6304-4E99-86BB-EFD755763B0A}">
      <dgm:prSet/>
      <dgm:spPr/>
      <dgm:t>
        <a:bodyPr/>
        <a:lstStyle/>
        <a:p>
          <a:r>
            <a:rPr lang="en-CH" dirty="0"/>
            <a:t>2</a:t>
          </a:r>
          <a:endParaRPr lang="en-US" dirty="0"/>
        </a:p>
      </dgm:t>
    </dgm:pt>
    <dgm:pt modelId="{1083E324-897E-424A-818E-6491421378D6}" type="parTrans" cxnId="{6556FD4A-8348-43F6-89C1-A2FECD12BB53}">
      <dgm:prSet/>
      <dgm:spPr/>
      <dgm:t>
        <a:bodyPr/>
        <a:lstStyle/>
        <a:p>
          <a:endParaRPr lang="en-US"/>
        </a:p>
      </dgm:t>
    </dgm:pt>
    <dgm:pt modelId="{196D7BA1-147E-4466-8115-1E585A7C02A2}" type="sibTrans" cxnId="{6556FD4A-8348-43F6-89C1-A2FECD12BB53}">
      <dgm:prSet/>
      <dgm:spPr/>
      <dgm:t>
        <a:bodyPr/>
        <a:lstStyle/>
        <a:p>
          <a:endParaRPr lang="en-US"/>
        </a:p>
      </dgm:t>
    </dgm:pt>
    <dgm:pt modelId="{EB0D9FCA-C5EF-45D8-B1AE-C1B518AF746D}">
      <dgm:prSet/>
      <dgm:spPr/>
      <dgm:t>
        <a:bodyPr/>
        <a:lstStyle/>
        <a:p>
          <a:r>
            <a:rPr lang="en-US"/>
            <a:t>Add a security.txt with breach contact details</a:t>
          </a:r>
        </a:p>
      </dgm:t>
    </dgm:pt>
    <dgm:pt modelId="{76B47645-A446-45E7-89CD-0A8B56B23451}" type="parTrans" cxnId="{4ECFBDFF-2CA1-4B72-9EBD-9A63DE5923FE}">
      <dgm:prSet/>
      <dgm:spPr/>
      <dgm:t>
        <a:bodyPr/>
        <a:lstStyle/>
        <a:p>
          <a:endParaRPr lang="en-US"/>
        </a:p>
      </dgm:t>
    </dgm:pt>
    <dgm:pt modelId="{C56EFB9D-8833-4945-B8FD-A7FDE4316458}" type="sibTrans" cxnId="{4ECFBDFF-2CA1-4B72-9EBD-9A63DE5923FE}">
      <dgm:prSet/>
      <dgm:spPr/>
      <dgm:t>
        <a:bodyPr/>
        <a:lstStyle/>
        <a:p>
          <a:endParaRPr lang="en-US"/>
        </a:p>
      </dgm:t>
    </dgm:pt>
    <dgm:pt modelId="{D0203A1F-2A0B-4CB8-9E56-C6AF5D2A191F}">
      <dgm:prSet/>
      <dgm:spPr/>
      <dgm:t>
        <a:bodyPr/>
        <a:lstStyle/>
        <a:p>
          <a:r>
            <a:rPr lang="en-CH" dirty="0"/>
            <a:t>3</a:t>
          </a:r>
          <a:endParaRPr lang="en-US" dirty="0"/>
        </a:p>
      </dgm:t>
    </dgm:pt>
    <dgm:pt modelId="{D30B3E88-F5BE-4B2C-9963-33DDB52D0404}" type="parTrans" cxnId="{DCB5E7CD-0741-4963-85DD-1A4AC80B3865}">
      <dgm:prSet/>
      <dgm:spPr/>
      <dgm:t>
        <a:bodyPr/>
        <a:lstStyle/>
        <a:p>
          <a:endParaRPr lang="en-US"/>
        </a:p>
      </dgm:t>
    </dgm:pt>
    <dgm:pt modelId="{D151F2B9-9611-42AC-AC63-BBB9FFC0BAF3}" type="sibTrans" cxnId="{DCB5E7CD-0741-4963-85DD-1A4AC80B3865}">
      <dgm:prSet/>
      <dgm:spPr/>
      <dgm:t>
        <a:bodyPr/>
        <a:lstStyle/>
        <a:p>
          <a:endParaRPr lang="en-US"/>
        </a:p>
      </dgm:t>
    </dgm:pt>
    <dgm:pt modelId="{B7CC2C4F-01A1-491D-ACE7-24F92B0C7BFF}">
      <dgm:prSet/>
      <dgm:spPr/>
      <dgm:t>
        <a:bodyPr/>
        <a:lstStyle/>
        <a:p>
          <a:r>
            <a:rPr lang="en-US"/>
            <a:t>Fast build / deployments must be possible</a:t>
          </a:r>
        </a:p>
      </dgm:t>
    </dgm:pt>
    <dgm:pt modelId="{4954C9D4-53A8-4D0D-965D-938DBE16059B}" type="parTrans" cxnId="{B7AB29D7-7EF3-4768-995B-101F62F75016}">
      <dgm:prSet/>
      <dgm:spPr/>
      <dgm:t>
        <a:bodyPr/>
        <a:lstStyle/>
        <a:p>
          <a:endParaRPr lang="en-US"/>
        </a:p>
      </dgm:t>
    </dgm:pt>
    <dgm:pt modelId="{8AB8D609-ECE0-48D3-BC71-9680A45175D6}" type="sibTrans" cxnId="{B7AB29D7-7EF3-4768-995B-101F62F75016}">
      <dgm:prSet/>
      <dgm:spPr/>
      <dgm:t>
        <a:bodyPr/>
        <a:lstStyle/>
        <a:p>
          <a:endParaRPr lang="en-US"/>
        </a:p>
      </dgm:t>
    </dgm:pt>
    <dgm:pt modelId="{90363DFF-2BE2-4C64-98C6-E054070707C9}" type="pres">
      <dgm:prSet presAssocID="{F5A68469-9230-45C1-BEC6-F3037242410B}" presName="Name0" presStyleCnt="0">
        <dgm:presLayoutVars>
          <dgm:dir/>
          <dgm:animLvl val="lvl"/>
          <dgm:resizeHandles val="exact"/>
        </dgm:presLayoutVars>
      </dgm:prSet>
      <dgm:spPr/>
    </dgm:pt>
    <dgm:pt modelId="{0CC16CF8-2B6A-4CBE-9FDE-AD027D9ED446}" type="pres">
      <dgm:prSet presAssocID="{A222604A-7364-4BCE-A45E-2B7289CD6AE1}" presName="composite" presStyleCnt="0"/>
      <dgm:spPr/>
    </dgm:pt>
    <dgm:pt modelId="{66E9F096-0885-41C5-A03F-40388C4751C2}" type="pres">
      <dgm:prSet presAssocID="{A222604A-7364-4BCE-A45E-2B7289CD6AE1}" presName="parTx" presStyleLbl="alignNode1" presStyleIdx="0" presStyleCnt="3">
        <dgm:presLayoutVars>
          <dgm:chMax val="0"/>
          <dgm:chPref val="0"/>
        </dgm:presLayoutVars>
      </dgm:prSet>
      <dgm:spPr/>
    </dgm:pt>
    <dgm:pt modelId="{7D7163DC-368C-4633-BEC7-03CB44DFF796}" type="pres">
      <dgm:prSet presAssocID="{A222604A-7364-4BCE-A45E-2B7289CD6AE1}" presName="desTx" presStyleLbl="alignAccFollowNode1" presStyleIdx="0" presStyleCnt="3">
        <dgm:presLayoutVars/>
      </dgm:prSet>
      <dgm:spPr/>
    </dgm:pt>
    <dgm:pt modelId="{A297B754-534C-4187-AD50-7214E35522AA}" type="pres">
      <dgm:prSet presAssocID="{F06DD3BD-FF95-47E5-AFEE-40AA27DA15B6}" presName="space" presStyleCnt="0"/>
      <dgm:spPr/>
    </dgm:pt>
    <dgm:pt modelId="{A9C521ED-CA1F-48B7-8C31-11CFB4CC60F3}" type="pres">
      <dgm:prSet presAssocID="{6CF3BE86-6304-4E99-86BB-EFD755763B0A}" presName="composite" presStyleCnt="0"/>
      <dgm:spPr/>
    </dgm:pt>
    <dgm:pt modelId="{D2B4D569-7075-4AA5-9141-005F4AFD3305}" type="pres">
      <dgm:prSet presAssocID="{6CF3BE86-6304-4E99-86BB-EFD755763B0A}" presName="parTx" presStyleLbl="alignNode1" presStyleIdx="1" presStyleCnt="3">
        <dgm:presLayoutVars>
          <dgm:chMax val="0"/>
          <dgm:chPref val="0"/>
        </dgm:presLayoutVars>
      </dgm:prSet>
      <dgm:spPr/>
    </dgm:pt>
    <dgm:pt modelId="{554E7755-6F44-4385-A67B-7765CFBDC7B1}" type="pres">
      <dgm:prSet presAssocID="{6CF3BE86-6304-4E99-86BB-EFD755763B0A}" presName="desTx" presStyleLbl="alignAccFollowNode1" presStyleIdx="1" presStyleCnt="3">
        <dgm:presLayoutVars/>
      </dgm:prSet>
      <dgm:spPr/>
    </dgm:pt>
    <dgm:pt modelId="{1C707428-4C3D-497E-9784-58A57BD77B61}" type="pres">
      <dgm:prSet presAssocID="{196D7BA1-147E-4466-8115-1E585A7C02A2}" presName="space" presStyleCnt="0"/>
      <dgm:spPr/>
    </dgm:pt>
    <dgm:pt modelId="{1606EA0F-48E2-4BD4-9F37-BF236232D15C}" type="pres">
      <dgm:prSet presAssocID="{D0203A1F-2A0B-4CB8-9E56-C6AF5D2A191F}" presName="composite" presStyleCnt="0"/>
      <dgm:spPr/>
    </dgm:pt>
    <dgm:pt modelId="{DF50B32C-5278-47F6-81DD-3879F8A29A1F}" type="pres">
      <dgm:prSet presAssocID="{D0203A1F-2A0B-4CB8-9E56-C6AF5D2A191F}" presName="parTx" presStyleLbl="alignNode1" presStyleIdx="2" presStyleCnt="3">
        <dgm:presLayoutVars>
          <dgm:chMax val="0"/>
          <dgm:chPref val="0"/>
        </dgm:presLayoutVars>
      </dgm:prSet>
      <dgm:spPr/>
    </dgm:pt>
    <dgm:pt modelId="{06336547-F3F9-491E-885A-0ECADD1ADB8B}" type="pres">
      <dgm:prSet presAssocID="{D0203A1F-2A0B-4CB8-9E56-C6AF5D2A191F}" presName="desTx" presStyleLbl="alignAccFollowNode1" presStyleIdx="2" presStyleCnt="3">
        <dgm:presLayoutVars/>
      </dgm:prSet>
      <dgm:spPr/>
    </dgm:pt>
  </dgm:ptLst>
  <dgm:cxnLst>
    <dgm:cxn modelId="{CA61EC19-0FAF-4D42-BDAB-6B12DA238AB1}" type="presOf" srcId="{EB0D9FCA-C5EF-45D8-B1AE-C1B518AF746D}" destId="{554E7755-6F44-4385-A67B-7765CFBDC7B1}" srcOrd="0" destOrd="0" presId="urn:microsoft.com/office/officeart/2016/7/layout/HorizontalActionList"/>
    <dgm:cxn modelId="{6D68B51A-0A0D-4D23-978F-64857C3CA35E}" type="presOf" srcId="{D0203A1F-2A0B-4CB8-9E56-C6AF5D2A191F}" destId="{DF50B32C-5278-47F6-81DD-3879F8A29A1F}" srcOrd="0" destOrd="0" presId="urn:microsoft.com/office/officeart/2016/7/layout/HorizontalActionList"/>
    <dgm:cxn modelId="{91B0D826-45E1-4170-A35C-46438B22D00E}" type="presOf" srcId="{32D4CB0F-85F5-4FBF-B5E6-182F472A2C90}" destId="{7D7163DC-368C-4633-BEC7-03CB44DFF796}" srcOrd="0" destOrd="0" presId="urn:microsoft.com/office/officeart/2016/7/layout/HorizontalActionList"/>
    <dgm:cxn modelId="{2383DA38-6FEA-4661-8264-1B30FB960EBA}" type="presOf" srcId="{A222604A-7364-4BCE-A45E-2B7289CD6AE1}" destId="{66E9F096-0885-41C5-A03F-40388C4751C2}" srcOrd="0" destOrd="0" presId="urn:microsoft.com/office/officeart/2016/7/layout/HorizontalActionList"/>
    <dgm:cxn modelId="{F1EF4E39-BD96-4189-B04A-9EFE5FF994A7}" type="presOf" srcId="{F5A68469-9230-45C1-BEC6-F3037242410B}" destId="{90363DFF-2BE2-4C64-98C6-E054070707C9}" srcOrd="0" destOrd="0" presId="urn:microsoft.com/office/officeart/2016/7/layout/HorizontalActionList"/>
    <dgm:cxn modelId="{C9C2A243-CB01-4139-A877-8646FA721A26}" srcId="{A222604A-7364-4BCE-A45E-2B7289CD6AE1}" destId="{32D4CB0F-85F5-4FBF-B5E6-182F472A2C90}" srcOrd="0" destOrd="0" parTransId="{10A184E9-679C-4AB7-AB42-FC64721A7126}" sibTransId="{E16F1BF7-5F54-4C34-8B13-EF82120C9724}"/>
    <dgm:cxn modelId="{6556FD4A-8348-43F6-89C1-A2FECD12BB53}" srcId="{F5A68469-9230-45C1-BEC6-F3037242410B}" destId="{6CF3BE86-6304-4E99-86BB-EFD755763B0A}" srcOrd="1" destOrd="0" parTransId="{1083E324-897E-424A-818E-6491421378D6}" sibTransId="{196D7BA1-147E-4466-8115-1E585A7C02A2}"/>
    <dgm:cxn modelId="{249F3B97-3081-40C5-B116-F4A65FD194E4}" srcId="{F5A68469-9230-45C1-BEC6-F3037242410B}" destId="{A222604A-7364-4BCE-A45E-2B7289CD6AE1}" srcOrd="0" destOrd="0" parTransId="{DBB47DBE-4ACC-4391-A9AD-BD68256D0620}" sibTransId="{F06DD3BD-FF95-47E5-AFEE-40AA27DA15B6}"/>
    <dgm:cxn modelId="{DCB5E7CD-0741-4963-85DD-1A4AC80B3865}" srcId="{F5A68469-9230-45C1-BEC6-F3037242410B}" destId="{D0203A1F-2A0B-4CB8-9E56-C6AF5D2A191F}" srcOrd="2" destOrd="0" parTransId="{D30B3E88-F5BE-4B2C-9963-33DDB52D0404}" sibTransId="{D151F2B9-9611-42AC-AC63-BBB9FFC0BAF3}"/>
    <dgm:cxn modelId="{B7AB29D7-7EF3-4768-995B-101F62F75016}" srcId="{D0203A1F-2A0B-4CB8-9E56-C6AF5D2A191F}" destId="{B7CC2C4F-01A1-491D-ACE7-24F92B0C7BFF}" srcOrd="0" destOrd="0" parTransId="{4954C9D4-53A8-4D0D-965D-938DBE16059B}" sibTransId="{8AB8D609-ECE0-48D3-BC71-9680A45175D6}"/>
    <dgm:cxn modelId="{75DCC8E1-11FB-4275-86BB-7C5A3C7DBC3F}" type="presOf" srcId="{B7CC2C4F-01A1-491D-ACE7-24F92B0C7BFF}" destId="{06336547-F3F9-491E-885A-0ECADD1ADB8B}" srcOrd="0" destOrd="0" presId="urn:microsoft.com/office/officeart/2016/7/layout/HorizontalActionList"/>
    <dgm:cxn modelId="{079C0DE4-C715-4C23-9A95-14EE08B99264}" type="presOf" srcId="{6CF3BE86-6304-4E99-86BB-EFD755763B0A}" destId="{D2B4D569-7075-4AA5-9141-005F4AFD3305}" srcOrd="0" destOrd="0" presId="urn:microsoft.com/office/officeart/2016/7/layout/HorizontalActionList"/>
    <dgm:cxn modelId="{4ECFBDFF-2CA1-4B72-9EBD-9A63DE5923FE}" srcId="{6CF3BE86-6304-4E99-86BB-EFD755763B0A}" destId="{EB0D9FCA-C5EF-45D8-B1AE-C1B518AF746D}" srcOrd="0" destOrd="0" parTransId="{76B47645-A446-45E7-89CD-0A8B56B23451}" sibTransId="{C56EFB9D-8833-4945-B8FD-A7FDE4316458}"/>
    <dgm:cxn modelId="{6A02F390-B8F1-4D25-961C-4BB7F775D533}" type="presParOf" srcId="{90363DFF-2BE2-4C64-98C6-E054070707C9}" destId="{0CC16CF8-2B6A-4CBE-9FDE-AD027D9ED446}" srcOrd="0" destOrd="0" presId="urn:microsoft.com/office/officeart/2016/7/layout/HorizontalActionList"/>
    <dgm:cxn modelId="{73D6622C-B559-4928-AA1F-C98215BF0CF3}" type="presParOf" srcId="{0CC16CF8-2B6A-4CBE-9FDE-AD027D9ED446}" destId="{66E9F096-0885-41C5-A03F-40388C4751C2}" srcOrd="0" destOrd="0" presId="urn:microsoft.com/office/officeart/2016/7/layout/HorizontalActionList"/>
    <dgm:cxn modelId="{EF2FC325-90FD-458D-8724-8A87E32302F4}" type="presParOf" srcId="{0CC16CF8-2B6A-4CBE-9FDE-AD027D9ED446}" destId="{7D7163DC-368C-4633-BEC7-03CB44DFF796}" srcOrd="1" destOrd="0" presId="urn:microsoft.com/office/officeart/2016/7/layout/HorizontalActionList"/>
    <dgm:cxn modelId="{AFAF4530-1825-483D-AD2C-134A7C080A61}" type="presParOf" srcId="{90363DFF-2BE2-4C64-98C6-E054070707C9}" destId="{A297B754-534C-4187-AD50-7214E35522AA}" srcOrd="1" destOrd="0" presId="urn:microsoft.com/office/officeart/2016/7/layout/HorizontalActionList"/>
    <dgm:cxn modelId="{C9FEEBBB-F232-4BE5-852D-738BEEBDC7D5}" type="presParOf" srcId="{90363DFF-2BE2-4C64-98C6-E054070707C9}" destId="{A9C521ED-CA1F-48B7-8C31-11CFB4CC60F3}" srcOrd="2" destOrd="0" presId="urn:microsoft.com/office/officeart/2016/7/layout/HorizontalActionList"/>
    <dgm:cxn modelId="{A76AD631-2FB8-4A26-B2E6-3779EC51256F}" type="presParOf" srcId="{A9C521ED-CA1F-48B7-8C31-11CFB4CC60F3}" destId="{D2B4D569-7075-4AA5-9141-005F4AFD3305}" srcOrd="0" destOrd="0" presId="urn:microsoft.com/office/officeart/2016/7/layout/HorizontalActionList"/>
    <dgm:cxn modelId="{FEF4E13D-4C70-479A-8FD8-11B8186AA28A}" type="presParOf" srcId="{A9C521ED-CA1F-48B7-8C31-11CFB4CC60F3}" destId="{554E7755-6F44-4385-A67B-7765CFBDC7B1}" srcOrd="1" destOrd="0" presId="urn:microsoft.com/office/officeart/2016/7/layout/HorizontalActionList"/>
    <dgm:cxn modelId="{13CA6044-0538-49E8-94AF-86F444C05224}" type="presParOf" srcId="{90363DFF-2BE2-4C64-98C6-E054070707C9}" destId="{1C707428-4C3D-497E-9784-58A57BD77B61}" srcOrd="3" destOrd="0" presId="urn:microsoft.com/office/officeart/2016/7/layout/HorizontalActionList"/>
    <dgm:cxn modelId="{BAEB735A-BFEB-4B3C-BADA-337C653A1E39}" type="presParOf" srcId="{90363DFF-2BE2-4C64-98C6-E054070707C9}" destId="{1606EA0F-48E2-4BD4-9F37-BF236232D15C}" srcOrd="4" destOrd="0" presId="urn:microsoft.com/office/officeart/2016/7/layout/HorizontalActionList"/>
    <dgm:cxn modelId="{AEE36B5C-27CB-4317-9486-24EBEC002FBE}" type="presParOf" srcId="{1606EA0F-48E2-4BD4-9F37-BF236232D15C}" destId="{DF50B32C-5278-47F6-81DD-3879F8A29A1F}" srcOrd="0" destOrd="0" presId="urn:microsoft.com/office/officeart/2016/7/layout/HorizontalActionList"/>
    <dgm:cxn modelId="{463AC404-18F3-45E2-AB1B-3E9D10C7FAE1}" type="presParOf" srcId="{1606EA0F-48E2-4BD4-9F37-BF236232D15C}" destId="{06336547-F3F9-491E-885A-0ECADD1ADB8B}"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0CD06-00EF-4ECA-8276-AC9C540C6A36}">
      <dsp:nvSpPr>
        <dsp:cNvPr id="0" name=""/>
        <dsp:cNvSpPr/>
      </dsp:nvSpPr>
      <dsp:spPr>
        <a:xfrm>
          <a:off x="0" y="117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a:t>Security &amp; Applications today</a:t>
          </a:r>
          <a:endParaRPr lang="en-US" sz="3900" kern="1200"/>
        </a:p>
      </dsp:txBody>
      <dsp:txXfrm>
        <a:off x="45663" y="46840"/>
        <a:ext cx="10424274" cy="844089"/>
      </dsp:txXfrm>
    </dsp:sp>
    <dsp:sp modelId="{F9DA2C23-ECA1-47C5-BE16-8B7BC7E71814}">
      <dsp:nvSpPr>
        <dsp:cNvPr id="0" name=""/>
        <dsp:cNvSpPr/>
      </dsp:nvSpPr>
      <dsp:spPr>
        <a:xfrm>
          <a:off x="0" y="1048912"/>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a:t>OpenID Connect, OAuth2</a:t>
          </a:r>
          <a:endParaRPr lang="en-US" sz="3900" kern="1200"/>
        </a:p>
      </dsp:txBody>
      <dsp:txXfrm>
        <a:off x="45663" y="1094575"/>
        <a:ext cx="10424274" cy="844089"/>
      </dsp:txXfrm>
    </dsp:sp>
    <dsp:sp modelId="{65E30A7E-BAEA-4EED-9816-58A97201AC63}">
      <dsp:nvSpPr>
        <dsp:cNvPr id="0" name=""/>
        <dsp:cNvSpPr/>
      </dsp:nvSpPr>
      <dsp:spPr>
        <a:xfrm>
          <a:off x="0" y="209664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Protecting APIs</a:t>
          </a:r>
          <a:endParaRPr lang="en-US" sz="3900" kern="1200" dirty="0"/>
        </a:p>
      </dsp:txBody>
      <dsp:txXfrm>
        <a:off x="45663" y="2142310"/>
        <a:ext cx="10424274" cy="844089"/>
      </dsp:txXfrm>
    </dsp:sp>
    <dsp:sp modelId="{050C3DC2-A652-47AF-BF5F-B10755F960EC}">
      <dsp:nvSpPr>
        <dsp:cNvPr id="0" name=""/>
        <dsp:cNvSpPr/>
      </dsp:nvSpPr>
      <dsp:spPr>
        <a:xfrm>
          <a:off x="0" y="3144382"/>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Authorization: ASP.NET Core Policies</a:t>
          </a:r>
          <a:endParaRPr lang="en-US" sz="3900" kern="1200" dirty="0"/>
        </a:p>
      </dsp:txBody>
      <dsp:txXfrm>
        <a:off x="45663" y="3190045"/>
        <a:ext cx="10424274" cy="84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A2C23-ECA1-47C5-BE16-8B7BC7E71814}">
      <dsp:nvSpPr>
        <dsp:cNvPr id="0" name=""/>
        <dsp:cNvSpPr/>
      </dsp:nvSpPr>
      <dsp:spPr>
        <a:xfrm>
          <a:off x="0" y="117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Authentication, Authorization, Accounting</a:t>
          </a:r>
          <a:endParaRPr lang="en-US" sz="3900" kern="1200" dirty="0"/>
        </a:p>
      </dsp:txBody>
      <dsp:txXfrm>
        <a:off x="45663" y="46840"/>
        <a:ext cx="10424274" cy="844089"/>
      </dsp:txXfrm>
    </dsp:sp>
    <dsp:sp modelId="{65E30A7E-BAEA-4EED-9816-58A97201AC63}">
      <dsp:nvSpPr>
        <dsp:cNvPr id="0" name=""/>
        <dsp:cNvSpPr/>
      </dsp:nvSpPr>
      <dsp:spPr>
        <a:xfrm>
          <a:off x="0" y="1048912"/>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Session Protection HTTP headers</a:t>
          </a:r>
          <a:endParaRPr lang="en-US" sz="3900" kern="1200" dirty="0"/>
        </a:p>
      </dsp:txBody>
      <dsp:txXfrm>
        <a:off x="45663" y="1094575"/>
        <a:ext cx="10424274" cy="844089"/>
      </dsp:txXfrm>
    </dsp:sp>
    <dsp:sp modelId="{050C3DC2-A652-47AF-BF5F-B10755F960EC}">
      <dsp:nvSpPr>
        <dsp:cNvPr id="0" name=""/>
        <dsp:cNvSpPr/>
      </dsp:nvSpPr>
      <dsp:spPr>
        <a:xfrm>
          <a:off x="0" y="209664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HTTPS Certs TLS 1.</a:t>
          </a:r>
          <a:r>
            <a:rPr lang="en-CH" sz="3900" kern="1200" dirty="0"/>
            <a:t>2</a:t>
          </a:r>
          <a:r>
            <a:rPr lang="en-GB" sz="3900" kern="1200" dirty="0"/>
            <a:t>, 1.</a:t>
          </a:r>
          <a:r>
            <a:rPr lang="en-CH" sz="3900" kern="1200" dirty="0"/>
            <a:t>3</a:t>
          </a:r>
          <a:endParaRPr lang="en-US" sz="3900" kern="1200" dirty="0"/>
        </a:p>
      </dsp:txBody>
      <dsp:txXfrm>
        <a:off x="45663" y="2142310"/>
        <a:ext cx="10424274" cy="844089"/>
      </dsp:txXfrm>
    </dsp:sp>
    <dsp:sp modelId="{AED07660-6614-4A18-9C94-49490274CBF4}">
      <dsp:nvSpPr>
        <dsp:cNvPr id="0" name=""/>
        <dsp:cNvSpPr/>
      </dsp:nvSpPr>
      <dsp:spPr>
        <a:xfrm>
          <a:off x="0" y="3137941"/>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WAF Web Application Firewall</a:t>
          </a:r>
          <a:endParaRPr lang="en-US" sz="3900" kern="1200" dirty="0"/>
        </a:p>
      </dsp:txBody>
      <dsp:txXfrm>
        <a:off x="45663" y="3183604"/>
        <a:ext cx="10424274" cy="84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ACDB8-81CA-441D-AD7E-33A645FC2259}">
      <dsp:nvSpPr>
        <dsp:cNvPr id="0" name=""/>
        <dsp:cNvSpPr/>
      </dsp:nvSpPr>
      <dsp:spPr>
        <a:xfrm>
          <a:off x="0" y="672"/>
          <a:ext cx="6513603" cy="11123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OAuth2 Resource Owner Credentials Flow</a:t>
          </a:r>
          <a:endParaRPr lang="en-US" sz="2800" kern="1200"/>
        </a:p>
      </dsp:txBody>
      <dsp:txXfrm>
        <a:off x="54298" y="54970"/>
        <a:ext cx="6405007" cy="1003708"/>
      </dsp:txXfrm>
    </dsp:sp>
    <dsp:sp modelId="{AE93C913-42DF-4F24-A074-FE513DC4C0A8}">
      <dsp:nvSpPr>
        <dsp:cNvPr id="0" name=""/>
        <dsp:cNvSpPr/>
      </dsp:nvSpPr>
      <dsp:spPr>
        <a:xfrm>
          <a:off x="0" y="1193616"/>
          <a:ext cx="6513603" cy="111230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O</a:t>
          </a:r>
          <a:r>
            <a:rPr lang="en-CH" sz="2800" kern="1200" dirty="0" err="1"/>
            <a:t>penID</a:t>
          </a:r>
          <a:r>
            <a:rPr lang="en-CH" sz="2800" kern="1200" dirty="0"/>
            <a:t> Connect </a:t>
          </a:r>
          <a:r>
            <a:rPr lang="de-CH" sz="2800" kern="1200" dirty="0"/>
            <a:t>C</a:t>
          </a:r>
          <a:r>
            <a:rPr lang="en-CH" sz="2800" kern="1200" dirty="0"/>
            <a:t>o</a:t>
          </a:r>
          <a:r>
            <a:rPr lang="de-CH" sz="2800" kern="1200" dirty="0"/>
            <a:t>d</a:t>
          </a:r>
          <a:r>
            <a:rPr lang="en-CH" sz="2800" kern="1200" dirty="0"/>
            <a:t>e </a:t>
          </a:r>
          <a:r>
            <a:rPr lang="en-GB" sz="2800" kern="1200" dirty="0"/>
            <a:t>flow</a:t>
          </a:r>
          <a:endParaRPr lang="en-US" sz="2800" kern="1200" dirty="0"/>
        </a:p>
      </dsp:txBody>
      <dsp:txXfrm>
        <a:off x="54298" y="1247914"/>
        <a:ext cx="6405007" cy="1003708"/>
      </dsp:txXfrm>
    </dsp:sp>
    <dsp:sp modelId="{48667D89-3A53-45C7-8AF8-457F2997F73E}">
      <dsp:nvSpPr>
        <dsp:cNvPr id="0" name=""/>
        <dsp:cNvSpPr/>
      </dsp:nvSpPr>
      <dsp:spPr>
        <a:xfrm>
          <a:off x="0" y="2386560"/>
          <a:ext cx="6513603" cy="111230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O</a:t>
          </a:r>
          <a:r>
            <a:rPr lang="en-CH" sz="2800" kern="1200" dirty="0" err="1"/>
            <a:t>penID</a:t>
          </a:r>
          <a:r>
            <a:rPr lang="en-CH" sz="2800" kern="1200" dirty="0"/>
            <a:t> Connect</a:t>
          </a:r>
          <a:r>
            <a:rPr lang="en-GB" sz="2800" kern="1200" dirty="0"/>
            <a:t> </a:t>
          </a:r>
          <a:r>
            <a:rPr lang="en-CH" sz="2800" kern="1200" dirty="0"/>
            <a:t>Hybrid </a:t>
          </a:r>
          <a:r>
            <a:rPr lang="en-GB" sz="2800" kern="1200" dirty="0"/>
            <a:t>flow</a:t>
          </a:r>
          <a:endParaRPr lang="en-US" sz="2800" kern="1200" dirty="0"/>
        </a:p>
      </dsp:txBody>
      <dsp:txXfrm>
        <a:off x="54298" y="2440858"/>
        <a:ext cx="6405007" cy="1003708"/>
      </dsp:txXfrm>
    </dsp:sp>
    <dsp:sp modelId="{31CED13E-D695-4E01-886D-1260B7CAE2B3}">
      <dsp:nvSpPr>
        <dsp:cNvPr id="0" name=""/>
        <dsp:cNvSpPr/>
      </dsp:nvSpPr>
      <dsp:spPr>
        <a:xfrm>
          <a:off x="0" y="3579505"/>
          <a:ext cx="6513603" cy="111230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H" sz="2800" kern="1200" dirty="0"/>
            <a:t>OpenID Connect </a:t>
          </a:r>
          <a:r>
            <a:rPr lang="en-GB" sz="2800" kern="1200" dirty="0"/>
            <a:t>PKCE Authorization Code Flow RFC 7636</a:t>
          </a:r>
          <a:endParaRPr lang="en-US" sz="2800" kern="1200" dirty="0"/>
        </a:p>
      </dsp:txBody>
      <dsp:txXfrm>
        <a:off x="54298" y="3633803"/>
        <a:ext cx="6405007" cy="1003708"/>
      </dsp:txXfrm>
    </dsp:sp>
    <dsp:sp modelId="{A5752023-E10D-46CA-A1FB-10B1143378BD}">
      <dsp:nvSpPr>
        <dsp:cNvPr id="0" name=""/>
        <dsp:cNvSpPr/>
      </dsp:nvSpPr>
      <dsp:spPr>
        <a:xfrm>
          <a:off x="0" y="4772449"/>
          <a:ext cx="6513603" cy="111230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H" sz="2800" kern="1200" dirty="0"/>
            <a:t>OAuth Device Flow</a:t>
          </a:r>
          <a:endParaRPr lang="en-US" sz="2800" kern="1200" dirty="0"/>
        </a:p>
      </dsp:txBody>
      <dsp:txXfrm>
        <a:off x="54298" y="4826747"/>
        <a:ext cx="6405007" cy="10037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A2C23-ECA1-47C5-BE16-8B7BC7E71814}">
      <dsp:nvSpPr>
        <dsp:cNvPr id="0" name=""/>
        <dsp:cNvSpPr/>
      </dsp:nvSpPr>
      <dsp:spPr>
        <a:xfrm>
          <a:off x="0" y="117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Standard Requirements</a:t>
          </a:r>
          <a:endParaRPr lang="en-US" sz="3900" kern="1200" dirty="0"/>
        </a:p>
      </dsp:txBody>
      <dsp:txXfrm>
        <a:off x="45663" y="46840"/>
        <a:ext cx="10424274" cy="844089"/>
      </dsp:txXfrm>
    </dsp:sp>
    <dsp:sp modelId="{65E30A7E-BAEA-4EED-9816-58A97201AC63}">
      <dsp:nvSpPr>
        <dsp:cNvPr id="0" name=""/>
        <dsp:cNvSpPr/>
      </dsp:nvSpPr>
      <dsp:spPr>
        <a:xfrm>
          <a:off x="0" y="1048912"/>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Complex Requirements</a:t>
          </a:r>
          <a:endParaRPr lang="en-US" sz="3900" kern="1200" dirty="0"/>
        </a:p>
      </dsp:txBody>
      <dsp:txXfrm>
        <a:off x="45663" y="1094575"/>
        <a:ext cx="10424274" cy="844089"/>
      </dsp:txXfrm>
    </dsp:sp>
    <dsp:sp modelId="{050C3DC2-A652-47AF-BF5F-B10755F960EC}">
      <dsp:nvSpPr>
        <dsp:cNvPr id="0" name=""/>
        <dsp:cNvSpPr/>
      </dsp:nvSpPr>
      <dsp:spPr>
        <a:xfrm>
          <a:off x="0" y="209664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Policies uses Requirements</a:t>
          </a:r>
          <a:endParaRPr lang="en-US" sz="3900" kern="1200" dirty="0"/>
        </a:p>
      </dsp:txBody>
      <dsp:txXfrm>
        <a:off x="45663" y="2142310"/>
        <a:ext cx="10424274" cy="844089"/>
      </dsp:txXfrm>
    </dsp:sp>
    <dsp:sp modelId="{AED07660-6614-4A18-9C94-49490274CBF4}">
      <dsp:nvSpPr>
        <dsp:cNvPr id="0" name=""/>
        <dsp:cNvSpPr/>
      </dsp:nvSpPr>
      <dsp:spPr>
        <a:xfrm>
          <a:off x="0" y="3137941"/>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Authorization Handlers</a:t>
          </a:r>
          <a:endParaRPr lang="en-US" sz="3900" kern="1200" dirty="0"/>
        </a:p>
      </dsp:txBody>
      <dsp:txXfrm>
        <a:off x="45663" y="3183604"/>
        <a:ext cx="10424274" cy="8440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9F096-0885-41C5-A03F-40388C4751C2}">
      <dsp:nvSpPr>
        <dsp:cNvPr id="0" name=""/>
        <dsp:cNvSpPr/>
      </dsp:nvSpPr>
      <dsp:spPr>
        <a:xfrm>
          <a:off x="10090" y="461039"/>
          <a:ext cx="3426543" cy="1027963"/>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CH" sz="3400" kern="1200" dirty="0"/>
            <a:t>1</a:t>
          </a:r>
          <a:endParaRPr lang="en-US" sz="3400" kern="1200" dirty="0"/>
        </a:p>
      </dsp:txBody>
      <dsp:txXfrm>
        <a:off x="10090" y="461039"/>
        <a:ext cx="3426543" cy="1027963"/>
      </dsp:txXfrm>
    </dsp:sp>
    <dsp:sp modelId="{7D7163DC-368C-4633-BEC7-03CB44DFF796}">
      <dsp:nvSpPr>
        <dsp:cNvPr id="0" name=""/>
        <dsp:cNvSpPr/>
      </dsp:nvSpPr>
      <dsp:spPr>
        <a:xfrm>
          <a:off x="10090" y="1489002"/>
          <a:ext cx="3426543" cy="213093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Prepare for Data Breaches, Defined process for this event</a:t>
          </a:r>
        </a:p>
      </dsp:txBody>
      <dsp:txXfrm>
        <a:off x="10090" y="1489002"/>
        <a:ext cx="3426543" cy="2130932"/>
      </dsp:txXfrm>
    </dsp:sp>
    <dsp:sp modelId="{D2B4D569-7075-4AA5-9141-005F4AFD3305}">
      <dsp:nvSpPr>
        <dsp:cNvPr id="0" name=""/>
        <dsp:cNvSpPr/>
      </dsp:nvSpPr>
      <dsp:spPr>
        <a:xfrm>
          <a:off x="3544528" y="461039"/>
          <a:ext cx="3426543" cy="1027963"/>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CH" sz="3400" kern="1200" dirty="0"/>
            <a:t>2</a:t>
          </a:r>
          <a:endParaRPr lang="en-US" sz="3400" kern="1200" dirty="0"/>
        </a:p>
      </dsp:txBody>
      <dsp:txXfrm>
        <a:off x="3544528" y="461039"/>
        <a:ext cx="3426543" cy="1027963"/>
      </dsp:txXfrm>
    </dsp:sp>
    <dsp:sp modelId="{554E7755-6F44-4385-A67B-7765CFBDC7B1}">
      <dsp:nvSpPr>
        <dsp:cNvPr id="0" name=""/>
        <dsp:cNvSpPr/>
      </dsp:nvSpPr>
      <dsp:spPr>
        <a:xfrm>
          <a:off x="3544528" y="1489002"/>
          <a:ext cx="3426543" cy="213093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Add a security.txt with breach contact details</a:t>
          </a:r>
        </a:p>
      </dsp:txBody>
      <dsp:txXfrm>
        <a:off x="3544528" y="1489002"/>
        <a:ext cx="3426543" cy="2130932"/>
      </dsp:txXfrm>
    </dsp:sp>
    <dsp:sp modelId="{DF50B32C-5278-47F6-81DD-3879F8A29A1F}">
      <dsp:nvSpPr>
        <dsp:cNvPr id="0" name=""/>
        <dsp:cNvSpPr/>
      </dsp:nvSpPr>
      <dsp:spPr>
        <a:xfrm>
          <a:off x="7078966" y="461039"/>
          <a:ext cx="3426543" cy="1027963"/>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CH" sz="3400" kern="1200" dirty="0"/>
            <a:t>3</a:t>
          </a:r>
          <a:endParaRPr lang="en-US" sz="3400" kern="1200" dirty="0"/>
        </a:p>
      </dsp:txBody>
      <dsp:txXfrm>
        <a:off x="7078966" y="461039"/>
        <a:ext cx="3426543" cy="1027963"/>
      </dsp:txXfrm>
    </dsp:sp>
    <dsp:sp modelId="{06336547-F3F9-491E-885A-0ECADD1ADB8B}">
      <dsp:nvSpPr>
        <dsp:cNvPr id="0" name=""/>
        <dsp:cNvSpPr/>
      </dsp:nvSpPr>
      <dsp:spPr>
        <a:xfrm>
          <a:off x="7078966" y="1489002"/>
          <a:ext cx="3426543" cy="213093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Fast build / deployments must be possible</a:t>
          </a:r>
        </a:p>
      </dsp:txBody>
      <dsp:txXfrm>
        <a:off x="7078966" y="1489002"/>
        <a:ext cx="3426543" cy="21309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A31D0-8CDF-43F4-93E5-6D9BCDB96118}" type="datetimeFigureOut">
              <a:rPr lang="de-DE" smtClean="0"/>
              <a:t>17.05.2019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B297D-EACB-4E51-9E3D-1BFE2F3F6E1E}" type="slidenum">
              <a:rPr lang="de-DE" smtClean="0"/>
              <a:t>‹#›</a:t>
            </a:fld>
            <a:endParaRPr lang="de-DE"/>
          </a:p>
        </p:txBody>
      </p:sp>
    </p:spTree>
    <p:extLst>
      <p:ext uri="{BB962C8B-B14F-4D97-AF65-F5344CB8AC3E}">
        <p14:creationId xmlns:p14="http://schemas.microsoft.com/office/powerpoint/2010/main" val="422627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a:t>
            </a:fld>
            <a:endParaRPr lang="de-DE"/>
          </a:p>
        </p:txBody>
      </p:sp>
    </p:spTree>
    <p:extLst>
      <p:ext uri="{BB962C8B-B14F-4D97-AF65-F5344CB8AC3E}">
        <p14:creationId xmlns:p14="http://schemas.microsoft.com/office/powerpoint/2010/main" val="2715237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7B7B297D-EACB-4E51-9E3D-1BFE2F3F6E1E}" type="slidenum">
              <a:rPr lang="de-DE" smtClean="0"/>
              <a:t>16</a:t>
            </a:fld>
            <a:endParaRPr lang="de-DE"/>
          </a:p>
        </p:txBody>
      </p:sp>
    </p:spTree>
    <p:extLst>
      <p:ext uri="{BB962C8B-B14F-4D97-AF65-F5344CB8AC3E}">
        <p14:creationId xmlns:p14="http://schemas.microsoft.com/office/powerpoint/2010/main" val="429071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18</a:t>
            </a:fld>
            <a:endParaRPr lang="de-DE"/>
          </a:p>
        </p:txBody>
      </p:sp>
    </p:spTree>
    <p:extLst>
      <p:ext uri="{BB962C8B-B14F-4D97-AF65-F5344CB8AC3E}">
        <p14:creationId xmlns:p14="http://schemas.microsoft.com/office/powerpoint/2010/main" val="1776589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TODO, needs to be improved</a:t>
            </a:r>
          </a:p>
        </p:txBody>
      </p:sp>
      <p:sp>
        <p:nvSpPr>
          <p:cNvPr id="4" name="Foliennummernplatzhalter 3"/>
          <p:cNvSpPr>
            <a:spLocks noGrp="1"/>
          </p:cNvSpPr>
          <p:nvPr>
            <p:ph type="sldNum" sz="quarter" idx="10"/>
          </p:nvPr>
        </p:nvSpPr>
        <p:spPr/>
        <p:txBody>
          <a:bodyPr/>
          <a:lstStyle/>
          <a:p>
            <a:fld id="{7B7B297D-EACB-4E51-9E3D-1BFE2F3F6E1E}" type="slidenum">
              <a:rPr lang="de-DE" smtClean="0"/>
              <a:t>19</a:t>
            </a:fld>
            <a:endParaRPr lang="de-DE"/>
          </a:p>
        </p:txBody>
      </p:sp>
    </p:spTree>
    <p:extLst>
      <p:ext uri="{BB962C8B-B14F-4D97-AF65-F5344CB8AC3E}">
        <p14:creationId xmlns:p14="http://schemas.microsoft.com/office/powerpoint/2010/main" val="3752721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22</a:t>
            </a:fld>
            <a:endParaRPr lang="de-DE"/>
          </a:p>
        </p:txBody>
      </p:sp>
    </p:spTree>
    <p:extLst>
      <p:ext uri="{BB962C8B-B14F-4D97-AF65-F5344CB8AC3E}">
        <p14:creationId xmlns:p14="http://schemas.microsoft.com/office/powerpoint/2010/main" val="3122430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err="1"/>
              <a:t>id_token</a:t>
            </a:r>
            <a:endParaRPr lang="en-GB" b="1" dirty="0"/>
          </a:p>
          <a:p>
            <a:pPr marL="285750" indent="-285750">
              <a:buFont typeface="Arial" panose="020B0604020202020204" pitchFamily="34" charset="0"/>
              <a:buChar char="•"/>
            </a:pPr>
            <a:r>
              <a:rPr lang="en-GB" sz="1200" kern="1200" dirty="0">
                <a:solidFill>
                  <a:schemeClr val="tx1"/>
                </a:solidFill>
                <a:latin typeface="+mn-lt"/>
                <a:ea typeface="+mn-ea"/>
                <a:cs typeface="+mn-cs"/>
              </a:rPr>
              <a:t>Identity token for the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Validated,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to be used for API access</a:t>
            </a:r>
            <a:endParaRPr lang="en-GB" dirty="0"/>
          </a:p>
          <a:p>
            <a:r>
              <a:rPr lang="en-GB" sz="1200" b="1" dirty="0"/>
              <a:t>access _token</a:t>
            </a:r>
          </a:p>
          <a:p>
            <a:pPr marL="285750" indent="-285750">
              <a:buFont typeface="Arial" panose="020B0604020202020204" pitchFamily="34" charset="0"/>
              <a:buChar char="•"/>
            </a:pPr>
            <a:r>
              <a:rPr lang="en-GB" sz="1200" kern="1200" dirty="0">
                <a:solidFill>
                  <a:schemeClr val="tx1"/>
                </a:solidFill>
                <a:latin typeface="+mn-lt"/>
                <a:ea typeface="+mn-ea"/>
                <a:cs typeface="+mn-cs"/>
              </a:rPr>
              <a:t>access token for APIs,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Implicit validation on Client using the </a:t>
            </a:r>
            <a:r>
              <a:rPr lang="en-GB" sz="1200" kern="1200" dirty="0" err="1">
                <a:solidFill>
                  <a:schemeClr val="tx1"/>
                </a:solidFill>
                <a:latin typeface="+mn-lt"/>
                <a:ea typeface="+mn-ea"/>
                <a:cs typeface="+mn-cs"/>
              </a:rPr>
              <a:t>at_hash</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To be used for API access,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Can by any format, not just a JWT</a:t>
            </a:r>
          </a:p>
          <a:p>
            <a:pPr marL="0" indent="0">
              <a:buFont typeface="Arial" panose="020B0604020202020204" pitchFamily="34" charset="0"/>
              <a:buNone/>
            </a:pPr>
            <a:r>
              <a:rPr lang="en-GB" sz="1200" b="1" dirty="0"/>
              <a:t>reference _token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references an </a:t>
            </a:r>
            <a:r>
              <a:rPr lang="en-GB" sz="1200" kern="1200" dirty="0" err="1">
                <a:solidFill>
                  <a:schemeClr val="tx1"/>
                </a:solidFill>
                <a:latin typeface="+mn-lt"/>
                <a:ea typeface="+mn-ea"/>
                <a:cs typeface="+mn-cs"/>
              </a:rPr>
              <a:t>access_token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easy to control the lifecycle</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makes it possible that </a:t>
            </a:r>
            <a:r>
              <a:rPr lang="en-GB" sz="1200" kern="1200" dirty="0" err="1">
                <a:solidFill>
                  <a:schemeClr val="tx1"/>
                </a:solidFill>
                <a:latin typeface="+mn-lt"/>
                <a:ea typeface="+mn-ea"/>
                <a:cs typeface="+mn-cs"/>
              </a:rPr>
              <a:t>access_token</a:t>
            </a:r>
            <a:r>
              <a:rPr lang="en-GB" sz="1200" kern="1200" dirty="0">
                <a:solidFill>
                  <a:schemeClr val="tx1"/>
                </a:solidFill>
                <a:latin typeface="+mn-lt"/>
                <a:ea typeface="+mn-ea"/>
                <a:cs typeface="+mn-cs"/>
              </a:rPr>
              <a:t> must never leave the safe zone</a:t>
            </a:r>
          </a:p>
          <a:p>
            <a:pPr marL="0" indent="0">
              <a:buFont typeface="Arial" panose="020B0604020202020204" pitchFamily="34" charset="0"/>
              <a:buNone/>
            </a:pPr>
            <a:r>
              <a:rPr lang="en-GB" sz="1200" b="1" dirty="0"/>
              <a:t>refresh 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Used to refresh the tokens </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Implicit Flow</a:t>
            </a:r>
          </a:p>
          <a:p>
            <a:pPr marL="0" indent="0">
              <a:buFont typeface="Arial" panose="020B0604020202020204" pitchFamily="34" charset="0"/>
              <a:buNone/>
            </a:pPr>
            <a:r>
              <a:rPr lang="en-GB" sz="1200" b="1" kern="1200" dirty="0">
                <a:solidFill>
                  <a:schemeClr val="tx1"/>
                </a:solidFill>
                <a:latin typeface="+mn-lt"/>
                <a:ea typeface="+mn-ea"/>
                <a:cs typeface="+mn-cs"/>
              </a:rPr>
              <a:t>Scope</a:t>
            </a:r>
          </a:p>
          <a:p>
            <a:pPr marL="285750" indent="-285750">
              <a:buFont typeface="Arial" panose="020B0604020202020204" pitchFamily="34" charset="0"/>
              <a:buChar char="•"/>
            </a:pPr>
            <a:r>
              <a:rPr lang="en-GB" sz="1200" kern="1200" dirty="0">
                <a:solidFill>
                  <a:schemeClr val="tx1"/>
                </a:solidFill>
                <a:latin typeface="+mn-lt"/>
                <a:ea typeface="+mn-ea"/>
                <a:cs typeface="+mn-cs"/>
              </a:rPr>
              <a:t>Identity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API or Resource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managing your claims, grouping, APIs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OpenID scopes </a:t>
            </a:r>
            <a:r>
              <a:rPr lang="en-GB" sz="1200" kern="1200" dirty="0" err="1">
                <a:solidFill>
                  <a:schemeClr val="tx1"/>
                </a:solidFill>
                <a:latin typeface="+mn-lt"/>
                <a:ea typeface="+mn-ea"/>
                <a:cs typeface="+mn-cs"/>
              </a:rPr>
              <a:t>openid</a:t>
            </a:r>
            <a:r>
              <a:rPr lang="en-GB" sz="1200" kern="1200" dirty="0">
                <a:solidFill>
                  <a:schemeClr val="tx1"/>
                </a:solidFill>
                <a:latin typeface="+mn-lt"/>
                <a:ea typeface="+mn-ea"/>
                <a:cs typeface="+mn-cs"/>
              </a:rPr>
              <a:t>, profile, email, phone</a:t>
            </a:r>
          </a:p>
          <a:p>
            <a:pPr marL="0" indent="0">
              <a:buFont typeface="Arial" panose="020B0604020202020204" pitchFamily="34" charset="0"/>
              <a:buNone/>
            </a:pPr>
            <a:endParaRPr lang="en-GB" sz="1200" kern="1200" dirty="0">
              <a:solidFill>
                <a:schemeClr val="tx1"/>
              </a:solidFill>
              <a:latin typeface="+mn-lt"/>
              <a:ea typeface="+mn-ea"/>
              <a:cs typeface="+mn-cs"/>
            </a:endParaRP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23</a:t>
            </a:fld>
            <a:endParaRPr lang="de-DE"/>
          </a:p>
        </p:txBody>
      </p:sp>
    </p:spTree>
    <p:extLst>
      <p:ext uri="{BB962C8B-B14F-4D97-AF65-F5344CB8AC3E}">
        <p14:creationId xmlns:p14="http://schemas.microsoft.com/office/powerpoint/2010/main" val="2912660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24</a:t>
            </a:fld>
            <a:endParaRPr lang="de-DE"/>
          </a:p>
        </p:txBody>
      </p:sp>
    </p:spTree>
    <p:extLst>
      <p:ext uri="{BB962C8B-B14F-4D97-AF65-F5344CB8AC3E}">
        <p14:creationId xmlns:p14="http://schemas.microsoft.com/office/powerpoint/2010/main" val="1831946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25</a:t>
            </a:fld>
            <a:endParaRPr lang="de-DE"/>
          </a:p>
        </p:txBody>
      </p:sp>
    </p:spTree>
    <p:extLst>
      <p:ext uri="{BB962C8B-B14F-4D97-AF65-F5344CB8AC3E}">
        <p14:creationId xmlns:p14="http://schemas.microsoft.com/office/powerpoint/2010/main" val="4275466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26</a:t>
            </a:fld>
            <a:endParaRPr lang="de-DE"/>
          </a:p>
        </p:txBody>
      </p:sp>
    </p:spTree>
    <p:extLst>
      <p:ext uri="{BB962C8B-B14F-4D97-AF65-F5344CB8AC3E}">
        <p14:creationId xmlns:p14="http://schemas.microsoft.com/office/powerpoint/2010/main" val="2104702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Authorization Code Flow returns an Authorization Code to the Client, which can then exchange it for an ID Token and an Access Token directly. This provides the benefit of not exposing any tokens to the User Agent and possibly other malicious applications with access to the User Agent. The Authorization Server can also authenticate the Client before exchanging the Authorization Code for an Access Token. The Authorization Code flow is suitable for Clients that can securely maintain a Client Secret between themselves and the Authorization Server.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27</a:t>
            </a:fld>
            <a:endParaRPr lang="de-DE"/>
          </a:p>
        </p:txBody>
      </p:sp>
    </p:spTree>
    <p:extLst>
      <p:ext uri="{BB962C8B-B14F-4D97-AF65-F5344CB8AC3E}">
        <p14:creationId xmlns:p14="http://schemas.microsoft.com/office/powerpoint/2010/main" val="2124055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28</a:t>
            </a:fld>
            <a:endParaRPr lang="de-DE"/>
          </a:p>
        </p:txBody>
      </p:sp>
    </p:spTree>
    <p:extLst>
      <p:ext uri="{BB962C8B-B14F-4D97-AF65-F5344CB8AC3E}">
        <p14:creationId xmlns:p14="http://schemas.microsoft.com/office/powerpoint/2010/main" val="608866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2</a:t>
            </a:fld>
            <a:endParaRPr lang="de-DE"/>
          </a:p>
        </p:txBody>
      </p:sp>
    </p:spTree>
    <p:extLst>
      <p:ext uri="{BB962C8B-B14F-4D97-AF65-F5344CB8AC3E}">
        <p14:creationId xmlns:p14="http://schemas.microsoft.com/office/powerpoint/2010/main" val="3446018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a:p>
            <a:r>
              <a:rPr lang="en-GB" dirty="0"/>
              <a:t>http://openid.net/specs/oauth-v2-multiple-response-types-1_0.html</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and, depending on the Response Type, one or more additional parameters.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a:p>
            <a:r>
              <a:rPr lang="en-GB" dirty="0"/>
              <a:t>code token </a:t>
            </a:r>
          </a:p>
          <a:p>
            <a:r>
              <a:rPr lang="en-GB" dirty="0"/>
              <a:t>When supplied as the value for the </a:t>
            </a:r>
            <a:r>
              <a:rPr lang="en-GB" dirty="0" err="1"/>
              <a:t>response_type</a:t>
            </a:r>
            <a:r>
              <a:rPr lang="en-GB" dirty="0"/>
              <a:t> parameter, a successful response MUST include an Access Token, an Access Token Type, and an Authorization Code.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a:t>
            </a:r>
          </a:p>
          <a:p>
            <a:r>
              <a:rPr lang="en-GB" dirty="0"/>
              <a:t>When supplied as the value for the </a:t>
            </a:r>
            <a:r>
              <a:rPr lang="en-GB" dirty="0" err="1"/>
              <a:t>response_type</a:t>
            </a:r>
            <a:r>
              <a:rPr lang="en-GB" dirty="0"/>
              <a:t> parameter, a successful response MUST include both an Authorization Code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Access Token, an Access Token Type,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Authorization Code, an </a:t>
            </a:r>
            <a:r>
              <a:rPr lang="en-GB" dirty="0" err="1"/>
              <a:t>id_token</a:t>
            </a:r>
            <a:r>
              <a:rPr lang="en-GB" dirty="0"/>
              <a:t>, an Access Token, and an Access Token Type.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29</a:t>
            </a:fld>
            <a:endParaRPr lang="de-DE"/>
          </a:p>
        </p:txBody>
      </p:sp>
    </p:spTree>
    <p:extLst>
      <p:ext uri="{BB962C8B-B14F-4D97-AF65-F5344CB8AC3E}">
        <p14:creationId xmlns:p14="http://schemas.microsoft.com/office/powerpoint/2010/main" val="1145795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30</a:t>
            </a:fld>
            <a:endParaRPr lang="de-DE"/>
          </a:p>
        </p:txBody>
      </p:sp>
    </p:spTree>
    <p:extLst>
      <p:ext uri="{BB962C8B-B14F-4D97-AF65-F5344CB8AC3E}">
        <p14:creationId xmlns:p14="http://schemas.microsoft.com/office/powerpoint/2010/main" val="3065451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31</a:t>
            </a:fld>
            <a:endParaRPr lang="de-DE"/>
          </a:p>
        </p:txBody>
      </p:sp>
    </p:spTree>
    <p:extLst>
      <p:ext uri="{BB962C8B-B14F-4D97-AF65-F5344CB8AC3E}">
        <p14:creationId xmlns:p14="http://schemas.microsoft.com/office/powerpoint/2010/main" val="1585337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32</a:t>
            </a:fld>
            <a:endParaRPr lang="de-DE"/>
          </a:p>
        </p:txBody>
      </p:sp>
    </p:spTree>
    <p:extLst>
      <p:ext uri="{BB962C8B-B14F-4D97-AF65-F5344CB8AC3E}">
        <p14:creationId xmlns:p14="http://schemas.microsoft.com/office/powerpoint/2010/main" val="1454483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33</a:t>
            </a:fld>
            <a:endParaRPr lang="de-DE"/>
          </a:p>
        </p:txBody>
      </p:sp>
    </p:spTree>
    <p:extLst>
      <p:ext uri="{BB962C8B-B14F-4D97-AF65-F5344CB8AC3E}">
        <p14:creationId xmlns:p14="http://schemas.microsoft.com/office/powerpoint/2010/main" val="186137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34</a:t>
            </a:fld>
            <a:endParaRPr lang="de-DE"/>
          </a:p>
        </p:txBody>
      </p:sp>
    </p:spTree>
    <p:extLst>
      <p:ext uri="{BB962C8B-B14F-4D97-AF65-F5344CB8AC3E}">
        <p14:creationId xmlns:p14="http://schemas.microsoft.com/office/powerpoint/2010/main" val="3157970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35</a:t>
            </a:fld>
            <a:endParaRPr lang="de-DE"/>
          </a:p>
        </p:txBody>
      </p:sp>
    </p:spTree>
    <p:extLst>
      <p:ext uri="{BB962C8B-B14F-4D97-AF65-F5344CB8AC3E}">
        <p14:creationId xmlns:p14="http://schemas.microsoft.com/office/powerpoint/2010/main" val="507313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36</a:t>
            </a:fld>
            <a:endParaRPr lang="de-DE"/>
          </a:p>
        </p:txBody>
      </p:sp>
    </p:spTree>
    <p:extLst>
      <p:ext uri="{BB962C8B-B14F-4D97-AF65-F5344CB8AC3E}">
        <p14:creationId xmlns:p14="http://schemas.microsoft.com/office/powerpoint/2010/main" val="3143938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37</a:t>
            </a:fld>
            <a:endParaRPr lang="de-DE"/>
          </a:p>
        </p:txBody>
      </p:sp>
    </p:spTree>
    <p:extLst>
      <p:ext uri="{BB962C8B-B14F-4D97-AF65-F5344CB8AC3E}">
        <p14:creationId xmlns:p14="http://schemas.microsoft.com/office/powerpoint/2010/main" val="2426563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38</a:t>
            </a:fld>
            <a:endParaRPr lang="de-DE"/>
          </a:p>
        </p:txBody>
      </p:sp>
    </p:spTree>
    <p:extLst>
      <p:ext uri="{BB962C8B-B14F-4D97-AF65-F5344CB8AC3E}">
        <p14:creationId xmlns:p14="http://schemas.microsoft.com/office/powerpoint/2010/main" val="359950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a:t>
            </a:fld>
            <a:endParaRPr lang="de-DE"/>
          </a:p>
        </p:txBody>
      </p:sp>
    </p:spTree>
    <p:extLst>
      <p:ext uri="{BB962C8B-B14F-4D97-AF65-F5344CB8AC3E}">
        <p14:creationId xmlns:p14="http://schemas.microsoft.com/office/powerpoint/2010/main" val="890019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39</a:t>
            </a:fld>
            <a:endParaRPr lang="de-DE"/>
          </a:p>
        </p:txBody>
      </p:sp>
    </p:spTree>
    <p:extLst>
      <p:ext uri="{BB962C8B-B14F-4D97-AF65-F5344CB8AC3E}">
        <p14:creationId xmlns:p14="http://schemas.microsoft.com/office/powerpoint/2010/main" val="664940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7B7B297D-EACB-4E51-9E3D-1BFE2F3F6E1E}" type="slidenum">
              <a:rPr lang="de-DE" smtClean="0"/>
              <a:t>41</a:t>
            </a:fld>
            <a:endParaRPr lang="de-DE"/>
          </a:p>
        </p:txBody>
      </p:sp>
    </p:spTree>
    <p:extLst>
      <p:ext uri="{BB962C8B-B14F-4D97-AF65-F5344CB8AC3E}">
        <p14:creationId xmlns:p14="http://schemas.microsoft.com/office/powerpoint/2010/main" val="1279460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42</a:t>
            </a:fld>
            <a:endParaRPr lang="de-DE"/>
          </a:p>
        </p:txBody>
      </p:sp>
    </p:spTree>
    <p:extLst>
      <p:ext uri="{BB962C8B-B14F-4D97-AF65-F5344CB8AC3E}">
        <p14:creationId xmlns:p14="http://schemas.microsoft.com/office/powerpoint/2010/main" val="23232609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44</a:t>
            </a:fld>
            <a:endParaRPr lang="de-DE"/>
          </a:p>
        </p:txBody>
      </p:sp>
    </p:spTree>
    <p:extLst>
      <p:ext uri="{BB962C8B-B14F-4D97-AF65-F5344CB8AC3E}">
        <p14:creationId xmlns:p14="http://schemas.microsoft.com/office/powerpoint/2010/main" val="1959231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46</a:t>
            </a:fld>
            <a:endParaRPr lang="de-DE"/>
          </a:p>
        </p:txBody>
      </p:sp>
    </p:spTree>
    <p:extLst>
      <p:ext uri="{BB962C8B-B14F-4D97-AF65-F5344CB8AC3E}">
        <p14:creationId xmlns:p14="http://schemas.microsoft.com/office/powerpoint/2010/main" val="397514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47</a:t>
            </a:fld>
            <a:endParaRPr lang="de-DE"/>
          </a:p>
        </p:txBody>
      </p:sp>
    </p:spTree>
    <p:extLst>
      <p:ext uri="{BB962C8B-B14F-4D97-AF65-F5344CB8AC3E}">
        <p14:creationId xmlns:p14="http://schemas.microsoft.com/office/powerpoint/2010/main" val="2765208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48</a:t>
            </a:fld>
            <a:endParaRPr lang="de-DE"/>
          </a:p>
        </p:txBody>
      </p:sp>
    </p:spTree>
    <p:extLst>
      <p:ext uri="{BB962C8B-B14F-4D97-AF65-F5344CB8AC3E}">
        <p14:creationId xmlns:p14="http://schemas.microsoft.com/office/powerpoint/2010/main" val="40215921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49</a:t>
            </a:fld>
            <a:endParaRPr lang="de-DE"/>
          </a:p>
        </p:txBody>
      </p:sp>
    </p:spTree>
    <p:extLst>
      <p:ext uri="{BB962C8B-B14F-4D97-AF65-F5344CB8AC3E}">
        <p14:creationId xmlns:p14="http://schemas.microsoft.com/office/powerpoint/2010/main" val="27915302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7B7B297D-EACB-4E51-9E3D-1BFE2F3F6E1E}" type="slidenum">
              <a:rPr lang="de-DE" smtClean="0"/>
              <a:t>50</a:t>
            </a:fld>
            <a:endParaRPr lang="de-DE"/>
          </a:p>
        </p:txBody>
      </p:sp>
    </p:spTree>
    <p:extLst>
      <p:ext uri="{BB962C8B-B14F-4D97-AF65-F5344CB8AC3E}">
        <p14:creationId xmlns:p14="http://schemas.microsoft.com/office/powerpoint/2010/main" val="39721446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51</a:t>
            </a:fld>
            <a:endParaRPr lang="de-DE"/>
          </a:p>
        </p:txBody>
      </p:sp>
    </p:spTree>
    <p:extLst>
      <p:ext uri="{BB962C8B-B14F-4D97-AF65-F5344CB8AC3E}">
        <p14:creationId xmlns:p14="http://schemas.microsoft.com/office/powerpoint/2010/main" val="3491815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Explain one stop apps, reusing company AAA</a:t>
            </a:r>
          </a:p>
        </p:txBody>
      </p:sp>
      <p:sp>
        <p:nvSpPr>
          <p:cNvPr id="4" name="Foliennummernplatzhalter 3"/>
          <p:cNvSpPr>
            <a:spLocks noGrp="1"/>
          </p:cNvSpPr>
          <p:nvPr>
            <p:ph type="sldNum" sz="quarter" idx="10"/>
          </p:nvPr>
        </p:nvSpPr>
        <p:spPr/>
        <p:txBody>
          <a:bodyPr/>
          <a:lstStyle/>
          <a:p>
            <a:fld id="{7B7B297D-EACB-4E51-9E3D-1BFE2F3F6E1E}" type="slidenum">
              <a:rPr lang="de-DE" smtClean="0"/>
              <a:t>4</a:t>
            </a:fld>
            <a:endParaRPr lang="de-DE"/>
          </a:p>
        </p:txBody>
      </p:sp>
    </p:spTree>
    <p:extLst>
      <p:ext uri="{BB962C8B-B14F-4D97-AF65-F5344CB8AC3E}">
        <p14:creationId xmlns:p14="http://schemas.microsoft.com/office/powerpoint/2010/main" val="15191785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53</a:t>
            </a:fld>
            <a:endParaRPr lang="de-DE"/>
          </a:p>
        </p:txBody>
      </p:sp>
    </p:spTree>
    <p:extLst>
      <p:ext uri="{BB962C8B-B14F-4D97-AF65-F5344CB8AC3E}">
        <p14:creationId xmlns:p14="http://schemas.microsoft.com/office/powerpoint/2010/main" val="4062230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56</a:t>
            </a:fld>
            <a:endParaRPr lang="de-DE"/>
          </a:p>
        </p:txBody>
      </p:sp>
    </p:spTree>
    <p:extLst>
      <p:ext uri="{BB962C8B-B14F-4D97-AF65-F5344CB8AC3E}">
        <p14:creationId xmlns:p14="http://schemas.microsoft.com/office/powerpoint/2010/main" val="38314120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58</a:t>
            </a:fld>
            <a:endParaRPr lang="de-DE"/>
          </a:p>
        </p:txBody>
      </p:sp>
    </p:spTree>
    <p:extLst>
      <p:ext uri="{BB962C8B-B14F-4D97-AF65-F5344CB8AC3E}">
        <p14:creationId xmlns:p14="http://schemas.microsoft.com/office/powerpoint/2010/main" val="6318499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60</a:t>
            </a:fld>
            <a:endParaRPr lang="de-DE"/>
          </a:p>
        </p:txBody>
      </p:sp>
    </p:spTree>
    <p:extLst>
      <p:ext uri="{BB962C8B-B14F-4D97-AF65-F5344CB8AC3E}">
        <p14:creationId xmlns:p14="http://schemas.microsoft.com/office/powerpoint/2010/main" val="325935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App in one</a:t>
            </a:r>
          </a:p>
        </p:txBody>
      </p:sp>
      <p:sp>
        <p:nvSpPr>
          <p:cNvPr id="4" name="Foliennummernplatzhalter 3"/>
          <p:cNvSpPr>
            <a:spLocks noGrp="1"/>
          </p:cNvSpPr>
          <p:nvPr>
            <p:ph type="sldNum" sz="quarter" idx="10"/>
          </p:nvPr>
        </p:nvSpPr>
        <p:spPr/>
        <p:txBody>
          <a:bodyPr/>
          <a:lstStyle/>
          <a:p>
            <a:fld id="{7B7B297D-EACB-4E51-9E3D-1BFE2F3F6E1E}" type="slidenum">
              <a:rPr lang="de-DE" smtClean="0"/>
              <a:t>5</a:t>
            </a:fld>
            <a:endParaRPr lang="de-DE"/>
          </a:p>
        </p:txBody>
      </p:sp>
    </p:spTree>
    <p:extLst>
      <p:ext uri="{BB962C8B-B14F-4D97-AF65-F5344CB8AC3E}">
        <p14:creationId xmlns:p14="http://schemas.microsoft.com/office/powerpoint/2010/main" val="161342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a:t>What is Authentication?</a:t>
            </a:r>
          </a:p>
          <a:p>
            <a:r>
              <a:rPr lang="en-GB" dirty="0"/>
              <a:t>Is the process of verifying an identity (who they say they are)</a:t>
            </a:r>
          </a:p>
          <a:p>
            <a:r>
              <a:rPr lang="en-GB" b="1" dirty="0"/>
              <a:t>What is Authorization?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Is the process of verifying what someone is allowed to do (permissions)</a:t>
            </a:r>
            <a:endParaRPr lang="en-GB" b="1" dirty="0"/>
          </a:p>
          <a:p>
            <a:r>
              <a:rPr lang="en-GB" b="1" dirty="0"/>
              <a:t>What is an Identity?</a:t>
            </a:r>
          </a:p>
          <a:p>
            <a:r>
              <a:rPr lang="en-GB" dirty="0"/>
              <a:t>User + Application</a:t>
            </a:r>
          </a:p>
        </p:txBody>
      </p:sp>
      <p:sp>
        <p:nvSpPr>
          <p:cNvPr id="4" name="Foliennummernplatzhalter 3"/>
          <p:cNvSpPr>
            <a:spLocks noGrp="1"/>
          </p:cNvSpPr>
          <p:nvPr>
            <p:ph type="sldNum" sz="quarter" idx="10"/>
          </p:nvPr>
        </p:nvSpPr>
        <p:spPr/>
        <p:txBody>
          <a:bodyPr/>
          <a:lstStyle/>
          <a:p>
            <a:fld id="{7B7B297D-EACB-4E51-9E3D-1BFE2F3F6E1E}" type="slidenum">
              <a:rPr lang="de-DE" smtClean="0"/>
              <a:t>6</a:t>
            </a:fld>
            <a:endParaRPr lang="de-DE"/>
          </a:p>
        </p:txBody>
      </p:sp>
    </p:spTree>
    <p:extLst>
      <p:ext uri="{BB962C8B-B14F-4D97-AF65-F5344CB8AC3E}">
        <p14:creationId xmlns:p14="http://schemas.microsoft.com/office/powerpoint/2010/main" val="441259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8</a:t>
            </a:fld>
            <a:endParaRPr lang="de-DE"/>
          </a:p>
        </p:txBody>
      </p:sp>
    </p:spTree>
    <p:extLst>
      <p:ext uri="{BB962C8B-B14F-4D97-AF65-F5344CB8AC3E}">
        <p14:creationId xmlns:p14="http://schemas.microsoft.com/office/powerpoint/2010/main" val="373163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14</a:t>
            </a:fld>
            <a:endParaRPr lang="de-DE"/>
          </a:p>
        </p:txBody>
      </p:sp>
    </p:spTree>
    <p:extLst>
      <p:ext uri="{BB962C8B-B14F-4D97-AF65-F5344CB8AC3E}">
        <p14:creationId xmlns:p14="http://schemas.microsoft.com/office/powerpoint/2010/main" val="3083666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User </a:t>
            </a:r>
            <a:r>
              <a:rPr lang="de-DE" dirty="0" err="1"/>
              <a:t>with</a:t>
            </a:r>
            <a:r>
              <a:rPr lang="de-DE" dirty="0"/>
              <a:t> </a:t>
            </a:r>
            <a:r>
              <a:rPr lang="de-DE" dirty="0" err="1"/>
              <a:t>client</a:t>
            </a:r>
            <a:r>
              <a:rPr lang="de-DE" dirty="0"/>
              <a:t> =&gt; Identity</a:t>
            </a:r>
          </a:p>
        </p:txBody>
      </p:sp>
      <p:sp>
        <p:nvSpPr>
          <p:cNvPr id="4" name="Foliennummernplatzhalter 3"/>
          <p:cNvSpPr>
            <a:spLocks noGrp="1"/>
          </p:cNvSpPr>
          <p:nvPr>
            <p:ph type="sldNum" sz="quarter" idx="10"/>
          </p:nvPr>
        </p:nvSpPr>
        <p:spPr/>
        <p:txBody>
          <a:bodyPr/>
          <a:lstStyle/>
          <a:p>
            <a:fld id="{7B7B297D-EACB-4E51-9E3D-1BFE2F3F6E1E}" type="slidenum">
              <a:rPr lang="de-DE" smtClean="0"/>
              <a:t>15</a:t>
            </a:fld>
            <a:endParaRPr lang="de-DE"/>
          </a:p>
        </p:txBody>
      </p:sp>
    </p:spTree>
    <p:extLst>
      <p:ext uri="{BB962C8B-B14F-4D97-AF65-F5344CB8AC3E}">
        <p14:creationId xmlns:p14="http://schemas.microsoft.com/office/powerpoint/2010/main" val="2040638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GB"/>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17/05/2019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32252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17/05/2019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14643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GB"/>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17/05/2019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70504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17/05/2019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80353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GB"/>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1B45A5F-6AA1-471D-956D-5B6631FC2132}" type="datetimeFigureOut">
              <a:rPr lang="en-GB" smtClean="0"/>
              <a:t>17/05/2019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28888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p:cNvSpPr>
            <a:spLocks noGrp="1"/>
          </p:cNvSpPr>
          <p:nvPr>
            <p:ph type="dt" sz="half" idx="10"/>
          </p:nvPr>
        </p:nvSpPr>
        <p:spPr/>
        <p:txBody>
          <a:bodyPr/>
          <a:lstStyle/>
          <a:p>
            <a:fld id="{31B45A5F-6AA1-471D-956D-5B6631FC2132}" type="datetimeFigureOut">
              <a:rPr lang="en-GB" smtClean="0"/>
              <a:t>17/05/2019</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46774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GB"/>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p:cNvSpPr>
            <a:spLocks noGrp="1"/>
          </p:cNvSpPr>
          <p:nvPr>
            <p:ph type="dt" sz="half" idx="10"/>
          </p:nvPr>
        </p:nvSpPr>
        <p:spPr/>
        <p:txBody>
          <a:bodyPr/>
          <a:lstStyle/>
          <a:p>
            <a:fld id="{31B45A5F-6AA1-471D-956D-5B6631FC2132}" type="datetimeFigureOut">
              <a:rPr lang="en-GB" smtClean="0"/>
              <a:t>17/05/2019</a:t>
            </a:fld>
            <a:endParaRPr lang="en-GB"/>
          </a:p>
        </p:txBody>
      </p:sp>
      <p:sp>
        <p:nvSpPr>
          <p:cNvPr id="8" name="Fußzeilenplatzhalter 7"/>
          <p:cNvSpPr>
            <a:spLocks noGrp="1"/>
          </p:cNvSpPr>
          <p:nvPr>
            <p:ph type="ftr" sz="quarter" idx="11"/>
          </p:nvPr>
        </p:nvSpPr>
        <p:spPr/>
        <p:txBody>
          <a:bodyPr/>
          <a:lstStyle/>
          <a:p>
            <a:endParaRPr lang="en-GB"/>
          </a:p>
        </p:txBody>
      </p:sp>
      <p:sp>
        <p:nvSpPr>
          <p:cNvPr id="9" name="Foliennummernplatzhalter 8"/>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1704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fld id="{31B45A5F-6AA1-471D-956D-5B6631FC2132}" type="datetimeFigureOut">
              <a:rPr lang="en-GB" smtClean="0"/>
              <a:t>17/05/2019</a:t>
            </a:fld>
            <a:endParaRPr lang="en-GB"/>
          </a:p>
        </p:txBody>
      </p:sp>
      <p:sp>
        <p:nvSpPr>
          <p:cNvPr id="4" name="Fußzeilenplatzhalter 3"/>
          <p:cNvSpPr>
            <a:spLocks noGrp="1"/>
          </p:cNvSpPr>
          <p:nvPr>
            <p:ph type="ftr" sz="quarter" idx="11"/>
          </p:nvPr>
        </p:nvSpPr>
        <p:spPr/>
        <p:txBody>
          <a:bodyPr/>
          <a:lstStyle/>
          <a:p>
            <a:endParaRPr lang="en-GB"/>
          </a:p>
        </p:txBody>
      </p:sp>
      <p:sp>
        <p:nvSpPr>
          <p:cNvPr id="5" name="Foliennummernplatzhalter 4"/>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04233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1B45A5F-6AA1-471D-956D-5B6631FC2132}" type="datetimeFigureOut">
              <a:rPr lang="en-GB" smtClean="0"/>
              <a:t>17/05/2019</a:t>
            </a:fld>
            <a:endParaRPr lang="en-GB"/>
          </a:p>
        </p:txBody>
      </p:sp>
      <p:sp>
        <p:nvSpPr>
          <p:cNvPr id="3" name="Fußzeilenplatzhalter 2"/>
          <p:cNvSpPr>
            <a:spLocks noGrp="1"/>
          </p:cNvSpPr>
          <p:nvPr>
            <p:ph type="ftr" sz="quarter" idx="11"/>
          </p:nvPr>
        </p:nvSpPr>
        <p:spPr/>
        <p:txBody>
          <a:bodyPr/>
          <a:lstStyle/>
          <a:p>
            <a:endParaRPr lang="en-GB"/>
          </a:p>
        </p:txBody>
      </p:sp>
      <p:sp>
        <p:nvSpPr>
          <p:cNvPr id="4" name="Foliennummernplatzhalter 3"/>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50696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17/05/2019</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76273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17/05/2019</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90662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GB"/>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45A5F-6AA1-471D-956D-5B6631FC2132}" type="datetimeFigureOut">
              <a:rPr lang="en-GB" smtClean="0"/>
              <a:t>17/05/2019</a:t>
            </a:fld>
            <a:endParaRPr lang="en-GB"/>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43DB9-592A-405B-8AEE-13CA9CF6C2BB}" type="slidenum">
              <a:rPr lang="en-GB" smtClean="0"/>
              <a:t>‹#›</a:t>
            </a:fld>
            <a:endParaRPr lang="en-GB"/>
          </a:p>
        </p:txBody>
      </p:sp>
    </p:spTree>
    <p:extLst>
      <p:ext uri="{BB962C8B-B14F-4D97-AF65-F5344CB8AC3E}">
        <p14:creationId xmlns:p14="http://schemas.microsoft.com/office/powerpoint/2010/main" val="400636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mienbod.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twitter.com/damien_bo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damienbod"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openid.net/specs/openid-connect-core-1_0.html" TargetMode="External"/><Relationship Id="rId7" Type="http://schemas.openxmlformats.org/officeDocument/2006/relationships/diagramColors" Target="../diagrams/colors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tools.ietf.org/html/draft-ietf-oauth-device-flow-12"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damienbod/AspNetCoreHybridFlowWithApi"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damienbod/AspNetCoreWindowsAuth"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report-uri.com/"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hyperlink" Target="https://www.ssllabs.com/ssltest/"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ssllabs.com/ssltest/"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docs.microsoft.com/en-us/azure/architecture/multitenant-identity/authenticate" TargetMode="External"/><Relationship Id="rId3" Type="http://schemas.openxmlformats.org/officeDocument/2006/relationships/hyperlink" Target="https://github.com/damienbod/AspNet5IdentityServerAngularImplicitFlow" TargetMode="External"/><Relationship Id="rId7" Type="http://schemas.openxmlformats.org/officeDocument/2006/relationships/hyperlink" Target="https://auth0.com/blog/cookies-vs-tokens-definitive-guide"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s://openid.net/" TargetMode="External"/><Relationship Id="rId5" Type="http://schemas.openxmlformats.org/officeDocument/2006/relationships/hyperlink" Target="https://www.npmjs.com/package/angular-auth-oidc-client" TargetMode="External"/><Relationship Id="rId10" Type="http://schemas.openxmlformats.org/officeDocument/2006/relationships/hyperlink" Target="https://csp-evaluator.withgoogle.com/" TargetMode="External"/><Relationship Id="rId4" Type="http://schemas.openxmlformats.org/officeDocument/2006/relationships/hyperlink" Target="https://medium.com/@darutk/diagrams-of-all-the-openid-connect-flows-6968e3990660" TargetMode="External"/><Relationship Id="rId9" Type="http://schemas.openxmlformats.org/officeDocument/2006/relationships/hyperlink" Target="https://scotthelme.co.uk/say-hello-to-security-tx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idx="4294967295"/>
          </p:nvPr>
        </p:nvSpPr>
        <p:spPr>
          <a:xfrm>
            <a:off x="1207877" y="626109"/>
            <a:ext cx="5686023" cy="1277938"/>
          </a:xfrm>
        </p:spPr>
        <p:txBody>
          <a:bodyPr vert="horz" lIns="91440" tIns="45720" rIns="91440" bIns="45720" rtlCol="0" anchor="ctr">
            <a:normAutofit/>
          </a:bodyPr>
          <a:lstStyle/>
          <a:p>
            <a:pPr algn="l"/>
            <a:r>
              <a:rPr lang="en-US" sz="4400" b="1" kern="1200" dirty="0">
                <a:latin typeface="+mj-lt"/>
                <a:ea typeface="+mj-ea"/>
                <a:cs typeface="+mj-cs"/>
              </a:rPr>
              <a:t>ASP.NET Core Security</a:t>
            </a:r>
          </a:p>
        </p:txBody>
      </p:sp>
      <p:sp>
        <p:nvSpPr>
          <p:cNvPr id="3" name="Untertitel 2"/>
          <p:cNvSpPr>
            <a:spLocks noGrp="1"/>
          </p:cNvSpPr>
          <p:nvPr>
            <p:ph type="subTitle" idx="4294967295"/>
          </p:nvPr>
        </p:nvSpPr>
        <p:spPr>
          <a:xfrm>
            <a:off x="5351463" y="2944813"/>
            <a:ext cx="6840537" cy="2865437"/>
          </a:xfrm>
        </p:spPr>
        <p:txBody>
          <a:bodyPr vert="horz" lIns="91440" tIns="45720" rIns="91440" bIns="45720" rtlCol="0">
            <a:normAutofit/>
          </a:bodyPr>
          <a:lstStyle/>
          <a:p>
            <a:pPr indent="-228600" algn="l">
              <a:buFont typeface="Arial" panose="020B0604020202020204" pitchFamily="34" charset="0"/>
              <a:buChar char="•"/>
            </a:pPr>
            <a:r>
              <a:rPr lang="en-US"/>
              <a:t>Damien Bowden Microsoft MVP</a:t>
            </a:r>
          </a:p>
          <a:p>
            <a:pPr indent="-228600" algn="l">
              <a:buFont typeface="Arial" panose="020B0604020202020204" pitchFamily="34" charset="0"/>
              <a:buChar char="•"/>
            </a:pPr>
            <a:r>
              <a:rPr lang="en-US">
                <a:hlinkClick r:id="rId3"/>
              </a:rPr>
              <a:t>https://damienbod.com</a:t>
            </a:r>
            <a:r>
              <a:rPr lang="en-US"/>
              <a:t> </a:t>
            </a:r>
          </a:p>
          <a:p>
            <a:pPr indent="-228600" algn="l">
              <a:buFont typeface="Arial" panose="020B0604020202020204" pitchFamily="34" charset="0"/>
              <a:buChar char="•"/>
            </a:pPr>
            <a:r>
              <a:rPr lang="en-US">
                <a:hlinkClick r:id="rId4"/>
              </a:rPr>
              <a:t>@damien_bod</a:t>
            </a: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p:txBody>
      </p:sp>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212463" y="2989536"/>
            <a:ext cx="2603386" cy="2603386"/>
          </a:xfrm>
          <a:prstGeom prst="rect">
            <a:avLst/>
          </a:prstGeom>
          <a:effectLst/>
        </p:spPr>
      </p:pic>
    </p:spTree>
    <p:extLst>
      <p:ext uri="{BB962C8B-B14F-4D97-AF65-F5344CB8AC3E}">
        <p14:creationId xmlns:p14="http://schemas.microsoft.com/office/powerpoint/2010/main" val="41223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Tree>
    <p:extLst>
      <p:ext uri="{BB962C8B-B14F-4D97-AF65-F5344CB8AC3E}">
        <p14:creationId xmlns:p14="http://schemas.microsoft.com/office/powerpoint/2010/main" val="254190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Tree>
    <p:extLst>
      <p:ext uri="{BB962C8B-B14F-4D97-AF65-F5344CB8AC3E}">
        <p14:creationId xmlns:p14="http://schemas.microsoft.com/office/powerpoint/2010/main" val="193695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561848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589083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89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09876" y="1057046"/>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681736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768915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8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3">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5">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extfeld 1">
            <a:extLst>
              <a:ext uri="{FF2B5EF4-FFF2-40B4-BE49-F238E27FC236}">
                <a16:creationId xmlns:a16="http://schemas.microsoft.com/office/drawing/2014/main" id="{B5619178-272B-4C5A-9561-6D5F033D924B}"/>
              </a:ext>
            </a:extLst>
          </p:cNvPr>
          <p:cNvGraphicFramePr/>
          <p:nvPr>
            <p:extLst>
              <p:ext uri="{D42A27DB-BD31-4B8C-83A1-F6EECF244321}">
                <p14:modId xmlns:p14="http://schemas.microsoft.com/office/powerpoint/2010/main" val="31765762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672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CDA0000-93B3-4E8E-889C-9CCEEA1DF2AB}"/>
              </a:ext>
            </a:extLst>
          </p:cNvPr>
          <p:cNvPicPr>
            <a:picLocks noChangeAspect="1"/>
          </p:cNvPicPr>
          <p:nvPr/>
        </p:nvPicPr>
        <p:blipFill>
          <a:blip r:embed="rId3"/>
          <a:stretch>
            <a:fillRect/>
          </a:stretch>
        </p:blipFill>
        <p:spPr>
          <a:xfrm>
            <a:off x="570729" y="3758818"/>
            <a:ext cx="11050542" cy="695422"/>
          </a:xfrm>
          <a:prstGeom prst="rect">
            <a:avLst/>
          </a:prstGeom>
        </p:spPr>
      </p:pic>
      <p:sp>
        <p:nvSpPr>
          <p:cNvPr id="4" name="Textfeld 3">
            <a:extLst>
              <a:ext uri="{FF2B5EF4-FFF2-40B4-BE49-F238E27FC236}">
                <a16:creationId xmlns:a16="http://schemas.microsoft.com/office/drawing/2014/main" id="{FBD5953D-D290-4BAE-9FD1-B54384D5B15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5" name="Textfeld 4">
            <a:extLst>
              <a:ext uri="{FF2B5EF4-FFF2-40B4-BE49-F238E27FC236}">
                <a16:creationId xmlns:a16="http://schemas.microsoft.com/office/drawing/2014/main" id="{A631C14A-7F54-461A-8193-717B4E3187AD}"/>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6" name="Textfeld 5">
            <a:extLst>
              <a:ext uri="{FF2B5EF4-FFF2-40B4-BE49-F238E27FC236}">
                <a16:creationId xmlns:a16="http://schemas.microsoft.com/office/drawing/2014/main" id="{72EEEB65-0F74-45DB-A060-F09DA919F4BD}"/>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7" name="Textfeld 6">
            <a:extLst>
              <a:ext uri="{FF2B5EF4-FFF2-40B4-BE49-F238E27FC236}">
                <a16:creationId xmlns:a16="http://schemas.microsoft.com/office/drawing/2014/main" id="{A2F240DF-751F-48C4-A342-8DCC68613FE5}"/>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11" name="Gerader Verbinder 10">
            <a:extLst>
              <a:ext uri="{FF2B5EF4-FFF2-40B4-BE49-F238E27FC236}">
                <a16:creationId xmlns:a16="http://schemas.microsoft.com/office/drawing/2014/main" id="{70013895-07D1-4C41-9BF8-55A9A5200EF2}"/>
              </a:ext>
            </a:extLst>
          </p:cNvPr>
          <p:cNvCxnSpPr>
            <a:cxnSpLocks/>
            <a:stCxn id="5"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9448D7E2-A6DF-4F9D-92F9-D0A66228880A}"/>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435137B2-AFED-44C0-884E-92C615017544}"/>
              </a:ext>
            </a:extLst>
          </p:cNvPr>
          <p:cNvCxnSpPr>
            <a:cxnSpLocks/>
            <a:endCxn id="5"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D3D905C-2DCF-48F8-B6C8-E4659D5CA015}"/>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3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6C953CC-CB01-4EE6-BC5A-DA3BE9166976}"/>
              </a:ext>
            </a:extLst>
          </p:cNvPr>
          <p:cNvSpPr txBox="1"/>
          <p:nvPr/>
        </p:nvSpPr>
        <p:spPr>
          <a:xfrm>
            <a:off x="1524000" y="1122362"/>
            <a:ext cx="9144000" cy="284003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500" kern="1200">
                <a:solidFill>
                  <a:schemeClr val="tx1"/>
                </a:solidFill>
                <a:latin typeface="+mj-lt"/>
                <a:ea typeface="+mj-ea"/>
                <a:cs typeface="+mj-cs"/>
              </a:rPr>
              <a:t>USE Standards</a:t>
            </a:r>
          </a:p>
          <a:p>
            <a:pPr algn="ctr">
              <a:lnSpc>
                <a:spcPct val="90000"/>
              </a:lnSpc>
              <a:spcBef>
                <a:spcPct val="0"/>
              </a:spcBef>
              <a:spcAft>
                <a:spcPts val="600"/>
              </a:spcAft>
            </a:pPr>
            <a:endParaRPr lang="en-US" sz="4500" kern="1200">
              <a:solidFill>
                <a:schemeClr val="tx1"/>
              </a:solidFill>
              <a:latin typeface="+mj-lt"/>
              <a:ea typeface="+mj-ea"/>
              <a:cs typeface="+mj-cs"/>
            </a:endParaRPr>
          </a:p>
          <a:p>
            <a:pPr algn="ctr">
              <a:lnSpc>
                <a:spcPct val="90000"/>
              </a:lnSpc>
              <a:spcBef>
                <a:spcPct val="0"/>
              </a:spcBef>
              <a:spcAft>
                <a:spcPts val="600"/>
              </a:spcAft>
            </a:pPr>
            <a:r>
              <a:rPr lang="en-US" sz="4500" kern="1200">
                <a:solidFill>
                  <a:schemeClr val="tx1"/>
                </a:solidFill>
                <a:latin typeface="+mj-lt"/>
                <a:ea typeface="+mj-ea"/>
                <a:cs typeface="+mj-cs"/>
              </a:rPr>
              <a:t>Don’t implement this yourself, use certified libs, packages, tested</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14726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Back Home">
            <a:extLst>
              <a:ext uri="{FF2B5EF4-FFF2-40B4-BE49-F238E27FC236}">
                <a16:creationId xmlns:a16="http://schemas.microsoft.com/office/drawing/2014/main" id="{93083772-3490-4DCB-84CD-CF50BB6A75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370056"/>
            <a:ext cx="5294716" cy="2117886"/>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6E0AE155-6200-442F-94CA-973F13A87E64}"/>
              </a:ext>
            </a:extLst>
          </p:cNvPr>
          <p:cNvPicPr>
            <a:picLocks noChangeAspect="1"/>
          </p:cNvPicPr>
          <p:nvPr/>
        </p:nvPicPr>
        <p:blipFill>
          <a:blip r:embed="rId3"/>
          <a:stretch>
            <a:fillRect/>
          </a:stretch>
        </p:blipFill>
        <p:spPr>
          <a:xfrm>
            <a:off x="6253817" y="768339"/>
            <a:ext cx="5294715" cy="5321321"/>
          </a:xfrm>
          <a:prstGeom prst="rect">
            <a:avLst/>
          </a:prstGeom>
        </p:spPr>
      </p:pic>
    </p:spTree>
    <p:extLst>
      <p:ext uri="{BB962C8B-B14F-4D97-AF65-F5344CB8AC3E}">
        <p14:creationId xmlns:p14="http://schemas.microsoft.com/office/powerpoint/2010/main" val="309487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45B1A8D-ED1D-428A-9E90-33454A90F61E}"/>
              </a:ext>
            </a:extLst>
          </p:cNvPr>
          <p:cNvSpPr/>
          <p:nvPr/>
        </p:nvSpPr>
        <p:spPr>
          <a:xfrm>
            <a:off x="2092960" y="2854960"/>
            <a:ext cx="4267200" cy="241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OAuth2</a:t>
            </a:r>
          </a:p>
        </p:txBody>
      </p:sp>
      <p:sp>
        <p:nvSpPr>
          <p:cNvPr id="7" name="Rechteck 6">
            <a:extLst>
              <a:ext uri="{FF2B5EF4-FFF2-40B4-BE49-F238E27FC236}">
                <a16:creationId xmlns:a16="http://schemas.microsoft.com/office/drawing/2014/main" id="{6B1EE37E-35C1-4374-8EB8-20DD409DCB1D}"/>
              </a:ext>
            </a:extLst>
          </p:cNvPr>
          <p:cNvSpPr/>
          <p:nvPr/>
        </p:nvSpPr>
        <p:spPr>
          <a:xfrm>
            <a:off x="2092960" y="1991360"/>
            <a:ext cx="4267200" cy="863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OpenID Connect</a:t>
            </a:r>
          </a:p>
        </p:txBody>
      </p:sp>
      <p:sp>
        <p:nvSpPr>
          <p:cNvPr id="8" name="Textfeld 7">
            <a:extLst>
              <a:ext uri="{FF2B5EF4-FFF2-40B4-BE49-F238E27FC236}">
                <a16:creationId xmlns:a16="http://schemas.microsoft.com/office/drawing/2014/main" id="{B485A4F8-5164-4C25-907D-AB199F601036}"/>
              </a:ext>
            </a:extLst>
          </p:cNvPr>
          <p:cNvSpPr txBox="1"/>
          <p:nvPr/>
        </p:nvSpPr>
        <p:spPr>
          <a:xfrm>
            <a:off x="7132320" y="2174240"/>
            <a:ext cx="3515360" cy="707886"/>
          </a:xfrm>
          <a:prstGeom prst="rect">
            <a:avLst/>
          </a:prstGeom>
          <a:noFill/>
        </p:spPr>
        <p:txBody>
          <a:bodyPr wrap="square" rtlCol="0">
            <a:spAutoFit/>
          </a:bodyPr>
          <a:lstStyle/>
          <a:p>
            <a:r>
              <a:rPr lang="en-GB" sz="4000" dirty="0"/>
              <a:t>Authentication</a:t>
            </a:r>
          </a:p>
        </p:txBody>
      </p:sp>
      <p:sp>
        <p:nvSpPr>
          <p:cNvPr id="9" name="Textfeld 8">
            <a:extLst>
              <a:ext uri="{FF2B5EF4-FFF2-40B4-BE49-F238E27FC236}">
                <a16:creationId xmlns:a16="http://schemas.microsoft.com/office/drawing/2014/main" id="{15939A08-ABCB-4F2E-95B8-97B38E358AAE}"/>
              </a:ext>
            </a:extLst>
          </p:cNvPr>
          <p:cNvSpPr txBox="1"/>
          <p:nvPr/>
        </p:nvSpPr>
        <p:spPr>
          <a:xfrm>
            <a:off x="7132320" y="3801497"/>
            <a:ext cx="3515360" cy="1323439"/>
          </a:xfrm>
          <a:prstGeom prst="rect">
            <a:avLst/>
          </a:prstGeom>
          <a:noFill/>
        </p:spPr>
        <p:txBody>
          <a:bodyPr wrap="square" rtlCol="0">
            <a:spAutoFit/>
          </a:bodyPr>
          <a:lstStyle/>
          <a:p>
            <a:r>
              <a:rPr lang="en-GB" sz="4000" dirty="0"/>
              <a:t>Authorization</a:t>
            </a:r>
            <a:endParaRPr lang="en-CH" sz="4000" dirty="0"/>
          </a:p>
          <a:p>
            <a:r>
              <a:rPr lang="en-CH" sz="4000" dirty="0"/>
              <a:t>Delegated</a:t>
            </a:r>
            <a:endParaRPr lang="en-GB" sz="4000" dirty="0"/>
          </a:p>
        </p:txBody>
      </p:sp>
    </p:spTree>
    <p:extLst>
      <p:ext uri="{BB962C8B-B14F-4D97-AF65-F5344CB8AC3E}">
        <p14:creationId xmlns:p14="http://schemas.microsoft.com/office/powerpoint/2010/main" val="374427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5"/>
            <a:ext cx="10515600" cy="1713058"/>
          </a:xfrm>
        </p:spPr>
        <p:txBody>
          <a:bodyPr>
            <a:normAutofit fontScale="90000"/>
          </a:bodyPr>
          <a:lstStyle/>
          <a:p>
            <a:br>
              <a:rPr lang="en-GB" dirty="0"/>
            </a:br>
            <a:br>
              <a:rPr lang="en-GB" dirty="0"/>
            </a:br>
            <a:endParaRPr lang="en-GB" dirty="0"/>
          </a:p>
        </p:txBody>
      </p:sp>
      <p:sp>
        <p:nvSpPr>
          <p:cNvPr id="5" name="Titel 1">
            <a:extLst>
              <a:ext uri="{FF2B5EF4-FFF2-40B4-BE49-F238E27FC236}">
                <a16:creationId xmlns:a16="http://schemas.microsoft.com/office/drawing/2014/main" id="{0217F8F0-E2BB-4A2F-90E5-915B09626654}"/>
              </a:ext>
            </a:extLst>
          </p:cNvPr>
          <p:cNvSpPr txBox="1">
            <a:spLocks/>
          </p:cNvSpPr>
          <p:nvPr/>
        </p:nvSpPr>
        <p:spPr>
          <a:xfrm>
            <a:off x="912090" y="853427"/>
            <a:ext cx="5135418" cy="135406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200" dirty="0"/>
              <a:t>OpenID Connect</a:t>
            </a:r>
          </a:p>
          <a:p>
            <a:endParaRPr lang="en-GB" sz="2400" dirty="0"/>
          </a:p>
          <a:p>
            <a:r>
              <a:rPr lang="en-GB" sz="3500" dirty="0">
                <a:hlinkClick r:id="rId3"/>
              </a:rPr>
              <a:t>http://openid.net/connect/</a:t>
            </a:r>
            <a:endParaRPr lang="en-GB" sz="3500" dirty="0"/>
          </a:p>
          <a:p>
            <a:endParaRPr lang="en-GB" dirty="0"/>
          </a:p>
        </p:txBody>
      </p:sp>
      <p:pic>
        <p:nvPicPr>
          <p:cNvPr id="2050" name="Picture 2" descr="Back Home">
            <a:extLst>
              <a:ext uri="{FF2B5EF4-FFF2-40B4-BE49-F238E27FC236}">
                <a16:creationId xmlns:a16="http://schemas.microsoft.com/office/drawing/2014/main" id="{FFEE9F0D-3979-48CE-A3C9-502C9CDBF3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6642" y="335376"/>
            <a:ext cx="4383243" cy="1753298"/>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14DDD6F3-2EFB-4B02-B79B-391AB93DAF55}"/>
              </a:ext>
            </a:extLst>
          </p:cNvPr>
          <p:cNvSpPr txBox="1"/>
          <p:nvPr/>
        </p:nvSpPr>
        <p:spPr>
          <a:xfrm>
            <a:off x="912090" y="2262640"/>
            <a:ext cx="10515600" cy="393954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Standard, Specification</a:t>
            </a:r>
          </a:p>
          <a:p>
            <a:endParaRPr lang="en-GB" sz="1000" dirty="0">
              <a:latin typeface="+mj-lt"/>
            </a:endParaRPr>
          </a:p>
          <a:p>
            <a:pPr marL="285750" indent="-285750">
              <a:buFont typeface="Arial" panose="020B0604020202020204" pitchFamily="34" charset="0"/>
              <a:buChar char="•"/>
            </a:pPr>
            <a:r>
              <a:rPr lang="en-GB" sz="4000" dirty="0">
                <a:latin typeface="+mj-lt"/>
              </a:rPr>
              <a:t>Authentication and Authorization</a:t>
            </a:r>
          </a:p>
          <a:p>
            <a:endParaRPr lang="en-GB" sz="1000" dirty="0">
              <a:latin typeface="+mj-lt"/>
            </a:endParaRPr>
          </a:p>
          <a:p>
            <a:pPr marL="285750" indent="-285750">
              <a:buFont typeface="Arial" panose="020B0604020202020204" pitchFamily="34" charset="0"/>
              <a:buChar char="•"/>
            </a:pPr>
            <a:r>
              <a:rPr lang="en-GB" sz="4000" dirty="0">
                <a:latin typeface="+mj-lt"/>
              </a:rPr>
              <a:t>built on top of OAuth2 (access control)</a:t>
            </a:r>
          </a:p>
          <a:p>
            <a:endParaRPr lang="en-GB" sz="1000" dirty="0">
              <a:latin typeface="+mj-lt"/>
            </a:endParaRPr>
          </a:p>
          <a:p>
            <a:pPr marL="285750" indent="-285750">
              <a:buFont typeface="Arial" panose="020B0604020202020204" pitchFamily="34" charset="0"/>
              <a:buChar char="•"/>
            </a:pPr>
            <a:r>
              <a:rPr lang="en-GB" sz="4000" dirty="0">
                <a:latin typeface="+mj-lt"/>
              </a:rPr>
              <a:t>Identity (Person can have n Identities)</a:t>
            </a:r>
          </a:p>
          <a:p>
            <a:endParaRPr lang="en-GB" sz="1000" dirty="0">
              <a:latin typeface="+mj-lt"/>
            </a:endParaRPr>
          </a:p>
          <a:p>
            <a:pPr marL="285750" indent="-285750">
              <a:buFont typeface="Arial" panose="020B0604020202020204" pitchFamily="34" charset="0"/>
              <a:buChar char="•"/>
            </a:pPr>
            <a:r>
              <a:rPr lang="en-GB" sz="4000" dirty="0" err="1">
                <a:latin typeface="+mj-lt"/>
              </a:rPr>
              <a:t>UserInfo</a:t>
            </a:r>
            <a:r>
              <a:rPr lang="en-GB" sz="4000" dirty="0">
                <a:latin typeface="+mj-lt"/>
              </a:rPr>
              <a:t> Endpoint</a:t>
            </a:r>
          </a:p>
          <a:p>
            <a:endParaRPr lang="en-GB" sz="1000" dirty="0">
              <a:latin typeface="+mj-lt"/>
            </a:endParaRPr>
          </a:p>
        </p:txBody>
      </p:sp>
    </p:spTree>
    <p:extLst>
      <p:ext uri="{BB962C8B-B14F-4D97-AF65-F5344CB8AC3E}">
        <p14:creationId xmlns:p14="http://schemas.microsoft.com/office/powerpoint/2010/main" val="254918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259115" y="83713"/>
            <a:ext cx="9945914" cy="6356685"/>
          </a:xfrm>
        </p:spPr>
        <p:txBody>
          <a:bodyPr/>
          <a:lstStyle/>
          <a:p>
            <a:pPr>
              <a:lnSpc>
                <a:spcPct val="150000"/>
              </a:lnSpc>
            </a:pPr>
            <a:br>
              <a:rPr lang="en-GB" sz="3200" dirty="0"/>
            </a:br>
            <a:br>
              <a:rPr lang="en-GB" sz="3200" dirty="0"/>
            </a:br>
            <a:r>
              <a:rPr lang="en-GB" sz="3200" dirty="0"/>
              <a:t>		</a:t>
            </a:r>
            <a:br>
              <a:rPr lang="en-GB" sz="3200" dirty="0"/>
            </a:br>
            <a:r>
              <a:rPr lang="en-GB" sz="3200" dirty="0"/>
              <a:t>               </a:t>
            </a:r>
            <a:br>
              <a:rPr lang="en-CH" sz="3200" dirty="0"/>
            </a:br>
            <a:r>
              <a:rPr lang="en-CH" sz="3200" dirty="0"/>
              <a:t>                 </a:t>
            </a:r>
            <a:r>
              <a:rPr lang="en-GB" sz="3200" dirty="0">
                <a:hlinkClick r:id="rId3"/>
              </a:rPr>
              <a:t>https://github.com/damienbod</a:t>
            </a:r>
            <a:br>
              <a:rPr lang="en-GB" sz="3200" dirty="0"/>
            </a:br>
            <a:br>
              <a:rPr lang="en-CH" sz="3200" dirty="0"/>
            </a:br>
            <a:r>
              <a:rPr lang="en-GB" sz="3200" dirty="0"/>
              <a:t>ASP.NET Core, </a:t>
            </a:r>
            <a:r>
              <a:rPr lang="en-CH" sz="3200" dirty="0"/>
              <a:t>O</a:t>
            </a:r>
            <a:r>
              <a:rPr lang="de-CH" sz="3200" dirty="0"/>
              <a:t>p</a:t>
            </a:r>
            <a:r>
              <a:rPr lang="en-CH" sz="3200" dirty="0"/>
              <a:t>e</a:t>
            </a:r>
            <a:r>
              <a:rPr lang="de-CH" sz="3200" dirty="0"/>
              <a:t>n</a:t>
            </a:r>
            <a:r>
              <a:rPr lang="en-CH" sz="3200" dirty="0"/>
              <a:t>I</a:t>
            </a:r>
            <a:r>
              <a:rPr lang="de-CH" sz="3200" dirty="0"/>
              <a:t>D</a:t>
            </a:r>
            <a:r>
              <a:rPr lang="en-CH" sz="3200" dirty="0"/>
              <a:t> </a:t>
            </a:r>
            <a:r>
              <a:rPr lang="de-CH" sz="3200" dirty="0"/>
              <a:t>C</a:t>
            </a:r>
            <a:r>
              <a:rPr lang="en-CH" sz="3200" dirty="0"/>
              <a:t>o</a:t>
            </a:r>
            <a:r>
              <a:rPr lang="de-CH" sz="3200" dirty="0"/>
              <a:t>n</a:t>
            </a:r>
            <a:r>
              <a:rPr lang="en-CH" sz="3200" dirty="0"/>
              <a:t>n</a:t>
            </a:r>
            <a:r>
              <a:rPr lang="de-CH" sz="3200" dirty="0"/>
              <a:t>e</a:t>
            </a:r>
            <a:r>
              <a:rPr lang="en-CH" sz="3200" dirty="0"/>
              <a:t>c</a:t>
            </a:r>
            <a:r>
              <a:rPr lang="de-CH" sz="3200" dirty="0"/>
              <a:t>t</a:t>
            </a:r>
            <a:r>
              <a:rPr lang="en-CH" sz="3200" dirty="0"/>
              <a:t>, </a:t>
            </a:r>
            <a:r>
              <a:rPr lang="de-CH" sz="3200" dirty="0"/>
              <a:t>O</a:t>
            </a:r>
            <a:r>
              <a:rPr lang="en-CH" sz="3200" dirty="0"/>
              <a:t>A</a:t>
            </a:r>
            <a:r>
              <a:rPr lang="de-CH" sz="3200" dirty="0"/>
              <a:t>u</a:t>
            </a:r>
            <a:r>
              <a:rPr lang="en-CH" sz="3200" dirty="0"/>
              <a:t>t</a:t>
            </a:r>
            <a:r>
              <a:rPr lang="de-CH" sz="3200" dirty="0"/>
              <a:t>h</a:t>
            </a:r>
            <a:r>
              <a:rPr lang="en-CH" sz="3200" dirty="0"/>
              <a:t>, </a:t>
            </a:r>
            <a:r>
              <a:rPr lang="de-CH" sz="3200" dirty="0"/>
              <a:t>I</a:t>
            </a:r>
            <a:r>
              <a:rPr lang="en-CH" sz="3200" dirty="0"/>
              <a:t>d</a:t>
            </a:r>
            <a:r>
              <a:rPr lang="de-CH" sz="3200" dirty="0"/>
              <a:t>e</a:t>
            </a:r>
            <a:r>
              <a:rPr lang="en-CH" sz="3200" dirty="0"/>
              <a:t>n</a:t>
            </a:r>
            <a:r>
              <a:rPr lang="de-CH" sz="3200" dirty="0"/>
              <a:t>t</a:t>
            </a:r>
            <a:r>
              <a:rPr lang="en-CH" sz="3200" dirty="0" err="1"/>
              <a:t>i</a:t>
            </a:r>
            <a:r>
              <a:rPr lang="de-CH" sz="3200" dirty="0"/>
              <a:t>t</a:t>
            </a:r>
            <a:r>
              <a:rPr lang="en-CH" sz="3200" dirty="0"/>
              <a:t>y, </a:t>
            </a:r>
            <a:r>
              <a:rPr lang="de-CH" sz="3200" dirty="0"/>
              <a:t>A</a:t>
            </a:r>
            <a:r>
              <a:rPr lang="en-CH" sz="3200" dirty="0"/>
              <a:t>z</a:t>
            </a:r>
            <a:r>
              <a:rPr lang="de-CH" sz="3200" dirty="0"/>
              <a:t>u</a:t>
            </a:r>
            <a:r>
              <a:rPr lang="en-CH" sz="3200" dirty="0"/>
              <a:t>r</a:t>
            </a:r>
            <a:r>
              <a:rPr lang="de-CH" sz="3200" dirty="0"/>
              <a:t>e</a:t>
            </a:r>
            <a:br>
              <a:rPr lang="en-CH" sz="3200" dirty="0"/>
            </a:br>
            <a:r>
              <a:rPr lang="en-GB" sz="3200" dirty="0"/>
              <a:t>Angular</a:t>
            </a:r>
            <a:r>
              <a:rPr lang="en-CH" sz="3200" dirty="0"/>
              <a:t>, </a:t>
            </a:r>
            <a:r>
              <a:rPr lang="en-GB" sz="3200" dirty="0"/>
              <a:t>angular-auth-</a:t>
            </a:r>
            <a:r>
              <a:rPr lang="en-GB" sz="3200" dirty="0" err="1"/>
              <a:t>oidc</a:t>
            </a:r>
            <a:r>
              <a:rPr lang="en-GB" sz="3200" dirty="0"/>
              <a:t>-client </a:t>
            </a:r>
            <a:r>
              <a:rPr lang="en-GB" sz="3200" dirty="0" err="1"/>
              <a:t>npm</a:t>
            </a:r>
            <a:endParaRPr lang="en-GB" sz="3200" dirty="0"/>
          </a:p>
        </p:txBody>
      </p:sp>
      <p:pic>
        <p:nvPicPr>
          <p:cNvPr id="1026" name="Picture 2" descr="http://fabian-gosebrink.com/img/MVP_Logo_Horizontal_Preferred_Cyan300_CMYK_72ppi.png">
            <a:extLst>
              <a:ext uri="{FF2B5EF4-FFF2-40B4-BE49-F238E27FC236}">
                <a16:creationId xmlns:a16="http://schemas.microsoft.com/office/drawing/2014/main" id="{DD45089F-00B0-4B0E-A40E-1649E66AF8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173" y="1134166"/>
            <a:ext cx="2518104" cy="10295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ergebnis für github logo">
            <a:extLst>
              <a:ext uri="{FF2B5EF4-FFF2-40B4-BE49-F238E27FC236}">
                <a16:creationId xmlns:a16="http://schemas.microsoft.com/office/drawing/2014/main" id="{E22A3B5C-2C25-456C-A72F-1ACC1E3C73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2330" y="3123288"/>
            <a:ext cx="1393411" cy="13934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ack Home">
            <a:extLst>
              <a:ext uri="{FF2B5EF4-FFF2-40B4-BE49-F238E27FC236}">
                <a16:creationId xmlns:a16="http://schemas.microsoft.com/office/drawing/2014/main" id="{F46A000E-911D-4D3F-A240-961253E183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7162" y="226635"/>
            <a:ext cx="3214499" cy="1285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FEE4B0F-495F-4B60-83CF-44638C60B58B}"/>
              </a:ext>
            </a:extLst>
          </p:cNvPr>
          <p:cNvPicPr>
            <a:picLocks noChangeAspect="1"/>
          </p:cNvPicPr>
          <p:nvPr/>
        </p:nvPicPr>
        <p:blipFill>
          <a:blip r:embed="rId7"/>
          <a:stretch>
            <a:fillRect/>
          </a:stretch>
        </p:blipFill>
        <p:spPr>
          <a:xfrm>
            <a:off x="8782871" y="921190"/>
            <a:ext cx="2007162" cy="1822171"/>
          </a:xfrm>
          <a:prstGeom prst="rect">
            <a:avLst/>
          </a:prstGeom>
        </p:spPr>
      </p:pic>
      <p:pic>
        <p:nvPicPr>
          <p:cNvPr id="8" name="Grafik 4">
            <a:extLst>
              <a:ext uri="{FF2B5EF4-FFF2-40B4-BE49-F238E27FC236}">
                <a16:creationId xmlns:a16="http://schemas.microsoft.com/office/drawing/2014/main" id="{ECAA6B3D-C31A-4BD5-9BDD-E341F0D02CA7}"/>
              </a:ext>
            </a:extLst>
          </p:cNvPr>
          <p:cNvPicPr>
            <a:picLocks noChangeAspect="1"/>
          </p:cNvPicPr>
          <p:nvPr/>
        </p:nvPicPr>
        <p:blipFill>
          <a:blip r:embed="rId8"/>
          <a:stretch>
            <a:fillRect/>
          </a:stretch>
        </p:blipFill>
        <p:spPr>
          <a:xfrm>
            <a:off x="5947068" y="1648917"/>
            <a:ext cx="1088972" cy="1094444"/>
          </a:xfrm>
          <a:prstGeom prst="rect">
            <a:avLst/>
          </a:prstGeom>
        </p:spPr>
      </p:pic>
    </p:spTree>
    <p:extLst>
      <p:ext uri="{BB962C8B-B14F-4D97-AF65-F5344CB8AC3E}">
        <p14:creationId xmlns:p14="http://schemas.microsoft.com/office/powerpoint/2010/main" val="299363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B0F2401-99A5-4941-B13C-FE740A0994F3}"/>
              </a:ext>
            </a:extLst>
          </p:cNvPr>
          <p:cNvSpPr txBox="1"/>
          <p:nvPr/>
        </p:nvSpPr>
        <p:spPr>
          <a:xfrm>
            <a:off x="979055" y="1062182"/>
            <a:ext cx="9337963" cy="1754326"/>
          </a:xfrm>
          <a:prstGeom prst="rect">
            <a:avLst/>
          </a:prstGeom>
          <a:noFill/>
        </p:spPr>
        <p:txBody>
          <a:bodyPr wrap="square" rtlCol="0">
            <a:spAutoFit/>
          </a:bodyPr>
          <a:lstStyle/>
          <a:p>
            <a:r>
              <a:rPr lang="en-GB" sz="5400" dirty="0">
                <a:latin typeface="+mj-lt"/>
              </a:rPr>
              <a:t>Open ID Connect (OIDC) is supported by almost all systems</a:t>
            </a:r>
            <a:r>
              <a:rPr lang="en-GB" dirty="0">
                <a:latin typeface="+mj-lt"/>
              </a:rPr>
              <a:t>.</a:t>
            </a:r>
          </a:p>
        </p:txBody>
      </p:sp>
      <p:sp>
        <p:nvSpPr>
          <p:cNvPr id="6" name="Textfeld 5">
            <a:extLst>
              <a:ext uri="{FF2B5EF4-FFF2-40B4-BE49-F238E27FC236}">
                <a16:creationId xmlns:a16="http://schemas.microsoft.com/office/drawing/2014/main" id="{2FBC3109-60FB-4457-A6E4-33C58BAE0E4E}"/>
              </a:ext>
            </a:extLst>
          </p:cNvPr>
          <p:cNvSpPr txBox="1"/>
          <p:nvPr/>
        </p:nvSpPr>
        <p:spPr>
          <a:xfrm>
            <a:off x="979055" y="3823855"/>
            <a:ext cx="10086109" cy="1077218"/>
          </a:xfrm>
          <a:prstGeom prst="rect">
            <a:avLst/>
          </a:prstGeom>
          <a:noFill/>
        </p:spPr>
        <p:txBody>
          <a:bodyPr wrap="square" rtlCol="0">
            <a:spAutoFit/>
          </a:bodyPr>
          <a:lstStyle/>
          <a:p>
            <a:r>
              <a:rPr lang="en-GB" sz="3200" dirty="0">
                <a:latin typeface="+mj-lt"/>
              </a:rPr>
              <a:t>Azure AD, Azure B2C, OKTA, IdentityServer4, google accounts, </a:t>
            </a:r>
            <a:r>
              <a:rPr lang="en-GB" sz="3200" dirty="0" err="1">
                <a:latin typeface="+mj-lt"/>
              </a:rPr>
              <a:t>Openiddict</a:t>
            </a:r>
            <a:r>
              <a:rPr lang="en-GB" sz="3200" dirty="0">
                <a:latin typeface="+mj-lt"/>
              </a:rPr>
              <a:t>, node-</a:t>
            </a:r>
            <a:r>
              <a:rPr lang="en-GB" sz="3200" dirty="0" err="1">
                <a:latin typeface="+mj-lt"/>
              </a:rPr>
              <a:t>oidc</a:t>
            </a:r>
            <a:r>
              <a:rPr lang="en-GB" sz="3200" dirty="0">
                <a:latin typeface="+mj-lt"/>
              </a:rPr>
              <a:t>-provider</a:t>
            </a:r>
          </a:p>
        </p:txBody>
      </p:sp>
    </p:spTree>
    <p:extLst>
      <p:ext uri="{BB962C8B-B14F-4D97-AF65-F5344CB8AC3E}">
        <p14:creationId xmlns:p14="http://schemas.microsoft.com/office/powerpoint/2010/main" val="179510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4BF6763-A911-4B8B-9041-34A87ECDC37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4E448CED-6AAE-4C85-A31F-DC0A064D65A8}"/>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8597F5A9-0022-40FD-88C9-0E59B01C5697}"/>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5D6180B-2741-451D-902B-FE8BF47D11E4}"/>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110AC3BD-5037-4B54-9E98-17ABF94BF84D}"/>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AEA5662-4E07-41AE-A530-FC0BF577536D}"/>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F7A682D4-588F-44AA-9858-E9316562408F}"/>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DDE2074-8F38-4AA5-B790-661C0CACD820}"/>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D8174526-0CC9-4366-862B-8DC1608BCF66}"/>
              </a:ext>
            </a:extLst>
          </p:cNvPr>
          <p:cNvPicPr>
            <a:picLocks noChangeAspect="1"/>
          </p:cNvPicPr>
          <p:nvPr/>
        </p:nvPicPr>
        <p:blipFill>
          <a:blip r:embed="rId2"/>
          <a:stretch>
            <a:fillRect/>
          </a:stretch>
        </p:blipFill>
        <p:spPr>
          <a:xfrm>
            <a:off x="455714" y="3873438"/>
            <a:ext cx="11021963" cy="638264"/>
          </a:xfrm>
          <a:prstGeom prst="rect">
            <a:avLst/>
          </a:prstGeom>
        </p:spPr>
      </p:pic>
    </p:spTree>
    <p:extLst>
      <p:ext uri="{BB962C8B-B14F-4D97-AF65-F5344CB8AC3E}">
        <p14:creationId xmlns:p14="http://schemas.microsoft.com/office/powerpoint/2010/main" val="1865077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C95BEF-1BE0-4945-9439-AECFD858C2DA}"/>
              </a:ext>
            </a:extLst>
          </p:cNvPr>
          <p:cNvSpPr>
            <a:spLocks noGrp="1"/>
          </p:cNvSpPr>
          <p:nvPr>
            <p:ph type="title"/>
          </p:nvPr>
        </p:nvSpPr>
        <p:spPr>
          <a:xfrm>
            <a:off x="863029" y="1012004"/>
            <a:ext cx="3416158" cy="4795408"/>
          </a:xfrm>
        </p:spPr>
        <p:txBody>
          <a:bodyPr>
            <a:normAutofit/>
          </a:bodyPr>
          <a:lstStyle/>
          <a:p>
            <a:r>
              <a:rPr lang="en-GB" sz="2400" dirty="0">
                <a:solidFill>
                  <a:srgbClr val="FFFFFF"/>
                </a:solidFill>
              </a:rPr>
              <a:t>OpenID Connect Flows</a:t>
            </a:r>
            <a:br>
              <a:rPr lang="en-CH" sz="2400" dirty="0">
                <a:solidFill>
                  <a:srgbClr val="FFFFFF"/>
                </a:solidFill>
              </a:rPr>
            </a:br>
            <a:br>
              <a:rPr lang="en-CH" sz="2400" dirty="0">
                <a:solidFill>
                  <a:srgbClr val="FFFFFF"/>
                </a:solidFill>
              </a:rPr>
            </a:br>
            <a:r>
              <a:rPr lang="en-GB" sz="2400" dirty="0">
                <a:solidFill>
                  <a:srgbClr val="FFFFFF"/>
                </a:solidFill>
              </a:rPr>
              <a:t>OAuth2 Flows </a:t>
            </a:r>
            <a:br>
              <a:rPr lang="en-GB" sz="2400" dirty="0">
                <a:solidFill>
                  <a:srgbClr val="FFFFFF"/>
                </a:solidFill>
              </a:rPr>
            </a:br>
            <a:br>
              <a:rPr lang="en-CH" sz="2400" dirty="0">
                <a:solidFill>
                  <a:srgbClr val="FFFFFF"/>
                </a:solidFill>
              </a:rPr>
            </a:br>
            <a:br>
              <a:rPr lang="en-CH" sz="2400" dirty="0">
                <a:solidFill>
                  <a:srgbClr val="FFFFFF"/>
                </a:solidFill>
              </a:rPr>
            </a:br>
            <a:br>
              <a:rPr lang="en-GB" sz="2400" dirty="0">
                <a:solidFill>
                  <a:srgbClr val="FFFFFF"/>
                </a:solidFill>
              </a:rPr>
            </a:br>
            <a:r>
              <a:rPr lang="en-GB" sz="1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http://openid.net/specs/openid-connect-core-1_0.html</a:t>
            </a:r>
            <a:endParaRPr lang="en-GB" sz="1800" dirty="0">
              <a:solidFill>
                <a:schemeClr val="accent1">
                  <a:lumMod val="60000"/>
                  <a:lumOff val="40000"/>
                </a:schemeClr>
              </a:solidFill>
            </a:endParaRPr>
          </a:p>
        </p:txBody>
      </p:sp>
      <p:graphicFrame>
        <p:nvGraphicFramePr>
          <p:cNvPr id="5" name="Content Placeholder 2">
            <a:extLst>
              <a:ext uri="{FF2B5EF4-FFF2-40B4-BE49-F238E27FC236}">
                <a16:creationId xmlns:a16="http://schemas.microsoft.com/office/drawing/2014/main" id="{C5DC0DCD-26FE-487E-8576-A3F85646EEA1}"/>
              </a:ext>
            </a:extLst>
          </p:cNvPr>
          <p:cNvGraphicFramePr>
            <a:graphicFrameLocks noGrp="1"/>
          </p:cNvGraphicFramePr>
          <p:nvPr>
            <p:ph idx="1"/>
            <p:extLst>
              <p:ext uri="{D42A27DB-BD31-4B8C-83A1-F6EECF244321}">
                <p14:modId xmlns:p14="http://schemas.microsoft.com/office/powerpoint/2010/main" val="418598069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2794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4900" kern="1200" dirty="0">
                <a:solidFill>
                  <a:schemeClr val="tx1"/>
                </a:solidFill>
                <a:latin typeface="+mj-lt"/>
                <a:ea typeface="+mj-ea"/>
                <a:cs typeface="+mj-cs"/>
              </a:rPr>
              <a:t>id token</a:t>
            </a:r>
            <a:br>
              <a:rPr lang="en-US" sz="4900" kern="1200" dirty="0">
                <a:solidFill>
                  <a:schemeClr val="tx1"/>
                </a:solidFill>
                <a:latin typeface="+mj-lt"/>
                <a:ea typeface="+mj-ea"/>
                <a:cs typeface="+mj-cs"/>
              </a:rPr>
            </a:br>
            <a:r>
              <a:rPr lang="en-US" sz="4900" kern="1200" dirty="0" err="1">
                <a:solidFill>
                  <a:schemeClr val="tx1"/>
                </a:solidFill>
                <a:latin typeface="+mj-lt"/>
                <a:ea typeface="+mj-ea"/>
                <a:cs typeface="+mj-cs"/>
              </a:rPr>
              <a:t>token</a:t>
            </a:r>
            <a:r>
              <a:rPr lang="en-US" sz="4900" kern="1200" dirty="0">
                <a:solidFill>
                  <a:schemeClr val="tx1"/>
                </a:solidFill>
                <a:latin typeface="+mj-lt"/>
                <a:ea typeface="+mj-ea"/>
                <a:cs typeface="+mj-cs"/>
              </a:rPr>
              <a:t> (access token)</a:t>
            </a:r>
            <a:br>
              <a:rPr lang="en-US" sz="4900" kern="1200" dirty="0">
                <a:solidFill>
                  <a:schemeClr val="tx1"/>
                </a:solidFill>
                <a:latin typeface="+mj-lt"/>
                <a:ea typeface="+mj-ea"/>
                <a:cs typeface="+mj-cs"/>
              </a:rPr>
            </a:br>
            <a:r>
              <a:rPr lang="en-US" sz="4900" kern="1200" dirty="0">
                <a:solidFill>
                  <a:schemeClr val="tx1"/>
                </a:solidFill>
                <a:latin typeface="+mj-lt"/>
                <a:ea typeface="+mj-ea"/>
                <a:cs typeface="+mj-cs"/>
              </a:rPr>
              <a:t>reference</a:t>
            </a:r>
            <a:r>
              <a:rPr lang="en-CH" sz="4900" kern="1200" dirty="0">
                <a:solidFill>
                  <a:schemeClr val="tx1"/>
                </a:solidFill>
                <a:latin typeface="+mj-lt"/>
                <a:ea typeface="+mj-ea"/>
                <a:cs typeface="+mj-cs"/>
              </a:rPr>
              <a:t> / </a:t>
            </a:r>
            <a:r>
              <a:rPr lang="de-CH" sz="4900" kern="1200" dirty="0">
                <a:solidFill>
                  <a:schemeClr val="tx1"/>
                </a:solidFill>
                <a:latin typeface="+mj-lt"/>
                <a:ea typeface="+mj-ea"/>
                <a:cs typeface="+mj-cs"/>
              </a:rPr>
              <a:t>s</a:t>
            </a:r>
            <a:r>
              <a:rPr lang="en-CH" sz="4900" kern="1200" dirty="0">
                <a:solidFill>
                  <a:schemeClr val="tx1"/>
                </a:solidFill>
                <a:latin typeface="+mj-lt"/>
                <a:ea typeface="+mj-ea"/>
                <a:cs typeface="+mj-cs"/>
              </a:rPr>
              <a:t>e</a:t>
            </a:r>
            <a:r>
              <a:rPr lang="de-CH" sz="4900" kern="1200" dirty="0">
                <a:solidFill>
                  <a:schemeClr val="tx1"/>
                </a:solidFill>
                <a:latin typeface="+mj-lt"/>
                <a:ea typeface="+mj-ea"/>
                <a:cs typeface="+mj-cs"/>
              </a:rPr>
              <a:t>l</a:t>
            </a:r>
            <a:r>
              <a:rPr lang="en-CH" sz="4900" kern="1200" dirty="0">
                <a:solidFill>
                  <a:schemeClr val="tx1"/>
                </a:solidFill>
                <a:latin typeface="+mj-lt"/>
                <a:ea typeface="+mj-ea"/>
                <a:cs typeface="+mj-cs"/>
              </a:rPr>
              <a:t>f </a:t>
            </a:r>
            <a:r>
              <a:rPr lang="de-CH" sz="4900" kern="1200" dirty="0">
                <a:solidFill>
                  <a:schemeClr val="tx1"/>
                </a:solidFill>
                <a:latin typeface="+mj-lt"/>
                <a:ea typeface="+mj-ea"/>
                <a:cs typeface="+mj-cs"/>
              </a:rPr>
              <a:t>c</a:t>
            </a:r>
            <a:r>
              <a:rPr lang="en-CH" sz="4900" kern="1200" dirty="0">
                <a:solidFill>
                  <a:schemeClr val="tx1"/>
                </a:solidFill>
                <a:latin typeface="+mj-lt"/>
                <a:ea typeface="+mj-ea"/>
                <a:cs typeface="+mj-cs"/>
              </a:rPr>
              <a:t>o</a:t>
            </a:r>
            <a:r>
              <a:rPr lang="de-CH" sz="4900" kern="1200" dirty="0">
                <a:solidFill>
                  <a:schemeClr val="tx1"/>
                </a:solidFill>
                <a:latin typeface="+mj-lt"/>
                <a:ea typeface="+mj-ea"/>
                <a:cs typeface="+mj-cs"/>
              </a:rPr>
              <a:t>n</a:t>
            </a:r>
            <a:r>
              <a:rPr lang="en-CH" sz="4900" kern="1200" dirty="0">
                <a:solidFill>
                  <a:schemeClr val="tx1"/>
                </a:solidFill>
                <a:latin typeface="+mj-lt"/>
                <a:ea typeface="+mj-ea"/>
                <a:cs typeface="+mj-cs"/>
              </a:rPr>
              <a:t>t</a:t>
            </a:r>
            <a:r>
              <a:rPr lang="de-CH" sz="4900" kern="1200" dirty="0">
                <a:solidFill>
                  <a:schemeClr val="tx1"/>
                </a:solidFill>
                <a:latin typeface="+mj-lt"/>
                <a:ea typeface="+mj-ea"/>
                <a:cs typeface="+mj-cs"/>
              </a:rPr>
              <a:t>a</a:t>
            </a:r>
            <a:r>
              <a:rPr lang="en-CH" sz="4900" kern="1200" dirty="0" err="1">
                <a:solidFill>
                  <a:schemeClr val="tx1"/>
                </a:solidFill>
                <a:latin typeface="+mj-lt"/>
                <a:ea typeface="+mj-ea"/>
                <a:cs typeface="+mj-cs"/>
              </a:rPr>
              <a:t>i</a:t>
            </a:r>
            <a:r>
              <a:rPr lang="de-CH" sz="4900" kern="1200" dirty="0">
                <a:solidFill>
                  <a:schemeClr val="tx1"/>
                </a:solidFill>
                <a:latin typeface="+mj-lt"/>
                <a:ea typeface="+mj-ea"/>
                <a:cs typeface="+mj-cs"/>
              </a:rPr>
              <a:t>n</a:t>
            </a:r>
            <a:r>
              <a:rPr lang="en-CH" sz="4900" kern="1200" dirty="0">
                <a:solidFill>
                  <a:schemeClr val="tx1"/>
                </a:solidFill>
                <a:latin typeface="+mj-lt"/>
                <a:ea typeface="+mj-ea"/>
                <a:cs typeface="+mj-cs"/>
              </a:rPr>
              <a:t>e</a:t>
            </a:r>
            <a:r>
              <a:rPr lang="de-CH" sz="4900" kern="1200" dirty="0">
                <a:solidFill>
                  <a:schemeClr val="tx1"/>
                </a:solidFill>
                <a:latin typeface="+mj-lt"/>
                <a:ea typeface="+mj-ea"/>
                <a:cs typeface="+mj-cs"/>
              </a:rPr>
              <a:t>d</a:t>
            </a:r>
            <a:r>
              <a:rPr lang="en-US" sz="4900" kern="1200" dirty="0">
                <a:solidFill>
                  <a:schemeClr val="tx1"/>
                </a:solidFill>
                <a:latin typeface="+mj-lt"/>
                <a:ea typeface="+mj-ea"/>
                <a:cs typeface="+mj-cs"/>
              </a:rPr>
              <a:t> token</a:t>
            </a:r>
            <a:br>
              <a:rPr lang="en-US" sz="4900" kern="1200" dirty="0">
                <a:solidFill>
                  <a:schemeClr val="tx1"/>
                </a:solidFill>
                <a:latin typeface="+mj-lt"/>
                <a:ea typeface="+mj-ea"/>
                <a:cs typeface="+mj-cs"/>
              </a:rPr>
            </a:br>
            <a:r>
              <a:rPr lang="en-US" sz="4900" kern="1200" dirty="0">
                <a:solidFill>
                  <a:schemeClr val="tx1"/>
                </a:solidFill>
                <a:latin typeface="+mj-lt"/>
                <a:ea typeface="+mj-ea"/>
                <a:cs typeface="+mj-cs"/>
              </a:rPr>
              <a:t>refresh token</a:t>
            </a:r>
          </a:p>
        </p:txBody>
      </p:sp>
      <p:sp>
        <p:nvSpPr>
          <p:cNvPr id="5" name="Titel 3">
            <a:extLst>
              <a:ext uri="{FF2B5EF4-FFF2-40B4-BE49-F238E27FC236}">
                <a16:creationId xmlns:a16="http://schemas.microsoft.com/office/drawing/2014/main" id="{C67111A6-D534-4060-953B-878665986617}"/>
              </a:ext>
            </a:extLst>
          </p:cNvPr>
          <p:cNvSpPr txBox="1">
            <a:spLocks/>
          </p:cNvSpPr>
          <p:nvPr/>
        </p:nvSpPr>
        <p:spPr>
          <a:xfrm>
            <a:off x="1524000" y="4256436"/>
            <a:ext cx="9144000" cy="160081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US" sz="2400" kern="1200">
                <a:solidFill>
                  <a:schemeClr val="accent1"/>
                </a:solidFill>
                <a:latin typeface="+mn-lt"/>
                <a:ea typeface="+mn-ea"/>
                <a:cs typeface="+mn-cs"/>
              </a:rPr>
              <a:t>scope</a:t>
            </a:r>
            <a:br>
              <a:rPr lang="en-US" sz="2400" kern="1200">
                <a:solidFill>
                  <a:schemeClr val="accent1"/>
                </a:solidFill>
                <a:latin typeface="+mn-lt"/>
                <a:ea typeface="+mn-ea"/>
                <a:cs typeface="+mn-cs"/>
              </a:rPr>
            </a:br>
            <a:r>
              <a:rPr lang="en-US" sz="2400" kern="1200">
                <a:solidFill>
                  <a:schemeClr val="accent1"/>
                </a:solidFill>
                <a:latin typeface="+mn-lt"/>
                <a:ea typeface="+mn-ea"/>
                <a:cs typeface="+mn-cs"/>
              </a:rPr>
              <a:t>Back-Channel</a:t>
            </a:r>
            <a:br>
              <a:rPr lang="en-US" sz="2400" kern="1200">
                <a:solidFill>
                  <a:schemeClr val="accent1"/>
                </a:solidFill>
                <a:latin typeface="+mn-lt"/>
                <a:ea typeface="+mn-ea"/>
                <a:cs typeface="+mn-cs"/>
              </a:rPr>
            </a:br>
            <a:r>
              <a:rPr lang="en-US" sz="2400" kern="1200">
                <a:solidFill>
                  <a:schemeClr val="accent1"/>
                </a:solidFill>
                <a:latin typeface="+mn-lt"/>
                <a:ea typeface="+mn-ea"/>
                <a:cs typeface="+mn-cs"/>
              </a:rPr>
              <a:t>Front-Channel</a:t>
            </a:r>
            <a:br>
              <a:rPr lang="en-US" sz="2400" kern="1200">
                <a:solidFill>
                  <a:schemeClr val="accent1"/>
                </a:solidFill>
                <a:latin typeface="+mn-lt"/>
                <a:ea typeface="+mn-ea"/>
                <a:cs typeface="+mn-cs"/>
              </a:rPr>
            </a:br>
            <a:r>
              <a:rPr lang="en-US" sz="2400" kern="1200">
                <a:solidFill>
                  <a:schemeClr val="accent1"/>
                </a:solidFill>
                <a:latin typeface="+mn-lt"/>
                <a:ea typeface="+mn-ea"/>
                <a:cs typeface="+mn-cs"/>
              </a:rPr>
              <a:t>User Agent</a:t>
            </a:r>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93613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feld 1">
            <a:extLst>
              <a:ext uri="{FF2B5EF4-FFF2-40B4-BE49-F238E27FC236}">
                <a16:creationId xmlns:a16="http://schemas.microsoft.com/office/drawing/2014/main" id="{6EDB35B4-7633-47C8-B7B9-65442B9C71DE}"/>
              </a:ext>
            </a:extLst>
          </p:cNvPr>
          <p:cNvSpPr txBox="1"/>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p>
            <a:pPr algn="ctr">
              <a:lnSpc>
                <a:spcPct val="90000"/>
              </a:lnSpc>
              <a:spcBef>
                <a:spcPct val="0"/>
              </a:spcBef>
              <a:spcAft>
                <a:spcPts val="600"/>
              </a:spcAft>
            </a:pPr>
            <a:r>
              <a:rPr lang="en-US" sz="2800" kern="1200" dirty="0">
                <a:solidFill>
                  <a:schemeClr val="bg1"/>
                </a:solidFill>
                <a:latin typeface="+mj-lt"/>
                <a:ea typeface="+mj-ea"/>
                <a:cs typeface="+mj-cs"/>
              </a:rPr>
              <a:t>OAuth2 Resource Owner Credentials Flow</a:t>
            </a:r>
          </a:p>
        </p:txBody>
      </p:sp>
      <p:sp>
        <p:nvSpPr>
          <p:cNvPr id="6" name="Textfeld 5">
            <a:extLst>
              <a:ext uri="{FF2B5EF4-FFF2-40B4-BE49-F238E27FC236}">
                <a16:creationId xmlns:a16="http://schemas.microsoft.com/office/drawing/2014/main" id="{71D9F284-7040-4FF8-987E-2AEAF2284DEF}"/>
              </a:ext>
            </a:extLst>
          </p:cNvPr>
          <p:cNvSpPr txBox="1"/>
          <p:nvPr/>
        </p:nvSpPr>
        <p:spPr>
          <a:xfrm>
            <a:off x="643468" y="2638044"/>
            <a:ext cx="3363974" cy="3415622"/>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2400" dirty="0">
                <a:solidFill>
                  <a:schemeClr val="bg1"/>
                </a:solidFill>
              </a:rPr>
              <a:t>MC to MC applications</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a:solidFill>
                  <a:schemeClr val="bg1"/>
                </a:solidFill>
              </a:rPr>
              <a:t>trusted client</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err="1">
                <a:solidFill>
                  <a:schemeClr val="bg1"/>
                </a:solidFill>
              </a:rPr>
              <a:t>grant_type</a:t>
            </a:r>
            <a:r>
              <a:rPr lang="en-US" sz="2400" dirty="0">
                <a:solidFill>
                  <a:schemeClr val="bg1"/>
                </a:solidFill>
              </a:rPr>
              <a:t>=</a:t>
            </a:r>
            <a:r>
              <a:rPr lang="en-US" sz="2400" dirty="0" err="1">
                <a:solidFill>
                  <a:schemeClr val="bg1"/>
                </a:solidFill>
              </a:rPr>
              <a:t>client_credential&amp;client_id</a:t>
            </a:r>
            <a:r>
              <a:rPr lang="en-US" sz="2400" dirty="0">
                <a:solidFill>
                  <a:schemeClr val="bg1"/>
                </a:solidFill>
              </a:rPr>
              <a:t>=</a:t>
            </a:r>
            <a:r>
              <a:rPr lang="en-US" sz="2400" dirty="0" err="1">
                <a:solidFill>
                  <a:schemeClr val="bg1"/>
                </a:solidFill>
              </a:rPr>
              <a:t>xxxxxxxxxx&amp;client_secret</a:t>
            </a:r>
            <a:r>
              <a:rPr lang="en-US" sz="2400" dirty="0">
                <a:solidFill>
                  <a:schemeClr val="bg1"/>
                </a:solidFill>
              </a:rPr>
              <a:t>=</a:t>
            </a:r>
            <a:r>
              <a:rPr lang="en-US" sz="2400" dirty="0" err="1">
                <a:solidFill>
                  <a:schemeClr val="bg1"/>
                </a:solidFill>
              </a:rPr>
              <a:t>xxxxxxxxxx</a:t>
            </a:r>
            <a:endParaRPr lang="en-US" sz="2400" dirty="0">
              <a:solidFill>
                <a:schemeClr val="bg1"/>
              </a:solidFill>
            </a:endParaRP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a:solidFill>
                  <a:schemeClr val="bg1"/>
                </a:solidFill>
              </a:rPr>
              <a:t>Limited user cases</a:t>
            </a:r>
          </a:p>
        </p:txBody>
      </p:sp>
      <p:pic>
        <p:nvPicPr>
          <p:cNvPr id="4" name="Grafik 3">
            <a:extLst>
              <a:ext uri="{FF2B5EF4-FFF2-40B4-BE49-F238E27FC236}">
                <a16:creationId xmlns:a16="http://schemas.microsoft.com/office/drawing/2014/main" id="{104AE858-C4E6-4510-B881-80E4CA62EC8F}"/>
              </a:ext>
            </a:extLst>
          </p:cNvPr>
          <p:cNvPicPr>
            <a:picLocks noChangeAspect="1"/>
          </p:cNvPicPr>
          <p:nvPr/>
        </p:nvPicPr>
        <p:blipFill>
          <a:blip r:embed="rId3"/>
          <a:stretch>
            <a:fillRect/>
          </a:stretch>
        </p:blipFill>
        <p:spPr>
          <a:xfrm>
            <a:off x="5731573" y="643467"/>
            <a:ext cx="5383148" cy="5410199"/>
          </a:xfrm>
          <a:prstGeom prst="rect">
            <a:avLst/>
          </a:prstGeom>
        </p:spPr>
      </p:pic>
    </p:spTree>
    <p:extLst>
      <p:ext uri="{BB962C8B-B14F-4D97-AF65-F5344CB8AC3E}">
        <p14:creationId xmlns:p14="http://schemas.microsoft.com/office/powerpoint/2010/main" val="1162063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7995-6543-4656-845E-51C9D39A8449}"/>
              </a:ext>
            </a:extLst>
          </p:cNvPr>
          <p:cNvSpPr>
            <a:spLocks noGrp="1"/>
          </p:cNvSpPr>
          <p:nvPr>
            <p:ph type="title"/>
          </p:nvPr>
        </p:nvSpPr>
        <p:spPr/>
        <p:txBody>
          <a:bodyPr/>
          <a:lstStyle/>
          <a:p>
            <a:r>
              <a:rPr lang="en-GB" dirty="0"/>
              <a:t>OAuth2 Resource Owner Credentials Flow</a:t>
            </a:r>
            <a:endParaRPr lang="en-CH" dirty="0"/>
          </a:p>
        </p:txBody>
      </p:sp>
      <p:pic>
        <p:nvPicPr>
          <p:cNvPr id="4" name="Picture 3">
            <a:extLst>
              <a:ext uri="{FF2B5EF4-FFF2-40B4-BE49-F238E27FC236}">
                <a16:creationId xmlns:a16="http://schemas.microsoft.com/office/drawing/2014/main" id="{0277E0AA-E7F4-4A20-86C9-8BD8DF52C1CA}"/>
              </a:ext>
            </a:extLst>
          </p:cNvPr>
          <p:cNvPicPr>
            <a:picLocks noChangeAspect="1"/>
          </p:cNvPicPr>
          <p:nvPr/>
        </p:nvPicPr>
        <p:blipFill>
          <a:blip r:embed="rId3"/>
          <a:stretch>
            <a:fillRect/>
          </a:stretch>
        </p:blipFill>
        <p:spPr>
          <a:xfrm>
            <a:off x="1319155" y="1741921"/>
            <a:ext cx="9293036" cy="4944415"/>
          </a:xfrm>
          <a:prstGeom prst="rect">
            <a:avLst/>
          </a:prstGeom>
        </p:spPr>
      </p:pic>
      <p:pic>
        <p:nvPicPr>
          <p:cNvPr id="5" name="Grafik 3">
            <a:extLst>
              <a:ext uri="{FF2B5EF4-FFF2-40B4-BE49-F238E27FC236}">
                <a16:creationId xmlns:a16="http://schemas.microsoft.com/office/drawing/2014/main" id="{15AA321F-FA9D-4842-B43A-84AB13658DA5}"/>
              </a:ext>
            </a:extLst>
          </p:cNvPr>
          <p:cNvPicPr>
            <a:picLocks noChangeAspect="1"/>
          </p:cNvPicPr>
          <p:nvPr/>
        </p:nvPicPr>
        <p:blipFill>
          <a:blip r:embed="rId4"/>
          <a:stretch>
            <a:fillRect/>
          </a:stretch>
        </p:blipFill>
        <p:spPr>
          <a:xfrm>
            <a:off x="10708781" y="574752"/>
            <a:ext cx="901775" cy="906307"/>
          </a:xfrm>
          <a:prstGeom prst="rect">
            <a:avLst/>
          </a:prstGeom>
        </p:spPr>
      </p:pic>
    </p:spTree>
    <p:extLst>
      <p:ext uri="{BB962C8B-B14F-4D97-AF65-F5344CB8AC3E}">
        <p14:creationId xmlns:p14="http://schemas.microsoft.com/office/powerpoint/2010/main" val="828618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800" kern="1200" dirty="0">
                <a:solidFill>
                  <a:schemeClr val="bg1"/>
                </a:solidFill>
                <a:latin typeface="+mj-lt"/>
                <a:ea typeface="+mj-ea"/>
                <a:cs typeface="+mj-cs"/>
              </a:rPr>
              <a:t>O</a:t>
            </a:r>
            <a:r>
              <a:rPr lang="en-CH" sz="2800" kern="1200" dirty="0">
                <a:solidFill>
                  <a:schemeClr val="bg1"/>
                </a:solidFill>
                <a:latin typeface="+mj-lt"/>
                <a:ea typeface="+mj-ea"/>
                <a:cs typeface="+mj-cs"/>
              </a:rPr>
              <a:t>p</a:t>
            </a:r>
            <a:r>
              <a:rPr lang="de-CH" sz="2800" kern="1200" dirty="0">
                <a:solidFill>
                  <a:schemeClr val="bg1"/>
                </a:solidFill>
                <a:latin typeface="+mj-lt"/>
                <a:ea typeface="+mj-ea"/>
                <a:cs typeface="+mj-cs"/>
              </a:rPr>
              <a:t>e</a:t>
            </a:r>
            <a:r>
              <a:rPr lang="en-CH" sz="2800" kern="1200" dirty="0">
                <a:solidFill>
                  <a:schemeClr val="bg1"/>
                </a:solidFill>
                <a:latin typeface="+mj-lt"/>
                <a:ea typeface="+mj-ea"/>
                <a:cs typeface="+mj-cs"/>
              </a:rPr>
              <a:t>n</a:t>
            </a:r>
            <a:r>
              <a:rPr lang="de-CH" sz="2800" kern="1200" dirty="0">
                <a:solidFill>
                  <a:schemeClr val="bg1"/>
                </a:solidFill>
                <a:latin typeface="+mj-lt"/>
                <a:ea typeface="+mj-ea"/>
                <a:cs typeface="+mj-cs"/>
              </a:rPr>
              <a:t>I</a:t>
            </a:r>
            <a:r>
              <a:rPr lang="en-CH" sz="2800" kern="1200" dirty="0">
                <a:solidFill>
                  <a:schemeClr val="bg1"/>
                </a:solidFill>
                <a:latin typeface="+mj-lt"/>
                <a:ea typeface="+mj-ea"/>
                <a:cs typeface="+mj-cs"/>
              </a:rPr>
              <a:t>D </a:t>
            </a:r>
            <a:r>
              <a:rPr lang="de-CH" sz="2800" kern="1200" dirty="0">
                <a:solidFill>
                  <a:schemeClr val="bg1"/>
                </a:solidFill>
                <a:latin typeface="+mj-lt"/>
                <a:ea typeface="+mj-ea"/>
                <a:cs typeface="+mj-cs"/>
              </a:rPr>
              <a:t>C</a:t>
            </a:r>
            <a:r>
              <a:rPr lang="en-CH" sz="2800" kern="1200" dirty="0">
                <a:solidFill>
                  <a:schemeClr val="bg1"/>
                </a:solidFill>
                <a:latin typeface="+mj-lt"/>
                <a:ea typeface="+mj-ea"/>
                <a:cs typeface="+mj-cs"/>
              </a:rPr>
              <a:t>o</a:t>
            </a:r>
            <a:r>
              <a:rPr lang="de-CH" sz="2800" kern="1200" dirty="0">
                <a:solidFill>
                  <a:schemeClr val="bg1"/>
                </a:solidFill>
                <a:latin typeface="+mj-lt"/>
                <a:ea typeface="+mj-ea"/>
                <a:cs typeface="+mj-cs"/>
              </a:rPr>
              <a:t>n</a:t>
            </a:r>
            <a:r>
              <a:rPr lang="en-CH" sz="2800" kern="1200" dirty="0">
                <a:solidFill>
                  <a:schemeClr val="bg1"/>
                </a:solidFill>
                <a:latin typeface="+mj-lt"/>
                <a:ea typeface="+mj-ea"/>
                <a:cs typeface="+mj-cs"/>
              </a:rPr>
              <a:t>n</a:t>
            </a:r>
            <a:r>
              <a:rPr lang="de-CH" sz="2800" kern="1200" dirty="0">
                <a:solidFill>
                  <a:schemeClr val="bg1"/>
                </a:solidFill>
                <a:latin typeface="+mj-lt"/>
                <a:ea typeface="+mj-ea"/>
                <a:cs typeface="+mj-cs"/>
              </a:rPr>
              <a:t>e</a:t>
            </a:r>
            <a:r>
              <a:rPr lang="en-CH" sz="2800" kern="1200" dirty="0">
                <a:solidFill>
                  <a:schemeClr val="bg1"/>
                </a:solidFill>
                <a:latin typeface="+mj-lt"/>
                <a:ea typeface="+mj-ea"/>
                <a:cs typeface="+mj-cs"/>
              </a:rPr>
              <a:t>c</a:t>
            </a:r>
            <a:r>
              <a:rPr lang="de-CH" sz="2800" kern="1200" dirty="0">
                <a:solidFill>
                  <a:schemeClr val="bg1"/>
                </a:solidFill>
                <a:latin typeface="+mj-lt"/>
                <a:ea typeface="+mj-ea"/>
                <a:cs typeface="+mj-cs"/>
              </a:rPr>
              <a:t>t</a:t>
            </a:r>
            <a:r>
              <a:rPr lang="en-US" sz="2800" kern="1200" dirty="0">
                <a:solidFill>
                  <a:schemeClr val="bg1"/>
                </a:solidFill>
                <a:latin typeface="+mj-lt"/>
                <a:ea typeface="+mj-ea"/>
                <a:cs typeface="+mj-cs"/>
              </a:rPr>
              <a:t> Authorization Code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2400" dirty="0">
                <a:solidFill>
                  <a:schemeClr val="bg1"/>
                </a:solidFill>
              </a:rPr>
              <a:t>Server to server applications with User</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a:solidFill>
                  <a:schemeClr val="bg1"/>
                </a:solidFill>
              </a:rPr>
              <a:t>Can keep secrets, is trusted</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a:solidFill>
                  <a:schemeClr val="bg1"/>
                </a:solidFill>
              </a:rPr>
              <a:t>Client is authenticated</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err="1">
                <a:solidFill>
                  <a:schemeClr val="bg1"/>
                </a:solidFill>
              </a:rPr>
              <a:t>response_type</a:t>
            </a:r>
            <a:r>
              <a:rPr lang="en-US" sz="2400" dirty="0">
                <a:solidFill>
                  <a:schemeClr val="bg1"/>
                </a:solidFill>
              </a:rPr>
              <a:t> = code</a:t>
            </a: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2098413"/>
            <a:ext cx="6250769" cy="25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151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8BF86C40-D13A-44BE-93AB-C77E437CCFA9}"/>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pic>
        <p:nvPicPr>
          <p:cNvPr id="8" name="Picture 2" descr="Back Home">
            <a:extLst>
              <a:ext uri="{FF2B5EF4-FFF2-40B4-BE49-F238E27FC236}">
                <a16:creationId xmlns:a16="http://schemas.microsoft.com/office/drawing/2014/main" id="{C57F88B1-4863-4743-A9EC-991DA6D12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D04C057E-00DE-461B-BD58-093AD89D03B1}"/>
              </a:ext>
            </a:extLst>
          </p:cNvPr>
          <p:cNvPicPr>
            <a:picLocks noChangeAspect="1"/>
          </p:cNvPicPr>
          <p:nvPr/>
        </p:nvPicPr>
        <p:blipFill>
          <a:blip r:embed="rId4"/>
          <a:stretch>
            <a:fillRect/>
          </a:stretch>
        </p:blipFill>
        <p:spPr>
          <a:xfrm>
            <a:off x="1166585" y="1422222"/>
            <a:ext cx="9858829" cy="5062284"/>
          </a:xfrm>
          <a:prstGeom prst="rect">
            <a:avLst/>
          </a:prstGeom>
        </p:spPr>
      </p:pic>
    </p:spTree>
    <p:extLst>
      <p:ext uri="{BB962C8B-B14F-4D97-AF65-F5344CB8AC3E}">
        <p14:creationId xmlns:p14="http://schemas.microsoft.com/office/powerpoint/2010/main" val="3648880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800" kern="1200" dirty="0">
                <a:solidFill>
                  <a:schemeClr val="bg1"/>
                </a:solidFill>
                <a:latin typeface="+mj-lt"/>
                <a:ea typeface="+mj-ea"/>
                <a:cs typeface="+mj-cs"/>
              </a:rPr>
              <a:t>OIDC Authorization </a:t>
            </a:r>
            <a:r>
              <a:rPr lang="en-CH" sz="2800" kern="1200" dirty="0">
                <a:solidFill>
                  <a:schemeClr val="bg1"/>
                </a:solidFill>
                <a:latin typeface="+mj-lt"/>
                <a:ea typeface="+mj-ea"/>
                <a:cs typeface="+mj-cs"/>
              </a:rPr>
              <a:t>H</a:t>
            </a:r>
            <a:r>
              <a:rPr lang="de-CH" sz="2800" kern="1200" dirty="0">
                <a:solidFill>
                  <a:schemeClr val="bg1"/>
                </a:solidFill>
                <a:latin typeface="+mj-lt"/>
                <a:ea typeface="+mj-ea"/>
                <a:cs typeface="+mj-cs"/>
              </a:rPr>
              <a:t>y</a:t>
            </a:r>
            <a:r>
              <a:rPr lang="en-CH" sz="2800" kern="1200" dirty="0">
                <a:solidFill>
                  <a:schemeClr val="bg1"/>
                </a:solidFill>
                <a:latin typeface="+mj-lt"/>
                <a:ea typeface="+mj-ea"/>
                <a:cs typeface="+mj-cs"/>
              </a:rPr>
              <a:t>b</a:t>
            </a:r>
            <a:r>
              <a:rPr lang="de-CH" sz="2800" kern="1200" dirty="0">
                <a:solidFill>
                  <a:schemeClr val="bg1"/>
                </a:solidFill>
                <a:latin typeface="+mj-lt"/>
                <a:ea typeface="+mj-ea"/>
                <a:cs typeface="+mj-cs"/>
              </a:rPr>
              <a:t>r</a:t>
            </a:r>
            <a:r>
              <a:rPr lang="en-CH" sz="2800" kern="1200" dirty="0" err="1">
                <a:solidFill>
                  <a:schemeClr val="bg1"/>
                </a:solidFill>
                <a:latin typeface="+mj-lt"/>
                <a:ea typeface="+mj-ea"/>
                <a:cs typeface="+mj-cs"/>
              </a:rPr>
              <a:t>i</a:t>
            </a:r>
            <a:r>
              <a:rPr lang="de-CH" sz="2800" kern="1200" dirty="0">
                <a:solidFill>
                  <a:schemeClr val="bg1"/>
                </a:solidFill>
                <a:latin typeface="+mj-lt"/>
                <a:ea typeface="+mj-ea"/>
                <a:cs typeface="+mj-cs"/>
              </a:rPr>
              <a:t>d</a:t>
            </a:r>
            <a:r>
              <a:rPr lang="en-US" sz="2800" kern="1200" dirty="0">
                <a:solidFill>
                  <a:schemeClr val="bg1"/>
                </a:solidFill>
                <a:latin typeface="+mj-lt"/>
                <a:ea typeface="+mj-ea"/>
                <a:cs typeface="+mj-cs"/>
              </a:rPr>
              <a:t>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324637"/>
            <a:ext cx="3363974" cy="4179194"/>
          </a:xfrm>
          <a:prstGeom prst="rect">
            <a:avLst/>
          </a:prstGeom>
        </p:spPr>
        <p:txBody>
          <a:bodyPr vert="horz" lIns="91440" tIns="45720" rIns="91440" bIns="45720" rtlCol="0">
            <a:noAutofit/>
          </a:bodyPr>
          <a:lstStyle/>
          <a:p>
            <a:pPr marL="285750" indent="-285750">
              <a:buFont typeface="Arial" panose="020B0604020202020204" pitchFamily="34" charset="0"/>
              <a:buChar char="•"/>
            </a:pPr>
            <a:r>
              <a:rPr lang="en-GB" sz="2400" dirty="0">
                <a:solidFill>
                  <a:schemeClr val="bg1"/>
                </a:solidFill>
              </a:rPr>
              <a:t>Mix of the Code and Implicit Flow</a:t>
            </a:r>
            <a:endParaRPr lang="en-CH" sz="2400" dirty="0">
              <a:solidFill>
                <a:schemeClr val="bg1"/>
              </a:solidFill>
            </a:endParaRPr>
          </a:p>
          <a:p>
            <a:endParaRPr lang="en-GB" sz="2400" dirty="0">
              <a:solidFill>
                <a:schemeClr val="bg1"/>
              </a:solidFill>
            </a:endParaRPr>
          </a:p>
          <a:p>
            <a:pPr marL="285750" indent="-285750">
              <a:buFont typeface="Arial" panose="020B0604020202020204" pitchFamily="34" charset="0"/>
              <a:buChar char="•"/>
            </a:pPr>
            <a:r>
              <a:rPr lang="en-GB" sz="2400" dirty="0">
                <a:solidFill>
                  <a:schemeClr val="bg1"/>
                </a:solidFill>
              </a:rPr>
              <a:t>Can be used for Web applications with server side rendering.</a:t>
            </a:r>
            <a:endParaRPr lang="en-CH" sz="2400" dirty="0">
              <a:solidFill>
                <a:schemeClr val="bg1"/>
              </a:solidFill>
            </a:endParaRPr>
          </a:p>
          <a:p>
            <a:endParaRPr lang="en-GB" sz="2400" dirty="0">
              <a:solidFill>
                <a:schemeClr val="bg1"/>
              </a:solidFill>
            </a:endParaRPr>
          </a:p>
          <a:p>
            <a:pPr marL="285750" indent="-285750">
              <a:buFont typeface="Arial" panose="020B0604020202020204" pitchFamily="34" charset="0"/>
              <a:buChar char="•"/>
            </a:pPr>
            <a:r>
              <a:rPr lang="en-US" altLang="en-US" sz="2400" dirty="0" err="1">
                <a:solidFill>
                  <a:schemeClr val="bg1"/>
                </a:solidFill>
              </a:rPr>
              <a:t>response_type</a:t>
            </a:r>
            <a:r>
              <a:rPr lang="en-US" altLang="en-US" sz="2400" dirty="0">
                <a:solidFill>
                  <a:schemeClr val="bg1"/>
                </a:solidFill>
              </a:rPr>
              <a:t> = code </a:t>
            </a:r>
            <a:r>
              <a:rPr lang="en-US" altLang="en-US" sz="2400" dirty="0" err="1">
                <a:solidFill>
                  <a:schemeClr val="bg1"/>
                </a:solidFill>
              </a:rPr>
              <a:t>id_token</a:t>
            </a:r>
            <a:r>
              <a:rPr lang="en-CH" altLang="en-US" sz="2400" dirty="0">
                <a:solidFill>
                  <a:schemeClr val="bg1"/>
                </a:solidFill>
              </a:rPr>
              <a:t> | </a:t>
            </a:r>
            <a:r>
              <a:rPr lang="en-GB" sz="2400" dirty="0">
                <a:solidFill>
                  <a:schemeClr val="bg1"/>
                </a:solidFill>
              </a:rPr>
              <a:t>code </a:t>
            </a:r>
            <a:r>
              <a:rPr lang="en-GB" sz="2400" dirty="0" err="1">
                <a:solidFill>
                  <a:schemeClr val="bg1"/>
                </a:solidFill>
              </a:rPr>
              <a:t>id_token</a:t>
            </a:r>
            <a:r>
              <a:rPr lang="en-GB" sz="2400" dirty="0">
                <a:solidFill>
                  <a:schemeClr val="bg1"/>
                </a:solidFill>
              </a:rPr>
              <a:t> token</a:t>
            </a:r>
            <a:r>
              <a:rPr lang="en-CH" sz="2400" dirty="0">
                <a:solidFill>
                  <a:schemeClr val="bg1"/>
                </a:solidFill>
              </a:rPr>
              <a:t> | </a:t>
            </a:r>
            <a:r>
              <a:rPr lang="en-GB" sz="2400" dirty="0">
                <a:solidFill>
                  <a:schemeClr val="bg1"/>
                </a:solidFill>
              </a:rPr>
              <a:t>code token </a:t>
            </a: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2098413"/>
            <a:ext cx="6250769" cy="25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702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FFC131CF-A91A-45BF-831D-43A5360AAF69}"/>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pic>
        <p:nvPicPr>
          <p:cNvPr id="8" name="Picture 2" descr="Back Home">
            <a:extLst>
              <a:ext uri="{FF2B5EF4-FFF2-40B4-BE49-F238E27FC236}">
                <a16:creationId xmlns:a16="http://schemas.microsoft.com/office/drawing/2014/main" id="{B6229B2C-C009-4392-82B8-C672FBC4C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BD0CBA1B-D311-49DE-84D8-FE77A7D09690}"/>
              </a:ext>
            </a:extLst>
          </p:cNvPr>
          <p:cNvPicPr>
            <a:picLocks noChangeAspect="1"/>
          </p:cNvPicPr>
          <p:nvPr/>
        </p:nvPicPr>
        <p:blipFill>
          <a:blip r:embed="rId4"/>
          <a:stretch>
            <a:fillRect/>
          </a:stretch>
        </p:blipFill>
        <p:spPr>
          <a:xfrm>
            <a:off x="1169508" y="1470505"/>
            <a:ext cx="9852983" cy="5040438"/>
          </a:xfrm>
          <a:prstGeom prst="rect">
            <a:avLst/>
          </a:prstGeom>
        </p:spPr>
      </p:pic>
    </p:spTree>
    <p:extLst>
      <p:ext uri="{BB962C8B-B14F-4D97-AF65-F5344CB8AC3E}">
        <p14:creationId xmlns:p14="http://schemas.microsoft.com/office/powerpoint/2010/main" val="356827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3">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5">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extfeld 1">
            <a:extLst>
              <a:ext uri="{FF2B5EF4-FFF2-40B4-BE49-F238E27FC236}">
                <a16:creationId xmlns:a16="http://schemas.microsoft.com/office/drawing/2014/main" id="{B5619178-272B-4C5A-9561-6D5F033D924B}"/>
              </a:ext>
            </a:extLst>
          </p:cNvPr>
          <p:cNvGraphicFramePr/>
          <p:nvPr>
            <p:extLst>
              <p:ext uri="{D42A27DB-BD31-4B8C-83A1-F6EECF244321}">
                <p14:modId xmlns:p14="http://schemas.microsoft.com/office/powerpoint/2010/main" val="167201834"/>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079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solidFill>
                  <a:schemeClr val="bg1"/>
                </a:solidFill>
              </a:rPr>
              <a:t>Native App PKCE Authorization Code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rmAutofit/>
          </a:bodyPr>
          <a:lstStyle/>
          <a:p>
            <a:r>
              <a:rPr lang="en-GB" sz="2000" dirty="0">
                <a:solidFill>
                  <a:schemeClr val="bg1"/>
                </a:solidFill>
              </a:rPr>
              <a:t>RFC 7636</a:t>
            </a:r>
            <a:endParaRPr lang="en-CH" sz="2000" dirty="0">
              <a:solidFill>
                <a:schemeClr val="bg1"/>
              </a:solidFill>
            </a:endParaRPr>
          </a:p>
          <a:p>
            <a:endParaRPr lang="en-CH" sz="2000" dirty="0">
              <a:hlinkClick r:id="rId3">
                <a:extLst>
                  <a:ext uri="{A12FA001-AC4F-418D-AE19-62706E023703}">
                    <ahyp:hlinkClr xmlns:ahyp="http://schemas.microsoft.com/office/drawing/2018/hyperlinkcolor" val="tx"/>
                  </a:ext>
                </a:extLst>
              </a:hlinkClick>
            </a:endParaRPr>
          </a:p>
          <a:p>
            <a:r>
              <a:rPr lang="en-GB" sz="20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https://tools.ietf.org/html/rfc7636</a:t>
            </a:r>
            <a:endParaRPr lang="en-GB" sz="2000" dirty="0">
              <a:solidFill>
                <a:schemeClr val="accent1">
                  <a:lumMod val="60000"/>
                  <a:lumOff val="40000"/>
                </a:schemeClr>
              </a:solidFill>
            </a:endParaRP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97763" y="2098413"/>
            <a:ext cx="6250769" cy="25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903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D2216887-FB26-45FC-80CF-6B14C2B30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514" y="643467"/>
            <a:ext cx="10488971" cy="5571066"/>
          </a:xfrm>
          <a:prstGeom prst="rect">
            <a:avLst/>
          </a:prstGeom>
        </p:spPr>
      </p:pic>
    </p:spTree>
    <p:extLst>
      <p:ext uri="{BB962C8B-B14F-4D97-AF65-F5344CB8AC3E}">
        <p14:creationId xmlns:p14="http://schemas.microsoft.com/office/powerpoint/2010/main" val="4256673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2800" dirty="0">
                <a:solidFill>
                  <a:schemeClr val="bg1"/>
                </a:solidFill>
              </a:rPr>
              <a:t>S</a:t>
            </a:r>
            <a:r>
              <a:rPr lang="en-CH" sz="2800" dirty="0" err="1">
                <a:solidFill>
                  <a:schemeClr val="bg1"/>
                </a:solidFill>
              </a:rPr>
              <a:t>i</a:t>
            </a:r>
            <a:r>
              <a:rPr lang="de-CH" sz="2800" dirty="0">
                <a:solidFill>
                  <a:schemeClr val="bg1"/>
                </a:solidFill>
              </a:rPr>
              <a:t>n</a:t>
            </a:r>
            <a:r>
              <a:rPr lang="en-CH" sz="2800" dirty="0">
                <a:solidFill>
                  <a:schemeClr val="bg1"/>
                </a:solidFill>
              </a:rPr>
              <a:t>g</a:t>
            </a:r>
            <a:r>
              <a:rPr lang="de-CH" sz="2800" dirty="0">
                <a:solidFill>
                  <a:schemeClr val="bg1"/>
                </a:solidFill>
              </a:rPr>
              <a:t>l</a:t>
            </a:r>
            <a:r>
              <a:rPr lang="en-CH" sz="2800" dirty="0">
                <a:solidFill>
                  <a:schemeClr val="bg1"/>
                </a:solidFill>
              </a:rPr>
              <a:t>e </a:t>
            </a:r>
            <a:r>
              <a:rPr lang="de-CH" sz="2800" dirty="0">
                <a:solidFill>
                  <a:schemeClr val="bg1"/>
                </a:solidFill>
              </a:rPr>
              <a:t>P</a:t>
            </a:r>
            <a:r>
              <a:rPr lang="en-CH" sz="2800" dirty="0">
                <a:solidFill>
                  <a:schemeClr val="bg1"/>
                </a:solidFill>
              </a:rPr>
              <a:t>a</a:t>
            </a:r>
            <a:r>
              <a:rPr lang="de-CH" sz="2800" dirty="0">
                <a:solidFill>
                  <a:schemeClr val="bg1"/>
                </a:solidFill>
              </a:rPr>
              <a:t>g</a:t>
            </a:r>
            <a:r>
              <a:rPr lang="en-CH" sz="2800" dirty="0">
                <a:solidFill>
                  <a:schemeClr val="bg1"/>
                </a:solidFill>
              </a:rPr>
              <a:t>e </a:t>
            </a:r>
            <a:r>
              <a:rPr lang="de-CH" sz="2800" dirty="0">
                <a:solidFill>
                  <a:schemeClr val="bg1"/>
                </a:solidFill>
              </a:rPr>
              <a:t>A</a:t>
            </a:r>
            <a:r>
              <a:rPr lang="en-CH" sz="2800" dirty="0">
                <a:solidFill>
                  <a:schemeClr val="bg1"/>
                </a:solidFill>
              </a:rPr>
              <a:t>p</a:t>
            </a:r>
            <a:r>
              <a:rPr lang="de-CH" sz="2800" dirty="0">
                <a:solidFill>
                  <a:schemeClr val="bg1"/>
                </a:solidFill>
              </a:rPr>
              <a:t>p</a:t>
            </a:r>
            <a:r>
              <a:rPr lang="en-CH" sz="2800" dirty="0">
                <a:solidFill>
                  <a:schemeClr val="bg1"/>
                </a:solidFill>
              </a:rPr>
              <a:t>l</a:t>
            </a:r>
            <a:r>
              <a:rPr lang="de-CH" sz="2800" dirty="0">
                <a:solidFill>
                  <a:schemeClr val="bg1"/>
                </a:solidFill>
              </a:rPr>
              <a:t>i</a:t>
            </a:r>
            <a:r>
              <a:rPr lang="en-CH" sz="2800" dirty="0">
                <a:solidFill>
                  <a:schemeClr val="bg1"/>
                </a:solidFill>
              </a:rPr>
              <a:t>c</a:t>
            </a:r>
            <a:r>
              <a:rPr lang="de-CH" sz="2800" dirty="0">
                <a:solidFill>
                  <a:schemeClr val="bg1"/>
                </a:solidFill>
              </a:rPr>
              <a:t>a</a:t>
            </a:r>
            <a:r>
              <a:rPr lang="en-CH" sz="2800" dirty="0">
                <a:solidFill>
                  <a:schemeClr val="bg1"/>
                </a:solidFill>
              </a:rPr>
              <a:t>t</a:t>
            </a:r>
            <a:r>
              <a:rPr lang="de-CH" sz="2800" dirty="0">
                <a:solidFill>
                  <a:schemeClr val="bg1"/>
                </a:solidFill>
              </a:rPr>
              <a:t>i</a:t>
            </a:r>
            <a:r>
              <a:rPr lang="en-CH" sz="2800" dirty="0">
                <a:solidFill>
                  <a:schemeClr val="bg1"/>
                </a:solidFill>
              </a:rPr>
              <a:t>o</a:t>
            </a:r>
            <a:r>
              <a:rPr lang="de-CH" sz="2800" dirty="0">
                <a:solidFill>
                  <a:schemeClr val="bg1"/>
                </a:solidFill>
              </a:rPr>
              <a:t>n</a:t>
            </a:r>
            <a:r>
              <a:rPr lang="en-CH" sz="2800" dirty="0">
                <a:solidFill>
                  <a:schemeClr val="bg1"/>
                </a:solidFill>
              </a:rPr>
              <a:t>s</a:t>
            </a:r>
            <a:endParaRPr lang="en-GB" sz="2800" dirty="0">
              <a:solidFill>
                <a:schemeClr val="bg1"/>
              </a:solidFill>
              <a:hlinkClick r:id="rId3">
                <a:extLst>
                  <a:ext uri="{A12FA001-AC4F-418D-AE19-62706E023703}">
                    <ahyp:hlinkClr xmlns:ahyp="http://schemas.microsoft.com/office/drawing/2018/hyperlinkcolor" val="tx"/>
                  </a:ext>
                </a:extLst>
              </a:hlinkClick>
            </a:endParaRP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rmAutofit/>
          </a:bodyPr>
          <a:lstStyle/>
          <a:p>
            <a:r>
              <a:rPr lang="en-CH" sz="2400" dirty="0">
                <a:solidFill>
                  <a:schemeClr val="bg1"/>
                </a:solidFill>
              </a:rPr>
              <a:t>Cookies</a:t>
            </a:r>
          </a:p>
          <a:p>
            <a:endParaRPr lang="en-CH" sz="2400" dirty="0">
              <a:solidFill>
                <a:schemeClr val="bg1"/>
              </a:solidFill>
            </a:endParaRPr>
          </a:p>
          <a:p>
            <a:r>
              <a:rPr lang="en-CH" sz="2400" dirty="0">
                <a:solidFill>
                  <a:schemeClr val="bg1"/>
                </a:solidFill>
              </a:rPr>
              <a:t>OIDC Code Flow with PKCE</a:t>
            </a:r>
          </a:p>
          <a:p>
            <a:endParaRPr lang="en-CH" sz="2400" dirty="0">
              <a:solidFill>
                <a:schemeClr val="bg1"/>
              </a:solidFill>
            </a:endParaRPr>
          </a:p>
          <a:p>
            <a:r>
              <a:rPr lang="en-CH" sz="2400" dirty="0">
                <a:solidFill>
                  <a:schemeClr val="bg1"/>
                </a:solidFill>
              </a:rPr>
              <a:t>OIDC Implicit Flow</a:t>
            </a:r>
          </a:p>
          <a:p>
            <a:endParaRPr lang="en-CH" sz="2000" dirty="0">
              <a:hlinkClick r:id="rId3"/>
            </a:endParaRPr>
          </a:p>
        </p:txBody>
      </p:sp>
      <p:pic>
        <p:nvPicPr>
          <p:cNvPr id="8" name="Picture 7">
            <a:extLst>
              <a:ext uri="{FF2B5EF4-FFF2-40B4-BE49-F238E27FC236}">
                <a16:creationId xmlns:a16="http://schemas.microsoft.com/office/drawing/2014/main" id="{62405B16-55F3-4536-B95B-1B73394A48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1235" y="190451"/>
            <a:ext cx="5338802" cy="6667549"/>
          </a:xfrm>
          <a:prstGeom prst="rect">
            <a:avLst/>
          </a:prstGeom>
        </p:spPr>
      </p:pic>
    </p:spTree>
    <p:extLst>
      <p:ext uri="{BB962C8B-B14F-4D97-AF65-F5344CB8AC3E}">
        <p14:creationId xmlns:p14="http://schemas.microsoft.com/office/powerpoint/2010/main" val="2715695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77455" y="497710"/>
            <a:ext cx="7648359" cy="131177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0" dirty="0"/>
              <a:t>OpenID Connect </a:t>
            </a:r>
            <a:r>
              <a:rPr lang="en-CH" sz="12000" dirty="0"/>
              <a:t>C</a:t>
            </a:r>
            <a:r>
              <a:rPr lang="de-CH" sz="12000" dirty="0"/>
              <a:t>o</a:t>
            </a:r>
            <a:r>
              <a:rPr lang="en-CH" sz="12000" dirty="0"/>
              <a:t>d</a:t>
            </a:r>
            <a:r>
              <a:rPr lang="de-CH" sz="12000" dirty="0"/>
              <a:t>e</a:t>
            </a:r>
            <a:r>
              <a:rPr lang="en-CH" sz="12000" dirty="0"/>
              <a:t> </a:t>
            </a:r>
            <a:r>
              <a:rPr lang="de-CH" sz="12000" dirty="0"/>
              <a:t>f</a:t>
            </a:r>
            <a:r>
              <a:rPr lang="en-CH" sz="12000" dirty="0"/>
              <a:t>l</a:t>
            </a:r>
            <a:r>
              <a:rPr lang="de-CH" sz="12000" dirty="0"/>
              <a:t>o</a:t>
            </a:r>
            <a:r>
              <a:rPr lang="en-CH" sz="12000" dirty="0"/>
              <a:t>w </a:t>
            </a:r>
            <a:r>
              <a:rPr lang="de-CH" sz="12000" dirty="0"/>
              <a:t>w</a:t>
            </a:r>
            <a:r>
              <a:rPr lang="en-CH" sz="12000" dirty="0" err="1"/>
              <a:t>ith</a:t>
            </a:r>
            <a:r>
              <a:rPr lang="en-CH" sz="12000" dirty="0"/>
              <a:t> </a:t>
            </a:r>
            <a:r>
              <a:rPr lang="de-CH" sz="12000" dirty="0"/>
              <a:t>P</a:t>
            </a:r>
            <a:r>
              <a:rPr lang="en-CH" sz="12000" dirty="0"/>
              <a:t>K</a:t>
            </a:r>
            <a:r>
              <a:rPr lang="de-CH" sz="12000" dirty="0"/>
              <a:t>C</a:t>
            </a:r>
            <a:r>
              <a:rPr lang="en-CH" sz="12000" dirty="0"/>
              <a:t>E</a:t>
            </a:r>
            <a:endParaRPr lang="en-GB" sz="12000" dirty="0"/>
          </a:p>
        </p:txBody>
      </p:sp>
      <p:sp>
        <p:nvSpPr>
          <p:cNvPr id="6" name="Textfeld 5">
            <a:extLst>
              <a:ext uri="{FF2B5EF4-FFF2-40B4-BE49-F238E27FC236}">
                <a16:creationId xmlns:a16="http://schemas.microsoft.com/office/drawing/2014/main" id="{0CE00204-14AC-4CD7-9EA2-5C5B92D75A67}"/>
              </a:ext>
            </a:extLst>
          </p:cNvPr>
          <p:cNvSpPr txBox="1"/>
          <p:nvPr/>
        </p:nvSpPr>
        <p:spPr>
          <a:xfrm>
            <a:off x="877455" y="2508333"/>
            <a:ext cx="10437090" cy="301621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For browser applications, SPAs</a:t>
            </a:r>
          </a:p>
          <a:p>
            <a:endParaRPr lang="en-GB" sz="1000" dirty="0">
              <a:latin typeface="+mj-lt"/>
            </a:endParaRPr>
          </a:p>
          <a:p>
            <a:pPr marL="285750" indent="-285750">
              <a:buFont typeface="Arial" panose="020B0604020202020204" pitchFamily="34" charset="0"/>
              <a:buChar char="•"/>
            </a:pPr>
            <a:r>
              <a:rPr lang="en-GB" sz="4000" dirty="0">
                <a:latin typeface="+mj-lt"/>
              </a:rPr>
              <a:t>Client is not authenticated, or trusted</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a:t>
            </a:r>
            <a:r>
              <a:rPr lang="en-CH" sz="4000" dirty="0">
                <a:latin typeface="+mj-lt"/>
              </a:rPr>
              <a:t>c</a:t>
            </a:r>
            <a:r>
              <a:rPr lang="de-CH" sz="4000" dirty="0">
                <a:latin typeface="+mj-lt"/>
              </a:rPr>
              <a:t>o</a:t>
            </a:r>
            <a:r>
              <a:rPr lang="en-CH" sz="4000" dirty="0">
                <a:latin typeface="+mj-lt"/>
              </a:rPr>
              <a:t>d</a:t>
            </a:r>
            <a:r>
              <a:rPr lang="de-CH" sz="4000" dirty="0">
                <a:latin typeface="+mj-lt"/>
              </a:rPr>
              <a:t>e</a:t>
            </a:r>
            <a:endParaRPr lang="en-CH" sz="4000" dirty="0">
              <a:latin typeface="+mj-lt"/>
            </a:endParaRPr>
          </a:p>
          <a:p>
            <a:endParaRPr lang="en-GB" sz="1000" dirty="0"/>
          </a:p>
          <a:p>
            <a:pPr marL="285750" indent="-285750">
              <a:buFont typeface="Arial" panose="020B0604020202020204" pitchFamily="34" charset="0"/>
              <a:buChar char="•"/>
            </a:pPr>
            <a:r>
              <a:rPr lang="en-CH" sz="4000" dirty="0">
                <a:latin typeface="+mj-lt"/>
              </a:rPr>
              <a:t>NO SECRET</a:t>
            </a:r>
            <a:endParaRPr lang="en-GB" sz="4000" dirty="0">
              <a:latin typeface="+mj-lt"/>
            </a:endParaRPr>
          </a:p>
        </p:txBody>
      </p:sp>
      <p:pic>
        <p:nvPicPr>
          <p:cNvPr id="4" name="Picture 2" descr="Back Home">
            <a:extLst>
              <a:ext uri="{FF2B5EF4-FFF2-40B4-BE49-F238E27FC236}">
                <a16:creationId xmlns:a16="http://schemas.microsoft.com/office/drawing/2014/main" id="{ADC65542-2FC2-4134-8881-EF06393DF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4386" y="39611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2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2800" dirty="0">
                <a:solidFill>
                  <a:schemeClr val="bg1"/>
                </a:solidFill>
              </a:rPr>
              <a:t>O</a:t>
            </a:r>
            <a:r>
              <a:rPr lang="en-CH" sz="2800" dirty="0">
                <a:solidFill>
                  <a:schemeClr val="bg1"/>
                </a:solidFill>
              </a:rPr>
              <a:t>A</a:t>
            </a:r>
            <a:r>
              <a:rPr lang="de-CH" sz="2800" dirty="0">
                <a:solidFill>
                  <a:schemeClr val="bg1"/>
                </a:solidFill>
              </a:rPr>
              <a:t>u</a:t>
            </a:r>
            <a:r>
              <a:rPr lang="en-CH" sz="2800" dirty="0">
                <a:solidFill>
                  <a:schemeClr val="bg1"/>
                </a:solidFill>
              </a:rPr>
              <a:t>t</a:t>
            </a:r>
            <a:r>
              <a:rPr lang="de-CH" sz="2800" dirty="0">
                <a:solidFill>
                  <a:schemeClr val="bg1"/>
                </a:solidFill>
              </a:rPr>
              <a:t>h</a:t>
            </a:r>
            <a:r>
              <a:rPr lang="en-CH" sz="2800" dirty="0">
                <a:solidFill>
                  <a:schemeClr val="bg1"/>
                </a:solidFill>
              </a:rPr>
              <a:t> D</a:t>
            </a:r>
            <a:r>
              <a:rPr lang="de-CH" sz="2800" dirty="0">
                <a:solidFill>
                  <a:schemeClr val="bg1"/>
                </a:solidFill>
              </a:rPr>
              <a:t>e</a:t>
            </a:r>
            <a:r>
              <a:rPr lang="en-CH" sz="2800" dirty="0">
                <a:solidFill>
                  <a:schemeClr val="bg1"/>
                </a:solidFill>
              </a:rPr>
              <a:t>v</a:t>
            </a:r>
            <a:r>
              <a:rPr lang="de-CH" sz="2800" dirty="0">
                <a:solidFill>
                  <a:schemeClr val="bg1"/>
                </a:solidFill>
              </a:rPr>
              <a:t>i</a:t>
            </a:r>
            <a:r>
              <a:rPr lang="en-CH" sz="2800" dirty="0">
                <a:solidFill>
                  <a:schemeClr val="bg1"/>
                </a:solidFill>
              </a:rPr>
              <a:t>c</a:t>
            </a:r>
            <a:r>
              <a:rPr lang="de-CH" sz="2800" dirty="0">
                <a:solidFill>
                  <a:schemeClr val="bg1"/>
                </a:solidFill>
              </a:rPr>
              <a:t>e</a:t>
            </a:r>
            <a:r>
              <a:rPr lang="en-CH" sz="2800" dirty="0">
                <a:solidFill>
                  <a:schemeClr val="bg1"/>
                </a:solidFill>
              </a:rPr>
              <a:t> </a:t>
            </a:r>
            <a:r>
              <a:rPr lang="de-CH" sz="2800" dirty="0">
                <a:solidFill>
                  <a:schemeClr val="bg1"/>
                </a:solidFill>
              </a:rPr>
              <a:t>F</a:t>
            </a:r>
            <a:r>
              <a:rPr lang="en-CH" sz="2800" dirty="0">
                <a:solidFill>
                  <a:schemeClr val="bg1"/>
                </a:solidFill>
              </a:rPr>
              <a:t>l</a:t>
            </a:r>
            <a:r>
              <a:rPr lang="de-CH" sz="2800" dirty="0">
                <a:solidFill>
                  <a:schemeClr val="bg1"/>
                </a:solidFill>
              </a:rPr>
              <a:t>o</a:t>
            </a:r>
            <a:r>
              <a:rPr lang="en-CH" sz="2800" dirty="0">
                <a:solidFill>
                  <a:schemeClr val="bg1"/>
                </a:solidFill>
              </a:rPr>
              <a:t>w</a:t>
            </a:r>
            <a:endParaRPr lang="en-GB" sz="2800" dirty="0">
              <a:solidFill>
                <a:schemeClr val="bg1"/>
              </a:solidFill>
              <a:hlinkClick r:id="rId3">
                <a:extLst>
                  <a:ext uri="{A12FA001-AC4F-418D-AE19-62706E023703}">
                    <ahyp:hlinkClr xmlns:ahyp="http://schemas.microsoft.com/office/drawing/2018/hyperlinkcolor" val="tx"/>
                  </a:ext>
                </a:extLst>
              </a:hlinkClick>
            </a:endParaRP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rmAutofit/>
          </a:bodyPr>
          <a:lstStyle/>
          <a:p>
            <a:r>
              <a:rPr lang="en-GB" sz="2000" dirty="0">
                <a:solidFill>
                  <a:schemeClr val="bg1"/>
                </a:solidFill>
              </a:rPr>
              <a:t>RFC 7636</a:t>
            </a:r>
            <a:endParaRPr lang="en-CH" sz="2000" dirty="0">
              <a:solidFill>
                <a:schemeClr val="bg1"/>
              </a:solidFill>
            </a:endParaRPr>
          </a:p>
          <a:p>
            <a:endParaRPr lang="en-CH" sz="2000" dirty="0">
              <a:hlinkClick r:id="rId3"/>
            </a:endParaRPr>
          </a:p>
          <a:p>
            <a:r>
              <a:rPr lang="en-GB" sz="20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https://tools.ietf.org/html/draft-ietf-oauth-device-flow-12</a:t>
            </a:r>
            <a:endParaRPr lang="en-CH" sz="2000" dirty="0">
              <a:solidFill>
                <a:schemeClr val="accent1">
                  <a:lumMod val="60000"/>
                  <a:lumOff val="40000"/>
                </a:schemeClr>
              </a:solidFill>
            </a:endParaRPr>
          </a:p>
        </p:txBody>
      </p:sp>
      <p:pic>
        <p:nvPicPr>
          <p:cNvPr id="7" name="Grafik 3">
            <a:extLst>
              <a:ext uri="{FF2B5EF4-FFF2-40B4-BE49-F238E27FC236}">
                <a16:creationId xmlns:a16="http://schemas.microsoft.com/office/drawing/2014/main" id="{345DD95C-EDAA-4EBA-9994-D4EF02CE1174}"/>
              </a:ext>
            </a:extLst>
          </p:cNvPr>
          <p:cNvPicPr>
            <a:picLocks noChangeAspect="1"/>
          </p:cNvPicPr>
          <p:nvPr/>
        </p:nvPicPr>
        <p:blipFill>
          <a:blip r:embed="rId5"/>
          <a:stretch>
            <a:fillRect/>
          </a:stretch>
        </p:blipFill>
        <p:spPr>
          <a:xfrm>
            <a:off x="5731573" y="643467"/>
            <a:ext cx="5383148" cy="5410199"/>
          </a:xfrm>
          <a:prstGeom prst="rect">
            <a:avLst/>
          </a:prstGeom>
        </p:spPr>
      </p:pic>
    </p:spTree>
    <p:extLst>
      <p:ext uri="{BB962C8B-B14F-4D97-AF65-F5344CB8AC3E}">
        <p14:creationId xmlns:p14="http://schemas.microsoft.com/office/powerpoint/2010/main" val="619017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A72FF3-584F-4727-B023-58AAE4D5BBDD}"/>
              </a:ext>
            </a:extLst>
          </p:cNvPr>
          <p:cNvPicPr>
            <a:picLocks noChangeAspect="1"/>
          </p:cNvPicPr>
          <p:nvPr/>
        </p:nvPicPr>
        <p:blipFill>
          <a:blip r:embed="rId3"/>
          <a:stretch>
            <a:fillRect/>
          </a:stretch>
        </p:blipFill>
        <p:spPr>
          <a:xfrm>
            <a:off x="2739937" y="643467"/>
            <a:ext cx="6712126" cy="5571066"/>
          </a:xfrm>
          <a:prstGeom prst="rect">
            <a:avLst/>
          </a:prstGeom>
        </p:spPr>
      </p:pic>
    </p:spTree>
    <p:extLst>
      <p:ext uri="{BB962C8B-B14F-4D97-AF65-F5344CB8AC3E}">
        <p14:creationId xmlns:p14="http://schemas.microsoft.com/office/powerpoint/2010/main" val="3916353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272877" y="5248297"/>
            <a:ext cx="9478818" cy="1274617"/>
          </a:xfrm>
        </p:spPr>
        <p:txBody>
          <a:bodyPr>
            <a:noAutofit/>
          </a:bodyPr>
          <a:lstStyle/>
          <a:p>
            <a:pPr>
              <a:lnSpc>
                <a:spcPct val="150000"/>
              </a:lnSpc>
            </a:pPr>
            <a:r>
              <a:rPr lang="en-GB" sz="1800" dirty="0">
                <a:hlinkClick r:id="rId3"/>
              </a:rPr>
              <a:t>https://github.com/damienbod/AspNetCoreHybridFlowWithApi </a:t>
            </a:r>
            <a:r>
              <a:rPr lang="en-GB" sz="1800" dirty="0">
                <a:hlinkClick r:id="rId4"/>
              </a:rPr>
              <a:t>https://github.com/damienbod/AspNetCoreWindowsAuth</a:t>
            </a:r>
            <a:endParaRPr lang="en-GB" sz="1800" dirty="0"/>
          </a:p>
        </p:txBody>
      </p:sp>
      <p:sp>
        <p:nvSpPr>
          <p:cNvPr id="2" name="Textfeld 1">
            <a:extLst>
              <a:ext uri="{FF2B5EF4-FFF2-40B4-BE49-F238E27FC236}">
                <a16:creationId xmlns:a16="http://schemas.microsoft.com/office/drawing/2014/main" id="{19A9744A-3266-40C5-9BCC-BA94E8E857AF}"/>
              </a:ext>
            </a:extLst>
          </p:cNvPr>
          <p:cNvSpPr txBox="1"/>
          <p:nvPr/>
        </p:nvSpPr>
        <p:spPr>
          <a:xfrm>
            <a:off x="1272877" y="2454935"/>
            <a:ext cx="10553262" cy="1754326"/>
          </a:xfrm>
          <a:prstGeom prst="rect">
            <a:avLst/>
          </a:prstGeom>
          <a:noFill/>
        </p:spPr>
        <p:txBody>
          <a:bodyPr wrap="square" rtlCol="0">
            <a:spAutoFit/>
          </a:bodyPr>
          <a:lstStyle/>
          <a:p>
            <a:r>
              <a:rPr lang="en-GB" sz="3600" dirty="0">
                <a:latin typeface="+mj-lt"/>
              </a:rPr>
              <a:t>OpenID</a:t>
            </a:r>
            <a:r>
              <a:rPr lang="en-CH" sz="3600" dirty="0">
                <a:latin typeface="+mj-lt"/>
              </a:rPr>
              <a:t> </a:t>
            </a:r>
            <a:r>
              <a:rPr lang="de-CH" sz="3600" dirty="0">
                <a:latin typeface="+mj-lt"/>
              </a:rPr>
              <a:t>C</a:t>
            </a:r>
            <a:r>
              <a:rPr lang="en-CH" sz="3600" dirty="0">
                <a:latin typeface="+mj-lt"/>
              </a:rPr>
              <a:t>o</a:t>
            </a:r>
            <a:r>
              <a:rPr lang="de-CH" sz="3600" dirty="0">
                <a:latin typeface="+mj-lt"/>
              </a:rPr>
              <a:t>n</a:t>
            </a:r>
            <a:r>
              <a:rPr lang="en-CH" sz="3600" dirty="0">
                <a:latin typeface="+mj-lt"/>
              </a:rPr>
              <a:t>n</a:t>
            </a:r>
            <a:r>
              <a:rPr lang="de-CH" sz="3600" dirty="0">
                <a:latin typeface="+mj-lt"/>
              </a:rPr>
              <a:t>e</a:t>
            </a:r>
            <a:r>
              <a:rPr lang="en-CH" sz="3600" dirty="0">
                <a:latin typeface="+mj-lt"/>
              </a:rPr>
              <a:t>c</a:t>
            </a:r>
            <a:r>
              <a:rPr lang="de-CH" sz="3600" dirty="0">
                <a:latin typeface="+mj-lt"/>
              </a:rPr>
              <a:t>t</a:t>
            </a:r>
            <a:r>
              <a:rPr lang="en-GB" sz="3600" dirty="0">
                <a:latin typeface="+mj-lt"/>
              </a:rPr>
              <a:t> Hybrid Flow</a:t>
            </a:r>
            <a:endParaRPr lang="en-CH" sz="3600" dirty="0">
              <a:latin typeface="+mj-lt"/>
            </a:endParaRPr>
          </a:p>
          <a:p>
            <a:endParaRPr lang="en-CH" sz="3600" dirty="0">
              <a:latin typeface="+mj-lt"/>
            </a:endParaRPr>
          </a:p>
          <a:p>
            <a:r>
              <a:rPr lang="en-GB" sz="3600" dirty="0">
                <a:latin typeface="+mj-lt"/>
              </a:rPr>
              <a:t>OAuth2 Resource Owner Credentials Flow</a:t>
            </a:r>
          </a:p>
        </p:txBody>
      </p:sp>
      <p:sp>
        <p:nvSpPr>
          <p:cNvPr id="6" name="TextBox 5">
            <a:extLst>
              <a:ext uri="{FF2B5EF4-FFF2-40B4-BE49-F238E27FC236}">
                <a16:creationId xmlns:a16="http://schemas.microsoft.com/office/drawing/2014/main" id="{B5E474CA-716C-4DB5-965A-2B0383EFEBBA}"/>
              </a:ext>
            </a:extLst>
          </p:cNvPr>
          <p:cNvSpPr txBox="1"/>
          <p:nvPr/>
        </p:nvSpPr>
        <p:spPr>
          <a:xfrm>
            <a:off x="1272877" y="460421"/>
            <a:ext cx="4039658" cy="1107996"/>
          </a:xfrm>
          <a:prstGeom prst="rect">
            <a:avLst/>
          </a:prstGeom>
          <a:noFill/>
        </p:spPr>
        <p:txBody>
          <a:bodyPr wrap="square" rtlCol="0">
            <a:spAutoFit/>
          </a:bodyPr>
          <a:lstStyle/>
          <a:p>
            <a:r>
              <a:rPr lang="de-CH" sz="6600" dirty="0"/>
              <a:t>D</a:t>
            </a:r>
            <a:r>
              <a:rPr lang="en-CH" sz="6600" dirty="0"/>
              <a:t>e</a:t>
            </a:r>
            <a:r>
              <a:rPr lang="de-CH" sz="6600" dirty="0"/>
              <a:t>m</a:t>
            </a:r>
            <a:r>
              <a:rPr lang="en-CH" sz="6600" dirty="0"/>
              <a:t>o</a:t>
            </a:r>
          </a:p>
        </p:txBody>
      </p:sp>
    </p:spTree>
    <p:extLst>
      <p:ext uri="{BB962C8B-B14F-4D97-AF65-F5344CB8AC3E}">
        <p14:creationId xmlns:p14="http://schemas.microsoft.com/office/powerpoint/2010/main" val="3139758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a:extLst>
              <a:ext uri="{FF2B5EF4-FFF2-40B4-BE49-F238E27FC236}">
                <a16:creationId xmlns:a16="http://schemas.microsoft.com/office/drawing/2014/main" id="{CE7218DA-5BD3-42BE-8A3C-ADC4B11F42C5}"/>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6928" b="4139"/>
          <a:stretch/>
        </p:blipFill>
        <p:spPr>
          <a:xfrm>
            <a:off x="20" y="1"/>
            <a:ext cx="12191980" cy="6857999"/>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rPr>
              <a:t>Protecting APIs</a:t>
            </a:r>
          </a:p>
        </p:txBody>
      </p:sp>
      <p:cxnSp>
        <p:nvCxnSpPr>
          <p:cNvPr id="13" name="Straight Connector 12">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956808"/>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400" kern="1200">
                <a:solidFill>
                  <a:schemeClr val="tx1"/>
                </a:solidFill>
                <a:latin typeface="+mj-lt"/>
                <a:ea typeface="+mj-ea"/>
                <a:cs typeface="+mj-cs"/>
              </a:rPr>
              <a:t>JWT Bearer Authentication</a:t>
            </a:r>
            <a:br>
              <a:rPr lang="en-US" sz="5400" kern="1200">
                <a:solidFill>
                  <a:schemeClr val="tx1"/>
                </a:solidFill>
                <a:latin typeface="+mj-lt"/>
                <a:ea typeface="+mj-ea"/>
                <a:cs typeface="+mj-cs"/>
              </a:rPr>
            </a:br>
            <a:r>
              <a:rPr lang="en-US" sz="5400" kern="1200">
                <a:solidFill>
                  <a:schemeClr val="tx1"/>
                </a:solidFill>
                <a:latin typeface="+mj-lt"/>
                <a:ea typeface="+mj-ea"/>
                <a:cs typeface="+mj-cs"/>
              </a:rPr>
              <a:t>Introspection</a:t>
            </a:r>
            <a:br>
              <a:rPr lang="en-US" sz="5400" kern="1200">
                <a:solidFill>
                  <a:schemeClr val="tx1"/>
                </a:solidFill>
                <a:latin typeface="+mj-lt"/>
                <a:ea typeface="+mj-ea"/>
                <a:cs typeface="+mj-cs"/>
              </a:rPr>
            </a:br>
            <a:r>
              <a:rPr lang="en-US" sz="5400" kern="1200">
                <a:solidFill>
                  <a:schemeClr val="tx1"/>
                </a:solidFill>
                <a:latin typeface="+mj-lt"/>
                <a:ea typeface="+mj-ea"/>
                <a:cs typeface="+mj-cs"/>
              </a:rPr>
              <a:t>Cookies … not for APIs mostly...</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219938"/>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8B2E08F8-0392-410E-96C6-192B307079CE}"/>
              </a:ext>
            </a:extLst>
          </p:cNvPr>
          <p:cNvSpPr txBox="1"/>
          <p:nvPr/>
        </p:nvSpPr>
        <p:spPr>
          <a:xfrm>
            <a:off x="1163782" y="1579417"/>
            <a:ext cx="10427854" cy="3447098"/>
          </a:xfrm>
          <a:prstGeom prst="rect">
            <a:avLst/>
          </a:prstGeom>
          <a:noFill/>
        </p:spPr>
        <p:txBody>
          <a:bodyPr wrap="square" rtlCol="0">
            <a:spAutoFit/>
          </a:bodyPr>
          <a:lstStyle/>
          <a:p>
            <a:r>
              <a:rPr lang="en-GB" sz="5400" dirty="0">
                <a:latin typeface="+mj-lt"/>
              </a:rPr>
              <a:t>Public APIs</a:t>
            </a:r>
            <a:br>
              <a:rPr lang="en-GB" dirty="0">
                <a:latin typeface="+mj-lt"/>
              </a:rPr>
            </a:br>
            <a:r>
              <a:rPr lang="en-GB" sz="2800" dirty="0">
                <a:latin typeface="+mj-lt"/>
              </a:rPr>
              <a:t>use same </a:t>
            </a:r>
            <a:r>
              <a:rPr lang="en-GB" sz="2800" dirty="0" err="1">
                <a:latin typeface="+mj-lt"/>
              </a:rPr>
              <a:t>access_token</a:t>
            </a:r>
            <a:br>
              <a:rPr lang="en-GB" dirty="0">
                <a:latin typeface="+mj-lt"/>
              </a:rPr>
            </a:br>
            <a:br>
              <a:rPr lang="en-GB" sz="5400" dirty="0">
                <a:latin typeface="+mj-lt"/>
              </a:rPr>
            </a:br>
            <a:r>
              <a:rPr lang="en-GB" sz="5400" dirty="0">
                <a:latin typeface="+mj-lt"/>
              </a:rPr>
              <a:t>Private APIs, APIs in protected Zones</a:t>
            </a:r>
            <a:br>
              <a:rPr lang="en-GB" sz="4800" dirty="0">
                <a:latin typeface="+mj-lt"/>
              </a:rPr>
            </a:br>
            <a:r>
              <a:rPr lang="en-GB" sz="2800" dirty="0">
                <a:latin typeface="+mj-lt"/>
              </a:rPr>
              <a:t>use a new </a:t>
            </a:r>
            <a:r>
              <a:rPr lang="en-GB" sz="2800" dirty="0" err="1">
                <a:latin typeface="+mj-lt"/>
              </a:rPr>
              <a:t>access_token</a:t>
            </a:r>
            <a:r>
              <a:rPr lang="en-GB" sz="2800" dirty="0">
                <a:latin typeface="+mj-lt"/>
              </a:rPr>
              <a:t>, not the public </a:t>
            </a:r>
            <a:r>
              <a:rPr lang="en-GB" sz="2800" dirty="0" err="1">
                <a:latin typeface="+mj-lt"/>
              </a:rPr>
              <a:t>access_token</a:t>
            </a:r>
            <a:endParaRPr lang="en-GB" sz="2800" dirty="0">
              <a:latin typeface="+mj-lt"/>
            </a:endParaRPr>
          </a:p>
        </p:txBody>
      </p:sp>
    </p:spTree>
    <p:extLst>
      <p:ext uri="{BB962C8B-B14F-4D97-AF65-F5344CB8AC3E}">
        <p14:creationId xmlns:p14="http://schemas.microsoft.com/office/powerpoint/2010/main" val="334125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7241404E-F95C-4FAF-A59D-0D3C3DE0FE14}"/>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6928" b="4139"/>
          <a:stretch/>
        </p:blipFill>
        <p:spPr>
          <a:xfrm>
            <a:off x="20" y="1"/>
            <a:ext cx="12191980" cy="6857999"/>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rPr>
              <a:t>Security &amp; Applications today</a:t>
            </a:r>
          </a:p>
        </p:txBody>
      </p:sp>
      <p:cxnSp>
        <p:nvCxnSpPr>
          <p:cNvPr id="11" name="Straight Connector 10">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517256"/>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E293D215-3997-4001-A5B3-E670BB3E745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6928" b="4139"/>
          <a:stretch/>
        </p:blipFill>
        <p:spPr>
          <a:xfrm>
            <a:off x="20" y="1"/>
            <a:ext cx="12191980" cy="6857999"/>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4387349" y="1200152"/>
            <a:ext cx="6897171" cy="4457696"/>
          </a:xfrm>
        </p:spPr>
        <p:txBody>
          <a:bodyPr vert="horz" lIns="91440" tIns="45720" rIns="91440" bIns="45720" rtlCol="0" anchor="ctr">
            <a:normAutofit/>
          </a:bodyPr>
          <a:lstStyle/>
          <a:p>
            <a:br>
              <a:rPr lang="en-US" sz="6200" dirty="0">
                <a:solidFill>
                  <a:srgbClr val="FFFFFF"/>
                </a:solidFill>
              </a:rPr>
            </a:br>
            <a:r>
              <a:rPr lang="en-US" sz="6200" dirty="0">
                <a:solidFill>
                  <a:srgbClr val="FFFFFF"/>
                </a:solidFill>
              </a:rPr>
              <a:t>Authorization: ASP.NET Core Policies</a:t>
            </a:r>
            <a:br>
              <a:rPr lang="en-US" sz="6200" dirty="0">
                <a:solidFill>
                  <a:srgbClr val="FFFFFF"/>
                </a:solidFill>
              </a:rPr>
            </a:br>
            <a:endParaRPr lang="en-US" sz="6200" dirty="0">
              <a:solidFill>
                <a:srgbClr val="FFFFFF"/>
              </a:solidFill>
            </a:endParaRPr>
          </a:p>
        </p:txBody>
      </p:sp>
      <p:cxnSp>
        <p:nvCxnSpPr>
          <p:cNvPr id="11" name="Straight Connector 10">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834543"/>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6C953CC-CB01-4EE6-BC5A-DA3BE9166976}"/>
              </a:ext>
            </a:extLst>
          </p:cNvPr>
          <p:cNvSpPr txBox="1"/>
          <p:nvPr/>
        </p:nvSpPr>
        <p:spPr>
          <a:xfrm>
            <a:off x="1524000" y="1122362"/>
            <a:ext cx="9144000" cy="2840037"/>
          </a:xfrm>
          <a:prstGeom prst="rect">
            <a:avLst/>
          </a:prstGeom>
        </p:spPr>
        <p:txBody>
          <a:bodyPr vert="horz" lIns="91440" tIns="45720" rIns="91440" bIns="45720" rtlCol="0" anchor="b">
            <a:normAutofit fontScale="92500" lnSpcReduction="20000"/>
          </a:bodyPr>
          <a:lstStyle/>
          <a:p>
            <a:pPr algn="ctr"/>
            <a:r>
              <a:rPr lang="en-GB" sz="4400" dirty="0"/>
              <a:t>Authorization is the responsibility of the Application / API, not the STS.</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r>
              <a:rPr lang="en-GB" sz="4400" dirty="0"/>
              <a:t>This can be implemented in an separate library.</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908136"/>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3">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5">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extfeld 1">
            <a:extLst>
              <a:ext uri="{FF2B5EF4-FFF2-40B4-BE49-F238E27FC236}">
                <a16:creationId xmlns:a16="http://schemas.microsoft.com/office/drawing/2014/main" id="{B5619178-272B-4C5A-9561-6D5F033D924B}"/>
              </a:ext>
            </a:extLst>
          </p:cNvPr>
          <p:cNvGraphicFramePr/>
          <p:nvPr>
            <p:extLst>
              <p:ext uri="{D42A27DB-BD31-4B8C-83A1-F6EECF244321}">
                <p14:modId xmlns:p14="http://schemas.microsoft.com/office/powerpoint/2010/main" val="2174258272"/>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4440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a:solidFill>
                  <a:srgbClr val="FFFFFF"/>
                </a:solidFill>
                <a:latin typeface="+mj-lt"/>
                <a:ea typeface="+mj-ea"/>
                <a:cs typeface="+mj-cs"/>
              </a:rPr>
              <a:t>Create a Requirement</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AC76181-E23C-4255-ACB0-0E6249CBDFB7}"/>
              </a:ext>
            </a:extLst>
          </p:cNvPr>
          <p:cNvPicPr>
            <a:picLocks noChangeAspect="1"/>
          </p:cNvPicPr>
          <p:nvPr/>
        </p:nvPicPr>
        <p:blipFill>
          <a:blip r:embed="rId2"/>
          <a:stretch>
            <a:fillRect/>
          </a:stretch>
        </p:blipFill>
        <p:spPr>
          <a:xfrm>
            <a:off x="320040" y="3057256"/>
            <a:ext cx="11496821" cy="2902947"/>
          </a:xfrm>
          <a:prstGeom prst="rect">
            <a:avLst/>
          </a:prstGeom>
        </p:spPr>
      </p:pic>
    </p:spTree>
    <p:extLst>
      <p:ext uri="{BB962C8B-B14F-4D97-AF65-F5344CB8AC3E}">
        <p14:creationId xmlns:p14="http://schemas.microsoft.com/office/powerpoint/2010/main" val="2079924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a:solidFill>
                  <a:srgbClr val="FFFFFF"/>
                </a:solidFill>
                <a:latin typeface="+mj-lt"/>
                <a:ea typeface="+mj-ea"/>
                <a:cs typeface="+mj-cs"/>
              </a:rPr>
              <a:t>Make a Handler</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BC96B0A-FFC2-4F14-8E74-479CBB25ABE3}"/>
              </a:ext>
            </a:extLst>
          </p:cNvPr>
          <p:cNvPicPr>
            <a:picLocks noChangeAspect="1"/>
          </p:cNvPicPr>
          <p:nvPr/>
        </p:nvPicPr>
        <p:blipFill>
          <a:blip r:embed="rId3"/>
          <a:stretch>
            <a:fillRect/>
          </a:stretch>
        </p:blipFill>
        <p:spPr>
          <a:xfrm>
            <a:off x="476225" y="2368596"/>
            <a:ext cx="11084950" cy="4489404"/>
          </a:xfrm>
          <a:prstGeom prst="rect">
            <a:avLst/>
          </a:prstGeom>
        </p:spPr>
      </p:pic>
    </p:spTree>
    <p:extLst>
      <p:ext uri="{BB962C8B-B14F-4D97-AF65-F5344CB8AC3E}">
        <p14:creationId xmlns:p14="http://schemas.microsoft.com/office/powerpoint/2010/main" val="4031522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a:solidFill>
                  <a:srgbClr val="FFFFFF"/>
                </a:solidFill>
                <a:latin typeface="+mj-lt"/>
                <a:ea typeface="+mj-ea"/>
                <a:cs typeface="+mj-cs"/>
              </a:rPr>
              <a:t>Create a Policy</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6302B10-9F1C-4CDF-BD69-00569D4B1F86}"/>
              </a:ext>
            </a:extLst>
          </p:cNvPr>
          <p:cNvPicPr>
            <a:picLocks noChangeAspect="1"/>
          </p:cNvPicPr>
          <p:nvPr/>
        </p:nvPicPr>
        <p:blipFill>
          <a:blip r:embed="rId2"/>
          <a:stretch>
            <a:fillRect/>
          </a:stretch>
        </p:blipFill>
        <p:spPr>
          <a:xfrm>
            <a:off x="320040" y="2884805"/>
            <a:ext cx="11496821" cy="3247849"/>
          </a:xfrm>
          <a:prstGeom prst="rect">
            <a:avLst/>
          </a:prstGeom>
        </p:spPr>
      </p:pic>
    </p:spTree>
    <p:extLst>
      <p:ext uri="{BB962C8B-B14F-4D97-AF65-F5344CB8AC3E}">
        <p14:creationId xmlns:p14="http://schemas.microsoft.com/office/powerpoint/2010/main" val="1627429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latin typeface="+mj-lt"/>
                <a:ea typeface="+mj-ea"/>
                <a:cs typeface="+mj-cs"/>
              </a:rPr>
              <a:t>Apply the Policy</a:t>
            </a:r>
            <a:r>
              <a:rPr lang="en-CH" sz="5400" kern="1200" dirty="0">
                <a:solidFill>
                  <a:srgbClr val="FFFFFF"/>
                </a:solidFill>
                <a:latin typeface="+mj-lt"/>
                <a:ea typeface="+mj-ea"/>
                <a:cs typeface="+mj-cs"/>
              </a:rPr>
              <a:t> (</a:t>
            </a:r>
            <a:r>
              <a:rPr lang="de-CH" sz="5400" kern="1200" dirty="0">
                <a:solidFill>
                  <a:srgbClr val="FFFFFF"/>
                </a:solidFill>
                <a:latin typeface="+mj-lt"/>
                <a:ea typeface="+mj-ea"/>
                <a:cs typeface="+mj-cs"/>
              </a:rPr>
              <a:t>C</a:t>
            </a:r>
            <a:r>
              <a:rPr lang="en-CH" sz="5400" dirty="0" err="1">
                <a:solidFill>
                  <a:srgbClr val="FFFFFF"/>
                </a:solidFill>
                <a:latin typeface="+mj-lt"/>
                <a:ea typeface="+mj-ea"/>
                <a:cs typeface="+mj-cs"/>
              </a:rPr>
              <a:t>ontroller</a:t>
            </a:r>
            <a:r>
              <a:rPr lang="en-CH" sz="5400" kern="1200" dirty="0">
                <a:solidFill>
                  <a:srgbClr val="FFFFFF"/>
                </a:solidFill>
                <a:latin typeface="+mj-lt"/>
                <a:ea typeface="+mj-ea"/>
                <a:cs typeface="+mj-cs"/>
              </a:rPr>
              <a:t>)</a:t>
            </a:r>
            <a:endParaRPr lang="en-US" sz="5400" kern="1200" dirty="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AE0BF99-9F69-4A35-B781-E5F54C98653F}"/>
              </a:ext>
            </a:extLst>
          </p:cNvPr>
          <p:cNvPicPr>
            <a:picLocks noChangeAspect="1"/>
          </p:cNvPicPr>
          <p:nvPr/>
        </p:nvPicPr>
        <p:blipFill>
          <a:blip r:embed="rId3"/>
          <a:stretch>
            <a:fillRect/>
          </a:stretch>
        </p:blipFill>
        <p:spPr>
          <a:xfrm>
            <a:off x="1607399" y="2509911"/>
            <a:ext cx="8922102" cy="3997637"/>
          </a:xfrm>
          <a:prstGeom prst="rect">
            <a:avLst/>
          </a:prstGeom>
        </p:spPr>
      </p:pic>
    </p:spTree>
    <p:extLst>
      <p:ext uri="{BB962C8B-B14F-4D97-AF65-F5344CB8AC3E}">
        <p14:creationId xmlns:p14="http://schemas.microsoft.com/office/powerpoint/2010/main" val="1756822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latin typeface="+mj-lt"/>
                <a:ea typeface="+mj-ea"/>
                <a:cs typeface="+mj-cs"/>
              </a:rPr>
              <a:t>Apply the Policy</a:t>
            </a:r>
            <a:r>
              <a:rPr lang="en-CH" sz="5400" kern="1200" dirty="0">
                <a:solidFill>
                  <a:srgbClr val="FFFFFF"/>
                </a:solidFill>
                <a:latin typeface="+mj-lt"/>
                <a:ea typeface="+mj-ea"/>
                <a:cs typeface="+mj-cs"/>
              </a:rPr>
              <a:t> </a:t>
            </a:r>
            <a:r>
              <a:rPr lang="de-CH" sz="5400" kern="1200" dirty="0">
                <a:solidFill>
                  <a:srgbClr val="FFFFFF"/>
                </a:solidFill>
                <a:latin typeface="+mj-lt"/>
                <a:ea typeface="+mj-ea"/>
                <a:cs typeface="+mj-cs"/>
              </a:rPr>
              <a:t>(R</a:t>
            </a:r>
            <a:r>
              <a:rPr lang="en-CH" sz="5400" kern="1200" dirty="0">
                <a:solidFill>
                  <a:srgbClr val="FFFFFF"/>
                </a:solidFill>
                <a:latin typeface="+mj-lt"/>
                <a:ea typeface="+mj-ea"/>
                <a:cs typeface="+mj-cs"/>
              </a:rPr>
              <a:t>a</a:t>
            </a:r>
            <a:r>
              <a:rPr lang="de-CH" sz="5400" kern="1200" dirty="0">
                <a:solidFill>
                  <a:srgbClr val="FFFFFF"/>
                </a:solidFill>
                <a:latin typeface="+mj-lt"/>
                <a:ea typeface="+mj-ea"/>
                <a:cs typeface="+mj-cs"/>
              </a:rPr>
              <a:t>z</a:t>
            </a:r>
            <a:r>
              <a:rPr lang="en-CH" sz="5400" kern="1200" dirty="0">
                <a:solidFill>
                  <a:srgbClr val="FFFFFF"/>
                </a:solidFill>
                <a:latin typeface="+mj-lt"/>
                <a:ea typeface="+mj-ea"/>
                <a:cs typeface="+mj-cs"/>
              </a:rPr>
              <a:t>o</a:t>
            </a:r>
            <a:r>
              <a:rPr lang="de-CH" sz="5400" kern="1200" dirty="0">
                <a:solidFill>
                  <a:srgbClr val="FFFFFF"/>
                </a:solidFill>
                <a:latin typeface="+mj-lt"/>
                <a:ea typeface="+mj-ea"/>
                <a:cs typeface="+mj-cs"/>
              </a:rPr>
              <a:t>r</a:t>
            </a:r>
            <a:r>
              <a:rPr lang="en-CH" sz="5400" kern="1200" dirty="0">
                <a:solidFill>
                  <a:srgbClr val="FFFFFF"/>
                </a:solidFill>
                <a:latin typeface="+mj-lt"/>
                <a:ea typeface="+mj-ea"/>
                <a:cs typeface="+mj-cs"/>
              </a:rPr>
              <a:t> </a:t>
            </a:r>
            <a:r>
              <a:rPr lang="de-CH" sz="5400" kern="1200" dirty="0">
                <a:solidFill>
                  <a:srgbClr val="FFFFFF"/>
                </a:solidFill>
                <a:latin typeface="+mj-lt"/>
                <a:ea typeface="+mj-ea"/>
                <a:cs typeface="+mj-cs"/>
              </a:rPr>
              <a:t>P</a:t>
            </a:r>
            <a:r>
              <a:rPr lang="en-CH" sz="5400" kern="1200" dirty="0">
                <a:solidFill>
                  <a:srgbClr val="FFFFFF"/>
                </a:solidFill>
                <a:latin typeface="+mj-lt"/>
                <a:ea typeface="+mj-ea"/>
                <a:cs typeface="+mj-cs"/>
              </a:rPr>
              <a:t>a</a:t>
            </a:r>
            <a:r>
              <a:rPr lang="de-CH" sz="5400" kern="1200" dirty="0">
                <a:solidFill>
                  <a:srgbClr val="FFFFFF"/>
                </a:solidFill>
                <a:latin typeface="+mj-lt"/>
                <a:ea typeface="+mj-ea"/>
                <a:cs typeface="+mj-cs"/>
              </a:rPr>
              <a:t>g</a:t>
            </a:r>
            <a:r>
              <a:rPr lang="en-CH" sz="5400" kern="1200" dirty="0">
                <a:solidFill>
                  <a:srgbClr val="FFFFFF"/>
                </a:solidFill>
                <a:latin typeface="+mj-lt"/>
                <a:ea typeface="+mj-ea"/>
                <a:cs typeface="+mj-cs"/>
              </a:rPr>
              <a:t>e)</a:t>
            </a:r>
            <a:endParaRPr lang="en-US" sz="5400" kern="1200" dirty="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5E8E628-7BFA-4962-A753-F0A46951E769}"/>
              </a:ext>
            </a:extLst>
          </p:cNvPr>
          <p:cNvPicPr>
            <a:picLocks noChangeAspect="1"/>
          </p:cNvPicPr>
          <p:nvPr/>
        </p:nvPicPr>
        <p:blipFill>
          <a:blip r:embed="rId3"/>
          <a:stretch>
            <a:fillRect/>
          </a:stretch>
        </p:blipFill>
        <p:spPr>
          <a:xfrm>
            <a:off x="2090142" y="2310834"/>
            <a:ext cx="8011715" cy="4561080"/>
          </a:xfrm>
          <a:prstGeom prst="rect">
            <a:avLst/>
          </a:prstGeom>
        </p:spPr>
      </p:pic>
    </p:spTree>
    <p:extLst>
      <p:ext uri="{BB962C8B-B14F-4D97-AF65-F5344CB8AC3E}">
        <p14:creationId xmlns:p14="http://schemas.microsoft.com/office/powerpoint/2010/main" val="1177461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latin typeface="+mj-lt"/>
                <a:ea typeface="+mj-ea"/>
                <a:cs typeface="+mj-cs"/>
              </a:rPr>
              <a:t>Apply </a:t>
            </a:r>
            <a:r>
              <a:rPr lang="en-CH" sz="5400" kern="1200" dirty="0">
                <a:solidFill>
                  <a:srgbClr val="FFFFFF"/>
                </a:solidFill>
                <a:latin typeface="+mj-lt"/>
                <a:ea typeface="+mj-ea"/>
                <a:cs typeface="+mj-cs"/>
              </a:rPr>
              <a:t>a</a:t>
            </a:r>
            <a:r>
              <a:rPr lang="en-US" sz="5400" kern="1200" dirty="0">
                <a:solidFill>
                  <a:srgbClr val="FFFFFF"/>
                </a:solidFill>
                <a:latin typeface="+mj-lt"/>
                <a:ea typeface="+mj-ea"/>
                <a:cs typeface="+mj-cs"/>
              </a:rPr>
              <a:t> R</a:t>
            </a:r>
            <a:r>
              <a:rPr lang="en-CH" sz="5400" kern="1200" dirty="0">
                <a:solidFill>
                  <a:srgbClr val="FFFFFF"/>
                </a:solidFill>
                <a:latin typeface="+mj-lt"/>
                <a:ea typeface="+mj-ea"/>
                <a:cs typeface="+mj-cs"/>
              </a:rPr>
              <a:t>e</a:t>
            </a:r>
            <a:r>
              <a:rPr lang="de-CH" sz="5400" kern="1200" dirty="0">
                <a:solidFill>
                  <a:srgbClr val="FFFFFF"/>
                </a:solidFill>
                <a:latin typeface="+mj-lt"/>
                <a:ea typeface="+mj-ea"/>
                <a:cs typeface="+mj-cs"/>
              </a:rPr>
              <a:t>q</a:t>
            </a:r>
            <a:r>
              <a:rPr lang="en-CH" sz="5400" kern="1200" dirty="0">
                <a:solidFill>
                  <a:srgbClr val="FFFFFF"/>
                </a:solidFill>
                <a:latin typeface="+mj-lt"/>
                <a:ea typeface="+mj-ea"/>
                <a:cs typeface="+mj-cs"/>
              </a:rPr>
              <a:t>u</a:t>
            </a:r>
            <a:r>
              <a:rPr lang="de-CH" sz="5400" kern="1200" dirty="0">
                <a:solidFill>
                  <a:srgbClr val="FFFFFF"/>
                </a:solidFill>
                <a:latin typeface="+mj-lt"/>
                <a:ea typeface="+mj-ea"/>
                <a:cs typeface="+mj-cs"/>
              </a:rPr>
              <a:t>i</a:t>
            </a:r>
            <a:r>
              <a:rPr lang="en-CH" sz="5400" kern="1200" dirty="0">
                <a:solidFill>
                  <a:srgbClr val="FFFFFF"/>
                </a:solidFill>
                <a:latin typeface="+mj-lt"/>
                <a:ea typeface="+mj-ea"/>
                <a:cs typeface="+mj-cs"/>
              </a:rPr>
              <a:t>r</a:t>
            </a:r>
            <a:r>
              <a:rPr lang="de-CH" sz="5400" kern="1200" dirty="0">
                <a:solidFill>
                  <a:srgbClr val="FFFFFF"/>
                </a:solidFill>
                <a:latin typeface="+mj-lt"/>
                <a:ea typeface="+mj-ea"/>
                <a:cs typeface="+mj-cs"/>
              </a:rPr>
              <a:t>e</a:t>
            </a:r>
            <a:r>
              <a:rPr lang="en-CH" sz="5400" kern="1200" dirty="0">
                <a:solidFill>
                  <a:srgbClr val="FFFFFF"/>
                </a:solidFill>
                <a:latin typeface="+mj-lt"/>
                <a:ea typeface="+mj-ea"/>
                <a:cs typeface="+mj-cs"/>
              </a:rPr>
              <a:t>m</a:t>
            </a:r>
            <a:r>
              <a:rPr lang="de-CH" sz="5400" kern="1200" dirty="0">
                <a:solidFill>
                  <a:srgbClr val="FFFFFF"/>
                </a:solidFill>
                <a:latin typeface="+mj-lt"/>
                <a:ea typeface="+mj-ea"/>
                <a:cs typeface="+mj-cs"/>
              </a:rPr>
              <a:t>e</a:t>
            </a:r>
            <a:r>
              <a:rPr lang="en-CH" sz="5400" kern="1200" dirty="0">
                <a:solidFill>
                  <a:srgbClr val="FFFFFF"/>
                </a:solidFill>
                <a:latin typeface="+mj-lt"/>
                <a:ea typeface="+mj-ea"/>
                <a:cs typeface="+mj-cs"/>
              </a:rPr>
              <a:t>n</a:t>
            </a:r>
            <a:r>
              <a:rPr lang="de-CH" sz="5400" kern="1200" dirty="0">
                <a:solidFill>
                  <a:srgbClr val="FFFFFF"/>
                </a:solidFill>
                <a:latin typeface="+mj-lt"/>
                <a:ea typeface="+mj-ea"/>
                <a:cs typeface="+mj-cs"/>
              </a:rPr>
              <a:t>t</a:t>
            </a:r>
            <a:r>
              <a:rPr lang="en-CH" sz="5400" kern="1200" dirty="0">
                <a:solidFill>
                  <a:srgbClr val="FFFFFF"/>
                </a:solidFill>
                <a:latin typeface="+mj-lt"/>
                <a:ea typeface="+mj-ea"/>
                <a:cs typeface="+mj-cs"/>
              </a:rPr>
              <a:t> </a:t>
            </a:r>
            <a:r>
              <a:rPr lang="en-CH" sz="5400" dirty="0">
                <a:solidFill>
                  <a:srgbClr val="FFFFFF"/>
                </a:solidFill>
                <a:latin typeface="+mj-lt"/>
                <a:ea typeface="+mj-ea"/>
                <a:cs typeface="+mj-cs"/>
              </a:rPr>
              <a:t>d</a:t>
            </a:r>
            <a:r>
              <a:rPr lang="en-CH" sz="5400" kern="1200" dirty="0">
                <a:solidFill>
                  <a:srgbClr val="FFFFFF"/>
                </a:solidFill>
                <a:latin typeface="+mj-lt"/>
                <a:ea typeface="+mj-ea"/>
                <a:cs typeface="+mj-cs"/>
              </a:rPr>
              <a:t>i</a:t>
            </a:r>
            <a:r>
              <a:rPr lang="de-CH" sz="5400" kern="1200" dirty="0">
                <a:solidFill>
                  <a:srgbClr val="FFFFFF"/>
                </a:solidFill>
                <a:latin typeface="+mj-lt"/>
                <a:ea typeface="+mj-ea"/>
                <a:cs typeface="+mj-cs"/>
              </a:rPr>
              <a:t>r</a:t>
            </a:r>
            <a:r>
              <a:rPr lang="en-CH" sz="5400" kern="1200" dirty="0">
                <a:solidFill>
                  <a:srgbClr val="FFFFFF"/>
                </a:solidFill>
                <a:latin typeface="+mj-lt"/>
                <a:ea typeface="+mj-ea"/>
                <a:cs typeface="+mj-cs"/>
              </a:rPr>
              <a:t>e</a:t>
            </a:r>
            <a:r>
              <a:rPr lang="de-CH" sz="5400" kern="1200" dirty="0">
                <a:solidFill>
                  <a:srgbClr val="FFFFFF"/>
                </a:solidFill>
                <a:latin typeface="+mj-lt"/>
                <a:ea typeface="+mj-ea"/>
                <a:cs typeface="+mj-cs"/>
              </a:rPr>
              <a:t>c</a:t>
            </a:r>
            <a:r>
              <a:rPr lang="en-CH" sz="5400" kern="1200" dirty="0">
                <a:solidFill>
                  <a:srgbClr val="FFFFFF"/>
                </a:solidFill>
                <a:latin typeface="+mj-lt"/>
                <a:ea typeface="+mj-ea"/>
                <a:cs typeface="+mj-cs"/>
              </a:rPr>
              <a:t>t</a:t>
            </a:r>
            <a:r>
              <a:rPr lang="de-CH" sz="5400" kern="1200" dirty="0">
                <a:solidFill>
                  <a:srgbClr val="FFFFFF"/>
                </a:solidFill>
                <a:latin typeface="+mj-lt"/>
                <a:ea typeface="+mj-ea"/>
                <a:cs typeface="+mj-cs"/>
              </a:rPr>
              <a:t>l</a:t>
            </a:r>
            <a:r>
              <a:rPr lang="en-CH" sz="5400" kern="1200" dirty="0">
                <a:solidFill>
                  <a:srgbClr val="FFFFFF"/>
                </a:solidFill>
                <a:latin typeface="+mj-lt"/>
                <a:ea typeface="+mj-ea"/>
                <a:cs typeface="+mj-cs"/>
              </a:rPr>
              <a:t>y</a:t>
            </a:r>
            <a:endParaRPr lang="en-US" sz="5400" kern="1200" dirty="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6AD69AF-8CD8-4E16-927C-504D80FFE179}"/>
              </a:ext>
            </a:extLst>
          </p:cNvPr>
          <p:cNvPicPr>
            <a:picLocks noChangeAspect="1"/>
          </p:cNvPicPr>
          <p:nvPr/>
        </p:nvPicPr>
        <p:blipFill>
          <a:blip r:embed="rId3"/>
          <a:stretch>
            <a:fillRect/>
          </a:stretch>
        </p:blipFill>
        <p:spPr>
          <a:xfrm>
            <a:off x="1759421" y="2424437"/>
            <a:ext cx="9400122" cy="4433563"/>
          </a:xfrm>
          <a:prstGeom prst="rect">
            <a:avLst/>
          </a:prstGeom>
        </p:spPr>
      </p:pic>
    </p:spTree>
    <p:extLst>
      <p:ext uri="{BB962C8B-B14F-4D97-AF65-F5344CB8AC3E}">
        <p14:creationId xmlns:p14="http://schemas.microsoft.com/office/powerpoint/2010/main" val="34552555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de-CH" sz="5400" kern="1200" dirty="0">
                <a:solidFill>
                  <a:srgbClr val="FFFFFF"/>
                </a:solidFill>
                <a:latin typeface="+mj-lt"/>
                <a:ea typeface="+mj-ea"/>
                <a:cs typeface="+mj-cs"/>
              </a:rPr>
              <a:t>H</a:t>
            </a:r>
            <a:r>
              <a:rPr lang="en-CH" sz="5400" kern="1200" dirty="0">
                <a:solidFill>
                  <a:srgbClr val="FFFFFF"/>
                </a:solidFill>
                <a:latin typeface="+mj-lt"/>
                <a:ea typeface="+mj-ea"/>
                <a:cs typeface="+mj-cs"/>
              </a:rPr>
              <a:t>a</a:t>
            </a:r>
            <a:r>
              <a:rPr lang="de-CH" sz="5400" kern="1200" dirty="0">
                <a:solidFill>
                  <a:srgbClr val="FFFFFF"/>
                </a:solidFill>
                <a:latin typeface="+mj-lt"/>
                <a:ea typeface="+mj-ea"/>
                <a:cs typeface="+mj-cs"/>
              </a:rPr>
              <a:t>n</a:t>
            </a:r>
            <a:r>
              <a:rPr lang="en-CH" sz="5400" kern="1200" dirty="0">
                <a:solidFill>
                  <a:srgbClr val="FFFFFF"/>
                </a:solidFill>
                <a:latin typeface="+mj-lt"/>
                <a:ea typeface="+mj-ea"/>
                <a:cs typeface="+mj-cs"/>
              </a:rPr>
              <a:t>d</a:t>
            </a:r>
            <a:r>
              <a:rPr lang="de-CH" sz="5400" kern="1200" dirty="0">
                <a:solidFill>
                  <a:srgbClr val="FFFFFF"/>
                </a:solidFill>
                <a:latin typeface="+mj-lt"/>
                <a:ea typeface="+mj-ea"/>
                <a:cs typeface="+mj-cs"/>
              </a:rPr>
              <a:t>l</a:t>
            </a:r>
            <a:r>
              <a:rPr lang="en-CH" sz="5400" kern="1200" dirty="0">
                <a:solidFill>
                  <a:srgbClr val="FFFFFF"/>
                </a:solidFill>
                <a:latin typeface="+mj-lt"/>
                <a:ea typeface="+mj-ea"/>
                <a:cs typeface="+mj-cs"/>
              </a:rPr>
              <a:t>e</a:t>
            </a:r>
            <a:r>
              <a:rPr lang="de-CH" sz="5400" kern="1200" dirty="0">
                <a:solidFill>
                  <a:srgbClr val="FFFFFF"/>
                </a:solidFill>
                <a:latin typeface="+mj-lt"/>
                <a:ea typeface="+mj-ea"/>
                <a:cs typeface="+mj-cs"/>
              </a:rPr>
              <a:t>r</a:t>
            </a:r>
            <a:r>
              <a:rPr lang="en-CH" sz="5400" kern="1200" dirty="0">
                <a:solidFill>
                  <a:srgbClr val="FFFFFF"/>
                </a:solidFill>
                <a:latin typeface="+mj-lt"/>
                <a:ea typeface="+mj-ea"/>
                <a:cs typeface="+mj-cs"/>
              </a:rPr>
              <a:t> </a:t>
            </a:r>
            <a:r>
              <a:rPr lang="de-CH" sz="5400" kern="1200" dirty="0">
                <a:solidFill>
                  <a:srgbClr val="FFFFFF"/>
                </a:solidFill>
                <a:latin typeface="+mj-lt"/>
                <a:ea typeface="+mj-ea"/>
                <a:cs typeface="+mj-cs"/>
              </a:rPr>
              <a:t>w</a:t>
            </a:r>
            <a:r>
              <a:rPr lang="en-CH" sz="5400" kern="1200" dirty="0" err="1">
                <a:solidFill>
                  <a:srgbClr val="FFFFFF"/>
                </a:solidFill>
                <a:latin typeface="+mj-lt"/>
                <a:ea typeface="+mj-ea"/>
                <a:cs typeface="+mj-cs"/>
              </a:rPr>
              <a:t>i</a:t>
            </a:r>
            <a:r>
              <a:rPr lang="de-CH" sz="5400" kern="1200" dirty="0">
                <a:solidFill>
                  <a:srgbClr val="FFFFFF"/>
                </a:solidFill>
                <a:latin typeface="+mj-lt"/>
                <a:ea typeface="+mj-ea"/>
                <a:cs typeface="+mj-cs"/>
              </a:rPr>
              <a:t>t</a:t>
            </a:r>
            <a:r>
              <a:rPr lang="en-CH" sz="5400" kern="1200" dirty="0">
                <a:solidFill>
                  <a:srgbClr val="FFFFFF"/>
                </a:solidFill>
                <a:latin typeface="+mj-lt"/>
                <a:ea typeface="+mj-ea"/>
                <a:cs typeface="+mj-cs"/>
              </a:rPr>
              <a:t>h </a:t>
            </a:r>
            <a:r>
              <a:rPr lang="de-CH" sz="5400" kern="1200" dirty="0">
                <a:solidFill>
                  <a:srgbClr val="FFFFFF"/>
                </a:solidFill>
                <a:latin typeface="+mj-lt"/>
                <a:ea typeface="+mj-ea"/>
                <a:cs typeface="+mj-cs"/>
              </a:rPr>
              <a:t>R</a:t>
            </a:r>
            <a:r>
              <a:rPr lang="en-CH" sz="5400" kern="1200" dirty="0">
                <a:solidFill>
                  <a:srgbClr val="FFFFFF"/>
                </a:solidFill>
                <a:latin typeface="+mj-lt"/>
                <a:ea typeface="+mj-ea"/>
                <a:cs typeface="+mj-cs"/>
              </a:rPr>
              <a:t>e</a:t>
            </a:r>
            <a:r>
              <a:rPr lang="de-CH" sz="5400" kern="1200" dirty="0">
                <a:solidFill>
                  <a:srgbClr val="FFFFFF"/>
                </a:solidFill>
                <a:latin typeface="+mj-lt"/>
                <a:ea typeface="+mj-ea"/>
                <a:cs typeface="+mj-cs"/>
              </a:rPr>
              <a:t>s</a:t>
            </a:r>
            <a:r>
              <a:rPr lang="en-CH" sz="5400" kern="1200" dirty="0">
                <a:solidFill>
                  <a:srgbClr val="FFFFFF"/>
                </a:solidFill>
                <a:latin typeface="+mj-lt"/>
                <a:ea typeface="+mj-ea"/>
                <a:cs typeface="+mj-cs"/>
              </a:rPr>
              <a:t>o</a:t>
            </a:r>
            <a:r>
              <a:rPr lang="de-CH" sz="5400" kern="1200" dirty="0">
                <a:solidFill>
                  <a:srgbClr val="FFFFFF"/>
                </a:solidFill>
                <a:latin typeface="+mj-lt"/>
                <a:ea typeface="+mj-ea"/>
                <a:cs typeface="+mj-cs"/>
              </a:rPr>
              <a:t>u</a:t>
            </a:r>
            <a:r>
              <a:rPr lang="en-CH" sz="5400" kern="1200" dirty="0">
                <a:solidFill>
                  <a:srgbClr val="FFFFFF"/>
                </a:solidFill>
                <a:latin typeface="+mj-lt"/>
                <a:ea typeface="+mj-ea"/>
                <a:cs typeface="+mj-cs"/>
              </a:rPr>
              <a:t>r</a:t>
            </a:r>
            <a:r>
              <a:rPr lang="de-CH" sz="5400" kern="1200" dirty="0">
                <a:solidFill>
                  <a:srgbClr val="FFFFFF"/>
                </a:solidFill>
                <a:latin typeface="+mj-lt"/>
                <a:ea typeface="+mj-ea"/>
                <a:cs typeface="+mj-cs"/>
              </a:rPr>
              <a:t>c</a:t>
            </a:r>
            <a:r>
              <a:rPr lang="en-CH" sz="5400" kern="1200" dirty="0">
                <a:solidFill>
                  <a:srgbClr val="FFFFFF"/>
                </a:solidFill>
                <a:latin typeface="+mj-lt"/>
                <a:ea typeface="+mj-ea"/>
                <a:cs typeface="+mj-cs"/>
              </a:rPr>
              <a:t>e</a:t>
            </a:r>
            <a:endParaRPr lang="en-US" sz="5400" kern="1200" dirty="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D8AB810-E145-40AA-806F-A87A0A16B798}"/>
              </a:ext>
            </a:extLst>
          </p:cNvPr>
          <p:cNvPicPr>
            <a:picLocks noChangeAspect="1"/>
          </p:cNvPicPr>
          <p:nvPr/>
        </p:nvPicPr>
        <p:blipFill>
          <a:blip r:embed="rId3"/>
          <a:stretch>
            <a:fillRect/>
          </a:stretch>
        </p:blipFill>
        <p:spPr>
          <a:xfrm>
            <a:off x="2132526" y="2359607"/>
            <a:ext cx="8106177" cy="4325751"/>
          </a:xfrm>
          <a:prstGeom prst="rect">
            <a:avLst/>
          </a:prstGeom>
        </p:spPr>
      </p:pic>
    </p:spTree>
    <p:extLst>
      <p:ext uri="{BB962C8B-B14F-4D97-AF65-F5344CB8AC3E}">
        <p14:creationId xmlns:p14="http://schemas.microsoft.com/office/powerpoint/2010/main" val="322516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Tree>
    <p:extLst>
      <p:ext uri="{BB962C8B-B14F-4D97-AF65-F5344CB8AC3E}">
        <p14:creationId xmlns:p14="http://schemas.microsoft.com/office/powerpoint/2010/main" val="2872993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6C953CC-CB01-4EE6-BC5A-DA3BE9166976}"/>
              </a:ext>
            </a:extLst>
          </p:cNvPr>
          <p:cNvSpPr txBox="1"/>
          <p:nvPr/>
        </p:nvSpPr>
        <p:spPr>
          <a:xfrm>
            <a:off x="1524000" y="1122362"/>
            <a:ext cx="9144000" cy="2840037"/>
          </a:xfrm>
          <a:prstGeom prst="rect">
            <a:avLst/>
          </a:prstGeom>
        </p:spPr>
        <p:txBody>
          <a:bodyPr vert="horz" lIns="91440" tIns="45720" rIns="91440" bIns="45720" rtlCol="0" anchor="b">
            <a:normAutofit/>
          </a:bodyPr>
          <a:lstStyle/>
          <a:p>
            <a:pPr algn="ctr"/>
            <a:r>
              <a:rPr lang="en-CH" sz="4400" dirty="0"/>
              <a:t>A</a:t>
            </a:r>
            <a:r>
              <a:rPr lang="de-CH" sz="4400" dirty="0"/>
              <a:t>S</a:t>
            </a:r>
            <a:r>
              <a:rPr lang="en-CH" sz="4400" dirty="0"/>
              <a:t>P.</a:t>
            </a:r>
            <a:r>
              <a:rPr lang="de-CH" sz="4400" dirty="0"/>
              <a:t>N</a:t>
            </a:r>
            <a:r>
              <a:rPr lang="en-CH" sz="4400" dirty="0"/>
              <a:t>E</a:t>
            </a:r>
            <a:r>
              <a:rPr lang="de-CH" sz="4400" dirty="0"/>
              <a:t>T</a:t>
            </a:r>
            <a:r>
              <a:rPr lang="en-CH" sz="4400" dirty="0"/>
              <a:t> </a:t>
            </a:r>
            <a:r>
              <a:rPr lang="de-CH" sz="4400" dirty="0"/>
              <a:t>C</a:t>
            </a:r>
            <a:r>
              <a:rPr lang="en-CH" sz="4400" dirty="0"/>
              <a:t>o</a:t>
            </a:r>
            <a:r>
              <a:rPr lang="de-CH" sz="4400" dirty="0"/>
              <a:t>r</a:t>
            </a:r>
            <a:r>
              <a:rPr lang="en-CH" sz="4400" dirty="0"/>
              <a:t>e </a:t>
            </a:r>
            <a:r>
              <a:rPr lang="de-CH" sz="4400" dirty="0"/>
              <a:t>P</a:t>
            </a:r>
            <a:r>
              <a:rPr lang="en-CH" sz="4400" dirty="0"/>
              <a:t>o</a:t>
            </a:r>
            <a:r>
              <a:rPr lang="de-CH" sz="4400" dirty="0"/>
              <a:t>l</a:t>
            </a:r>
            <a:r>
              <a:rPr lang="en-CH" sz="4400" dirty="0" err="1"/>
              <a:t>i</a:t>
            </a:r>
            <a:r>
              <a:rPr lang="de-CH" sz="4400" dirty="0"/>
              <a:t>c</a:t>
            </a:r>
            <a:r>
              <a:rPr lang="en-CH" sz="4400" dirty="0" err="1"/>
              <a:t>ies</a:t>
            </a:r>
            <a:r>
              <a:rPr lang="en-CH" sz="4400" dirty="0"/>
              <a:t>, </a:t>
            </a:r>
            <a:r>
              <a:rPr lang="de-CH" sz="4400" dirty="0"/>
              <a:t>H</a:t>
            </a:r>
            <a:r>
              <a:rPr lang="en-CH" sz="4400" dirty="0"/>
              <a:t>a</a:t>
            </a:r>
            <a:r>
              <a:rPr lang="de-CH" sz="4400" dirty="0"/>
              <a:t>n</a:t>
            </a:r>
            <a:r>
              <a:rPr lang="en-CH" sz="4400" dirty="0"/>
              <a:t>d</a:t>
            </a:r>
            <a:r>
              <a:rPr lang="de-CH" sz="4400" dirty="0"/>
              <a:t>l</a:t>
            </a:r>
            <a:r>
              <a:rPr lang="en-CH" sz="4400" dirty="0" err="1"/>
              <a:t>ers</a:t>
            </a:r>
            <a:r>
              <a:rPr lang="en-CH" sz="4400" dirty="0"/>
              <a:t> and Requirements make</a:t>
            </a:r>
            <a:r>
              <a:rPr lang="de-CH" sz="4400" dirty="0"/>
              <a:t>s</a:t>
            </a:r>
            <a:r>
              <a:rPr lang="en-CH" sz="4400" dirty="0"/>
              <a:t> it easy to focus on </a:t>
            </a:r>
            <a:r>
              <a:rPr lang="en-GB" sz="4400" dirty="0"/>
              <a:t>Authorization </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34421"/>
      </p:ext>
    </p:extLst>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4A1C0C8E-61E2-4F94-A5B4-AAE035D393B8}"/>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6928" b="4139"/>
          <a:stretch/>
        </p:blipFill>
        <p:spPr>
          <a:xfrm>
            <a:off x="20" y="1"/>
            <a:ext cx="12191980" cy="6857999"/>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rPr>
              <a:t>Test Tools</a:t>
            </a:r>
          </a:p>
        </p:txBody>
      </p:sp>
      <p:cxnSp>
        <p:nvCxnSpPr>
          <p:cNvPr id="11" name="Straight Connector 10">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52199"/>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pic>
        <p:nvPicPr>
          <p:cNvPr id="2" name="Grafik 1">
            <a:extLst>
              <a:ext uri="{FF2B5EF4-FFF2-40B4-BE49-F238E27FC236}">
                <a16:creationId xmlns:a16="http://schemas.microsoft.com/office/drawing/2014/main" id="{BA108CBC-7E23-480D-9632-EEB4BDF7FF99}"/>
              </a:ext>
            </a:extLst>
          </p:cNvPr>
          <p:cNvPicPr>
            <a:picLocks noChangeAspect="1"/>
          </p:cNvPicPr>
          <p:nvPr/>
        </p:nvPicPr>
        <p:blipFill>
          <a:blip r:embed="rId2"/>
          <a:stretch>
            <a:fillRect/>
          </a:stretch>
        </p:blipFill>
        <p:spPr>
          <a:xfrm>
            <a:off x="1950473" y="2579519"/>
            <a:ext cx="8087854" cy="2410161"/>
          </a:xfrm>
          <a:prstGeom prst="rect">
            <a:avLst/>
          </a:prstGeom>
        </p:spPr>
      </p:pic>
      <p:sp>
        <p:nvSpPr>
          <p:cNvPr id="3" name="Rechteck 2">
            <a:extLst>
              <a:ext uri="{FF2B5EF4-FFF2-40B4-BE49-F238E27FC236}">
                <a16:creationId xmlns:a16="http://schemas.microsoft.com/office/drawing/2014/main" id="{2C2EA56A-926D-4EE7-9F19-CE8B6EDE871D}"/>
              </a:ext>
            </a:extLst>
          </p:cNvPr>
          <p:cNvSpPr/>
          <p:nvPr/>
        </p:nvSpPr>
        <p:spPr>
          <a:xfrm>
            <a:off x="2237100" y="1102990"/>
            <a:ext cx="6988180" cy="1046440"/>
          </a:xfrm>
          <a:prstGeom prst="rect">
            <a:avLst/>
          </a:prstGeom>
        </p:spPr>
        <p:txBody>
          <a:bodyPr wrap="square">
            <a:spAutoFit/>
          </a:bodyPr>
          <a:lstStyle/>
          <a:p>
            <a:r>
              <a:rPr lang="en-GB" sz="4400" dirty="0">
                <a:hlinkClick r:id="rId3"/>
              </a:rPr>
              <a:t>https://securityheaders.com/</a:t>
            </a:r>
            <a:endParaRPr lang="en-GB" sz="4400" dirty="0"/>
          </a:p>
          <a:p>
            <a:endParaRPr lang="en-GB" dirty="0"/>
          </a:p>
        </p:txBody>
      </p:sp>
    </p:spTree>
    <p:extLst>
      <p:ext uri="{BB962C8B-B14F-4D97-AF65-F5344CB8AC3E}">
        <p14:creationId xmlns:p14="http://schemas.microsoft.com/office/powerpoint/2010/main" val="1735348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C2EA56A-926D-4EE7-9F19-CE8B6EDE871D}"/>
              </a:ext>
            </a:extLst>
          </p:cNvPr>
          <p:cNvSpPr/>
          <p:nvPr/>
        </p:nvSpPr>
        <p:spPr>
          <a:xfrm>
            <a:off x="1202600" y="513818"/>
            <a:ext cx="6988180" cy="769441"/>
          </a:xfrm>
          <a:prstGeom prst="rect">
            <a:avLst/>
          </a:prstGeom>
        </p:spPr>
        <p:txBody>
          <a:bodyPr wrap="square">
            <a:spAutoFit/>
          </a:bodyPr>
          <a:lstStyle/>
          <a:p>
            <a:r>
              <a:rPr lang="en-GB" sz="4400" dirty="0">
                <a:hlinkClick r:id="rId3"/>
              </a:rPr>
              <a:t>https://report-uri.com/</a:t>
            </a:r>
            <a:endParaRPr lang="en-GB" sz="4400" dirty="0"/>
          </a:p>
        </p:txBody>
      </p:sp>
      <p:pic>
        <p:nvPicPr>
          <p:cNvPr id="7" name="Grafik 6">
            <a:extLst>
              <a:ext uri="{FF2B5EF4-FFF2-40B4-BE49-F238E27FC236}">
                <a16:creationId xmlns:a16="http://schemas.microsoft.com/office/drawing/2014/main" id="{644A006F-DB20-4888-9894-FC4B0D13462B}"/>
              </a:ext>
            </a:extLst>
          </p:cNvPr>
          <p:cNvPicPr>
            <a:picLocks noChangeAspect="1"/>
          </p:cNvPicPr>
          <p:nvPr/>
        </p:nvPicPr>
        <p:blipFill>
          <a:blip r:embed="rId4"/>
          <a:stretch>
            <a:fillRect/>
          </a:stretch>
        </p:blipFill>
        <p:spPr>
          <a:xfrm>
            <a:off x="1386290" y="1702104"/>
            <a:ext cx="8104074" cy="4804142"/>
          </a:xfrm>
          <a:prstGeom prst="rect">
            <a:avLst/>
          </a:prstGeom>
        </p:spPr>
      </p:pic>
    </p:spTree>
    <p:extLst>
      <p:ext uri="{BB962C8B-B14F-4D97-AF65-F5344CB8AC3E}">
        <p14:creationId xmlns:p14="http://schemas.microsoft.com/office/powerpoint/2010/main" val="1314055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pic>
        <p:nvPicPr>
          <p:cNvPr id="2" name="Grafik 1">
            <a:extLst>
              <a:ext uri="{FF2B5EF4-FFF2-40B4-BE49-F238E27FC236}">
                <a16:creationId xmlns:a16="http://schemas.microsoft.com/office/drawing/2014/main" id="{D8849FF3-2CCE-4FD4-89D6-C6D699394385}"/>
              </a:ext>
            </a:extLst>
          </p:cNvPr>
          <p:cNvPicPr>
            <a:picLocks noChangeAspect="1"/>
          </p:cNvPicPr>
          <p:nvPr/>
        </p:nvPicPr>
        <p:blipFill>
          <a:blip r:embed="rId2"/>
          <a:stretch>
            <a:fillRect/>
          </a:stretch>
        </p:blipFill>
        <p:spPr>
          <a:xfrm>
            <a:off x="2652274" y="1983162"/>
            <a:ext cx="6277851" cy="3724795"/>
          </a:xfrm>
          <a:prstGeom prst="rect">
            <a:avLst/>
          </a:prstGeom>
        </p:spPr>
      </p:pic>
      <p:sp>
        <p:nvSpPr>
          <p:cNvPr id="3" name="Rechteck 2">
            <a:extLst>
              <a:ext uri="{FF2B5EF4-FFF2-40B4-BE49-F238E27FC236}">
                <a16:creationId xmlns:a16="http://schemas.microsoft.com/office/drawing/2014/main" id="{90FDFE13-4A96-4754-80B9-B1084C9DE6B9}"/>
              </a:ext>
            </a:extLst>
          </p:cNvPr>
          <p:cNvSpPr/>
          <p:nvPr/>
        </p:nvSpPr>
        <p:spPr>
          <a:xfrm>
            <a:off x="2652274" y="828655"/>
            <a:ext cx="6402668" cy="923330"/>
          </a:xfrm>
          <a:prstGeom prst="rect">
            <a:avLst/>
          </a:prstGeom>
        </p:spPr>
        <p:txBody>
          <a:bodyPr wrap="square">
            <a:spAutoFit/>
          </a:bodyPr>
          <a:lstStyle/>
          <a:p>
            <a:r>
              <a:rPr lang="en-GB" sz="3600" dirty="0">
                <a:hlinkClick r:id="rId3"/>
              </a:rPr>
              <a:t>https://www.ssllabs.com/ssltest/</a:t>
            </a:r>
            <a:endParaRPr lang="en-GB" sz="3600" dirty="0"/>
          </a:p>
          <a:p>
            <a:endParaRPr lang="en-GB" dirty="0"/>
          </a:p>
        </p:txBody>
      </p:sp>
    </p:spTree>
    <p:extLst>
      <p:ext uri="{BB962C8B-B14F-4D97-AF65-F5344CB8AC3E}">
        <p14:creationId xmlns:p14="http://schemas.microsoft.com/office/powerpoint/2010/main" val="4060429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sp>
        <p:nvSpPr>
          <p:cNvPr id="3" name="Rechteck 2">
            <a:extLst>
              <a:ext uri="{FF2B5EF4-FFF2-40B4-BE49-F238E27FC236}">
                <a16:creationId xmlns:a16="http://schemas.microsoft.com/office/drawing/2014/main" id="{90FDFE13-4A96-4754-80B9-B1084C9DE6B9}"/>
              </a:ext>
            </a:extLst>
          </p:cNvPr>
          <p:cNvSpPr/>
          <p:nvPr/>
        </p:nvSpPr>
        <p:spPr>
          <a:xfrm>
            <a:off x="2652274" y="828655"/>
            <a:ext cx="6402668" cy="923330"/>
          </a:xfrm>
          <a:prstGeom prst="rect">
            <a:avLst/>
          </a:prstGeom>
        </p:spPr>
        <p:txBody>
          <a:bodyPr wrap="square">
            <a:spAutoFit/>
          </a:bodyPr>
          <a:lstStyle/>
          <a:p>
            <a:r>
              <a:rPr lang="en-GB" sz="3600" dirty="0">
                <a:hlinkClick r:id="rId2"/>
              </a:rPr>
              <a:t>https://observatory.mozilla.org/</a:t>
            </a:r>
            <a:endParaRPr lang="en-GB" sz="3600" dirty="0"/>
          </a:p>
          <a:p>
            <a:endParaRPr lang="en-GB" dirty="0"/>
          </a:p>
        </p:txBody>
      </p:sp>
      <p:pic>
        <p:nvPicPr>
          <p:cNvPr id="5" name="Grafik 4">
            <a:extLst>
              <a:ext uri="{FF2B5EF4-FFF2-40B4-BE49-F238E27FC236}">
                <a16:creationId xmlns:a16="http://schemas.microsoft.com/office/drawing/2014/main" id="{F8E577EC-75A8-450E-9824-D5A579DA3A69}"/>
              </a:ext>
            </a:extLst>
          </p:cNvPr>
          <p:cNvPicPr>
            <a:picLocks noChangeAspect="1"/>
          </p:cNvPicPr>
          <p:nvPr/>
        </p:nvPicPr>
        <p:blipFill>
          <a:blip r:embed="rId3"/>
          <a:stretch>
            <a:fillRect/>
          </a:stretch>
        </p:blipFill>
        <p:spPr>
          <a:xfrm>
            <a:off x="2194640" y="1751985"/>
            <a:ext cx="7944959" cy="4982270"/>
          </a:xfrm>
          <a:prstGeom prst="rect">
            <a:avLst/>
          </a:prstGeom>
        </p:spPr>
      </p:pic>
    </p:spTree>
    <p:extLst>
      <p:ext uri="{BB962C8B-B14F-4D97-AF65-F5344CB8AC3E}">
        <p14:creationId xmlns:p14="http://schemas.microsoft.com/office/powerpoint/2010/main" val="739724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sp>
        <p:nvSpPr>
          <p:cNvPr id="3" name="Rechteck 2">
            <a:extLst>
              <a:ext uri="{FF2B5EF4-FFF2-40B4-BE49-F238E27FC236}">
                <a16:creationId xmlns:a16="http://schemas.microsoft.com/office/drawing/2014/main" id="{90FDFE13-4A96-4754-80B9-B1084C9DE6B9}"/>
              </a:ext>
            </a:extLst>
          </p:cNvPr>
          <p:cNvSpPr/>
          <p:nvPr/>
        </p:nvSpPr>
        <p:spPr>
          <a:xfrm>
            <a:off x="2092554" y="657817"/>
            <a:ext cx="6402668" cy="646331"/>
          </a:xfrm>
          <a:prstGeom prst="rect">
            <a:avLst/>
          </a:prstGeom>
        </p:spPr>
        <p:txBody>
          <a:bodyPr wrap="square">
            <a:spAutoFit/>
          </a:bodyPr>
          <a:lstStyle/>
          <a:p>
            <a:r>
              <a:rPr lang="en-GB" sz="3600" dirty="0">
                <a:hlinkClick r:id="rId3"/>
              </a:rPr>
              <a:t>https://jwt.io/</a:t>
            </a:r>
            <a:endParaRPr lang="en-GB" sz="3600" dirty="0"/>
          </a:p>
        </p:txBody>
      </p:sp>
      <p:pic>
        <p:nvPicPr>
          <p:cNvPr id="2" name="Grafik 1">
            <a:extLst>
              <a:ext uri="{FF2B5EF4-FFF2-40B4-BE49-F238E27FC236}">
                <a16:creationId xmlns:a16="http://schemas.microsoft.com/office/drawing/2014/main" id="{4EA4E052-5105-48F4-9D4A-DD430C78094A}"/>
              </a:ext>
            </a:extLst>
          </p:cNvPr>
          <p:cNvPicPr>
            <a:picLocks noChangeAspect="1"/>
          </p:cNvPicPr>
          <p:nvPr/>
        </p:nvPicPr>
        <p:blipFill>
          <a:blip r:embed="rId4"/>
          <a:stretch>
            <a:fillRect/>
          </a:stretch>
        </p:blipFill>
        <p:spPr>
          <a:xfrm>
            <a:off x="2092554" y="1596840"/>
            <a:ext cx="8662532" cy="4682105"/>
          </a:xfrm>
          <a:prstGeom prst="rect">
            <a:avLst/>
          </a:prstGeom>
        </p:spPr>
      </p:pic>
    </p:spTree>
    <p:extLst>
      <p:ext uri="{BB962C8B-B14F-4D97-AF65-F5344CB8AC3E}">
        <p14:creationId xmlns:p14="http://schemas.microsoft.com/office/powerpoint/2010/main" val="4016601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4A1C0C8E-61E2-4F94-A5B4-AAE035D393B8}"/>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6928" b="4139"/>
          <a:stretch/>
        </p:blipFill>
        <p:spPr>
          <a:xfrm>
            <a:off x="20" y="1"/>
            <a:ext cx="12191980" cy="6857999"/>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rPr>
              <a:t>Data Breaches</a:t>
            </a:r>
          </a:p>
        </p:txBody>
      </p:sp>
      <p:cxnSp>
        <p:nvCxnSpPr>
          <p:cNvPr id="11" name="Straight Connector 10">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905705"/>
      </p:ext>
    </p:extLst>
  </p:cSld>
  <p:clrMapOvr>
    <a:overrideClrMapping bg1="dk1" tx1="lt1" bg2="dk2" tx2="lt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2" name="Textfeld 5">
            <a:extLst>
              <a:ext uri="{FF2B5EF4-FFF2-40B4-BE49-F238E27FC236}">
                <a16:creationId xmlns:a16="http://schemas.microsoft.com/office/drawing/2014/main" id="{285D39BB-60B8-4984-B4DF-68626EF03B4C}"/>
              </a:ext>
            </a:extLst>
          </p:cNvPr>
          <p:cNvGraphicFramePr/>
          <p:nvPr>
            <p:extLst>
              <p:ext uri="{D42A27DB-BD31-4B8C-83A1-F6EECF244321}">
                <p14:modId xmlns:p14="http://schemas.microsoft.com/office/powerpoint/2010/main" val="81803684"/>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63450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16824" y="3246539"/>
            <a:ext cx="4902752" cy="2370197"/>
          </a:xfrm>
        </p:spPr>
        <p:txBody>
          <a:bodyPr>
            <a:normAutofit/>
          </a:bodyPr>
          <a:lstStyle/>
          <a:p>
            <a:r>
              <a:rPr lang="en-GB" sz="5300" dirty="0"/>
              <a:t>Thank you</a:t>
            </a:r>
            <a:br>
              <a:rPr lang="en-GB" sz="5300" dirty="0"/>
            </a:br>
            <a:br>
              <a:rPr lang="en-GB" sz="5300" dirty="0"/>
            </a:br>
            <a:r>
              <a:rPr lang="en-GB" sz="1600" dirty="0"/>
              <a:t>@</a:t>
            </a:r>
            <a:r>
              <a:rPr lang="en-GB" sz="1600" dirty="0" err="1"/>
              <a:t>damienbod</a:t>
            </a:r>
            <a:br>
              <a:rPr lang="en-GB" dirty="0"/>
            </a:br>
            <a:endParaRPr lang="en-GB" dirty="0"/>
          </a:p>
        </p:txBody>
      </p:sp>
    </p:spTree>
    <p:extLst>
      <p:ext uri="{BB962C8B-B14F-4D97-AF65-F5344CB8AC3E}">
        <p14:creationId xmlns:p14="http://schemas.microsoft.com/office/powerpoint/2010/main" val="83220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389991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A348BCA-CFB4-4D20-903E-61770592C021}"/>
              </a:ext>
            </a:extLst>
          </p:cNvPr>
          <p:cNvSpPr txBox="1"/>
          <p:nvPr/>
        </p:nvSpPr>
        <p:spPr>
          <a:xfrm>
            <a:off x="729673" y="646545"/>
            <a:ext cx="10547927" cy="5355312"/>
          </a:xfrm>
          <a:prstGeom prst="rect">
            <a:avLst/>
          </a:prstGeom>
          <a:noFill/>
        </p:spPr>
        <p:txBody>
          <a:bodyPr wrap="square" rtlCol="0">
            <a:spAutoFit/>
          </a:bodyPr>
          <a:lstStyle/>
          <a:p>
            <a:r>
              <a:rPr lang="en-GB" dirty="0">
                <a:hlinkClick r:id="rId3"/>
              </a:rPr>
              <a:t>https://openid.net/developers/specs/</a:t>
            </a:r>
          </a:p>
          <a:p>
            <a:br>
              <a:rPr lang="en-GB" dirty="0">
                <a:hlinkClick r:id="rId3"/>
              </a:rPr>
            </a:br>
            <a:r>
              <a:rPr lang="en-GB" dirty="0">
                <a:hlinkClick r:id="rId3"/>
              </a:rPr>
              <a:t>https://github.com/damienbod/AspNet5IdentityServerAngularImplicitFlow </a:t>
            </a:r>
            <a:br>
              <a:rPr lang="en-GB" dirty="0"/>
            </a:br>
            <a:br>
              <a:rPr lang="en-GB" dirty="0"/>
            </a:br>
            <a:r>
              <a:rPr lang="en-GB" dirty="0">
                <a:hlinkClick r:id="rId4"/>
              </a:rPr>
              <a:t>https://medium.com/@darutk/diagrams-of-all-the-openid-connect-flows-6968e3990660</a:t>
            </a:r>
            <a:br>
              <a:rPr lang="en-GB" dirty="0"/>
            </a:br>
            <a:br>
              <a:rPr lang="en-GB" dirty="0"/>
            </a:br>
            <a:r>
              <a:rPr lang="en-GB" dirty="0">
                <a:hlinkClick r:id="rId5"/>
              </a:rPr>
              <a:t>https://www.npmjs.com/package/angular-auth-oidc-client</a:t>
            </a:r>
            <a:endParaRPr lang="en-GB" dirty="0"/>
          </a:p>
          <a:p>
            <a:br>
              <a:rPr lang="en-GB" dirty="0"/>
            </a:br>
            <a:r>
              <a:rPr lang="en-GB" dirty="0">
                <a:hlinkClick r:id="rId6"/>
              </a:rPr>
              <a:t>https://openid.net</a:t>
            </a:r>
            <a:br>
              <a:rPr lang="en-GB" dirty="0"/>
            </a:br>
            <a:br>
              <a:rPr lang="en-GB" dirty="0"/>
            </a:br>
            <a:r>
              <a:rPr lang="en-GB" dirty="0">
                <a:hlinkClick r:id="rId7"/>
              </a:rPr>
              <a:t>https://auth0.com/blog/cookies-vs-tokens-definitive-guide</a:t>
            </a:r>
            <a:br>
              <a:rPr lang="en-GB" dirty="0"/>
            </a:br>
            <a:br>
              <a:rPr lang="en-GB" dirty="0"/>
            </a:br>
            <a:r>
              <a:rPr lang="en-GB" dirty="0">
                <a:hlinkClick r:id="rId5"/>
              </a:rPr>
              <a:t>https://www.npmjs.com/package/angular-auth-oidc-client</a:t>
            </a:r>
            <a:br>
              <a:rPr lang="en-GB" dirty="0"/>
            </a:br>
            <a:br>
              <a:rPr lang="en-GB" dirty="0"/>
            </a:br>
            <a:r>
              <a:rPr lang="en-GB" dirty="0">
                <a:hlinkClick r:id="rId8"/>
              </a:rPr>
              <a:t>https://docs.microsoft.com/en-us/azure/architecture/multitenant-identity/authenticate</a:t>
            </a:r>
            <a:br>
              <a:rPr lang="en-GB" dirty="0"/>
            </a:br>
            <a:br>
              <a:rPr lang="en-GB" dirty="0"/>
            </a:br>
            <a:r>
              <a:rPr lang="en-GB" dirty="0">
                <a:hlinkClick r:id="rId9"/>
              </a:rPr>
              <a:t>https://scotthelme.co.uk/say-hello-to-security-txt</a:t>
            </a:r>
            <a:endParaRPr lang="en-CH" dirty="0"/>
          </a:p>
          <a:p>
            <a:endParaRPr lang="en-CH" dirty="0"/>
          </a:p>
          <a:p>
            <a:r>
              <a:rPr lang="de-CH">
                <a:hlinkClick r:id="rId10"/>
              </a:rPr>
              <a:t>https://csp-evaluator.withgoogle.com/</a:t>
            </a:r>
            <a:endParaRPr lang="en-CH"/>
          </a:p>
        </p:txBody>
      </p:sp>
    </p:spTree>
    <p:extLst>
      <p:ext uri="{BB962C8B-B14F-4D97-AF65-F5344CB8AC3E}">
        <p14:creationId xmlns:p14="http://schemas.microsoft.com/office/powerpoint/2010/main" val="647065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2"/>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98627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84107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Tree>
    <p:extLst>
      <p:ext uri="{BB962C8B-B14F-4D97-AF65-F5344CB8AC3E}">
        <p14:creationId xmlns:p14="http://schemas.microsoft.com/office/powerpoint/2010/main" val="133196659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1281</Words>
  <Application>Microsoft Office PowerPoint</Application>
  <PresentationFormat>Widescreen</PresentationFormat>
  <Paragraphs>297</Paragraphs>
  <Slides>60</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vt:lpstr>
      <vt:lpstr>ASP.NET Core Security</vt:lpstr>
      <vt:lpstr>                                      https://github.com/damienbod  ASP.NET Core, OpenID Connect, OAuth, Identity, Azure Angular, angular-auth-oidc-client npm</vt:lpstr>
      <vt:lpstr>PowerPoint Presentation</vt:lpstr>
      <vt:lpstr>Security &amp; Applications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OpenID Connect Flows  OAuth2 Flows     http://openid.net/specs/openid-connect-core-1_0.html</vt:lpstr>
      <vt:lpstr>id token token (access token) reference / self contained token refresh token</vt:lpstr>
      <vt:lpstr>PowerPoint Presentation</vt:lpstr>
      <vt:lpstr>OAuth2 Resource Owner Credentials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https://github.com/damienbod/AspNetCoreHybridFlowWithApi https://github.com/damienbod/AspNetCoreWindowsAuth</vt:lpstr>
      <vt:lpstr>Protecting APIs</vt:lpstr>
      <vt:lpstr>JWT Bearer Authentication Introspection Cookies … not for APIs mostly...</vt:lpstr>
      <vt:lpstr>PowerPoint Presentation</vt:lpstr>
      <vt:lpstr> Authorization: ASP.NET Core Policies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Tools</vt:lpstr>
      <vt:lpstr> </vt:lpstr>
      <vt:lpstr>PowerPoint Presentation</vt:lpstr>
      <vt:lpstr> </vt:lpstr>
      <vt:lpstr> </vt:lpstr>
      <vt:lpstr> </vt:lpstr>
      <vt:lpstr>Data Breaches</vt:lpstr>
      <vt:lpstr>PowerPoint Presentation</vt:lpstr>
      <vt:lpstr>Thank you  @damienbod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Security</dc:title>
  <dc:creator>Damien Bowden</dc:creator>
  <cp:lastModifiedBy>Damien Bowden</cp:lastModifiedBy>
  <cp:revision>1</cp:revision>
  <dcterms:created xsi:type="dcterms:W3CDTF">2019-05-17T16:37:20Z</dcterms:created>
  <dcterms:modified xsi:type="dcterms:W3CDTF">2019-05-17T16:37:24Z</dcterms:modified>
</cp:coreProperties>
</file>