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64" r:id="rId3"/>
    <p:sldId id="274" r:id="rId4"/>
    <p:sldId id="276" r:id="rId5"/>
    <p:sldId id="301" r:id="rId6"/>
    <p:sldId id="272" r:id="rId7"/>
    <p:sldId id="277" r:id="rId8"/>
    <p:sldId id="278" r:id="rId9"/>
    <p:sldId id="280" r:id="rId10"/>
    <p:sldId id="281" r:id="rId11"/>
    <p:sldId id="307" r:id="rId12"/>
    <p:sldId id="317" r:id="rId13"/>
    <p:sldId id="279" r:id="rId14"/>
    <p:sldId id="302" r:id="rId15"/>
    <p:sldId id="304" r:id="rId16"/>
    <p:sldId id="303" r:id="rId17"/>
    <p:sldId id="283" r:id="rId18"/>
    <p:sldId id="305" r:id="rId19"/>
    <p:sldId id="308" r:id="rId20"/>
    <p:sldId id="309" r:id="rId21"/>
    <p:sldId id="310" r:id="rId22"/>
    <p:sldId id="311" r:id="rId23"/>
    <p:sldId id="312" r:id="rId24"/>
    <p:sldId id="313" r:id="rId25"/>
    <p:sldId id="314" r:id="rId26"/>
    <p:sldId id="315" r:id="rId27"/>
    <p:sldId id="285" r:id="rId28"/>
    <p:sldId id="286" r:id="rId29"/>
    <p:sldId id="287" r:id="rId30"/>
    <p:sldId id="300" r:id="rId31"/>
    <p:sldId id="291" r:id="rId32"/>
    <p:sldId id="288" r:id="rId33"/>
    <p:sldId id="289" r:id="rId34"/>
    <p:sldId id="290" r:id="rId35"/>
    <p:sldId id="316" r:id="rId36"/>
    <p:sldId id="299" r:id="rId37"/>
    <p:sldId id="292" r:id="rId38"/>
    <p:sldId id="293" r:id="rId39"/>
    <p:sldId id="298" r:id="rId40"/>
    <p:sldId id="297" r:id="rId41"/>
    <p:sldId id="294" r:id="rId42"/>
    <p:sldId id="295" r:id="rId43"/>
    <p:sldId id="296" r:id="rId44"/>
    <p:sldId id="306" r:id="rId45"/>
    <p:sldId id="273" r:id="rId46"/>
    <p:sldId id="27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82033" autoAdjust="0"/>
  </p:normalViewPr>
  <p:slideViewPr>
    <p:cSldViewPr snapToGrid="0">
      <p:cViewPr varScale="1">
        <p:scale>
          <a:sx n="94" d="100"/>
          <a:sy n="94" d="100"/>
        </p:scale>
        <p:origin x="118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55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A31D0-8CDF-43F4-93E5-6D9BCDB96118}" type="datetimeFigureOut">
              <a:rPr lang="de-DE" smtClean="0"/>
              <a:t>26.06.2017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B297D-EACB-4E51-9E3D-1BFE2F3F6E1E}" type="slidenum">
              <a:rPr lang="de-DE" smtClean="0"/>
              <a:t>‹Nr.›</a:t>
            </a:fld>
            <a:endParaRPr lang="de-DE"/>
          </a:p>
        </p:txBody>
      </p:sp>
    </p:spTree>
    <p:extLst>
      <p:ext uri="{BB962C8B-B14F-4D97-AF65-F5344CB8AC3E}">
        <p14:creationId xmlns:p14="http://schemas.microsoft.com/office/powerpoint/2010/main" val="4226273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B7B297D-EACB-4E51-9E3D-1BFE2F3F6E1E}" type="slidenum">
              <a:rPr lang="de-DE" smtClean="0"/>
              <a:t>4</a:t>
            </a:fld>
            <a:endParaRPr lang="de-DE"/>
          </a:p>
        </p:txBody>
      </p:sp>
    </p:spTree>
    <p:extLst>
      <p:ext uri="{BB962C8B-B14F-4D97-AF65-F5344CB8AC3E}">
        <p14:creationId xmlns:p14="http://schemas.microsoft.com/office/powerpoint/2010/main" val="2040638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16</a:t>
            </a:fld>
            <a:endParaRPr lang="de-DE"/>
          </a:p>
        </p:txBody>
      </p:sp>
    </p:spTree>
    <p:extLst>
      <p:ext uri="{BB962C8B-B14F-4D97-AF65-F5344CB8AC3E}">
        <p14:creationId xmlns:p14="http://schemas.microsoft.com/office/powerpoint/2010/main" val="3363017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17</a:t>
            </a:fld>
            <a:endParaRPr lang="de-DE"/>
          </a:p>
        </p:txBody>
      </p:sp>
    </p:spTree>
    <p:extLst>
      <p:ext uri="{BB962C8B-B14F-4D97-AF65-F5344CB8AC3E}">
        <p14:creationId xmlns:p14="http://schemas.microsoft.com/office/powerpoint/2010/main" val="2459205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18</a:t>
            </a:fld>
            <a:endParaRPr lang="de-DE"/>
          </a:p>
        </p:txBody>
      </p:sp>
    </p:spTree>
    <p:extLst>
      <p:ext uri="{BB962C8B-B14F-4D97-AF65-F5344CB8AC3E}">
        <p14:creationId xmlns:p14="http://schemas.microsoft.com/office/powerpoint/2010/main" val="3419240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19</a:t>
            </a:fld>
            <a:endParaRPr lang="de-DE"/>
          </a:p>
        </p:txBody>
      </p:sp>
    </p:spTree>
    <p:extLst>
      <p:ext uri="{BB962C8B-B14F-4D97-AF65-F5344CB8AC3E}">
        <p14:creationId xmlns:p14="http://schemas.microsoft.com/office/powerpoint/2010/main" val="3939370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20</a:t>
            </a:fld>
            <a:endParaRPr lang="de-DE"/>
          </a:p>
        </p:txBody>
      </p:sp>
    </p:spTree>
    <p:extLst>
      <p:ext uri="{BB962C8B-B14F-4D97-AF65-F5344CB8AC3E}">
        <p14:creationId xmlns:p14="http://schemas.microsoft.com/office/powerpoint/2010/main" val="1936185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21</a:t>
            </a:fld>
            <a:endParaRPr lang="de-DE"/>
          </a:p>
        </p:txBody>
      </p:sp>
    </p:spTree>
    <p:extLst>
      <p:ext uri="{BB962C8B-B14F-4D97-AF65-F5344CB8AC3E}">
        <p14:creationId xmlns:p14="http://schemas.microsoft.com/office/powerpoint/2010/main" val="1423917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22</a:t>
            </a:fld>
            <a:endParaRPr lang="de-DE"/>
          </a:p>
        </p:txBody>
      </p:sp>
    </p:spTree>
    <p:extLst>
      <p:ext uri="{BB962C8B-B14F-4D97-AF65-F5344CB8AC3E}">
        <p14:creationId xmlns:p14="http://schemas.microsoft.com/office/powerpoint/2010/main" val="2443490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23</a:t>
            </a:fld>
            <a:endParaRPr lang="de-DE"/>
          </a:p>
        </p:txBody>
      </p:sp>
    </p:spTree>
    <p:extLst>
      <p:ext uri="{BB962C8B-B14F-4D97-AF65-F5344CB8AC3E}">
        <p14:creationId xmlns:p14="http://schemas.microsoft.com/office/powerpoint/2010/main" val="3521104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24</a:t>
            </a:fld>
            <a:endParaRPr lang="de-DE"/>
          </a:p>
        </p:txBody>
      </p:sp>
    </p:spTree>
    <p:extLst>
      <p:ext uri="{BB962C8B-B14F-4D97-AF65-F5344CB8AC3E}">
        <p14:creationId xmlns:p14="http://schemas.microsoft.com/office/powerpoint/2010/main" val="1579989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25</a:t>
            </a:fld>
            <a:endParaRPr lang="de-DE"/>
          </a:p>
        </p:txBody>
      </p:sp>
    </p:spTree>
    <p:extLst>
      <p:ext uri="{BB962C8B-B14F-4D97-AF65-F5344CB8AC3E}">
        <p14:creationId xmlns:p14="http://schemas.microsoft.com/office/powerpoint/2010/main" val="76058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8</a:t>
            </a:fld>
            <a:endParaRPr lang="de-DE"/>
          </a:p>
        </p:txBody>
      </p:sp>
    </p:spTree>
    <p:extLst>
      <p:ext uri="{BB962C8B-B14F-4D97-AF65-F5344CB8AC3E}">
        <p14:creationId xmlns:p14="http://schemas.microsoft.com/office/powerpoint/2010/main" val="3752721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26</a:t>
            </a:fld>
            <a:endParaRPr lang="de-DE"/>
          </a:p>
        </p:txBody>
      </p:sp>
    </p:spTree>
    <p:extLst>
      <p:ext uri="{BB962C8B-B14F-4D97-AF65-F5344CB8AC3E}">
        <p14:creationId xmlns:p14="http://schemas.microsoft.com/office/powerpoint/2010/main" val="563852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27</a:t>
            </a:fld>
            <a:endParaRPr lang="de-DE"/>
          </a:p>
        </p:txBody>
      </p:sp>
    </p:spTree>
    <p:extLst>
      <p:ext uri="{BB962C8B-B14F-4D97-AF65-F5344CB8AC3E}">
        <p14:creationId xmlns:p14="http://schemas.microsoft.com/office/powerpoint/2010/main" val="774510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28</a:t>
            </a:fld>
            <a:endParaRPr lang="de-DE"/>
          </a:p>
        </p:txBody>
      </p:sp>
    </p:spTree>
    <p:extLst>
      <p:ext uri="{BB962C8B-B14F-4D97-AF65-F5344CB8AC3E}">
        <p14:creationId xmlns:p14="http://schemas.microsoft.com/office/powerpoint/2010/main" val="2130805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29</a:t>
            </a:fld>
            <a:endParaRPr lang="de-DE"/>
          </a:p>
        </p:txBody>
      </p:sp>
    </p:spTree>
    <p:extLst>
      <p:ext uri="{BB962C8B-B14F-4D97-AF65-F5344CB8AC3E}">
        <p14:creationId xmlns:p14="http://schemas.microsoft.com/office/powerpoint/2010/main" val="1838236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31</a:t>
            </a:fld>
            <a:endParaRPr lang="de-DE"/>
          </a:p>
        </p:txBody>
      </p:sp>
    </p:spTree>
    <p:extLst>
      <p:ext uri="{BB962C8B-B14F-4D97-AF65-F5344CB8AC3E}">
        <p14:creationId xmlns:p14="http://schemas.microsoft.com/office/powerpoint/2010/main" val="2523948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32</a:t>
            </a:fld>
            <a:endParaRPr lang="de-DE"/>
          </a:p>
        </p:txBody>
      </p:sp>
    </p:spTree>
    <p:extLst>
      <p:ext uri="{BB962C8B-B14F-4D97-AF65-F5344CB8AC3E}">
        <p14:creationId xmlns:p14="http://schemas.microsoft.com/office/powerpoint/2010/main" val="892932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33</a:t>
            </a:fld>
            <a:endParaRPr lang="de-DE"/>
          </a:p>
        </p:txBody>
      </p:sp>
    </p:spTree>
    <p:extLst>
      <p:ext uri="{BB962C8B-B14F-4D97-AF65-F5344CB8AC3E}">
        <p14:creationId xmlns:p14="http://schemas.microsoft.com/office/powerpoint/2010/main" val="2584596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34</a:t>
            </a:fld>
            <a:endParaRPr lang="de-DE"/>
          </a:p>
        </p:txBody>
      </p:sp>
    </p:spTree>
    <p:extLst>
      <p:ext uri="{BB962C8B-B14F-4D97-AF65-F5344CB8AC3E}">
        <p14:creationId xmlns:p14="http://schemas.microsoft.com/office/powerpoint/2010/main" val="18267773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35</a:t>
            </a:fld>
            <a:endParaRPr lang="de-DE"/>
          </a:p>
        </p:txBody>
      </p:sp>
    </p:spTree>
    <p:extLst>
      <p:ext uri="{BB962C8B-B14F-4D97-AF65-F5344CB8AC3E}">
        <p14:creationId xmlns:p14="http://schemas.microsoft.com/office/powerpoint/2010/main" val="3261132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36</a:t>
            </a:fld>
            <a:endParaRPr lang="de-DE"/>
          </a:p>
        </p:txBody>
      </p:sp>
    </p:spTree>
    <p:extLst>
      <p:ext uri="{BB962C8B-B14F-4D97-AF65-F5344CB8AC3E}">
        <p14:creationId xmlns:p14="http://schemas.microsoft.com/office/powerpoint/2010/main" val="1170851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9</a:t>
            </a:fld>
            <a:endParaRPr lang="de-DE"/>
          </a:p>
        </p:txBody>
      </p:sp>
    </p:spTree>
    <p:extLst>
      <p:ext uri="{BB962C8B-B14F-4D97-AF65-F5344CB8AC3E}">
        <p14:creationId xmlns:p14="http://schemas.microsoft.com/office/powerpoint/2010/main" val="772149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37</a:t>
            </a:fld>
            <a:endParaRPr lang="de-DE"/>
          </a:p>
        </p:txBody>
      </p:sp>
    </p:spTree>
    <p:extLst>
      <p:ext uri="{BB962C8B-B14F-4D97-AF65-F5344CB8AC3E}">
        <p14:creationId xmlns:p14="http://schemas.microsoft.com/office/powerpoint/2010/main" val="1777683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38</a:t>
            </a:fld>
            <a:endParaRPr lang="de-DE"/>
          </a:p>
        </p:txBody>
      </p:sp>
    </p:spTree>
    <p:extLst>
      <p:ext uri="{BB962C8B-B14F-4D97-AF65-F5344CB8AC3E}">
        <p14:creationId xmlns:p14="http://schemas.microsoft.com/office/powerpoint/2010/main" val="4249897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39</a:t>
            </a:fld>
            <a:endParaRPr lang="de-DE"/>
          </a:p>
        </p:txBody>
      </p:sp>
    </p:spTree>
    <p:extLst>
      <p:ext uri="{BB962C8B-B14F-4D97-AF65-F5344CB8AC3E}">
        <p14:creationId xmlns:p14="http://schemas.microsoft.com/office/powerpoint/2010/main" val="27566246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40</a:t>
            </a:fld>
            <a:endParaRPr lang="de-DE"/>
          </a:p>
        </p:txBody>
      </p:sp>
    </p:spTree>
    <p:extLst>
      <p:ext uri="{BB962C8B-B14F-4D97-AF65-F5344CB8AC3E}">
        <p14:creationId xmlns:p14="http://schemas.microsoft.com/office/powerpoint/2010/main" val="939591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41</a:t>
            </a:fld>
            <a:endParaRPr lang="de-DE"/>
          </a:p>
        </p:txBody>
      </p:sp>
    </p:spTree>
    <p:extLst>
      <p:ext uri="{BB962C8B-B14F-4D97-AF65-F5344CB8AC3E}">
        <p14:creationId xmlns:p14="http://schemas.microsoft.com/office/powerpoint/2010/main" val="38188627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42</a:t>
            </a:fld>
            <a:endParaRPr lang="de-DE"/>
          </a:p>
        </p:txBody>
      </p:sp>
    </p:spTree>
    <p:extLst>
      <p:ext uri="{BB962C8B-B14F-4D97-AF65-F5344CB8AC3E}">
        <p14:creationId xmlns:p14="http://schemas.microsoft.com/office/powerpoint/2010/main" val="41229175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43</a:t>
            </a:fld>
            <a:endParaRPr lang="de-DE"/>
          </a:p>
        </p:txBody>
      </p:sp>
    </p:spTree>
    <p:extLst>
      <p:ext uri="{BB962C8B-B14F-4D97-AF65-F5344CB8AC3E}">
        <p14:creationId xmlns:p14="http://schemas.microsoft.com/office/powerpoint/2010/main" val="5120225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44</a:t>
            </a:fld>
            <a:endParaRPr lang="de-DE"/>
          </a:p>
        </p:txBody>
      </p:sp>
    </p:spTree>
    <p:extLst>
      <p:ext uri="{BB962C8B-B14F-4D97-AF65-F5344CB8AC3E}">
        <p14:creationId xmlns:p14="http://schemas.microsoft.com/office/powerpoint/2010/main" val="2388537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10</a:t>
            </a:fld>
            <a:endParaRPr lang="de-DE"/>
          </a:p>
        </p:txBody>
      </p:sp>
    </p:spTree>
    <p:extLst>
      <p:ext uri="{BB962C8B-B14F-4D97-AF65-F5344CB8AC3E}">
        <p14:creationId xmlns:p14="http://schemas.microsoft.com/office/powerpoint/2010/main" val="3548271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11</a:t>
            </a:fld>
            <a:endParaRPr lang="de-DE"/>
          </a:p>
        </p:txBody>
      </p:sp>
    </p:spTree>
    <p:extLst>
      <p:ext uri="{BB962C8B-B14F-4D97-AF65-F5344CB8AC3E}">
        <p14:creationId xmlns:p14="http://schemas.microsoft.com/office/powerpoint/2010/main" val="1508777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12</a:t>
            </a:fld>
            <a:endParaRPr lang="de-DE"/>
          </a:p>
        </p:txBody>
      </p:sp>
    </p:spTree>
    <p:extLst>
      <p:ext uri="{BB962C8B-B14F-4D97-AF65-F5344CB8AC3E}">
        <p14:creationId xmlns:p14="http://schemas.microsoft.com/office/powerpoint/2010/main" val="75231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13</a:t>
            </a:fld>
            <a:endParaRPr lang="de-DE"/>
          </a:p>
        </p:txBody>
      </p:sp>
    </p:spTree>
    <p:extLst>
      <p:ext uri="{BB962C8B-B14F-4D97-AF65-F5344CB8AC3E}">
        <p14:creationId xmlns:p14="http://schemas.microsoft.com/office/powerpoint/2010/main" val="1401431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14</a:t>
            </a:fld>
            <a:endParaRPr lang="de-DE"/>
          </a:p>
        </p:txBody>
      </p:sp>
    </p:spTree>
    <p:extLst>
      <p:ext uri="{BB962C8B-B14F-4D97-AF65-F5344CB8AC3E}">
        <p14:creationId xmlns:p14="http://schemas.microsoft.com/office/powerpoint/2010/main" val="186137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15</a:t>
            </a:fld>
            <a:endParaRPr lang="de-DE"/>
          </a:p>
        </p:txBody>
      </p:sp>
    </p:spTree>
    <p:extLst>
      <p:ext uri="{BB962C8B-B14F-4D97-AF65-F5344CB8AC3E}">
        <p14:creationId xmlns:p14="http://schemas.microsoft.com/office/powerpoint/2010/main" val="2104702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GB"/>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26/06/2017</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232252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26/06/2017</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314643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GB"/>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26/06/2017</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170504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26/06/2017</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180353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GB"/>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1B45A5F-6AA1-471D-956D-5B6631FC2132}" type="datetimeFigureOut">
              <a:rPr lang="en-GB" smtClean="0"/>
              <a:t>26/06/2017</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328888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p:cNvSpPr>
            <a:spLocks noGrp="1"/>
          </p:cNvSpPr>
          <p:nvPr>
            <p:ph type="dt" sz="half" idx="10"/>
          </p:nvPr>
        </p:nvSpPr>
        <p:spPr/>
        <p:txBody>
          <a:bodyPr/>
          <a:lstStyle/>
          <a:p>
            <a:fld id="{31B45A5F-6AA1-471D-956D-5B6631FC2132}" type="datetimeFigureOut">
              <a:rPr lang="en-GB" smtClean="0"/>
              <a:t>26/06/2017</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146774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GB"/>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p:cNvSpPr>
            <a:spLocks noGrp="1"/>
          </p:cNvSpPr>
          <p:nvPr>
            <p:ph type="dt" sz="half" idx="10"/>
          </p:nvPr>
        </p:nvSpPr>
        <p:spPr/>
        <p:txBody>
          <a:bodyPr/>
          <a:lstStyle/>
          <a:p>
            <a:fld id="{31B45A5F-6AA1-471D-956D-5B6631FC2132}" type="datetimeFigureOut">
              <a:rPr lang="en-GB" smtClean="0"/>
              <a:t>26/06/2017</a:t>
            </a:fld>
            <a:endParaRPr lang="en-GB"/>
          </a:p>
        </p:txBody>
      </p:sp>
      <p:sp>
        <p:nvSpPr>
          <p:cNvPr id="8" name="Fußzeilenplatzhalter 7"/>
          <p:cNvSpPr>
            <a:spLocks noGrp="1"/>
          </p:cNvSpPr>
          <p:nvPr>
            <p:ph type="ftr" sz="quarter" idx="11"/>
          </p:nvPr>
        </p:nvSpPr>
        <p:spPr/>
        <p:txBody>
          <a:bodyPr/>
          <a:lstStyle/>
          <a:p>
            <a:endParaRPr lang="en-GB"/>
          </a:p>
        </p:txBody>
      </p:sp>
      <p:sp>
        <p:nvSpPr>
          <p:cNvPr id="9" name="Foliennummernplatzhalter 8"/>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11704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Datumsplatzhalter 2"/>
          <p:cNvSpPr>
            <a:spLocks noGrp="1"/>
          </p:cNvSpPr>
          <p:nvPr>
            <p:ph type="dt" sz="half" idx="10"/>
          </p:nvPr>
        </p:nvSpPr>
        <p:spPr/>
        <p:txBody>
          <a:bodyPr/>
          <a:lstStyle/>
          <a:p>
            <a:fld id="{31B45A5F-6AA1-471D-956D-5B6631FC2132}" type="datetimeFigureOut">
              <a:rPr lang="en-GB" smtClean="0"/>
              <a:t>26/06/2017</a:t>
            </a:fld>
            <a:endParaRPr lang="en-GB"/>
          </a:p>
        </p:txBody>
      </p:sp>
      <p:sp>
        <p:nvSpPr>
          <p:cNvPr id="4" name="Fußzeilenplatzhalter 3"/>
          <p:cNvSpPr>
            <a:spLocks noGrp="1"/>
          </p:cNvSpPr>
          <p:nvPr>
            <p:ph type="ftr" sz="quarter" idx="11"/>
          </p:nvPr>
        </p:nvSpPr>
        <p:spPr/>
        <p:txBody>
          <a:bodyPr/>
          <a:lstStyle/>
          <a:p>
            <a:endParaRPr lang="en-GB"/>
          </a:p>
        </p:txBody>
      </p:sp>
      <p:sp>
        <p:nvSpPr>
          <p:cNvPr id="5" name="Foliennummernplatzhalter 4"/>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204233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1B45A5F-6AA1-471D-956D-5B6631FC2132}" type="datetimeFigureOut">
              <a:rPr lang="en-GB" smtClean="0"/>
              <a:t>26/06/2017</a:t>
            </a:fld>
            <a:endParaRPr lang="en-GB"/>
          </a:p>
        </p:txBody>
      </p:sp>
      <p:sp>
        <p:nvSpPr>
          <p:cNvPr id="3" name="Fußzeilenplatzhalter 2"/>
          <p:cNvSpPr>
            <a:spLocks noGrp="1"/>
          </p:cNvSpPr>
          <p:nvPr>
            <p:ph type="ftr" sz="quarter" idx="11"/>
          </p:nvPr>
        </p:nvSpPr>
        <p:spPr/>
        <p:txBody>
          <a:bodyPr/>
          <a:lstStyle/>
          <a:p>
            <a:endParaRPr lang="en-GB"/>
          </a:p>
        </p:txBody>
      </p:sp>
      <p:sp>
        <p:nvSpPr>
          <p:cNvPr id="4" name="Foliennummernplatzhalter 3"/>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150696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26/06/2017</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76273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26/06/2017</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190662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GB"/>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45A5F-6AA1-471D-956D-5B6631FC2132}" type="datetimeFigureOut">
              <a:rPr lang="en-GB" smtClean="0"/>
              <a:t>26/06/2017</a:t>
            </a:fld>
            <a:endParaRPr lang="en-GB"/>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43DB9-592A-405B-8AEE-13CA9CF6C2BB}" type="slidenum">
              <a:rPr lang="en-GB" smtClean="0"/>
              <a:t>‹Nr.›</a:t>
            </a:fld>
            <a:endParaRPr lang="en-GB"/>
          </a:p>
        </p:txBody>
      </p:sp>
    </p:spTree>
    <p:extLst>
      <p:ext uri="{BB962C8B-B14F-4D97-AF65-F5344CB8AC3E}">
        <p14:creationId xmlns:p14="http://schemas.microsoft.com/office/powerpoint/2010/main" val="400636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damien_bod" TargetMode="External"/><Relationship Id="rId2" Type="http://schemas.openxmlformats.org/officeDocument/2006/relationships/hyperlink" Target="https://damienbod.com/"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openid.net/specs/openid-connect-core-1_0.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openid.net/specs/openid-connect-core-1_0.html#ImplicitFlowAuth"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openid.net/specs/openid-connect-core-1_0.html#CodeFlowAuth"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openid.net/specs/openid-connect-core-1_0.html#HybridFlowAuth"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damienbod"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en-us/aspnet/core/security/cor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npmjs.com/package/angular-auth-oidc-client" TargetMode="External"/><Relationship Id="rId2" Type="http://schemas.openxmlformats.org/officeDocument/2006/relationships/hyperlink" Target="https://github.com/damienbod/AspNet5IdentityServerAngularImplicitFlow" TargetMode="External"/><Relationship Id="rId1" Type="http://schemas.openxmlformats.org/officeDocument/2006/relationships/slideLayout" Target="../slideLayouts/slideLayout2.xml"/><Relationship Id="rId6" Type="http://schemas.openxmlformats.org/officeDocument/2006/relationships/hyperlink" Target="https://github.com/IdentityModel/oidc-client-js" TargetMode="External"/><Relationship Id="rId5" Type="http://schemas.openxmlformats.org/officeDocument/2006/relationships/hyperlink" Target="https://auth0.com/blog/cookies-vs-tokens-definitive-guide" TargetMode="External"/><Relationship Id="rId4" Type="http://schemas.openxmlformats.org/officeDocument/2006/relationships/hyperlink" Target="http://openid.ne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openid.net/conne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127250" y="821094"/>
            <a:ext cx="7937500" cy="2482979"/>
          </a:xfrm>
        </p:spPr>
        <p:txBody>
          <a:bodyPr>
            <a:normAutofit/>
          </a:bodyPr>
          <a:lstStyle/>
          <a:p>
            <a:r>
              <a:rPr lang="en-GB" b="1" dirty="0"/>
              <a:t>Implementing security </a:t>
            </a:r>
            <a:br>
              <a:rPr lang="en-GB" b="1" dirty="0"/>
            </a:br>
            <a:r>
              <a:rPr lang="en-GB" sz="2700" b="1" dirty="0"/>
              <a:t>for</a:t>
            </a:r>
            <a:br>
              <a:rPr lang="en-GB" sz="2700" b="1" dirty="0"/>
            </a:br>
            <a:br>
              <a:rPr lang="en-GB" sz="2700" b="1" dirty="0"/>
            </a:br>
            <a:r>
              <a:rPr lang="en-GB" sz="4800" b="1" dirty="0"/>
              <a:t>Angular &amp; ASP.NET Core APIs</a:t>
            </a:r>
            <a:endParaRPr lang="en-GB" b="1" dirty="0"/>
          </a:p>
        </p:txBody>
      </p:sp>
      <p:sp>
        <p:nvSpPr>
          <p:cNvPr id="3" name="Untertitel 2"/>
          <p:cNvSpPr>
            <a:spLocks noGrp="1"/>
          </p:cNvSpPr>
          <p:nvPr>
            <p:ph type="subTitle" idx="1"/>
          </p:nvPr>
        </p:nvSpPr>
        <p:spPr>
          <a:xfrm>
            <a:off x="4488868" y="5154031"/>
            <a:ext cx="4239491" cy="1169414"/>
          </a:xfrm>
        </p:spPr>
        <p:txBody>
          <a:bodyPr>
            <a:normAutofit fontScale="92500" lnSpcReduction="10000"/>
          </a:bodyPr>
          <a:lstStyle/>
          <a:p>
            <a:r>
              <a:rPr lang="en-GB" dirty="0"/>
              <a:t>Damien Bowden </a:t>
            </a:r>
            <a:r>
              <a:rPr lang="en-GB" sz="1900" dirty="0"/>
              <a:t>Microsoft MVP</a:t>
            </a:r>
            <a:endParaRPr lang="en-GB" dirty="0"/>
          </a:p>
          <a:p>
            <a:r>
              <a:rPr lang="en-GB" dirty="0">
                <a:hlinkClick r:id="rId2"/>
              </a:rPr>
              <a:t>https://damienbod.com</a:t>
            </a:r>
            <a:r>
              <a:rPr lang="en-GB" dirty="0"/>
              <a:t> </a:t>
            </a:r>
          </a:p>
          <a:p>
            <a:r>
              <a:rPr lang="en-GB" dirty="0">
                <a:hlinkClick r:id="rId3"/>
              </a:rPr>
              <a:t>@</a:t>
            </a:r>
            <a:r>
              <a:rPr lang="en-GB" dirty="0" err="1">
                <a:hlinkClick r:id="rId3"/>
              </a:rPr>
              <a:t>damien_bod</a:t>
            </a:r>
            <a:endParaRPr lang="en-GB" dirty="0"/>
          </a:p>
          <a:p>
            <a:endParaRPr lang="en-GB" dirty="0"/>
          </a:p>
          <a:p>
            <a:endParaRPr lang="en-GB" dirty="0"/>
          </a:p>
        </p:txBody>
      </p:sp>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3220047" y="5130212"/>
            <a:ext cx="1024812" cy="1024812"/>
          </a:xfrm>
          <a:prstGeom prst="rect">
            <a:avLst/>
          </a:prstGeom>
        </p:spPr>
      </p:pic>
    </p:spTree>
    <p:extLst>
      <p:ext uri="{BB962C8B-B14F-4D97-AF65-F5344CB8AC3E}">
        <p14:creationId xmlns:p14="http://schemas.microsoft.com/office/powerpoint/2010/main" val="412231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lstStyle/>
          <a:p>
            <a:br>
              <a:rPr lang="en-GB" dirty="0"/>
            </a:br>
            <a:r>
              <a:rPr lang="en-GB" dirty="0"/>
              <a:t>- access token</a:t>
            </a:r>
            <a:br>
              <a:rPr lang="en-GB" dirty="0"/>
            </a:br>
            <a:r>
              <a:rPr lang="en-GB" dirty="0"/>
              <a:t>- To be used for API access, resources.</a:t>
            </a:r>
            <a:br>
              <a:rPr lang="en-GB" dirty="0"/>
            </a:br>
            <a:endParaRPr lang="en-GB" dirty="0"/>
          </a:p>
        </p:txBody>
      </p:sp>
      <p:sp>
        <p:nvSpPr>
          <p:cNvPr id="5" name="Titel 1">
            <a:extLst>
              <a:ext uri="{FF2B5EF4-FFF2-40B4-BE49-F238E27FC236}">
                <a16:creationId xmlns:a16="http://schemas.microsoft.com/office/drawing/2014/main" id="{0217F8F0-E2BB-4A2F-90E5-915B09626654}"/>
              </a:ext>
            </a:extLst>
          </p:cNvPr>
          <p:cNvSpPr txBox="1">
            <a:spLocks/>
          </p:cNvSpPr>
          <p:nvPr/>
        </p:nvSpPr>
        <p:spPr>
          <a:xfrm>
            <a:off x="886690" y="365124"/>
            <a:ext cx="8003309" cy="21286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200" dirty="0"/>
              <a:t>What is an “access _token” ?</a:t>
            </a:r>
            <a:br>
              <a:rPr lang="en-GB" dirty="0"/>
            </a:br>
            <a:endParaRPr lang="en-GB" dirty="0"/>
          </a:p>
        </p:txBody>
      </p:sp>
    </p:spTree>
    <p:extLst>
      <p:ext uri="{BB962C8B-B14F-4D97-AF65-F5344CB8AC3E}">
        <p14:creationId xmlns:p14="http://schemas.microsoft.com/office/powerpoint/2010/main" val="1402110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rmAutofit fontScale="90000"/>
          </a:bodyPr>
          <a:lstStyle/>
          <a:p>
            <a:br>
              <a:rPr lang="en-GB" dirty="0"/>
            </a:br>
            <a:br>
              <a:rPr lang="en-GB" dirty="0"/>
            </a:br>
            <a:br>
              <a:rPr lang="en-GB" dirty="0"/>
            </a:br>
            <a:br>
              <a:rPr lang="en-GB" dirty="0"/>
            </a:br>
            <a:r>
              <a:rPr lang="en-GB" dirty="0"/>
              <a:t>- random string</a:t>
            </a:r>
            <a:br>
              <a:rPr lang="en-GB" dirty="0"/>
            </a:br>
            <a:r>
              <a:rPr lang="en-GB" dirty="0"/>
              <a:t>- references an </a:t>
            </a:r>
            <a:r>
              <a:rPr lang="en-GB" dirty="0" err="1"/>
              <a:t>access_token</a:t>
            </a:r>
            <a:br>
              <a:rPr lang="en-GB" dirty="0"/>
            </a:br>
            <a:r>
              <a:rPr lang="en-GB" dirty="0"/>
              <a:t>- easy to control the lifecycle</a:t>
            </a:r>
            <a:br>
              <a:rPr lang="en-GB" dirty="0"/>
            </a:br>
            <a:r>
              <a:rPr lang="en-GB" dirty="0"/>
              <a:t>- makes it possible that </a:t>
            </a:r>
            <a:r>
              <a:rPr lang="en-GB" dirty="0" err="1"/>
              <a:t>access_token</a:t>
            </a:r>
            <a:r>
              <a:rPr lang="en-GB" dirty="0"/>
              <a:t> </a:t>
            </a:r>
            <a:r>
              <a:rPr lang="en-GB" b="1" dirty="0"/>
              <a:t>must</a:t>
            </a:r>
            <a:r>
              <a:rPr lang="en-GB" dirty="0"/>
              <a:t> never left the safe zone</a:t>
            </a:r>
            <a:br>
              <a:rPr lang="en-GB" dirty="0"/>
            </a:br>
            <a:endParaRPr lang="en-GB" dirty="0"/>
          </a:p>
        </p:txBody>
      </p:sp>
      <p:sp>
        <p:nvSpPr>
          <p:cNvPr id="5" name="Titel 1">
            <a:extLst>
              <a:ext uri="{FF2B5EF4-FFF2-40B4-BE49-F238E27FC236}">
                <a16:creationId xmlns:a16="http://schemas.microsoft.com/office/drawing/2014/main" id="{0217F8F0-E2BB-4A2F-90E5-915B09626654}"/>
              </a:ext>
            </a:extLst>
          </p:cNvPr>
          <p:cNvSpPr txBox="1">
            <a:spLocks/>
          </p:cNvSpPr>
          <p:nvPr/>
        </p:nvSpPr>
        <p:spPr>
          <a:xfrm>
            <a:off x="886690" y="365124"/>
            <a:ext cx="9256377" cy="21286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200" dirty="0"/>
              <a:t>What is a “reference _token” ?</a:t>
            </a:r>
            <a:br>
              <a:rPr lang="en-GB" dirty="0"/>
            </a:br>
            <a:endParaRPr lang="en-GB" dirty="0"/>
          </a:p>
        </p:txBody>
      </p:sp>
    </p:spTree>
    <p:extLst>
      <p:ext uri="{BB962C8B-B14F-4D97-AF65-F5344CB8AC3E}">
        <p14:creationId xmlns:p14="http://schemas.microsoft.com/office/powerpoint/2010/main" val="164781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86690" y="2773681"/>
            <a:ext cx="10515600" cy="2397760"/>
          </a:xfrm>
        </p:spPr>
        <p:txBody>
          <a:bodyPr>
            <a:normAutofit/>
          </a:bodyPr>
          <a:lstStyle/>
          <a:p>
            <a:r>
              <a:rPr lang="en-GB" dirty="0"/>
              <a:t>- Identity scopes</a:t>
            </a:r>
            <a:br>
              <a:rPr lang="en-GB" dirty="0"/>
            </a:br>
            <a:r>
              <a:rPr lang="en-GB" dirty="0"/>
              <a:t>- API or Resource scopes</a:t>
            </a:r>
            <a:br>
              <a:rPr lang="en-GB" dirty="0"/>
            </a:br>
            <a:r>
              <a:rPr lang="en-GB" dirty="0"/>
              <a:t>- managing your claims, grouping, APIs</a:t>
            </a:r>
          </a:p>
        </p:txBody>
      </p:sp>
      <p:sp>
        <p:nvSpPr>
          <p:cNvPr id="5" name="Titel 1">
            <a:extLst>
              <a:ext uri="{FF2B5EF4-FFF2-40B4-BE49-F238E27FC236}">
                <a16:creationId xmlns:a16="http://schemas.microsoft.com/office/drawing/2014/main" id="{0217F8F0-E2BB-4A2F-90E5-915B09626654}"/>
              </a:ext>
            </a:extLst>
          </p:cNvPr>
          <p:cNvSpPr txBox="1">
            <a:spLocks/>
          </p:cNvSpPr>
          <p:nvPr/>
        </p:nvSpPr>
        <p:spPr>
          <a:xfrm>
            <a:off x="886690" y="365124"/>
            <a:ext cx="9256377" cy="21286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200" dirty="0"/>
              <a:t>What is a “scope” ?</a:t>
            </a:r>
            <a:br>
              <a:rPr lang="en-GB" dirty="0"/>
            </a:br>
            <a:endParaRPr lang="en-GB" dirty="0"/>
          </a:p>
        </p:txBody>
      </p:sp>
    </p:spTree>
    <p:extLst>
      <p:ext uri="{BB962C8B-B14F-4D97-AF65-F5344CB8AC3E}">
        <p14:creationId xmlns:p14="http://schemas.microsoft.com/office/powerpoint/2010/main" val="1213723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2036618"/>
            <a:ext cx="10515600" cy="4364181"/>
          </a:xfrm>
        </p:spPr>
        <p:txBody>
          <a:bodyPr>
            <a:normAutofit/>
          </a:bodyPr>
          <a:lstStyle/>
          <a:p>
            <a:r>
              <a:rPr lang="en-GB" dirty="0"/>
              <a:t>- Implicit flow</a:t>
            </a:r>
            <a:br>
              <a:rPr lang="en-GB" sz="2000" dirty="0"/>
            </a:br>
            <a:br>
              <a:rPr lang="en-GB" dirty="0"/>
            </a:br>
            <a:r>
              <a:rPr lang="en-GB" dirty="0"/>
              <a:t>- Hybrid flow</a:t>
            </a:r>
            <a:br>
              <a:rPr lang="en-GB" sz="1800" dirty="0"/>
            </a:br>
            <a:br>
              <a:rPr lang="en-GB" dirty="0"/>
            </a:br>
            <a:r>
              <a:rPr lang="en-GB" dirty="0"/>
              <a:t>- Code flow</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38200" y="409141"/>
            <a:ext cx="7160194" cy="1671494"/>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700" dirty="0"/>
              <a:t>OpenID Connect Flows</a:t>
            </a:r>
          </a:p>
          <a:p>
            <a:endParaRPr lang="en-GB" dirty="0"/>
          </a:p>
          <a:p>
            <a:r>
              <a:rPr lang="en-GB" dirty="0">
                <a:hlinkClick r:id="rId3"/>
              </a:rPr>
              <a:t>http://openid.net/specs/openid-connect-core-1_0.html</a:t>
            </a:r>
            <a:endParaRPr lang="en-GB" dirty="0"/>
          </a:p>
          <a:p>
            <a:br>
              <a:rPr lang="en-GB" dirty="0"/>
            </a:br>
            <a:endParaRPr lang="en-GB" dirty="0"/>
          </a:p>
        </p:txBody>
      </p:sp>
    </p:spTree>
    <p:extLst>
      <p:ext uri="{BB962C8B-B14F-4D97-AF65-F5344CB8AC3E}">
        <p14:creationId xmlns:p14="http://schemas.microsoft.com/office/powerpoint/2010/main" val="1273326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2036618"/>
            <a:ext cx="10515600" cy="4364181"/>
          </a:xfrm>
        </p:spPr>
        <p:txBody>
          <a:bodyPr>
            <a:normAutofit/>
          </a:bodyPr>
          <a:lstStyle/>
          <a:p>
            <a:r>
              <a:rPr lang="en-GB" sz="3200" dirty="0"/>
              <a:t>- For browser applications, SPAs</a:t>
            </a:r>
            <a:br>
              <a:rPr lang="en-GB" sz="3200" dirty="0"/>
            </a:br>
            <a:r>
              <a:rPr lang="en-GB" sz="3200" dirty="0"/>
              <a:t>- Client is not authenticated</a:t>
            </a:r>
            <a:br>
              <a:rPr lang="en-GB" sz="3200" dirty="0"/>
            </a:br>
            <a:br>
              <a:rPr lang="en-GB" sz="3200" dirty="0"/>
            </a:br>
            <a:r>
              <a:rPr lang="en-GB" sz="3200" dirty="0"/>
              <a:t>- </a:t>
            </a:r>
            <a:r>
              <a:rPr lang="en-US" altLang="en-US" sz="3200" dirty="0" err="1"/>
              <a:t>response_type</a:t>
            </a:r>
            <a:r>
              <a:rPr lang="en-US" altLang="en-US" sz="3200" dirty="0"/>
              <a:t>=</a:t>
            </a:r>
            <a:r>
              <a:rPr lang="en-US" altLang="en-US" sz="3200" dirty="0" err="1"/>
              <a:t>id_token</a:t>
            </a:r>
            <a:r>
              <a:rPr lang="en-US" altLang="en-US" sz="3200" dirty="0"/>
              <a:t> token</a:t>
            </a:r>
            <a:br>
              <a:rPr lang="en-US" altLang="en-US" sz="3200" dirty="0"/>
            </a:br>
            <a:r>
              <a:rPr lang="en-US" altLang="en-US" sz="3200" dirty="0"/>
              <a:t>- </a:t>
            </a:r>
            <a:r>
              <a:rPr lang="en-US" altLang="en-US" sz="3200" dirty="0" err="1"/>
              <a:t>response_type</a:t>
            </a:r>
            <a:r>
              <a:rPr lang="en-US" altLang="en-US" sz="3200" dirty="0"/>
              <a:t>=</a:t>
            </a:r>
            <a:r>
              <a:rPr lang="en-US" altLang="en-US" sz="3200" dirty="0" err="1"/>
              <a:t>id_token</a:t>
            </a:r>
            <a:endParaRPr lang="en-GB"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38199" y="365124"/>
            <a:ext cx="10827327" cy="1671494"/>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Implicit flow</a:t>
            </a:r>
          </a:p>
          <a:p>
            <a:endParaRPr lang="en-GB" dirty="0"/>
          </a:p>
          <a:p>
            <a:r>
              <a:rPr lang="en-GB" dirty="0">
                <a:hlinkClick r:id="rId3"/>
              </a:rPr>
              <a:t>http://openid.net/specs/openid-connect-core-1_0.html#ImplicitFlowAuth</a:t>
            </a:r>
            <a:br>
              <a:rPr lang="en-GB" dirty="0"/>
            </a:br>
            <a:endParaRPr lang="en-GB" dirty="0"/>
          </a:p>
        </p:txBody>
      </p:sp>
    </p:spTree>
    <p:extLst>
      <p:ext uri="{BB962C8B-B14F-4D97-AF65-F5344CB8AC3E}">
        <p14:creationId xmlns:p14="http://schemas.microsoft.com/office/powerpoint/2010/main" val="4202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2036618"/>
            <a:ext cx="10515600" cy="4364181"/>
          </a:xfrm>
        </p:spPr>
        <p:txBody>
          <a:bodyPr>
            <a:normAutofit/>
          </a:bodyPr>
          <a:lstStyle/>
          <a:p>
            <a:br>
              <a:rPr lang="en-GB" dirty="0"/>
            </a:br>
            <a:r>
              <a:rPr lang="en-GB" dirty="0"/>
              <a:t>- Server to server applications</a:t>
            </a:r>
            <a:br>
              <a:rPr lang="en-GB" dirty="0"/>
            </a:br>
            <a:r>
              <a:rPr lang="en-GB" dirty="0"/>
              <a:t>- Client is authenticated</a:t>
            </a:r>
            <a:br>
              <a:rPr lang="en-GB" dirty="0"/>
            </a:br>
            <a:br>
              <a:rPr lang="en-GB" dirty="0"/>
            </a:br>
            <a:r>
              <a:rPr lang="en-GB" dirty="0"/>
              <a:t>- </a:t>
            </a:r>
            <a:r>
              <a:rPr lang="en-US" altLang="en-US" dirty="0" err="1"/>
              <a:t>response_type</a:t>
            </a:r>
            <a:r>
              <a:rPr lang="en-US" altLang="en-US" dirty="0"/>
              <a:t>=code</a:t>
            </a:r>
            <a:br>
              <a:rPr lang="en-GB" dirty="0"/>
            </a:br>
            <a:br>
              <a:rPr lang="en-GB" dirty="0"/>
            </a:br>
            <a:endParaRPr lang="en-GB"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38199" y="409141"/>
            <a:ext cx="10771909" cy="1671494"/>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Code flow</a:t>
            </a:r>
            <a:endParaRPr lang="en-GB" dirty="0"/>
          </a:p>
          <a:p>
            <a:endParaRPr lang="en-GB" dirty="0"/>
          </a:p>
          <a:p>
            <a:r>
              <a:rPr lang="en-GB" dirty="0">
                <a:hlinkClick r:id="rId3"/>
              </a:rPr>
              <a:t>http://openid.net/specs/openid-connect-core-1_0.html#CodeFlowAuth</a:t>
            </a:r>
            <a:br>
              <a:rPr lang="en-GB" dirty="0"/>
            </a:br>
            <a:endParaRPr lang="en-GB" dirty="0"/>
          </a:p>
        </p:txBody>
      </p:sp>
    </p:spTree>
    <p:extLst>
      <p:ext uri="{BB962C8B-B14F-4D97-AF65-F5344CB8AC3E}">
        <p14:creationId xmlns:p14="http://schemas.microsoft.com/office/powerpoint/2010/main" val="4205151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2036618"/>
            <a:ext cx="10515600" cy="4364181"/>
          </a:xfrm>
        </p:spPr>
        <p:txBody>
          <a:bodyPr>
            <a:normAutofit/>
          </a:bodyPr>
          <a:lstStyle/>
          <a:p>
            <a:br>
              <a:rPr lang="en-GB" dirty="0"/>
            </a:br>
            <a:r>
              <a:rPr lang="en-GB" sz="3600" dirty="0"/>
              <a:t>- Mix of the Code and Implicit Flow</a:t>
            </a:r>
            <a:br>
              <a:rPr lang="en-GB" sz="3600" dirty="0"/>
            </a:br>
            <a:r>
              <a:rPr lang="en-GB" sz="3600" dirty="0"/>
              <a:t>- Can be used for Web applications with server side rendering.</a:t>
            </a:r>
            <a:br>
              <a:rPr lang="en-GB" sz="3600" dirty="0"/>
            </a:br>
            <a:br>
              <a:rPr lang="en-GB" sz="3600" dirty="0"/>
            </a:br>
            <a:r>
              <a:rPr lang="en-GB" sz="3600" dirty="0"/>
              <a:t>- </a:t>
            </a:r>
            <a:r>
              <a:rPr lang="en-US" altLang="en-US" sz="3600" dirty="0" err="1"/>
              <a:t>response_type</a:t>
            </a:r>
            <a:r>
              <a:rPr lang="en-US" altLang="en-US" sz="3600" dirty="0"/>
              <a:t>=code </a:t>
            </a:r>
            <a:r>
              <a:rPr lang="en-US" altLang="en-US" sz="3600" dirty="0" err="1"/>
              <a:t>id_token</a:t>
            </a:r>
            <a:br>
              <a:rPr lang="en-GB" dirty="0"/>
            </a:br>
            <a:endParaRPr lang="en-GB"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38199" y="409141"/>
            <a:ext cx="10910455" cy="1671494"/>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Hybrid flow</a:t>
            </a:r>
          </a:p>
          <a:p>
            <a:endParaRPr lang="en-GB" dirty="0"/>
          </a:p>
          <a:p>
            <a:r>
              <a:rPr lang="en-GB" dirty="0">
                <a:hlinkClick r:id="rId3"/>
              </a:rPr>
              <a:t>http://openid.net/specs/openid-connect-core-1_0.html#HybridFlowAuth</a:t>
            </a:r>
            <a:br>
              <a:rPr lang="en-GB" dirty="0"/>
            </a:br>
            <a:endParaRPr lang="en-GB" dirty="0"/>
          </a:p>
        </p:txBody>
      </p:sp>
    </p:spTree>
    <p:extLst>
      <p:ext uri="{BB962C8B-B14F-4D97-AF65-F5344CB8AC3E}">
        <p14:creationId xmlns:p14="http://schemas.microsoft.com/office/powerpoint/2010/main" val="188348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lstStyle/>
          <a:p>
            <a:r>
              <a:rPr lang="en-GB" dirty="0"/>
              <a:t>- SPAs should </a:t>
            </a:r>
            <a:r>
              <a:rPr lang="en-GB" b="1" dirty="0"/>
              <a:t>not</a:t>
            </a:r>
            <a:r>
              <a:rPr lang="en-GB" dirty="0"/>
              <a:t> handle passwords or users.</a:t>
            </a:r>
            <a:br>
              <a:rPr lang="en-GB" dirty="0"/>
            </a:br>
            <a:endParaRPr lang="en-GB"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4"/>
            <a:ext cx="9296400" cy="1671494"/>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700" dirty="0"/>
              <a:t>Resource Owner OAuth2</a:t>
            </a:r>
          </a:p>
          <a:p>
            <a:endParaRPr lang="en-GB" dirty="0"/>
          </a:p>
          <a:p>
            <a:br>
              <a:rPr lang="en-GB" dirty="0"/>
            </a:br>
            <a:endParaRPr lang="en-GB" dirty="0"/>
          </a:p>
        </p:txBody>
      </p:sp>
    </p:spTree>
    <p:extLst>
      <p:ext uri="{BB962C8B-B14F-4D97-AF65-F5344CB8AC3E}">
        <p14:creationId xmlns:p14="http://schemas.microsoft.com/office/powerpoint/2010/main" val="817031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48691"/>
            <a:ext cx="10515600" cy="4849091"/>
          </a:xfrm>
        </p:spPr>
        <p:txBody>
          <a:bodyPr>
            <a:normAutofit fontScale="90000"/>
          </a:bodyPr>
          <a:lstStyle/>
          <a:p>
            <a:r>
              <a:rPr lang="en-GB" sz="2000" i="1" dirty="0"/>
              <a:t>Taken from the OpenID specifications:</a:t>
            </a:r>
            <a:br>
              <a:rPr lang="en-GB" sz="2400" dirty="0"/>
            </a:br>
            <a:br>
              <a:rPr lang="en-GB" sz="2400" dirty="0"/>
            </a:br>
            <a:r>
              <a:rPr lang="en-GB" sz="2400" dirty="0"/>
              <a:t>“Client prepares an Authentication Request containing the desired request parameters. “</a:t>
            </a:r>
            <a:br>
              <a:rPr lang="en-GB" sz="2400" dirty="0"/>
            </a:br>
            <a:br>
              <a:rPr lang="en-GB" sz="2400" dirty="0"/>
            </a:br>
            <a:r>
              <a:rPr lang="en-GB" sz="2400" dirty="0"/>
              <a:t>“Client sends the request to the Authorization Server. “</a:t>
            </a:r>
            <a:br>
              <a:rPr lang="en-GB" sz="2400" dirty="0"/>
            </a:br>
            <a:br>
              <a:rPr lang="en-GB" sz="2400" dirty="0"/>
            </a:br>
            <a:r>
              <a:rPr lang="en-GB" sz="2400" dirty="0"/>
              <a:t>“Authorization Server Authenticates the End-User. “</a:t>
            </a:r>
            <a:br>
              <a:rPr lang="en-GB" sz="2400" dirty="0"/>
            </a:br>
            <a:br>
              <a:rPr lang="en-GB" sz="2400" dirty="0"/>
            </a:br>
            <a:r>
              <a:rPr lang="en-GB" sz="2400" dirty="0"/>
              <a:t>“Authorization Server obtains End-User Consent/Authorization. “</a:t>
            </a:r>
            <a:br>
              <a:rPr lang="en-GB" sz="2400" dirty="0"/>
            </a:br>
            <a:br>
              <a:rPr lang="en-GB" sz="2400" dirty="0"/>
            </a:br>
            <a:r>
              <a:rPr lang="en-GB" sz="2400" dirty="0"/>
              <a:t>“Authorization Server sends the End-User back to the Client with an ID Token and, if requested, an Access Token. “</a:t>
            </a:r>
            <a:br>
              <a:rPr lang="en-GB" sz="2400" dirty="0"/>
            </a:br>
            <a:br>
              <a:rPr lang="en-GB" sz="2400" dirty="0"/>
            </a:br>
            <a:r>
              <a:rPr lang="en-GB" sz="2400" dirty="0"/>
              <a:t>“Client validates the ID token and retrieves the End-User's Subject Identifier. “</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4"/>
            <a:ext cx="10252364" cy="128356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700" dirty="0"/>
              <a:t>OpenID Implicit flow</a:t>
            </a:r>
          </a:p>
        </p:txBody>
      </p:sp>
    </p:spTree>
    <p:extLst>
      <p:ext uri="{BB962C8B-B14F-4D97-AF65-F5344CB8AC3E}">
        <p14:creationId xmlns:p14="http://schemas.microsoft.com/office/powerpoint/2010/main" val="3959647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86691" y="2299854"/>
            <a:ext cx="10183091" cy="3719945"/>
          </a:xfrm>
        </p:spPr>
        <p:txBody>
          <a:bodyPr>
            <a:normAutofit/>
          </a:bodyPr>
          <a:lstStyle/>
          <a:p>
            <a:r>
              <a:rPr lang="en-GB" sz="3200" dirty="0"/>
              <a:t>https://localhost:44318/connect/authorize?</a:t>
            </a:r>
            <a:br>
              <a:rPr lang="en-GB" sz="3200" dirty="0"/>
            </a:br>
            <a:r>
              <a:rPr lang="en-GB" sz="3200" dirty="0"/>
              <a:t>	</a:t>
            </a:r>
            <a:r>
              <a:rPr lang="en-GB" sz="3200" dirty="0" err="1"/>
              <a:t>response_type</a:t>
            </a:r>
            <a:r>
              <a:rPr lang="en-GB" sz="3200" dirty="0"/>
              <a:t>=id_token%20token&amp;</a:t>
            </a:r>
            <a:br>
              <a:rPr lang="en-GB" sz="3200" dirty="0"/>
            </a:br>
            <a:r>
              <a:rPr lang="en-GB" sz="3200" dirty="0"/>
              <a:t>	</a:t>
            </a:r>
            <a:r>
              <a:rPr lang="en-GB" sz="3200" dirty="0" err="1"/>
              <a:t>client_id</a:t>
            </a:r>
            <a:r>
              <a:rPr lang="en-GB" sz="3200" dirty="0"/>
              <a:t>=</a:t>
            </a:r>
            <a:r>
              <a:rPr lang="en-GB" sz="3200" dirty="0" err="1"/>
              <a:t>angularclient</a:t>
            </a:r>
            <a:r>
              <a:rPr lang="en-GB" sz="3200" dirty="0"/>
              <a:t>&amp;</a:t>
            </a:r>
            <a:br>
              <a:rPr lang="en-GB" sz="3200" dirty="0"/>
            </a:br>
            <a:r>
              <a:rPr lang="en-GB" sz="3200" dirty="0"/>
              <a:t>	</a:t>
            </a:r>
            <a:r>
              <a:rPr lang="en-GB" sz="3200" dirty="0" err="1"/>
              <a:t>redirect_uri</a:t>
            </a:r>
            <a:r>
              <a:rPr lang="en-GB" sz="3200" dirty="0"/>
              <a:t>=https://localhost:44311&amp;</a:t>
            </a:r>
            <a:br>
              <a:rPr lang="en-GB" sz="3200" dirty="0"/>
            </a:br>
            <a:r>
              <a:rPr lang="en-GB" sz="3200" dirty="0"/>
              <a:t>	scope=dataEventRecords%20securedFiles%20openid&amp;</a:t>
            </a:r>
            <a:br>
              <a:rPr lang="en-GB" sz="3200" dirty="0"/>
            </a:br>
            <a:r>
              <a:rPr lang="en-GB" sz="3200" dirty="0"/>
              <a:t>	nonce=N0.50564733707555191498211483602&amp;</a:t>
            </a:r>
            <a:br>
              <a:rPr lang="en-GB" sz="3200" dirty="0"/>
            </a:br>
            <a:r>
              <a:rPr lang="en-GB" sz="3200" dirty="0"/>
              <a:t>	state=14982114836020.3928729455363251</a:t>
            </a:r>
            <a:endParaRPr lang="en-GB"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0" y="365124"/>
            <a:ext cx="10487891" cy="16714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t>OpenID Implicit flow</a:t>
            </a:r>
          </a:p>
        </p:txBody>
      </p:sp>
    </p:spTree>
    <p:extLst>
      <p:ext uri="{BB962C8B-B14F-4D97-AF65-F5344CB8AC3E}">
        <p14:creationId xmlns:p14="http://schemas.microsoft.com/office/powerpoint/2010/main" val="375256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r>
              <a:rPr lang="en-GB" sz="3200" dirty="0"/>
              <a:t>Security &amp; applications today</a:t>
            </a:r>
            <a:br>
              <a:rPr lang="en-GB" sz="3200" dirty="0"/>
            </a:br>
            <a:r>
              <a:rPr lang="en-GB" sz="3200" dirty="0"/>
              <a:t>OpenID Connect flows</a:t>
            </a:r>
            <a:br>
              <a:rPr lang="en-GB" sz="3200" dirty="0"/>
            </a:br>
            <a:r>
              <a:rPr lang="en-GB" sz="3200" dirty="0"/>
              <a:t>OpenID Implicit flow </a:t>
            </a:r>
            <a:r>
              <a:rPr lang="en-GB" sz="3200"/>
              <a:t>in Angular</a:t>
            </a:r>
            <a:br>
              <a:rPr lang="en-GB" sz="3200" dirty="0"/>
            </a:br>
            <a:r>
              <a:rPr lang="en-GB" sz="3200" dirty="0"/>
              <a:t>IdentityServer4 STS Server Implicit flow</a:t>
            </a:r>
            <a:br>
              <a:rPr lang="en-GB" sz="3200" dirty="0"/>
            </a:br>
            <a:r>
              <a:rPr lang="en-GB" sz="3200" dirty="0"/>
              <a:t>Resource API and ASP.NET Core Policies</a:t>
            </a:r>
            <a:br>
              <a:rPr lang="en-GB" sz="3200" dirty="0"/>
            </a:br>
            <a:r>
              <a:rPr lang="en-GB" sz="3200" dirty="0"/>
              <a:t>MVC with an Angular view and Hybrid flow</a:t>
            </a:r>
            <a:br>
              <a:rPr lang="en-GB" sz="3200" dirty="0"/>
            </a:br>
            <a:r>
              <a:rPr lang="en-GB" sz="3200" dirty="0"/>
              <a:t>Web security attacks, fixes, best practises</a:t>
            </a:r>
          </a:p>
        </p:txBody>
      </p:sp>
    </p:spTree>
    <p:extLst>
      <p:ext uri="{BB962C8B-B14F-4D97-AF65-F5344CB8AC3E}">
        <p14:creationId xmlns:p14="http://schemas.microsoft.com/office/powerpoint/2010/main" val="2700795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86691" y="2299854"/>
            <a:ext cx="10183091" cy="3719945"/>
          </a:xfrm>
        </p:spPr>
        <p:txBody>
          <a:bodyPr>
            <a:normAutofit/>
          </a:bodyPr>
          <a:lstStyle/>
          <a:p>
            <a:r>
              <a:rPr lang="en-GB" sz="3200" dirty="0"/>
              <a:t>https://localhost:44318/connect/authorize?</a:t>
            </a:r>
            <a:br>
              <a:rPr lang="en-GB" sz="3200" dirty="0"/>
            </a:br>
            <a:r>
              <a:rPr lang="en-GB" sz="3200" dirty="0"/>
              <a:t>	</a:t>
            </a:r>
            <a:r>
              <a:rPr lang="en-GB" sz="3600" b="1" dirty="0" err="1">
                <a:solidFill>
                  <a:srgbClr val="FF9900"/>
                </a:solidFill>
              </a:rPr>
              <a:t>response_type</a:t>
            </a:r>
            <a:r>
              <a:rPr lang="en-GB" sz="3600" b="1" dirty="0">
                <a:solidFill>
                  <a:srgbClr val="FF9900"/>
                </a:solidFill>
              </a:rPr>
              <a:t>=id_token%20token</a:t>
            </a:r>
            <a:r>
              <a:rPr lang="en-GB" sz="3600" dirty="0">
                <a:solidFill>
                  <a:srgbClr val="FF9900"/>
                </a:solidFill>
              </a:rPr>
              <a:t>&amp;</a:t>
            </a:r>
            <a:br>
              <a:rPr lang="en-GB" sz="3600" dirty="0">
                <a:solidFill>
                  <a:srgbClr val="FF9900"/>
                </a:solidFill>
              </a:rPr>
            </a:br>
            <a:r>
              <a:rPr lang="en-GB" sz="3200" dirty="0"/>
              <a:t>	</a:t>
            </a:r>
            <a:r>
              <a:rPr lang="en-GB" sz="3200" dirty="0" err="1"/>
              <a:t>client_id</a:t>
            </a:r>
            <a:r>
              <a:rPr lang="en-GB" sz="3200" dirty="0"/>
              <a:t>=</a:t>
            </a:r>
            <a:r>
              <a:rPr lang="en-GB" sz="3200" dirty="0" err="1"/>
              <a:t>angularclient</a:t>
            </a:r>
            <a:r>
              <a:rPr lang="en-GB" sz="3200" dirty="0"/>
              <a:t>&amp;</a:t>
            </a:r>
            <a:br>
              <a:rPr lang="en-GB" sz="3200" dirty="0"/>
            </a:br>
            <a:r>
              <a:rPr lang="en-GB" sz="3200" dirty="0"/>
              <a:t>	</a:t>
            </a:r>
            <a:r>
              <a:rPr lang="en-GB" sz="3200" dirty="0" err="1"/>
              <a:t>redirect_uri</a:t>
            </a:r>
            <a:r>
              <a:rPr lang="en-GB" sz="3200" dirty="0"/>
              <a:t>=https://localhost:44311&amp;</a:t>
            </a:r>
            <a:br>
              <a:rPr lang="en-GB" sz="3200" dirty="0"/>
            </a:br>
            <a:r>
              <a:rPr lang="en-GB" sz="3200" dirty="0"/>
              <a:t>	scope=dataEventRecords%20securedFiles%20openid&amp;</a:t>
            </a:r>
            <a:br>
              <a:rPr lang="en-GB" sz="3200" dirty="0"/>
            </a:br>
            <a:r>
              <a:rPr lang="en-GB" sz="3200" dirty="0"/>
              <a:t>	nonce=N0.50564733707555191498211483602&amp;</a:t>
            </a:r>
            <a:br>
              <a:rPr lang="en-GB" sz="3200" dirty="0"/>
            </a:br>
            <a:r>
              <a:rPr lang="en-GB" sz="3200" dirty="0"/>
              <a:t>	state=14982114836020.3928729455363251</a:t>
            </a:r>
            <a:endParaRPr lang="en-GB"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0" y="365124"/>
            <a:ext cx="10487891" cy="16714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t>OpenID Implicit flow</a:t>
            </a:r>
          </a:p>
        </p:txBody>
      </p:sp>
    </p:spTree>
    <p:extLst>
      <p:ext uri="{BB962C8B-B14F-4D97-AF65-F5344CB8AC3E}">
        <p14:creationId xmlns:p14="http://schemas.microsoft.com/office/powerpoint/2010/main" val="570405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86691" y="2299854"/>
            <a:ext cx="10183091" cy="3719945"/>
          </a:xfrm>
        </p:spPr>
        <p:txBody>
          <a:bodyPr>
            <a:normAutofit/>
          </a:bodyPr>
          <a:lstStyle/>
          <a:p>
            <a:r>
              <a:rPr lang="en-GB" sz="3200" dirty="0"/>
              <a:t>https://localhost:44318/connect/authorize?</a:t>
            </a:r>
            <a:br>
              <a:rPr lang="en-GB" sz="3200" dirty="0"/>
            </a:br>
            <a:r>
              <a:rPr lang="en-GB" sz="3200" dirty="0"/>
              <a:t>	</a:t>
            </a:r>
            <a:r>
              <a:rPr lang="en-GB" sz="3200" dirty="0" err="1"/>
              <a:t>response_type</a:t>
            </a:r>
            <a:r>
              <a:rPr lang="en-GB" sz="3200" dirty="0"/>
              <a:t>=id_token%20token&amp;</a:t>
            </a:r>
            <a:br>
              <a:rPr lang="en-GB" sz="3600" dirty="0">
                <a:solidFill>
                  <a:srgbClr val="FF9900"/>
                </a:solidFill>
              </a:rPr>
            </a:br>
            <a:r>
              <a:rPr lang="en-GB" sz="3200" dirty="0"/>
              <a:t>	</a:t>
            </a:r>
            <a:r>
              <a:rPr lang="en-GB" sz="3600" b="1" dirty="0" err="1">
                <a:solidFill>
                  <a:srgbClr val="FF9900"/>
                </a:solidFill>
              </a:rPr>
              <a:t>client_id</a:t>
            </a:r>
            <a:r>
              <a:rPr lang="en-GB" sz="3600" b="1" dirty="0">
                <a:solidFill>
                  <a:srgbClr val="FF9900"/>
                </a:solidFill>
              </a:rPr>
              <a:t>=</a:t>
            </a:r>
            <a:r>
              <a:rPr lang="en-GB" sz="3600" b="1" dirty="0" err="1">
                <a:solidFill>
                  <a:srgbClr val="FF9900"/>
                </a:solidFill>
              </a:rPr>
              <a:t>angularclient</a:t>
            </a:r>
            <a:r>
              <a:rPr lang="en-GB" sz="3600" b="1" dirty="0">
                <a:solidFill>
                  <a:srgbClr val="FF9900"/>
                </a:solidFill>
              </a:rPr>
              <a:t>&amp;</a:t>
            </a:r>
            <a:br>
              <a:rPr lang="en-GB" sz="3600" b="1" dirty="0">
                <a:solidFill>
                  <a:srgbClr val="FF9900"/>
                </a:solidFill>
              </a:rPr>
            </a:br>
            <a:r>
              <a:rPr lang="en-GB" sz="3200" dirty="0"/>
              <a:t>	</a:t>
            </a:r>
            <a:r>
              <a:rPr lang="en-GB" sz="3200" dirty="0" err="1"/>
              <a:t>redirect_uri</a:t>
            </a:r>
            <a:r>
              <a:rPr lang="en-GB" sz="3200" dirty="0"/>
              <a:t>=https://localhost:44311&amp;</a:t>
            </a:r>
            <a:br>
              <a:rPr lang="en-GB" sz="3200" dirty="0"/>
            </a:br>
            <a:r>
              <a:rPr lang="en-GB" sz="3200" dirty="0"/>
              <a:t>	scope=dataEventRecords%20securedFiles%20openid&amp;</a:t>
            </a:r>
            <a:br>
              <a:rPr lang="en-GB" sz="3200" dirty="0"/>
            </a:br>
            <a:r>
              <a:rPr lang="en-GB" sz="3200" dirty="0"/>
              <a:t>	nonce=N0.50564733707555191498211483602&amp;</a:t>
            </a:r>
            <a:br>
              <a:rPr lang="en-GB" sz="3200" dirty="0"/>
            </a:br>
            <a:r>
              <a:rPr lang="en-GB" sz="3200" dirty="0"/>
              <a:t>	state=14982114836020.3928729455363251</a:t>
            </a:r>
            <a:endParaRPr lang="en-GB"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0" y="365124"/>
            <a:ext cx="10487891" cy="16714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t>OpenID Implicit flow</a:t>
            </a:r>
          </a:p>
        </p:txBody>
      </p:sp>
    </p:spTree>
    <p:extLst>
      <p:ext uri="{BB962C8B-B14F-4D97-AF65-F5344CB8AC3E}">
        <p14:creationId xmlns:p14="http://schemas.microsoft.com/office/powerpoint/2010/main" val="939936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86691" y="2299854"/>
            <a:ext cx="10183091" cy="3719945"/>
          </a:xfrm>
        </p:spPr>
        <p:txBody>
          <a:bodyPr>
            <a:normAutofit/>
          </a:bodyPr>
          <a:lstStyle/>
          <a:p>
            <a:r>
              <a:rPr lang="en-GB" sz="3200" dirty="0"/>
              <a:t>https://localhost:44318/connect/authorize?</a:t>
            </a:r>
            <a:br>
              <a:rPr lang="en-GB" sz="3200" dirty="0"/>
            </a:br>
            <a:r>
              <a:rPr lang="en-GB" sz="3200" dirty="0"/>
              <a:t>	</a:t>
            </a:r>
            <a:r>
              <a:rPr lang="en-GB" sz="3200" dirty="0" err="1"/>
              <a:t>response_type</a:t>
            </a:r>
            <a:r>
              <a:rPr lang="en-GB" sz="3200" dirty="0"/>
              <a:t>=id_token%20token&amp;</a:t>
            </a:r>
            <a:br>
              <a:rPr lang="en-GB" sz="3600" dirty="0">
                <a:solidFill>
                  <a:srgbClr val="FF9900"/>
                </a:solidFill>
              </a:rPr>
            </a:br>
            <a:r>
              <a:rPr lang="en-GB" sz="3200" dirty="0"/>
              <a:t>	</a:t>
            </a:r>
            <a:r>
              <a:rPr lang="en-GB" sz="3200" dirty="0" err="1"/>
              <a:t>client_id</a:t>
            </a:r>
            <a:r>
              <a:rPr lang="en-GB" sz="3200" dirty="0"/>
              <a:t>=</a:t>
            </a:r>
            <a:r>
              <a:rPr lang="en-GB" sz="3200" dirty="0" err="1"/>
              <a:t>angularclient</a:t>
            </a:r>
            <a:r>
              <a:rPr lang="en-GB" sz="3200" dirty="0"/>
              <a:t>&amp;</a:t>
            </a:r>
            <a:br>
              <a:rPr lang="en-GB" sz="3200" dirty="0"/>
            </a:br>
            <a:r>
              <a:rPr lang="en-GB" sz="3200" dirty="0"/>
              <a:t>	</a:t>
            </a:r>
            <a:r>
              <a:rPr lang="en-GB" sz="3600" b="1" dirty="0" err="1">
                <a:solidFill>
                  <a:srgbClr val="FF9900"/>
                </a:solidFill>
              </a:rPr>
              <a:t>redirect_uri</a:t>
            </a:r>
            <a:r>
              <a:rPr lang="en-GB" sz="3600" b="1" dirty="0">
                <a:solidFill>
                  <a:srgbClr val="FF9900"/>
                </a:solidFill>
              </a:rPr>
              <a:t>=https://localhost:44311&amp;</a:t>
            </a:r>
            <a:br>
              <a:rPr lang="en-GB" sz="3600" b="1" dirty="0">
                <a:solidFill>
                  <a:srgbClr val="FF9900"/>
                </a:solidFill>
              </a:rPr>
            </a:br>
            <a:r>
              <a:rPr lang="en-GB" sz="3200" dirty="0"/>
              <a:t>	scope=dataEventRecords%20securedFiles%20openid&amp;</a:t>
            </a:r>
            <a:br>
              <a:rPr lang="en-GB" sz="3200" dirty="0"/>
            </a:br>
            <a:r>
              <a:rPr lang="en-GB" sz="3200" dirty="0"/>
              <a:t>	nonce=N0.50564733707555191498211483602&amp;</a:t>
            </a:r>
            <a:br>
              <a:rPr lang="en-GB" sz="3200" dirty="0"/>
            </a:br>
            <a:r>
              <a:rPr lang="en-GB" sz="3200" dirty="0"/>
              <a:t>	state=14982114836020.3928729455363251</a:t>
            </a:r>
            <a:endParaRPr lang="en-GB"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0" y="365124"/>
            <a:ext cx="10487891" cy="16714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t>OpenID Implicit flow</a:t>
            </a:r>
          </a:p>
        </p:txBody>
      </p:sp>
    </p:spTree>
    <p:extLst>
      <p:ext uri="{BB962C8B-B14F-4D97-AF65-F5344CB8AC3E}">
        <p14:creationId xmlns:p14="http://schemas.microsoft.com/office/powerpoint/2010/main" val="2741014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86691" y="2299854"/>
            <a:ext cx="10962409" cy="3719945"/>
          </a:xfrm>
        </p:spPr>
        <p:txBody>
          <a:bodyPr>
            <a:normAutofit/>
          </a:bodyPr>
          <a:lstStyle/>
          <a:p>
            <a:r>
              <a:rPr lang="en-GB" sz="3200" dirty="0"/>
              <a:t>https://localhost:44318/connect/authorize?</a:t>
            </a:r>
            <a:br>
              <a:rPr lang="en-GB" sz="3200" dirty="0"/>
            </a:br>
            <a:r>
              <a:rPr lang="en-GB" sz="3200" dirty="0"/>
              <a:t>	</a:t>
            </a:r>
            <a:r>
              <a:rPr lang="en-GB" sz="3200" dirty="0" err="1"/>
              <a:t>response_type</a:t>
            </a:r>
            <a:r>
              <a:rPr lang="en-GB" sz="3200" dirty="0"/>
              <a:t>=id_token%20token&amp;</a:t>
            </a:r>
            <a:br>
              <a:rPr lang="en-GB" sz="3600" dirty="0">
                <a:solidFill>
                  <a:srgbClr val="FF9900"/>
                </a:solidFill>
              </a:rPr>
            </a:br>
            <a:r>
              <a:rPr lang="en-GB" sz="3200" dirty="0"/>
              <a:t>	</a:t>
            </a:r>
            <a:r>
              <a:rPr lang="en-GB" sz="3200" dirty="0" err="1"/>
              <a:t>client_id</a:t>
            </a:r>
            <a:r>
              <a:rPr lang="en-GB" sz="3200" dirty="0"/>
              <a:t>=</a:t>
            </a:r>
            <a:r>
              <a:rPr lang="en-GB" sz="3200" dirty="0" err="1"/>
              <a:t>angularclient</a:t>
            </a:r>
            <a:r>
              <a:rPr lang="en-GB" sz="3200" dirty="0"/>
              <a:t>&amp;</a:t>
            </a:r>
            <a:br>
              <a:rPr lang="en-GB" sz="3200" dirty="0"/>
            </a:br>
            <a:r>
              <a:rPr lang="en-GB" sz="3200" dirty="0"/>
              <a:t>	</a:t>
            </a:r>
            <a:r>
              <a:rPr lang="en-GB" sz="3200" dirty="0" err="1"/>
              <a:t>redirect_uri</a:t>
            </a:r>
            <a:r>
              <a:rPr lang="en-GB" sz="3200" dirty="0"/>
              <a:t>=https://localhost:44311&amp;</a:t>
            </a:r>
            <a:br>
              <a:rPr lang="en-GB" sz="3600" b="1" dirty="0">
                <a:solidFill>
                  <a:srgbClr val="FF9900"/>
                </a:solidFill>
              </a:rPr>
            </a:br>
            <a:r>
              <a:rPr lang="en-GB" sz="3200" dirty="0"/>
              <a:t>	</a:t>
            </a:r>
            <a:r>
              <a:rPr lang="en-GB" sz="3600" b="1" dirty="0">
                <a:solidFill>
                  <a:srgbClr val="FF9900"/>
                </a:solidFill>
              </a:rPr>
              <a:t>scope=dataEventRecords%20securedFiles%20openid&amp;</a:t>
            </a:r>
            <a:br>
              <a:rPr lang="en-GB" sz="3600" b="1" dirty="0">
                <a:solidFill>
                  <a:srgbClr val="FF9900"/>
                </a:solidFill>
              </a:rPr>
            </a:br>
            <a:r>
              <a:rPr lang="en-GB" sz="3200" dirty="0"/>
              <a:t>	nonce=N0.50564733707555191498211483602&amp;</a:t>
            </a:r>
            <a:br>
              <a:rPr lang="en-GB" sz="3200" dirty="0"/>
            </a:br>
            <a:r>
              <a:rPr lang="en-GB" sz="3200" dirty="0"/>
              <a:t>	state=14982114836020.3928729455363251</a:t>
            </a:r>
            <a:endParaRPr lang="en-GB"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0" y="365124"/>
            <a:ext cx="10487891" cy="16714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t>OpenID Implicit flow</a:t>
            </a:r>
          </a:p>
        </p:txBody>
      </p:sp>
    </p:spTree>
    <p:extLst>
      <p:ext uri="{BB962C8B-B14F-4D97-AF65-F5344CB8AC3E}">
        <p14:creationId xmlns:p14="http://schemas.microsoft.com/office/powerpoint/2010/main" val="2740203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86691" y="2299854"/>
            <a:ext cx="10962409" cy="3719945"/>
          </a:xfrm>
        </p:spPr>
        <p:txBody>
          <a:bodyPr>
            <a:normAutofit/>
          </a:bodyPr>
          <a:lstStyle/>
          <a:p>
            <a:r>
              <a:rPr lang="en-GB" sz="3200" dirty="0"/>
              <a:t>https://localhost:44318/connect/authorize?</a:t>
            </a:r>
            <a:br>
              <a:rPr lang="en-GB" sz="3200" dirty="0"/>
            </a:br>
            <a:r>
              <a:rPr lang="en-GB" sz="3200" dirty="0"/>
              <a:t>	</a:t>
            </a:r>
            <a:r>
              <a:rPr lang="en-GB" sz="3200" dirty="0" err="1"/>
              <a:t>response_type</a:t>
            </a:r>
            <a:r>
              <a:rPr lang="en-GB" sz="3200" dirty="0"/>
              <a:t>=id_token%20token&amp;</a:t>
            </a:r>
            <a:br>
              <a:rPr lang="en-GB" sz="3600" dirty="0">
                <a:solidFill>
                  <a:srgbClr val="FF9900"/>
                </a:solidFill>
              </a:rPr>
            </a:br>
            <a:r>
              <a:rPr lang="en-GB" sz="3200" dirty="0"/>
              <a:t>	</a:t>
            </a:r>
            <a:r>
              <a:rPr lang="en-GB" sz="3200" dirty="0" err="1"/>
              <a:t>client_id</a:t>
            </a:r>
            <a:r>
              <a:rPr lang="en-GB" sz="3200" dirty="0"/>
              <a:t>=</a:t>
            </a:r>
            <a:r>
              <a:rPr lang="en-GB" sz="3200" dirty="0" err="1"/>
              <a:t>angularclient</a:t>
            </a:r>
            <a:r>
              <a:rPr lang="en-GB" sz="3200" dirty="0"/>
              <a:t>&amp;</a:t>
            </a:r>
            <a:br>
              <a:rPr lang="en-GB" sz="3200" dirty="0"/>
            </a:br>
            <a:r>
              <a:rPr lang="en-GB" sz="3200" dirty="0"/>
              <a:t>	</a:t>
            </a:r>
            <a:r>
              <a:rPr lang="en-GB" sz="3200" dirty="0" err="1"/>
              <a:t>redirect_uri</a:t>
            </a:r>
            <a:r>
              <a:rPr lang="en-GB" sz="3200" dirty="0"/>
              <a:t>=https://localhost:44311&amp;</a:t>
            </a:r>
            <a:br>
              <a:rPr lang="en-GB" sz="3600" b="1" dirty="0">
                <a:solidFill>
                  <a:srgbClr val="FF9900"/>
                </a:solidFill>
              </a:rPr>
            </a:br>
            <a:r>
              <a:rPr lang="en-GB" sz="3200" dirty="0"/>
              <a:t>	scope=dataEventRecords%20securedFiles%20openid&amp;</a:t>
            </a:r>
            <a:br>
              <a:rPr lang="en-GB" sz="3600" b="1" dirty="0">
                <a:solidFill>
                  <a:srgbClr val="FF9900"/>
                </a:solidFill>
              </a:rPr>
            </a:br>
            <a:r>
              <a:rPr lang="en-GB" sz="3200" dirty="0"/>
              <a:t>	</a:t>
            </a:r>
            <a:r>
              <a:rPr lang="en-GB" sz="3600" b="1" dirty="0">
                <a:solidFill>
                  <a:srgbClr val="FF9900"/>
                </a:solidFill>
              </a:rPr>
              <a:t>nonce=N0.50564733707555191498211483602&amp;</a:t>
            </a:r>
            <a:br>
              <a:rPr lang="en-GB" sz="3200" dirty="0"/>
            </a:br>
            <a:r>
              <a:rPr lang="en-GB" sz="3200" dirty="0"/>
              <a:t>	state=14982114836020.3928729455363251</a:t>
            </a:r>
            <a:endParaRPr lang="en-GB"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0" y="365124"/>
            <a:ext cx="10487891" cy="16714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t>OpenID Implicit flow</a:t>
            </a:r>
          </a:p>
        </p:txBody>
      </p:sp>
    </p:spTree>
    <p:extLst>
      <p:ext uri="{BB962C8B-B14F-4D97-AF65-F5344CB8AC3E}">
        <p14:creationId xmlns:p14="http://schemas.microsoft.com/office/powerpoint/2010/main" val="3804911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86691" y="2299854"/>
            <a:ext cx="10962409" cy="3719945"/>
          </a:xfrm>
        </p:spPr>
        <p:txBody>
          <a:bodyPr>
            <a:normAutofit/>
          </a:bodyPr>
          <a:lstStyle/>
          <a:p>
            <a:r>
              <a:rPr lang="en-GB" sz="3200" dirty="0"/>
              <a:t>https://localhost:44318/connect/authorize?</a:t>
            </a:r>
            <a:br>
              <a:rPr lang="en-GB" sz="3200" dirty="0"/>
            </a:br>
            <a:r>
              <a:rPr lang="en-GB" sz="3200" dirty="0"/>
              <a:t>	</a:t>
            </a:r>
            <a:r>
              <a:rPr lang="en-GB" sz="3200" dirty="0" err="1"/>
              <a:t>response_type</a:t>
            </a:r>
            <a:r>
              <a:rPr lang="en-GB" sz="3200" dirty="0"/>
              <a:t>=id_token%20token&amp;</a:t>
            </a:r>
            <a:br>
              <a:rPr lang="en-GB" sz="3600" dirty="0">
                <a:solidFill>
                  <a:srgbClr val="FF9900"/>
                </a:solidFill>
              </a:rPr>
            </a:br>
            <a:r>
              <a:rPr lang="en-GB" sz="3200" dirty="0"/>
              <a:t>	</a:t>
            </a:r>
            <a:r>
              <a:rPr lang="en-GB" sz="3200" dirty="0" err="1"/>
              <a:t>client_id</a:t>
            </a:r>
            <a:r>
              <a:rPr lang="en-GB" sz="3200" dirty="0"/>
              <a:t>=</a:t>
            </a:r>
            <a:r>
              <a:rPr lang="en-GB" sz="3200" dirty="0" err="1"/>
              <a:t>angularclient</a:t>
            </a:r>
            <a:r>
              <a:rPr lang="en-GB" sz="3200" dirty="0"/>
              <a:t>&amp;</a:t>
            </a:r>
            <a:br>
              <a:rPr lang="en-GB" sz="3200" dirty="0"/>
            </a:br>
            <a:r>
              <a:rPr lang="en-GB" sz="3200" dirty="0"/>
              <a:t>	</a:t>
            </a:r>
            <a:r>
              <a:rPr lang="en-GB" sz="3200" dirty="0" err="1"/>
              <a:t>redirect_uri</a:t>
            </a:r>
            <a:r>
              <a:rPr lang="en-GB" sz="3200" dirty="0"/>
              <a:t>=https://localhost:44311&amp;</a:t>
            </a:r>
            <a:br>
              <a:rPr lang="en-GB" sz="3600" b="1" dirty="0">
                <a:solidFill>
                  <a:srgbClr val="FF9900"/>
                </a:solidFill>
              </a:rPr>
            </a:br>
            <a:r>
              <a:rPr lang="en-GB" sz="3200" dirty="0"/>
              <a:t>	scope=dataEventRecords%20securedFiles%20openid&amp;</a:t>
            </a:r>
            <a:br>
              <a:rPr lang="en-GB" sz="3600" b="1" dirty="0">
                <a:solidFill>
                  <a:srgbClr val="FF9900"/>
                </a:solidFill>
              </a:rPr>
            </a:br>
            <a:r>
              <a:rPr lang="en-GB" sz="3200" dirty="0"/>
              <a:t>	nonce=N0.50564733707555191498211483602&amp;</a:t>
            </a:r>
            <a:br>
              <a:rPr lang="en-GB" sz="3200" dirty="0"/>
            </a:br>
            <a:r>
              <a:rPr lang="en-GB" sz="3200" dirty="0"/>
              <a:t>	</a:t>
            </a:r>
            <a:r>
              <a:rPr lang="en-GB" sz="3600" b="1" dirty="0">
                <a:solidFill>
                  <a:srgbClr val="FF9900"/>
                </a:solidFill>
              </a:rPr>
              <a:t>state=14982114836020.3928729455363251</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0" y="365124"/>
            <a:ext cx="10487891" cy="16714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t>OpenID Implicit flow</a:t>
            </a:r>
          </a:p>
        </p:txBody>
      </p:sp>
    </p:spTree>
    <p:extLst>
      <p:ext uri="{BB962C8B-B14F-4D97-AF65-F5344CB8AC3E}">
        <p14:creationId xmlns:p14="http://schemas.microsoft.com/office/powerpoint/2010/main" val="3265445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86691" y="2299854"/>
            <a:ext cx="10962409" cy="3719945"/>
          </a:xfrm>
        </p:spPr>
        <p:txBody>
          <a:bodyPr>
            <a:normAutofit/>
          </a:bodyPr>
          <a:lstStyle/>
          <a:p>
            <a:r>
              <a:rPr lang="en-GB" sz="3200" dirty="0"/>
              <a:t>- Code</a:t>
            </a:r>
            <a:endParaRPr lang="en-GB" sz="3600" b="1" dirty="0">
              <a:solidFill>
                <a:srgbClr val="FF9900"/>
              </a:solidFill>
            </a:endParaRP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0" y="365124"/>
            <a:ext cx="10487891" cy="16714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t>OpenID Implicit flow</a:t>
            </a:r>
          </a:p>
        </p:txBody>
      </p:sp>
    </p:spTree>
    <p:extLst>
      <p:ext uri="{BB962C8B-B14F-4D97-AF65-F5344CB8AC3E}">
        <p14:creationId xmlns:p14="http://schemas.microsoft.com/office/powerpoint/2010/main" val="1575760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lstStyle/>
          <a:p>
            <a:r>
              <a:rPr lang="en-GB" dirty="0"/>
              <a:t>- Code</a:t>
            </a:r>
            <a:br>
              <a:rPr lang="en-GB" dirty="0"/>
            </a:br>
            <a:endParaRPr lang="en-GB"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4"/>
            <a:ext cx="10307782" cy="1671494"/>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000" dirty="0"/>
              <a:t>IdentityServer4 STS Server Implicit flow</a:t>
            </a:r>
          </a:p>
          <a:p>
            <a:br>
              <a:rPr lang="en-GB" dirty="0"/>
            </a:br>
            <a:endParaRPr lang="en-GB" dirty="0"/>
          </a:p>
        </p:txBody>
      </p:sp>
    </p:spTree>
    <p:extLst>
      <p:ext uri="{BB962C8B-B14F-4D97-AF65-F5344CB8AC3E}">
        <p14:creationId xmlns:p14="http://schemas.microsoft.com/office/powerpoint/2010/main" val="2697971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lstStyle/>
          <a:p>
            <a:r>
              <a:rPr lang="en-GB" dirty="0"/>
              <a:t>- Code</a:t>
            </a:r>
            <a:br>
              <a:rPr lang="en-GB" dirty="0"/>
            </a:br>
            <a:endParaRPr lang="en-GB"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4"/>
            <a:ext cx="10972800" cy="201785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Resource API and ASP.NET Core Policies</a:t>
            </a:r>
            <a:endParaRPr lang="en-GB" sz="8700" dirty="0"/>
          </a:p>
          <a:p>
            <a:endParaRPr lang="en-GB" dirty="0"/>
          </a:p>
          <a:p>
            <a:br>
              <a:rPr lang="en-GB" dirty="0"/>
            </a:br>
            <a:endParaRPr lang="en-GB" dirty="0"/>
          </a:p>
        </p:txBody>
      </p:sp>
    </p:spTree>
    <p:extLst>
      <p:ext uri="{BB962C8B-B14F-4D97-AF65-F5344CB8AC3E}">
        <p14:creationId xmlns:p14="http://schemas.microsoft.com/office/powerpoint/2010/main" val="294467964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lstStyle/>
          <a:p>
            <a:r>
              <a:rPr lang="en-GB" sz="3600" dirty="0"/>
              <a:t>- Using cookies with Angular</a:t>
            </a:r>
            <a:br>
              <a:rPr lang="en-GB" sz="3600" dirty="0"/>
            </a:br>
            <a:r>
              <a:rPr lang="en-GB" sz="3600" dirty="0"/>
              <a:t>- Anti forgery cookies a MUST</a:t>
            </a:r>
            <a:br>
              <a:rPr lang="en-GB" dirty="0"/>
            </a:br>
            <a:endParaRPr lang="en-GB"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4"/>
            <a:ext cx="10972800" cy="21113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MVC with an Angular view and Hybrid flow</a:t>
            </a:r>
          </a:p>
        </p:txBody>
      </p:sp>
    </p:spTree>
    <p:extLst>
      <p:ext uri="{BB962C8B-B14F-4D97-AF65-F5344CB8AC3E}">
        <p14:creationId xmlns:p14="http://schemas.microsoft.com/office/powerpoint/2010/main" val="344524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lstStyle/>
          <a:p>
            <a:pPr>
              <a:lnSpc>
                <a:spcPct val="150000"/>
              </a:lnSpc>
            </a:pPr>
            <a:br>
              <a:rPr lang="en-GB" sz="3200" dirty="0"/>
            </a:br>
            <a:br>
              <a:rPr lang="en-GB" sz="3200" dirty="0"/>
            </a:br>
            <a:r>
              <a:rPr lang="en-GB" sz="3200" dirty="0"/>
              <a:t>		</a:t>
            </a:r>
            <a:br>
              <a:rPr lang="en-GB" sz="3200" dirty="0"/>
            </a:br>
            <a:r>
              <a:rPr lang="en-GB" sz="3200" dirty="0"/>
              <a:t>               </a:t>
            </a:r>
            <a:r>
              <a:rPr lang="en-GB" sz="3200" dirty="0">
                <a:hlinkClick r:id="rId2"/>
              </a:rPr>
              <a:t>https://github.com/damienbod</a:t>
            </a:r>
            <a:br>
              <a:rPr lang="en-GB" sz="3200" dirty="0"/>
            </a:br>
            <a:br>
              <a:rPr lang="en-GB" sz="3200" dirty="0"/>
            </a:br>
            <a:r>
              <a:rPr lang="en-GB" sz="3200" dirty="0"/>
              <a:t>angular-</a:t>
            </a:r>
            <a:r>
              <a:rPr lang="en-GB" sz="3200" dirty="0" err="1"/>
              <a:t>auth</a:t>
            </a:r>
            <a:r>
              <a:rPr lang="en-GB" sz="3200" dirty="0"/>
              <a:t>-</a:t>
            </a:r>
            <a:r>
              <a:rPr lang="en-GB" sz="3200" dirty="0" err="1"/>
              <a:t>oidc</a:t>
            </a:r>
            <a:r>
              <a:rPr lang="en-GB" sz="3200" dirty="0"/>
              <a:t>-client npm</a:t>
            </a:r>
            <a:br>
              <a:rPr lang="en-GB" sz="3200" dirty="0"/>
            </a:br>
            <a:r>
              <a:rPr lang="en-GB" sz="3200" dirty="0"/>
              <a:t>ASP.NET Core, Angular</a:t>
            </a:r>
          </a:p>
        </p:txBody>
      </p:sp>
      <p:pic>
        <p:nvPicPr>
          <p:cNvPr id="1026" name="Picture 2" descr="http://fabian-gosebrink.com/img/MVP_Logo_Horizontal_Preferred_Cyan300_CMYK_72ppi.png">
            <a:extLst>
              <a:ext uri="{FF2B5EF4-FFF2-40B4-BE49-F238E27FC236}">
                <a16:creationId xmlns:a16="http://schemas.microsoft.com/office/drawing/2014/main" id="{DD45089F-00B0-4B0E-A40E-1649E66AF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067" y="780633"/>
            <a:ext cx="2518104" cy="10295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wissangularlogofont">
            <a:extLst>
              <a:ext uri="{FF2B5EF4-FFF2-40B4-BE49-F238E27FC236}">
                <a16:creationId xmlns:a16="http://schemas.microsoft.com/office/drawing/2014/main" id="{4F836F61-F706-4275-80CA-4E0DC0EBF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7600" y="3056851"/>
            <a:ext cx="23526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dergebnis für github logo">
            <a:extLst>
              <a:ext uri="{FF2B5EF4-FFF2-40B4-BE49-F238E27FC236}">
                <a16:creationId xmlns:a16="http://schemas.microsoft.com/office/drawing/2014/main" id="{E22A3B5C-2C25-456C-A72F-1ACC1E3C73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525196"/>
            <a:ext cx="1393411" cy="139341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groups.google.com/group/webapicontrib/attach/945da2e05c4fcd5f/image001.png?part=0.1">
            <a:extLst>
              <a:ext uri="{FF2B5EF4-FFF2-40B4-BE49-F238E27FC236}">
                <a16:creationId xmlns:a16="http://schemas.microsoft.com/office/drawing/2014/main" id="{8F27CB6E-B929-40F3-97DB-4C8DB9184F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9339" y="728100"/>
            <a:ext cx="1968332" cy="1948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636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7F89ADE5-0313-4BA6-875A-C2450184A731}"/>
              </a:ext>
            </a:extLst>
          </p:cNvPr>
          <p:cNvPicPr>
            <a:picLocks noChangeAspect="1"/>
          </p:cNvPicPr>
          <p:nvPr/>
        </p:nvPicPr>
        <p:blipFill>
          <a:blip r:embed="rId2"/>
          <a:stretch>
            <a:fillRect/>
          </a:stretch>
        </p:blipFill>
        <p:spPr>
          <a:xfrm>
            <a:off x="801376" y="2424884"/>
            <a:ext cx="10684631" cy="2202533"/>
          </a:xfrm>
          <a:prstGeom prst="rect">
            <a:avLst/>
          </a:prstGeom>
        </p:spPr>
      </p:pic>
    </p:spTree>
    <p:extLst>
      <p:ext uri="{BB962C8B-B14F-4D97-AF65-F5344CB8AC3E}">
        <p14:creationId xmlns:p14="http://schemas.microsoft.com/office/powerpoint/2010/main" val="2533713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a:bodyPr>
          <a:lstStyle/>
          <a:p>
            <a:r>
              <a:rPr lang="en-GB" sz="2800" dirty="0"/>
              <a:t>- Never allow the “</a:t>
            </a:r>
            <a:r>
              <a:rPr lang="en-GB" sz="2800" dirty="0" err="1"/>
              <a:t>access_token</a:t>
            </a:r>
            <a:r>
              <a:rPr lang="en-GB" sz="2800" dirty="0"/>
              <a:t>” in the URL</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Downloading secure files</a:t>
            </a:r>
            <a:endParaRPr lang="en-GB" dirty="0"/>
          </a:p>
        </p:txBody>
      </p:sp>
    </p:spTree>
    <p:extLst>
      <p:ext uri="{BB962C8B-B14F-4D97-AF65-F5344CB8AC3E}">
        <p14:creationId xmlns:p14="http://schemas.microsoft.com/office/powerpoint/2010/main" val="690938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fontScale="90000"/>
          </a:bodyPr>
          <a:lstStyle/>
          <a:p>
            <a:r>
              <a:rPr lang="en-GB" sz="2800" b="1" dirty="0"/>
              <a:t>Persistent XSS</a:t>
            </a:r>
            <a:r>
              <a:rPr lang="en-GB" sz="2800" dirty="0"/>
              <a:t>, where the malicious string originates from the website's database.</a:t>
            </a:r>
            <a:br>
              <a:rPr lang="en-GB" sz="2800" dirty="0"/>
            </a:br>
            <a:r>
              <a:rPr lang="en-GB" sz="2800" b="1" dirty="0"/>
              <a:t>Reflected XSS</a:t>
            </a:r>
            <a:r>
              <a:rPr lang="en-GB" sz="2800" dirty="0"/>
              <a:t>, where the malicious string originates from the victim's request.</a:t>
            </a:r>
            <a:br>
              <a:rPr lang="en-GB" sz="2800" dirty="0"/>
            </a:br>
            <a:r>
              <a:rPr lang="en-GB" sz="2800" b="1" dirty="0"/>
              <a:t>DOM-based XSS</a:t>
            </a:r>
            <a:r>
              <a:rPr lang="en-GB" sz="2800" dirty="0"/>
              <a:t>, where the vulnerability is in the client-side code rather than the server-side code.</a:t>
            </a:r>
            <a:br>
              <a:rPr lang="en-GB" sz="2800" dirty="0"/>
            </a:br>
            <a:br>
              <a:rPr lang="en-GB" sz="2800" dirty="0"/>
            </a:br>
            <a:r>
              <a:rPr lang="en-GB" sz="2400" i="1" dirty="0" err="1"/>
              <a:t>src</a:t>
            </a:r>
            <a:r>
              <a:rPr lang="en-GB" sz="2400" i="1" dirty="0"/>
              <a:t>: https://excess-xss.com/</a:t>
            </a:r>
            <a:br>
              <a:rPr lang="en-GB" sz="2800" dirty="0"/>
            </a:br>
            <a:br>
              <a:rPr lang="en-GB" sz="2800" dirty="0"/>
            </a:br>
            <a:r>
              <a:rPr lang="en-GB" sz="2800" dirty="0"/>
              <a:t># Same Origin Policy (active per default), set CORS for your website</a:t>
            </a:r>
            <a:br>
              <a:rPr lang="en-GB" sz="2800" dirty="0"/>
            </a:br>
            <a:r>
              <a:rPr lang="en-GB" sz="2800" dirty="0"/>
              <a:t># X-XSS-Protection (Http Header)</a:t>
            </a:r>
            <a:br>
              <a:rPr lang="en-GB" sz="2800" dirty="0"/>
            </a:br>
            <a:r>
              <a:rPr lang="en-GB" sz="2800" dirty="0"/>
              <a:t># Use Content Security Policy (prevents inline code)</a:t>
            </a:r>
            <a:br>
              <a:rPr lang="en-GB" sz="2800" dirty="0"/>
            </a:br>
            <a:r>
              <a:rPr lang="en-GB" sz="2800" dirty="0"/>
              <a:t># HTML output avoid if possible, or HTML encode</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Cross Site Scripting XSS</a:t>
            </a:r>
            <a:endParaRPr lang="en-GB" dirty="0"/>
          </a:p>
        </p:txBody>
      </p:sp>
    </p:spTree>
    <p:extLst>
      <p:ext uri="{BB962C8B-B14F-4D97-AF65-F5344CB8AC3E}">
        <p14:creationId xmlns:p14="http://schemas.microsoft.com/office/powerpoint/2010/main" val="949299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564553"/>
            <a:ext cx="10515600" cy="2147454"/>
          </a:xfrm>
        </p:spPr>
        <p:txBody>
          <a:bodyPr>
            <a:normAutofit/>
          </a:bodyPr>
          <a:lstStyle/>
          <a:p>
            <a:pPr fontAlgn="t"/>
            <a:r>
              <a:rPr lang="en-GB" sz="2800" dirty="0"/>
              <a:t>content-security-policy: </a:t>
            </a:r>
            <a:r>
              <a:rPr lang="en-US" altLang="en-US" sz="2800" dirty="0"/>
              <a:t>default-</a:t>
            </a:r>
            <a:r>
              <a:rPr lang="en-US" altLang="en-US" sz="2800" dirty="0" err="1"/>
              <a:t>src</a:t>
            </a:r>
            <a:r>
              <a:rPr lang="en-US" altLang="en-US" sz="2800" dirty="0"/>
              <a:t> 'self’ </a:t>
            </a:r>
            <a:br>
              <a:rPr lang="en-US" altLang="en-US" sz="2800" dirty="0"/>
            </a:br>
            <a:br>
              <a:rPr lang="en-US" altLang="en-US" sz="2800" dirty="0"/>
            </a:br>
            <a:r>
              <a:rPr lang="en-GB" sz="2800" dirty="0"/>
              <a:t>content-security-policy:</a:t>
            </a:r>
            <a:br>
              <a:rPr lang="en-GB" sz="2800" dirty="0"/>
            </a:br>
            <a:r>
              <a:rPr lang="en-GB" sz="2800" dirty="0"/>
              <a:t>script-</a:t>
            </a:r>
            <a:r>
              <a:rPr lang="en-GB" sz="2800" dirty="0" err="1"/>
              <a:t>src</a:t>
            </a:r>
            <a:r>
              <a:rPr lang="en-GB" sz="2800" dirty="0"/>
              <a:t> 'self' '</a:t>
            </a:r>
            <a:r>
              <a:rPr lang="en-GB" sz="2800" dirty="0" err="1"/>
              <a:t>unsa</a:t>
            </a:r>
            <a:r>
              <a:rPr lang="en-GB" sz="2800" dirty="0"/>
              <a:t>fe-eval';style-src 'unsafe-inline';block-all-mixed-content</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38200" y="261215"/>
            <a:ext cx="10972800" cy="1255858"/>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3100" dirty="0"/>
              <a:t>CSP </a:t>
            </a:r>
            <a:r>
              <a:rPr lang="en-US" altLang="en-US" sz="13100" dirty="0"/>
              <a:t>Content Security Policy</a:t>
            </a:r>
          </a:p>
          <a:p>
            <a:r>
              <a:rPr lang="en-GB" sz="8800" dirty="0"/>
              <a:t> </a:t>
            </a:r>
            <a:endParaRPr lang="en-GB" dirty="0"/>
          </a:p>
        </p:txBody>
      </p:sp>
      <p:pic>
        <p:nvPicPr>
          <p:cNvPr id="6" name="Grafik 5">
            <a:extLst>
              <a:ext uri="{FF2B5EF4-FFF2-40B4-BE49-F238E27FC236}">
                <a16:creationId xmlns:a16="http://schemas.microsoft.com/office/drawing/2014/main" id="{61962E5E-60B3-456B-A87D-1FE459517C7E}"/>
              </a:ext>
            </a:extLst>
          </p:cNvPr>
          <p:cNvPicPr>
            <a:picLocks noChangeAspect="1"/>
          </p:cNvPicPr>
          <p:nvPr/>
        </p:nvPicPr>
        <p:blipFill>
          <a:blip r:embed="rId3"/>
          <a:stretch>
            <a:fillRect/>
          </a:stretch>
        </p:blipFill>
        <p:spPr>
          <a:xfrm>
            <a:off x="755073" y="4397385"/>
            <a:ext cx="10443644" cy="1952260"/>
          </a:xfrm>
          <a:prstGeom prst="rect">
            <a:avLst/>
          </a:prstGeom>
        </p:spPr>
      </p:pic>
    </p:spTree>
    <p:extLst>
      <p:ext uri="{BB962C8B-B14F-4D97-AF65-F5344CB8AC3E}">
        <p14:creationId xmlns:p14="http://schemas.microsoft.com/office/powerpoint/2010/main" val="3233080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fontScale="90000"/>
          </a:bodyPr>
          <a:lstStyle/>
          <a:p>
            <a:r>
              <a:rPr lang="en-US" altLang="en-US" sz="2800" dirty="0">
                <a:latin typeface="Arial Unicode MS"/>
              </a:rPr>
              <a:t>Access-Control-Allow-Origin: http://foo.example </a:t>
            </a:r>
            <a:br>
              <a:rPr lang="en-US" altLang="en-US" sz="2800" dirty="0">
                <a:latin typeface="Arial Unicode MS"/>
              </a:rPr>
            </a:br>
            <a:br>
              <a:rPr lang="en-US" altLang="en-US" sz="2800" dirty="0">
                <a:latin typeface="Arial Unicode MS"/>
              </a:rPr>
            </a:br>
            <a:r>
              <a:rPr lang="en-US" altLang="en-US" sz="2800" dirty="0">
                <a:latin typeface="Arial Unicode MS"/>
              </a:rPr>
              <a:t>Access-Control-Allow-Methods: POST, GET, OPTIONS </a:t>
            </a:r>
            <a:br>
              <a:rPr lang="en-US" altLang="en-US" sz="2800" dirty="0">
                <a:latin typeface="Arial Unicode MS"/>
              </a:rPr>
            </a:br>
            <a:br>
              <a:rPr lang="en-US" altLang="en-US" sz="2800" dirty="0">
                <a:latin typeface="Arial Unicode MS"/>
              </a:rPr>
            </a:br>
            <a:r>
              <a:rPr lang="en-US" altLang="en-US" sz="2800" dirty="0">
                <a:latin typeface="Arial Unicode MS"/>
              </a:rPr>
              <a:t>Access-Control-Allow-Headers: X-PINGOTHER, Content-Type</a:t>
            </a:r>
            <a:br>
              <a:rPr lang="en-US" altLang="en-US" sz="2800" dirty="0">
                <a:latin typeface="Arial Unicode MS"/>
              </a:rPr>
            </a:br>
            <a:br>
              <a:rPr lang="en-US" altLang="en-US" sz="2800" dirty="0">
                <a:latin typeface="Arial Unicode MS"/>
              </a:rPr>
            </a:br>
            <a:r>
              <a:rPr lang="en-US" altLang="en-US" sz="2800" dirty="0">
                <a:latin typeface="Arial Unicode MS"/>
              </a:rPr>
              <a:t>Access-Control-Max-Age: 86400</a:t>
            </a:r>
            <a:r>
              <a:rPr lang="en-US" altLang="en-US" sz="2000" dirty="0"/>
              <a:t> </a:t>
            </a:r>
            <a:br>
              <a:rPr lang="en-US" altLang="en-US" sz="2000" dirty="0"/>
            </a:br>
            <a:br>
              <a:rPr lang="en-US" altLang="en-US" sz="2000" dirty="0"/>
            </a:br>
            <a:br>
              <a:rPr lang="en-US" altLang="en-US" sz="2000" dirty="0"/>
            </a:br>
            <a:br>
              <a:rPr lang="en-US" altLang="en-US" sz="2000" dirty="0"/>
            </a:br>
            <a:r>
              <a:rPr lang="en-US" altLang="en-US" sz="3600" dirty="0">
                <a:hlinkClick r:id="rId3"/>
              </a:rPr>
              <a:t>https://docs.microsoft.com/en-us/aspnet/core/security/cors</a:t>
            </a:r>
            <a:br>
              <a:rPr lang="en-US" altLang="en-US" sz="5400" dirty="0">
                <a:latin typeface="Arial" panose="020B0604020202020204" pitchFamily="34" charset="0"/>
              </a:rPr>
            </a:br>
            <a:endParaRPr lang="en-GB" sz="2800"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CORS </a:t>
            </a:r>
            <a:r>
              <a:rPr lang="en-GB" i="1" dirty="0"/>
              <a:t>Cross-Origin Resource Sharing</a:t>
            </a:r>
            <a:r>
              <a:rPr lang="en-GB" dirty="0"/>
              <a:t> </a:t>
            </a:r>
          </a:p>
        </p:txBody>
      </p:sp>
    </p:spTree>
    <p:extLst>
      <p:ext uri="{BB962C8B-B14F-4D97-AF65-F5344CB8AC3E}">
        <p14:creationId xmlns:p14="http://schemas.microsoft.com/office/powerpoint/2010/main" val="1501377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a:bodyPr>
          <a:lstStyle/>
          <a:p>
            <a:r>
              <a:rPr lang="en-GB" sz="2800" dirty="0"/>
              <a:t>- Attacker gets the users identity</a:t>
            </a:r>
            <a:br>
              <a:rPr lang="en-GB" sz="2800" dirty="0"/>
            </a:br>
            <a:r>
              <a:rPr lang="en-GB" sz="2800" dirty="0"/>
              <a:t>- A bigger problem when using cookies</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Cross-Site Request Forgery (CSRF) </a:t>
            </a:r>
            <a:endParaRPr lang="en-GB" dirty="0"/>
          </a:p>
        </p:txBody>
      </p:sp>
    </p:spTree>
    <p:extLst>
      <p:ext uri="{BB962C8B-B14F-4D97-AF65-F5344CB8AC3E}">
        <p14:creationId xmlns:p14="http://schemas.microsoft.com/office/powerpoint/2010/main" val="1618794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a:bodyPr>
          <a:lstStyle/>
          <a:p>
            <a:br>
              <a:rPr lang="en-GB" sz="2800" dirty="0"/>
            </a:br>
            <a:r>
              <a:rPr lang="en-GB" sz="2800" dirty="0"/>
              <a:t># HTTPS, encryption </a:t>
            </a:r>
            <a:br>
              <a:rPr lang="en-GB" sz="2800" dirty="0"/>
            </a:br>
            <a:r>
              <a:rPr lang="en-GB" sz="2800" dirty="0"/>
              <a:t># HSTS (HTTP Strict Transport Security )</a:t>
            </a:r>
            <a:br>
              <a:rPr lang="en-GB" sz="2800" dirty="0"/>
            </a:br>
            <a:br>
              <a:rPr lang="en-GB" sz="2800" dirty="0"/>
            </a:br>
            <a:r>
              <a:rPr lang="en-GB" sz="2800" dirty="0"/>
              <a:t># Strict-Transport-Security: max-age=33333333 (browser internal redirects)</a:t>
            </a:r>
            <a:br>
              <a:rPr lang="en-GB" sz="2800" dirty="0"/>
            </a:br>
            <a:br>
              <a:rPr lang="en-GB" sz="2800" dirty="0"/>
            </a:br>
            <a:r>
              <a:rPr lang="en-GB" sz="2800" dirty="0"/>
              <a:t>https_//hstpreload.appspot.com</a:t>
            </a:r>
            <a:br>
              <a:rPr lang="en-GB" sz="2800" dirty="0"/>
            </a:br>
            <a:r>
              <a:rPr lang="en-GB" sz="2800" dirty="0" err="1"/>
              <a:t>app.UseHsts</a:t>
            </a:r>
            <a:r>
              <a:rPr lang="en-GB" sz="2800" dirty="0"/>
              <a:t>(o = </a:t>
            </a:r>
            <a:r>
              <a:rPr lang="en-GB" sz="2800" dirty="0" err="1"/>
              <a:t>o.MaxAge</a:t>
            </a:r>
            <a:r>
              <a:rPr lang="en-GB" sz="2800" dirty="0"/>
              <a:t>(days:365).Preload()</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Sensitive Data Exposure</a:t>
            </a:r>
            <a:endParaRPr lang="en-GB" dirty="0"/>
          </a:p>
        </p:txBody>
      </p:sp>
    </p:spTree>
    <p:extLst>
      <p:ext uri="{BB962C8B-B14F-4D97-AF65-F5344CB8AC3E}">
        <p14:creationId xmlns:p14="http://schemas.microsoft.com/office/powerpoint/2010/main" val="674303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a:bodyPr>
          <a:lstStyle/>
          <a:p>
            <a:br>
              <a:rPr lang="en-GB" sz="2800" dirty="0"/>
            </a:br>
            <a:r>
              <a:rPr lang="en-GB" sz="2800" dirty="0"/>
              <a:t>- Man in the middle attack</a:t>
            </a:r>
            <a:br>
              <a:rPr lang="en-GB" sz="2800" dirty="0"/>
            </a:br>
            <a:r>
              <a:rPr lang="en-GB" sz="2800" dirty="0"/>
              <a:t>[</a:t>
            </a:r>
            <a:r>
              <a:rPr lang="en-GB" sz="2800" dirty="0" err="1"/>
              <a:t>RequireHttps</a:t>
            </a:r>
            <a:r>
              <a:rPr lang="en-GB" sz="2800" dirty="0"/>
              <a:t>]</a:t>
            </a:r>
            <a:br>
              <a:rPr lang="en-GB" sz="2800" dirty="0"/>
            </a:br>
            <a:br>
              <a:rPr lang="en-GB" sz="2800" dirty="0"/>
            </a:br>
            <a:r>
              <a:rPr lang="en-GB" sz="2800" dirty="0" err="1"/>
              <a:t>Startup</a:t>
            </a:r>
            <a:br>
              <a:rPr lang="en-GB" sz="2800" dirty="0"/>
            </a:br>
            <a:br>
              <a:rPr lang="en-GB" sz="2800" dirty="0"/>
            </a:br>
            <a:r>
              <a:rPr lang="en-GB" sz="2800" dirty="0"/>
              <a:t>- o =&gt; </a:t>
            </a:r>
            <a:r>
              <a:rPr lang="en-GB" sz="2800" dirty="0" err="1"/>
              <a:t>o.Filters.Add</a:t>
            </a:r>
            <a:r>
              <a:rPr lang="en-GB" sz="2800" dirty="0"/>
              <a:t>(new </a:t>
            </a:r>
            <a:r>
              <a:rPr lang="en-GB" sz="2800" dirty="0" err="1"/>
              <a:t>RequireHttpsAttribute</a:t>
            </a:r>
            <a:r>
              <a:rPr lang="en-GB" sz="2800" dirty="0"/>
              <a:t>())</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Force SSL </a:t>
            </a:r>
            <a:endParaRPr lang="en-GB" dirty="0"/>
          </a:p>
        </p:txBody>
      </p:sp>
    </p:spTree>
    <p:extLst>
      <p:ext uri="{BB962C8B-B14F-4D97-AF65-F5344CB8AC3E}">
        <p14:creationId xmlns:p14="http://schemas.microsoft.com/office/powerpoint/2010/main" val="823416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a:bodyPr>
          <a:lstStyle/>
          <a:p>
            <a:br>
              <a:rPr lang="en-GB" sz="2800" dirty="0"/>
            </a:br>
            <a:r>
              <a:rPr lang="en-GB" sz="2800" dirty="0"/>
              <a:t>- SPA problems with Cookies</a:t>
            </a:r>
            <a:br>
              <a:rPr lang="en-GB" sz="2800" dirty="0"/>
            </a:br>
            <a:br>
              <a:rPr lang="en-GB" sz="2800" dirty="0"/>
            </a:br>
            <a:r>
              <a:rPr lang="en-GB" sz="2800" dirty="0"/>
              <a:t># use tokens</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Session hijacking</a:t>
            </a:r>
            <a:endParaRPr lang="en-GB" dirty="0"/>
          </a:p>
        </p:txBody>
      </p:sp>
    </p:spTree>
    <p:extLst>
      <p:ext uri="{BB962C8B-B14F-4D97-AF65-F5344CB8AC3E}">
        <p14:creationId xmlns:p14="http://schemas.microsoft.com/office/powerpoint/2010/main" val="2345242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a:bodyPr>
          <a:lstStyle/>
          <a:p>
            <a:br>
              <a:rPr lang="en-GB" sz="2800" dirty="0"/>
            </a:br>
            <a:r>
              <a:rPr lang="en-GB" sz="2800" dirty="0" err="1"/>
              <a:t>IsLocalRedirect</a:t>
            </a:r>
            <a:r>
              <a:rPr lang="en-GB" sz="2800" dirty="0"/>
              <a:t>(), only allows relative </a:t>
            </a:r>
            <a:r>
              <a:rPr lang="en-GB" sz="2800" dirty="0" err="1"/>
              <a:t>urls</a:t>
            </a:r>
            <a:endParaRPr lang="en-GB" sz="2800"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Open redirect Attack</a:t>
            </a:r>
            <a:endParaRPr lang="en-GB" dirty="0"/>
          </a:p>
        </p:txBody>
      </p:sp>
    </p:spTree>
    <p:extLst>
      <p:ext uri="{BB962C8B-B14F-4D97-AF65-F5344CB8AC3E}">
        <p14:creationId xmlns:p14="http://schemas.microsoft.com/office/powerpoint/2010/main" val="119982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966C768B-19F5-4149-9174-D44188737CAE}"/>
              </a:ext>
            </a:extLst>
          </p:cNvPr>
          <p:cNvPicPr>
            <a:picLocks noChangeAspect="1"/>
          </p:cNvPicPr>
          <p:nvPr/>
        </p:nvPicPr>
        <p:blipFill>
          <a:blip r:embed="rId3"/>
          <a:stretch>
            <a:fillRect/>
          </a:stretch>
        </p:blipFill>
        <p:spPr>
          <a:xfrm>
            <a:off x="616467" y="2621178"/>
            <a:ext cx="10959066" cy="2130930"/>
          </a:xfrm>
          <a:prstGeom prst="rect">
            <a:avLst/>
          </a:prstGeom>
        </p:spPr>
      </p:pic>
    </p:spTree>
    <p:extLst>
      <p:ext uri="{BB962C8B-B14F-4D97-AF65-F5344CB8AC3E}">
        <p14:creationId xmlns:p14="http://schemas.microsoft.com/office/powerpoint/2010/main" val="76937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a:bodyPr>
          <a:lstStyle/>
          <a:p>
            <a:br>
              <a:rPr lang="en-GB" sz="2800" dirty="0"/>
            </a:br>
            <a:r>
              <a:rPr lang="en-GB" sz="2800" dirty="0"/>
              <a:t>- admin, non authorization, extra properties in DTO</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Access control to data &amp; functions </a:t>
            </a:r>
            <a:endParaRPr lang="en-GB" dirty="0"/>
          </a:p>
        </p:txBody>
      </p:sp>
    </p:spTree>
    <p:extLst>
      <p:ext uri="{BB962C8B-B14F-4D97-AF65-F5344CB8AC3E}">
        <p14:creationId xmlns:p14="http://schemas.microsoft.com/office/powerpoint/2010/main" val="1412309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a:bodyPr>
          <a:lstStyle/>
          <a:p>
            <a:r>
              <a:rPr lang="en-GB" sz="2800" dirty="0"/>
              <a:t># links should always include: </a:t>
            </a:r>
            <a:r>
              <a:rPr lang="en-GB" sz="2800" dirty="0" err="1"/>
              <a:t>rel</a:t>
            </a:r>
            <a:r>
              <a:rPr lang="en-GB" sz="2800" dirty="0"/>
              <a:t>="</a:t>
            </a:r>
            <a:r>
              <a:rPr lang="en-GB" sz="2800" dirty="0" err="1"/>
              <a:t>noopener</a:t>
            </a:r>
            <a:r>
              <a:rPr lang="en-GB" sz="2800" dirty="0"/>
              <a:t> </a:t>
            </a:r>
            <a:r>
              <a:rPr lang="en-GB" sz="2800" dirty="0" err="1"/>
              <a:t>noferrer</a:t>
            </a:r>
            <a:r>
              <a:rPr lang="en-GB" sz="2800" dirty="0"/>
              <a:t>"</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Phishing</a:t>
            </a:r>
            <a:endParaRPr lang="en-GB" dirty="0"/>
          </a:p>
        </p:txBody>
      </p:sp>
    </p:spTree>
    <p:extLst>
      <p:ext uri="{BB962C8B-B14F-4D97-AF65-F5344CB8AC3E}">
        <p14:creationId xmlns:p14="http://schemas.microsoft.com/office/powerpoint/2010/main" val="2321551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a:bodyPr>
          <a:lstStyle/>
          <a:p>
            <a:r>
              <a:rPr lang="en-GB" sz="2800" dirty="0"/>
              <a:t>Why ?</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err="1"/>
              <a:t>Underprotected</a:t>
            </a:r>
            <a:r>
              <a:rPr lang="en-GB" sz="8800" dirty="0"/>
              <a:t> APIs</a:t>
            </a:r>
            <a:endParaRPr lang="en-GB" dirty="0"/>
          </a:p>
        </p:txBody>
      </p:sp>
    </p:spTree>
    <p:extLst>
      <p:ext uri="{BB962C8B-B14F-4D97-AF65-F5344CB8AC3E}">
        <p14:creationId xmlns:p14="http://schemas.microsoft.com/office/powerpoint/2010/main" val="3974895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1620982"/>
            <a:ext cx="10515600" cy="4779817"/>
          </a:xfrm>
        </p:spPr>
        <p:txBody>
          <a:bodyPr>
            <a:normAutofit/>
          </a:bodyPr>
          <a:lstStyle/>
          <a:p>
            <a:r>
              <a:rPr lang="en-GB" sz="2800" dirty="0"/>
              <a:t># Limit by scheme</a:t>
            </a:r>
            <a:br>
              <a:rPr lang="en-GB" sz="2800" dirty="0"/>
            </a:br>
            <a:r>
              <a:rPr lang="en-GB" sz="2800" dirty="0"/>
              <a:t>(</a:t>
            </a:r>
            <a:r>
              <a:rPr lang="en-GB" sz="2800" dirty="0" err="1"/>
              <a:t>ActiveAuthenicationSchemes</a:t>
            </a:r>
            <a:r>
              <a:rPr lang="en-GB" sz="2800" dirty="0"/>
              <a:t> = "Bearer")</a:t>
            </a:r>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886691" y="365125"/>
            <a:ext cx="10972800" cy="125585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800" dirty="0"/>
              <a:t>Don't mix cookies and tokens in one APIs</a:t>
            </a:r>
            <a:endParaRPr lang="en-GB" dirty="0"/>
          </a:p>
        </p:txBody>
      </p:sp>
    </p:spTree>
    <p:extLst>
      <p:ext uri="{BB962C8B-B14F-4D97-AF65-F5344CB8AC3E}">
        <p14:creationId xmlns:p14="http://schemas.microsoft.com/office/powerpoint/2010/main" val="1791271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4777273"/>
            <a:ext cx="10515600" cy="1623526"/>
          </a:xfrm>
        </p:spPr>
        <p:txBody>
          <a:bodyPr>
            <a:normAutofit/>
          </a:bodyPr>
          <a:lstStyle/>
          <a:p>
            <a:pPr algn="ctr"/>
            <a:r>
              <a:rPr lang="en-GB" sz="2800" dirty="0"/>
              <a:t>Use secure cookies only !</a:t>
            </a:r>
            <a:br>
              <a:rPr lang="en-GB" sz="2800" dirty="0"/>
            </a:br>
            <a:br>
              <a:rPr lang="en-GB" sz="2800" dirty="0"/>
            </a:br>
            <a:r>
              <a:rPr lang="en-GB" sz="2800" dirty="0"/>
              <a:t>Use HTTP only cookies !</a:t>
            </a:r>
          </a:p>
        </p:txBody>
      </p:sp>
      <p:pic>
        <p:nvPicPr>
          <p:cNvPr id="3076" name="Picture 4" descr="http://polpix.sueddeutsche.com/bild/1.1591131.1359986488/940x528/bahlsen-keks-kruemelmonster.jpg">
            <a:extLst>
              <a:ext uri="{FF2B5EF4-FFF2-40B4-BE49-F238E27FC236}">
                <a16:creationId xmlns:a16="http://schemas.microsoft.com/office/drawing/2014/main" id="{1BFFE48F-EE33-4A19-A07D-E9CEBD460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031" y="675196"/>
            <a:ext cx="7003938" cy="393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1489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16824" y="3246539"/>
            <a:ext cx="4902752" cy="2370197"/>
          </a:xfrm>
        </p:spPr>
        <p:txBody>
          <a:bodyPr>
            <a:normAutofit/>
          </a:bodyPr>
          <a:lstStyle/>
          <a:p>
            <a:r>
              <a:rPr lang="en-GB" sz="5300" dirty="0"/>
              <a:t>Thank you</a:t>
            </a:r>
            <a:br>
              <a:rPr lang="en-GB" sz="5300" dirty="0"/>
            </a:br>
            <a:br>
              <a:rPr lang="en-GB" sz="5300" dirty="0"/>
            </a:br>
            <a:r>
              <a:rPr lang="en-GB" sz="1600" dirty="0"/>
              <a:t>@</a:t>
            </a:r>
            <a:r>
              <a:rPr lang="en-GB" sz="1600" dirty="0" err="1"/>
              <a:t>damienbod</a:t>
            </a:r>
            <a:br>
              <a:rPr lang="en-GB" dirty="0"/>
            </a:br>
            <a:endParaRPr lang="en-GB" dirty="0"/>
          </a:p>
        </p:txBody>
      </p:sp>
    </p:spTree>
    <p:extLst>
      <p:ext uri="{BB962C8B-B14F-4D97-AF65-F5344CB8AC3E}">
        <p14:creationId xmlns:p14="http://schemas.microsoft.com/office/powerpoint/2010/main" val="1598502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rmAutofit/>
          </a:bodyPr>
          <a:lstStyle/>
          <a:p>
            <a:r>
              <a:rPr lang="en-GB" sz="3200" dirty="0">
                <a:hlinkClick r:id="rId2"/>
              </a:rPr>
              <a:t> https://github.com/damienbod/AspNet5IdentityServerAngularImplicitFlow </a:t>
            </a:r>
            <a:br>
              <a:rPr lang="en-GB" sz="3200" dirty="0"/>
            </a:br>
            <a:br>
              <a:rPr lang="en-GB" sz="3200" dirty="0"/>
            </a:br>
            <a:r>
              <a:rPr lang="en-GB" sz="3200" dirty="0">
                <a:hlinkClick r:id="rId3"/>
              </a:rPr>
              <a:t>https://www.npmjs.com/package/angular-auth-oidc-client</a:t>
            </a:r>
            <a:br>
              <a:rPr lang="en-GB" sz="3200" dirty="0"/>
            </a:br>
            <a:r>
              <a:rPr lang="en-GB" sz="3200" dirty="0">
                <a:hlinkClick r:id="rId4"/>
              </a:rPr>
              <a:t>http://openid.net</a:t>
            </a:r>
            <a:br>
              <a:rPr lang="en-GB" sz="3200" dirty="0"/>
            </a:br>
            <a:br>
              <a:rPr lang="en-GB" sz="3200" dirty="0"/>
            </a:br>
            <a:r>
              <a:rPr lang="en-GB" sz="3200" dirty="0">
                <a:hlinkClick r:id="rId5"/>
              </a:rPr>
              <a:t>https://auth0.com/blog/cookies-vs-tokens-definitive-guide</a:t>
            </a:r>
            <a:br>
              <a:rPr lang="en-GB" sz="3200" dirty="0"/>
            </a:br>
            <a:br>
              <a:rPr lang="en-GB" sz="3200" dirty="0"/>
            </a:br>
            <a:r>
              <a:rPr lang="en-GB" sz="3200" dirty="0">
                <a:hlinkClick r:id="rId3"/>
              </a:rPr>
              <a:t>https://www.npmjs.com/package/angular-auth-oidc-client</a:t>
            </a:r>
            <a:br>
              <a:rPr lang="en-GB" sz="3200" dirty="0"/>
            </a:br>
            <a:br>
              <a:rPr lang="en-GB" sz="3200" dirty="0"/>
            </a:br>
            <a:r>
              <a:rPr lang="en-GB" sz="3200" dirty="0">
                <a:hlinkClick r:id="rId6"/>
              </a:rPr>
              <a:t>https://github.com/IdentityModel/oidc-client-js</a:t>
            </a:r>
            <a:br>
              <a:rPr lang="en-GB" sz="3200" dirty="0"/>
            </a:br>
            <a:endParaRPr lang="en-GB" dirty="0"/>
          </a:p>
        </p:txBody>
      </p:sp>
    </p:spTree>
    <p:extLst>
      <p:ext uri="{BB962C8B-B14F-4D97-AF65-F5344CB8AC3E}">
        <p14:creationId xmlns:p14="http://schemas.microsoft.com/office/powerpoint/2010/main" val="3545106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B319D025-9D0A-4A87-9FF6-470501507D86}"/>
              </a:ext>
            </a:extLst>
          </p:cNvPr>
          <p:cNvPicPr>
            <a:picLocks noChangeAspect="1"/>
          </p:cNvPicPr>
          <p:nvPr/>
        </p:nvPicPr>
        <p:blipFill>
          <a:blip r:embed="rId2"/>
          <a:stretch>
            <a:fillRect/>
          </a:stretch>
        </p:blipFill>
        <p:spPr>
          <a:xfrm>
            <a:off x="617238" y="2604655"/>
            <a:ext cx="11228398" cy="2202872"/>
          </a:xfrm>
          <a:prstGeom prst="rect">
            <a:avLst/>
          </a:prstGeom>
        </p:spPr>
      </p:pic>
    </p:spTree>
    <p:extLst>
      <p:ext uri="{BB962C8B-B14F-4D97-AF65-F5344CB8AC3E}">
        <p14:creationId xmlns:p14="http://schemas.microsoft.com/office/powerpoint/2010/main" val="1865077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976255" y="119963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Tree>
    <p:extLst>
      <p:ext uri="{BB962C8B-B14F-4D97-AF65-F5344CB8AC3E}">
        <p14:creationId xmlns:p14="http://schemas.microsoft.com/office/powerpoint/2010/main" val="1104001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976255" y="119963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3602967" y="3992580"/>
            <a:ext cx="1162212" cy="1810003"/>
          </a:xfrm>
          <a:prstGeom prst="rect">
            <a:avLst/>
          </a:prstGeom>
        </p:spPr>
      </p:pic>
    </p:spTree>
    <p:extLst>
      <p:ext uri="{BB962C8B-B14F-4D97-AF65-F5344CB8AC3E}">
        <p14:creationId xmlns:p14="http://schemas.microsoft.com/office/powerpoint/2010/main" val="309801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rmAutofit/>
          </a:bodyPr>
          <a:lstStyle/>
          <a:p>
            <a:br>
              <a:rPr lang="en-GB" dirty="0"/>
            </a:br>
            <a:br>
              <a:rPr lang="en-GB" dirty="0"/>
            </a:br>
            <a:br>
              <a:rPr lang="en-GB" dirty="0"/>
            </a:br>
            <a:r>
              <a:rPr lang="en-GB" dirty="0"/>
              <a:t>- Standard</a:t>
            </a:r>
            <a:br>
              <a:rPr lang="en-GB" dirty="0"/>
            </a:br>
            <a:r>
              <a:rPr lang="en-GB" dirty="0"/>
              <a:t>- Identity (Person can have n Identities)</a:t>
            </a:r>
            <a:br>
              <a:rPr lang="en-GB" dirty="0"/>
            </a:br>
            <a:r>
              <a:rPr lang="en-GB" dirty="0"/>
              <a:t>- Authorization (Identity and Permissions)</a:t>
            </a:r>
            <a:br>
              <a:rPr lang="en-GB" dirty="0"/>
            </a:br>
            <a:r>
              <a:rPr lang="en-GB" dirty="0"/>
              <a:t>- built on top of OAuth2 (access control)</a:t>
            </a:r>
            <a:br>
              <a:rPr lang="en-GB" dirty="0"/>
            </a:br>
            <a:endParaRPr lang="en-GB" dirty="0"/>
          </a:p>
        </p:txBody>
      </p:sp>
      <p:sp>
        <p:nvSpPr>
          <p:cNvPr id="5" name="Titel 1">
            <a:extLst>
              <a:ext uri="{FF2B5EF4-FFF2-40B4-BE49-F238E27FC236}">
                <a16:creationId xmlns:a16="http://schemas.microsoft.com/office/drawing/2014/main" id="{0217F8F0-E2BB-4A2F-90E5-915B09626654}"/>
              </a:ext>
            </a:extLst>
          </p:cNvPr>
          <p:cNvSpPr txBox="1">
            <a:spLocks/>
          </p:cNvSpPr>
          <p:nvPr/>
        </p:nvSpPr>
        <p:spPr>
          <a:xfrm>
            <a:off x="886691" y="365124"/>
            <a:ext cx="7160194" cy="2128694"/>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200" dirty="0"/>
              <a:t>OpenID Connect</a:t>
            </a:r>
          </a:p>
          <a:p>
            <a:endParaRPr lang="en-GB" sz="5200" dirty="0"/>
          </a:p>
          <a:p>
            <a:r>
              <a:rPr lang="en-GB" sz="3500" dirty="0">
                <a:hlinkClick r:id="rId3"/>
              </a:rPr>
              <a:t>http://openid.net/connect/</a:t>
            </a:r>
            <a:endParaRPr lang="en-GB" sz="3500" dirty="0"/>
          </a:p>
          <a:p>
            <a:br>
              <a:rPr lang="en-GB" dirty="0"/>
            </a:br>
            <a:endParaRPr lang="en-GB" dirty="0"/>
          </a:p>
        </p:txBody>
      </p:sp>
      <p:pic>
        <p:nvPicPr>
          <p:cNvPr id="2050" name="Picture 2" descr="Back Home">
            <a:extLst>
              <a:ext uri="{FF2B5EF4-FFF2-40B4-BE49-F238E27FC236}">
                <a16:creationId xmlns:a16="http://schemas.microsoft.com/office/drawing/2014/main" id="{FFEE9F0D-3979-48CE-A3C9-502C9CDBF3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9698" y="709990"/>
            <a:ext cx="3597404" cy="1438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182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lstStyle/>
          <a:p>
            <a:br>
              <a:rPr lang="en-GB" dirty="0"/>
            </a:br>
            <a:r>
              <a:rPr lang="en-GB" dirty="0"/>
              <a:t>- Identity token</a:t>
            </a:r>
            <a:br>
              <a:rPr lang="en-GB" dirty="0"/>
            </a:br>
            <a:r>
              <a:rPr lang="en-GB" dirty="0"/>
              <a:t>- not to be used for API access</a:t>
            </a:r>
            <a:br>
              <a:rPr lang="en-GB" dirty="0"/>
            </a:br>
            <a:endParaRPr lang="en-GB" dirty="0"/>
          </a:p>
        </p:txBody>
      </p:sp>
      <p:sp>
        <p:nvSpPr>
          <p:cNvPr id="5" name="Titel 1">
            <a:extLst>
              <a:ext uri="{FF2B5EF4-FFF2-40B4-BE49-F238E27FC236}">
                <a16:creationId xmlns:a16="http://schemas.microsoft.com/office/drawing/2014/main" id="{0217F8F0-E2BB-4A2F-90E5-915B09626654}"/>
              </a:ext>
            </a:extLst>
          </p:cNvPr>
          <p:cNvSpPr txBox="1">
            <a:spLocks/>
          </p:cNvSpPr>
          <p:nvPr/>
        </p:nvSpPr>
        <p:spPr>
          <a:xfrm>
            <a:off x="886691" y="365124"/>
            <a:ext cx="7160194" cy="21286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200" dirty="0"/>
              <a:t>What is an “</a:t>
            </a:r>
            <a:r>
              <a:rPr lang="en-GB" sz="5200" dirty="0" err="1"/>
              <a:t>id_token</a:t>
            </a:r>
            <a:r>
              <a:rPr lang="en-GB" sz="5200" dirty="0"/>
              <a:t>” ?</a:t>
            </a:r>
            <a:br>
              <a:rPr lang="en-GB" dirty="0"/>
            </a:br>
            <a:endParaRPr lang="en-GB" dirty="0"/>
          </a:p>
        </p:txBody>
      </p:sp>
    </p:spTree>
    <p:extLst>
      <p:ext uri="{BB962C8B-B14F-4D97-AF65-F5344CB8AC3E}">
        <p14:creationId xmlns:p14="http://schemas.microsoft.com/office/powerpoint/2010/main" val="392415455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444</Words>
  <Application>Microsoft Office PowerPoint</Application>
  <PresentationFormat>Breitbild</PresentationFormat>
  <Paragraphs>134</Paragraphs>
  <Slides>46</Slides>
  <Notes>37</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46</vt:i4>
      </vt:variant>
    </vt:vector>
  </HeadingPairs>
  <TitlesOfParts>
    <vt:vector size="51" baseType="lpstr">
      <vt:lpstr>Arial</vt:lpstr>
      <vt:lpstr>Arial Unicode MS</vt:lpstr>
      <vt:lpstr>Calibri</vt:lpstr>
      <vt:lpstr>Calibri Light</vt:lpstr>
      <vt:lpstr>Office</vt:lpstr>
      <vt:lpstr>Implementing security  for  Angular &amp; ASP.NET Core APIs</vt:lpstr>
      <vt:lpstr>Security &amp; applications today OpenID Connect flows OpenID Implicit flow in Angular IdentityServer4 STS Server Implicit flow Resource API and ASP.NET Core Policies MVC with an Angular view and Hybrid flow Web security attacks, fixes, best practises</vt:lpstr>
      <vt:lpstr>                    https://github.com/damienbod  angular-auth-oidc-client npm ASP.NET Core, Angular</vt:lpstr>
      <vt:lpstr>PowerPoint-Präsentation</vt:lpstr>
      <vt:lpstr>PowerPoint-Präsentation</vt:lpstr>
      <vt:lpstr>PowerPoint-Präsentation</vt:lpstr>
      <vt:lpstr>PowerPoint-Präsentation</vt:lpstr>
      <vt:lpstr>   - Standard - Identity (Person can have n Identities) - Authorization (Identity and Permissions) - built on top of OAuth2 (access control) </vt:lpstr>
      <vt:lpstr> - Identity token - not to be used for API access </vt:lpstr>
      <vt:lpstr> - access token - To be used for API access, resources. </vt:lpstr>
      <vt:lpstr>    - random string - references an access_token - easy to control the lifecycle - makes it possible that access_token must never left the safe zone </vt:lpstr>
      <vt:lpstr>- Identity scopes - API or Resource scopes - managing your claims, grouping, APIs</vt:lpstr>
      <vt:lpstr>- Implicit flow  - Hybrid flow  - Code flow</vt:lpstr>
      <vt:lpstr>- For browser applications, SPAs - Client is not authenticated  - response_type=id_token token - response_type=id_token</vt:lpstr>
      <vt:lpstr> - Server to server applications - Client is authenticated  - response_type=code  </vt:lpstr>
      <vt:lpstr> - Mix of the Code and Implicit Flow - Can be used for Web applications with server side rendering.  - response_type=code id_token </vt:lpstr>
      <vt:lpstr>- SPAs should not handle passwords or users. </vt:lpstr>
      <vt:lpstr>Taken from the OpenID specifications:  “Client prepares an Authentication Request containing the desired request parameters. “  “Client sends the request to the Authorization Server. “  “Authorization Server Authenticates the End-User. “  “Authorization Server obtains End-User Consent/Authorization. “  “Authorization Server sends the End-User back to the Client with an ID Token and, if requested, an Access Token. “  “Client validates the ID token and retrieves the End-User's Subject Identifier. “</vt:lpstr>
      <vt:lpstr>https://localhost:44318/connect/authorize?  response_type=id_token%20token&amp;  client_id=angularclient&amp;  redirect_uri=https://localhost:44311&amp;  scope=dataEventRecords%20securedFiles%20openid&amp;  nonce=N0.50564733707555191498211483602&amp;  state=14982114836020.3928729455363251</vt:lpstr>
      <vt:lpstr>https://localhost:44318/connect/authorize?  response_type=id_token%20token&amp;  client_id=angularclient&amp;  redirect_uri=https://localhost:44311&amp;  scope=dataEventRecords%20securedFiles%20openid&amp;  nonce=N0.50564733707555191498211483602&amp;  state=14982114836020.3928729455363251</vt:lpstr>
      <vt:lpstr>https://localhost:44318/connect/authorize?  response_type=id_token%20token&amp;  client_id=angularclient&amp;  redirect_uri=https://localhost:44311&amp;  scope=dataEventRecords%20securedFiles%20openid&amp;  nonce=N0.50564733707555191498211483602&amp;  state=14982114836020.3928729455363251</vt:lpstr>
      <vt:lpstr>https://localhost:44318/connect/authorize?  response_type=id_token%20token&amp;  client_id=angularclient&amp;  redirect_uri=https://localhost:44311&amp;  scope=dataEventRecords%20securedFiles%20openid&amp;  nonce=N0.50564733707555191498211483602&amp;  state=14982114836020.3928729455363251</vt:lpstr>
      <vt:lpstr>https://localhost:44318/connect/authorize?  response_type=id_token%20token&amp;  client_id=angularclient&amp;  redirect_uri=https://localhost:44311&amp;  scope=dataEventRecords%20securedFiles%20openid&amp;  nonce=N0.50564733707555191498211483602&amp;  state=14982114836020.3928729455363251</vt:lpstr>
      <vt:lpstr>https://localhost:44318/connect/authorize?  response_type=id_token%20token&amp;  client_id=angularclient&amp;  redirect_uri=https://localhost:44311&amp;  scope=dataEventRecords%20securedFiles%20openid&amp;  nonce=N0.50564733707555191498211483602&amp;  state=14982114836020.3928729455363251</vt:lpstr>
      <vt:lpstr>https://localhost:44318/connect/authorize?  response_type=id_token%20token&amp;  client_id=angularclient&amp;  redirect_uri=https://localhost:44311&amp;  scope=dataEventRecords%20securedFiles%20openid&amp;  nonce=N0.50564733707555191498211483602&amp;  state=14982114836020.3928729455363251</vt:lpstr>
      <vt:lpstr>- Code</vt:lpstr>
      <vt:lpstr>- Code </vt:lpstr>
      <vt:lpstr>- Code </vt:lpstr>
      <vt:lpstr>- Using cookies with Angular - Anti forgery cookies a MUST </vt:lpstr>
      <vt:lpstr>PowerPoint-Präsentation</vt:lpstr>
      <vt:lpstr>- Never allow the “access_token” in the URL</vt:lpstr>
      <vt:lpstr>Persistent XSS, where the malicious string originates from the website's database. Reflected XSS, where the malicious string originates from the victim's request. DOM-based XSS, where the vulnerability is in the client-side code rather than the server-side code.  src: https://excess-xss.com/  # Same Origin Policy (active per default), set CORS for your website # X-XSS-Protection (Http Header) # Use Content Security Policy (prevents inline code) # HTML output avoid if possible, or HTML encode</vt:lpstr>
      <vt:lpstr>content-security-policy: default-src 'self’   content-security-policy: script-src 'self' 'unsafe-eval';style-src 'unsafe-inline';block-all-mixed-content</vt:lpstr>
      <vt:lpstr>Access-Control-Allow-Origin: http://foo.example   Access-Control-Allow-Methods: POST, GET, OPTIONS   Access-Control-Allow-Headers: X-PINGOTHER, Content-Type  Access-Control-Max-Age: 86400     https://docs.microsoft.com/en-us/aspnet/core/security/cors </vt:lpstr>
      <vt:lpstr>- Attacker gets the users identity - A bigger problem when using cookies</vt:lpstr>
      <vt:lpstr> # HTTPS, encryption  # HSTS (HTTP Strict Transport Security )  # Strict-Transport-Security: max-age=33333333 (browser internal redirects)  https_//hstpreload.appspot.com app.UseHsts(o = o.MaxAge(days:365).Preload()</vt:lpstr>
      <vt:lpstr> - Man in the middle attack [RequireHttps]  Startup  - o =&gt; o.Filters.Add(new RequireHttpsAttribute())</vt:lpstr>
      <vt:lpstr> - SPA problems with Cookies  # use tokens</vt:lpstr>
      <vt:lpstr> IsLocalRedirect(), only allows relative urls</vt:lpstr>
      <vt:lpstr> - admin, non authorization, extra properties in DTO</vt:lpstr>
      <vt:lpstr># links should always include: rel="noopener noferrer"</vt:lpstr>
      <vt:lpstr>Why ?</vt:lpstr>
      <vt:lpstr># Limit by scheme (ActiveAuthenicationSchemes = "Bearer")</vt:lpstr>
      <vt:lpstr>Use secure cookies only !  Use HTTP only cookies !</vt:lpstr>
      <vt:lpstr>Thank you  @damienbod </vt:lpstr>
      <vt:lpstr> https://github.com/damienbod/AspNet5IdentityServerAngularImplicitFlow   https://www.npmjs.com/package/angular-auth-oidc-client http://openid.net  https://auth0.com/blog/cookies-vs-tokens-definitive-guide  https://www.npmjs.com/package/angular-auth-oidc-client  https://github.com/IdentityModel/oidc-client-js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Bowden Damien</dc:creator>
  <cp:lastModifiedBy>Bowden Damien</cp:lastModifiedBy>
  <cp:revision>314</cp:revision>
  <dcterms:created xsi:type="dcterms:W3CDTF">2017-04-18T05:03:13Z</dcterms:created>
  <dcterms:modified xsi:type="dcterms:W3CDTF">2017-06-26T06:15:29Z</dcterms:modified>
</cp:coreProperties>
</file>