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74" r:id="rId3"/>
    <p:sldId id="264" r:id="rId4"/>
    <p:sldId id="328" r:id="rId5"/>
    <p:sldId id="318" r:id="rId6"/>
    <p:sldId id="349" r:id="rId7"/>
    <p:sldId id="350" r:id="rId8"/>
    <p:sldId id="351" r:id="rId9"/>
    <p:sldId id="348" r:id="rId10"/>
    <p:sldId id="322" r:id="rId11"/>
    <p:sldId id="323" r:id="rId12"/>
    <p:sldId id="320" r:id="rId13"/>
    <p:sldId id="341" r:id="rId14"/>
    <p:sldId id="381" r:id="rId15"/>
    <p:sldId id="276" r:id="rId16"/>
    <p:sldId id="329" r:id="rId17"/>
    <p:sldId id="370" r:id="rId18"/>
    <p:sldId id="362" r:id="rId19"/>
    <p:sldId id="278" r:id="rId20"/>
    <p:sldId id="347" r:id="rId21"/>
    <p:sldId id="301" r:id="rId22"/>
    <p:sldId id="384" r:id="rId23"/>
    <p:sldId id="364" r:id="rId24"/>
    <p:sldId id="327" r:id="rId25"/>
    <p:sldId id="385" r:id="rId26"/>
    <p:sldId id="304" r:id="rId27"/>
    <p:sldId id="353" r:id="rId28"/>
    <p:sldId id="376" r:id="rId29"/>
    <p:sldId id="354" r:id="rId30"/>
    <p:sldId id="377" r:id="rId31"/>
    <p:sldId id="326" r:id="rId32"/>
    <p:sldId id="380" r:id="rId33"/>
    <p:sldId id="302" r:id="rId34"/>
    <p:sldId id="378" r:id="rId35"/>
    <p:sldId id="379" r:id="rId36"/>
    <p:sldId id="394" r:id="rId37"/>
    <p:sldId id="391" r:id="rId38"/>
    <p:sldId id="396" r:id="rId39"/>
    <p:sldId id="398" r:id="rId40"/>
    <p:sldId id="331" r:id="rId41"/>
    <p:sldId id="344" r:id="rId42"/>
    <p:sldId id="399" r:id="rId43"/>
    <p:sldId id="404" r:id="rId44"/>
    <p:sldId id="401" r:id="rId45"/>
    <p:sldId id="405" r:id="rId46"/>
    <p:sldId id="406" r:id="rId47"/>
    <p:sldId id="355" r:id="rId48"/>
    <p:sldId id="411" r:id="rId49"/>
    <p:sldId id="409" r:id="rId50"/>
    <p:sldId id="410" r:id="rId51"/>
    <p:sldId id="400" r:id="rId52"/>
    <p:sldId id="330" r:id="rId53"/>
    <p:sldId id="392" r:id="rId54"/>
    <p:sldId id="393" r:id="rId55"/>
    <p:sldId id="395" r:id="rId56"/>
    <p:sldId id="397" r:id="rId57"/>
    <p:sldId id="273" r:id="rId58"/>
    <p:sldId id="27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57661" autoAdjust="0"/>
  </p:normalViewPr>
  <p:slideViewPr>
    <p:cSldViewPr snapToGrid="0">
      <p:cViewPr varScale="1">
        <p:scale>
          <a:sx n="74" d="100"/>
          <a:sy n="74" d="100"/>
        </p:scale>
        <p:origin x="1224" y="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C821B1-C256-4FCA-AE17-4C7FE5B7ECE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D5AB5208-5917-4CF5-A5A4-6DBFA3EAA9CF}">
      <dgm:prSet/>
      <dgm:spPr/>
      <dgm:t>
        <a:bodyPr/>
        <a:lstStyle/>
        <a:p>
          <a:r>
            <a:rPr lang="en-GB"/>
            <a:t>Security &amp; Applications today</a:t>
          </a:r>
          <a:endParaRPr lang="en-US"/>
        </a:p>
      </dgm:t>
    </dgm:pt>
    <dgm:pt modelId="{82D4F558-7C54-4F8A-AC63-DA7C4B6F8E8F}" type="parTrans" cxnId="{7863BE8B-3DCB-46E2-A671-7C4578E62515}">
      <dgm:prSet/>
      <dgm:spPr/>
      <dgm:t>
        <a:bodyPr/>
        <a:lstStyle/>
        <a:p>
          <a:endParaRPr lang="en-US"/>
        </a:p>
      </dgm:t>
    </dgm:pt>
    <dgm:pt modelId="{CF942EB0-5823-4CD2-8082-44593E41AFBB}" type="sibTrans" cxnId="{7863BE8B-3DCB-46E2-A671-7C4578E62515}">
      <dgm:prSet/>
      <dgm:spPr/>
      <dgm:t>
        <a:bodyPr/>
        <a:lstStyle/>
        <a:p>
          <a:endParaRPr lang="en-US"/>
        </a:p>
      </dgm:t>
    </dgm:pt>
    <dgm:pt modelId="{703F7628-947C-4E2D-93A1-57412B53E0B8}">
      <dgm:prSet/>
      <dgm:spPr/>
      <dgm:t>
        <a:bodyPr/>
        <a:lstStyle/>
        <a:p>
          <a:r>
            <a:rPr lang="en-GB"/>
            <a:t>OpenID Connect, OAuth2</a:t>
          </a:r>
          <a:endParaRPr lang="en-US"/>
        </a:p>
      </dgm:t>
    </dgm:pt>
    <dgm:pt modelId="{C549DC58-66D7-40D8-B684-A2296AA22D5D}" type="parTrans" cxnId="{609874F1-7B84-4FF9-BDEE-B2F225299FA1}">
      <dgm:prSet/>
      <dgm:spPr/>
      <dgm:t>
        <a:bodyPr/>
        <a:lstStyle/>
        <a:p>
          <a:endParaRPr lang="en-US"/>
        </a:p>
      </dgm:t>
    </dgm:pt>
    <dgm:pt modelId="{3296C7D8-3577-4E01-96D1-AE784895414C}" type="sibTrans" cxnId="{609874F1-7B84-4FF9-BDEE-B2F225299FA1}">
      <dgm:prSet/>
      <dgm:spPr/>
      <dgm:t>
        <a:bodyPr/>
        <a:lstStyle/>
        <a:p>
          <a:endParaRPr lang="en-US"/>
        </a:p>
      </dgm:t>
    </dgm:pt>
    <dgm:pt modelId="{533FC9D0-576F-484D-B68B-2AD9CC4BAF21}">
      <dgm:prSet/>
      <dgm:spPr/>
      <dgm:t>
        <a:bodyPr/>
        <a:lstStyle/>
        <a:p>
          <a:r>
            <a:rPr lang="en-GB"/>
            <a:t>Protecting APIs</a:t>
          </a:r>
          <a:endParaRPr lang="en-US" dirty="0"/>
        </a:p>
      </dgm:t>
    </dgm:pt>
    <dgm:pt modelId="{735E481C-5561-4CD6-8897-4DD38118D50E}" type="parTrans" cxnId="{A9AC6224-E086-4EDB-8918-C8094FEF072B}">
      <dgm:prSet/>
      <dgm:spPr/>
      <dgm:t>
        <a:bodyPr/>
        <a:lstStyle/>
        <a:p>
          <a:endParaRPr lang="en-CH"/>
        </a:p>
      </dgm:t>
    </dgm:pt>
    <dgm:pt modelId="{1C98697E-ACC0-48F9-B872-C1E27EFC8719}" type="sibTrans" cxnId="{A9AC6224-E086-4EDB-8918-C8094FEF072B}">
      <dgm:prSet/>
      <dgm:spPr/>
      <dgm:t>
        <a:bodyPr/>
        <a:lstStyle/>
        <a:p>
          <a:endParaRPr lang="en-CH"/>
        </a:p>
      </dgm:t>
    </dgm:pt>
    <dgm:pt modelId="{72901F5C-8849-4E23-A193-3E0AFAA3F6F7}">
      <dgm:prSet phldrT="[Text]"/>
      <dgm:spPr/>
      <dgm:t>
        <a:bodyPr/>
        <a:lstStyle/>
        <a:p>
          <a:r>
            <a:rPr lang="en-CH" dirty="0"/>
            <a:t>Public / Protected APIs</a:t>
          </a:r>
          <a:endParaRPr lang="en-US" dirty="0"/>
        </a:p>
      </dgm:t>
    </dgm:pt>
    <dgm:pt modelId="{AED5CCA3-BF32-4EC7-BA6C-8B13CB5FBEEA}" type="parTrans" cxnId="{CF68B6E3-9DA2-4D7A-9821-5187E513DF01}">
      <dgm:prSet/>
      <dgm:spPr/>
      <dgm:t>
        <a:bodyPr/>
        <a:lstStyle/>
        <a:p>
          <a:endParaRPr lang="en-CH"/>
        </a:p>
      </dgm:t>
    </dgm:pt>
    <dgm:pt modelId="{47563FF1-CDD8-4CF4-8353-D5C1930B0B6C}" type="sibTrans" cxnId="{CF68B6E3-9DA2-4D7A-9821-5187E513DF01}">
      <dgm:prSet/>
      <dgm:spPr/>
      <dgm:t>
        <a:bodyPr/>
        <a:lstStyle/>
        <a:p>
          <a:endParaRPr lang="en-CH"/>
        </a:p>
      </dgm:t>
    </dgm:pt>
    <dgm:pt modelId="{AD57803B-FD26-4F99-AA52-989D5D1A5CE2}" type="pres">
      <dgm:prSet presAssocID="{12C821B1-C256-4FCA-AE17-4C7FE5B7ECEA}" presName="linear" presStyleCnt="0">
        <dgm:presLayoutVars>
          <dgm:animLvl val="lvl"/>
          <dgm:resizeHandles val="exact"/>
        </dgm:presLayoutVars>
      </dgm:prSet>
      <dgm:spPr/>
    </dgm:pt>
    <dgm:pt modelId="{3F60CD06-00EF-4ECA-8276-AC9C540C6A36}" type="pres">
      <dgm:prSet presAssocID="{D5AB5208-5917-4CF5-A5A4-6DBFA3EAA9CF}" presName="parentText" presStyleLbl="node1" presStyleIdx="0" presStyleCnt="4">
        <dgm:presLayoutVars>
          <dgm:chMax val="0"/>
          <dgm:bulletEnabled val="1"/>
        </dgm:presLayoutVars>
      </dgm:prSet>
      <dgm:spPr/>
    </dgm:pt>
    <dgm:pt modelId="{D36C0FE8-D29E-4E94-92E2-8468F36AC952}" type="pres">
      <dgm:prSet presAssocID="{CF942EB0-5823-4CD2-8082-44593E41AFBB}" presName="spacer" presStyleCnt="0"/>
      <dgm:spPr/>
    </dgm:pt>
    <dgm:pt modelId="{F9DA2C23-ECA1-47C5-BE16-8B7BC7E71814}" type="pres">
      <dgm:prSet presAssocID="{703F7628-947C-4E2D-93A1-57412B53E0B8}" presName="parentText" presStyleLbl="node1" presStyleIdx="1" presStyleCnt="4">
        <dgm:presLayoutVars>
          <dgm:chMax val="0"/>
          <dgm:bulletEnabled val="1"/>
        </dgm:presLayoutVars>
      </dgm:prSet>
      <dgm:spPr/>
    </dgm:pt>
    <dgm:pt modelId="{0DCBADD5-12EB-459A-AC75-4CC742B04E6B}" type="pres">
      <dgm:prSet presAssocID="{3296C7D8-3577-4E01-96D1-AE784895414C}" presName="spacer" presStyleCnt="0"/>
      <dgm:spPr/>
    </dgm:pt>
    <dgm:pt modelId="{EB14F65B-2B06-442D-B223-28E27726C2F5}" type="pres">
      <dgm:prSet presAssocID="{533FC9D0-576F-484D-B68B-2AD9CC4BAF21}" presName="parentText" presStyleLbl="node1" presStyleIdx="2" presStyleCnt="4">
        <dgm:presLayoutVars>
          <dgm:chMax val="0"/>
          <dgm:bulletEnabled val="1"/>
        </dgm:presLayoutVars>
      </dgm:prSet>
      <dgm:spPr/>
    </dgm:pt>
    <dgm:pt modelId="{9716D20A-73B7-47B8-BB87-E65CA21C0753}" type="pres">
      <dgm:prSet presAssocID="{1C98697E-ACC0-48F9-B872-C1E27EFC8719}" presName="spacer" presStyleCnt="0"/>
      <dgm:spPr/>
    </dgm:pt>
    <dgm:pt modelId="{73535435-AC0D-4266-B61B-CC92148D0D38}" type="pres">
      <dgm:prSet presAssocID="{72901F5C-8849-4E23-A193-3E0AFAA3F6F7}" presName="parentText" presStyleLbl="node1" presStyleIdx="3" presStyleCnt="4">
        <dgm:presLayoutVars>
          <dgm:chMax val="0"/>
          <dgm:bulletEnabled val="1"/>
        </dgm:presLayoutVars>
      </dgm:prSet>
      <dgm:spPr/>
    </dgm:pt>
  </dgm:ptLst>
  <dgm:cxnLst>
    <dgm:cxn modelId="{A9AC6224-E086-4EDB-8918-C8094FEF072B}" srcId="{12C821B1-C256-4FCA-AE17-4C7FE5B7ECEA}" destId="{533FC9D0-576F-484D-B68B-2AD9CC4BAF21}" srcOrd="2" destOrd="0" parTransId="{735E481C-5561-4CD6-8897-4DD38118D50E}" sibTransId="{1C98697E-ACC0-48F9-B872-C1E27EFC8719}"/>
    <dgm:cxn modelId="{381B192E-1D9C-495F-A3F1-EAFACDD898B5}" type="presOf" srcId="{12C821B1-C256-4FCA-AE17-4C7FE5B7ECEA}" destId="{AD57803B-FD26-4F99-AA52-989D5D1A5CE2}" srcOrd="0" destOrd="0" presId="urn:microsoft.com/office/officeart/2005/8/layout/vList2"/>
    <dgm:cxn modelId="{83435D50-88C8-4EED-A2F2-E1A0E38BA820}" type="presOf" srcId="{533FC9D0-576F-484D-B68B-2AD9CC4BAF21}" destId="{EB14F65B-2B06-442D-B223-28E27726C2F5}" srcOrd="0" destOrd="0" presId="urn:microsoft.com/office/officeart/2005/8/layout/vList2"/>
    <dgm:cxn modelId="{E10EA98A-4329-4D47-944D-A99A8F05C72E}" type="presOf" srcId="{703F7628-947C-4E2D-93A1-57412B53E0B8}" destId="{F9DA2C23-ECA1-47C5-BE16-8B7BC7E71814}" srcOrd="0" destOrd="0" presId="urn:microsoft.com/office/officeart/2005/8/layout/vList2"/>
    <dgm:cxn modelId="{7863BE8B-3DCB-46E2-A671-7C4578E62515}" srcId="{12C821B1-C256-4FCA-AE17-4C7FE5B7ECEA}" destId="{D5AB5208-5917-4CF5-A5A4-6DBFA3EAA9CF}" srcOrd="0" destOrd="0" parTransId="{82D4F558-7C54-4F8A-AC63-DA7C4B6F8E8F}" sibTransId="{CF942EB0-5823-4CD2-8082-44593E41AFBB}"/>
    <dgm:cxn modelId="{7AE904B4-8A01-4D5D-BF16-8C5F1BF221B3}" type="presOf" srcId="{72901F5C-8849-4E23-A193-3E0AFAA3F6F7}" destId="{73535435-AC0D-4266-B61B-CC92148D0D38}" srcOrd="0" destOrd="0" presId="urn:microsoft.com/office/officeart/2005/8/layout/vList2"/>
    <dgm:cxn modelId="{C1BB68DF-AB04-4064-BA8C-BAF58FB23660}" type="presOf" srcId="{D5AB5208-5917-4CF5-A5A4-6DBFA3EAA9CF}" destId="{3F60CD06-00EF-4ECA-8276-AC9C540C6A36}" srcOrd="0" destOrd="0" presId="urn:microsoft.com/office/officeart/2005/8/layout/vList2"/>
    <dgm:cxn modelId="{CF68B6E3-9DA2-4D7A-9821-5187E513DF01}" srcId="{12C821B1-C256-4FCA-AE17-4C7FE5B7ECEA}" destId="{72901F5C-8849-4E23-A193-3E0AFAA3F6F7}" srcOrd="3" destOrd="0" parTransId="{AED5CCA3-BF32-4EC7-BA6C-8B13CB5FBEEA}" sibTransId="{47563FF1-CDD8-4CF4-8353-D5C1930B0B6C}"/>
    <dgm:cxn modelId="{609874F1-7B84-4FF9-BDEE-B2F225299FA1}" srcId="{12C821B1-C256-4FCA-AE17-4C7FE5B7ECEA}" destId="{703F7628-947C-4E2D-93A1-57412B53E0B8}" srcOrd="1" destOrd="0" parTransId="{C549DC58-66D7-40D8-B684-A2296AA22D5D}" sibTransId="{3296C7D8-3577-4E01-96D1-AE784895414C}"/>
    <dgm:cxn modelId="{2032D81E-3ADD-4864-9870-382E92256755}" type="presParOf" srcId="{AD57803B-FD26-4F99-AA52-989D5D1A5CE2}" destId="{3F60CD06-00EF-4ECA-8276-AC9C540C6A36}" srcOrd="0" destOrd="0" presId="urn:microsoft.com/office/officeart/2005/8/layout/vList2"/>
    <dgm:cxn modelId="{0E439101-BF90-4A30-8BAF-9EA9AD40B919}" type="presParOf" srcId="{AD57803B-FD26-4F99-AA52-989D5D1A5CE2}" destId="{D36C0FE8-D29E-4E94-92E2-8468F36AC952}" srcOrd="1" destOrd="0" presId="urn:microsoft.com/office/officeart/2005/8/layout/vList2"/>
    <dgm:cxn modelId="{F2578C9B-C36B-4897-B272-E4A496FFE763}" type="presParOf" srcId="{AD57803B-FD26-4F99-AA52-989D5D1A5CE2}" destId="{F9DA2C23-ECA1-47C5-BE16-8B7BC7E71814}" srcOrd="2" destOrd="0" presId="urn:microsoft.com/office/officeart/2005/8/layout/vList2"/>
    <dgm:cxn modelId="{6375FA7D-E2C5-4C58-9757-BD5272B2C677}" type="presParOf" srcId="{AD57803B-FD26-4F99-AA52-989D5D1A5CE2}" destId="{0DCBADD5-12EB-459A-AC75-4CC742B04E6B}" srcOrd="3" destOrd="0" presId="urn:microsoft.com/office/officeart/2005/8/layout/vList2"/>
    <dgm:cxn modelId="{9E8DDAE1-B2F0-4C84-8975-CC27E4A37068}" type="presParOf" srcId="{AD57803B-FD26-4F99-AA52-989D5D1A5CE2}" destId="{EB14F65B-2B06-442D-B223-28E27726C2F5}" srcOrd="4" destOrd="0" presId="urn:microsoft.com/office/officeart/2005/8/layout/vList2"/>
    <dgm:cxn modelId="{FFF3CEF0-17B6-44A9-B074-F9739FB62378}" type="presParOf" srcId="{AD57803B-FD26-4F99-AA52-989D5D1A5CE2}" destId="{9716D20A-73B7-47B8-BB87-E65CA21C0753}" srcOrd="5" destOrd="0" presId="urn:microsoft.com/office/officeart/2005/8/layout/vList2"/>
    <dgm:cxn modelId="{604D89BC-8094-43A0-8A25-9E9A0F7A6DDD}" type="presParOf" srcId="{AD57803B-FD26-4F99-AA52-989D5D1A5CE2}" destId="{73535435-AC0D-4266-B61B-CC92148D0D3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C821B1-C256-4FCA-AE17-4C7FE5B7ECE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703F7628-947C-4E2D-93A1-57412B53E0B8}">
      <dgm:prSet/>
      <dgm:spPr/>
      <dgm:t>
        <a:bodyPr/>
        <a:lstStyle/>
        <a:p>
          <a:r>
            <a:rPr lang="en-GB" dirty="0"/>
            <a:t>Authentication, Authorization, Accounting</a:t>
          </a:r>
          <a:endParaRPr lang="en-US" dirty="0"/>
        </a:p>
      </dgm:t>
    </dgm:pt>
    <dgm:pt modelId="{C549DC58-66D7-40D8-B684-A2296AA22D5D}" type="parTrans" cxnId="{609874F1-7B84-4FF9-BDEE-B2F225299FA1}">
      <dgm:prSet/>
      <dgm:spPr/>
      <dgm:t>
        <a:bodyPr/>
        <a:lstStyle/>
        <a:p>
          <a:endParaRPr lang="en-US"/>
        </a:p>
      </dgm:t>
    </dgm:pt>
    <dgm:pt modelId="{3296C7D8-3577-4E01-96D1-AE784895414C}" type="sibTrans" cxnId="{609874F1-7B84-4FF9-BDEE-B2F225299FA1}">
      <dgm:prSet/>
      <dgm:spPr/>
      <dgm:t>
        <a:bodyPr/>
        <a:lstStyle/>
        <a:p>
          <a:endParaRPr lang="en-US"/>
        </a:p>
      </dgm:t>
    </dgm:pt>
    <dgm:pt modelId="{9C0FB805-B43E-4D15-9C9A-3D1A264B3D9E}">
      <dgm:prSet/>
      <dgm:spPr/>
      <dgm:t>
        <a:bodyPr/>
        <a:lstStyle/>
        <a:p>
          <a:r>
            <a:rPr lang="en-GB" dirty="0"/>
            <a:t>Session Protection HTTP headers</a:t>
          </a:r>
          <a:endParaRPr lang="en-US" dirty="0"/>
        </a:p>
      </dgm:t>
    </dgm:pt>
    <dgm:pt modelId="{F0E2FA28-E655-42EB-97D0-8F3DDD7A02F0}" type="parTrans" cxnId="{90264068-67E8-44E4-A1E1-5A45F5C50300}">
      <dgm:prSet/>
      <dgm:spPr/>
      <dgm:t>
        <a:bodyPr/>
        <a:lstStyle/>
        <a:p>
          <a:endParaRPr lang="en-US"/>
        </a:p>
      </dgm:t>
    </dgm:pt>
    <dgm:pt modelId="{C0DDE3B2-5E4E-4A90-A056-EF3741A1D5A2}" type="sibTrans" cxnId="{90264068-67E8-44E4-A1E1-5A45F5C50300}">
      <dgm:prSet/>
      <dgm:spPr/>
      <dgm:t>
        <a:bodyPr/>
        <a:lstStyle/>
        <a:p>
          <a:endParaRPr lang="en-US"/>
        </a:p>
      </dgm:t>
    </dgm:pt>
    <dgm:pt modelId="{F7DD1482-239D-4C6F-A1EF-45C0AD4DE1E9}">
      <dgm:prSet/>
      <dgm:spPr/>
      <dgm:t>
        <a:bodyPr/>
        <a:lstStyle/>
        <a:p>
          <a:r>
            <a:rPr lang="en-GB" dirty="0"/>
            <a:t>HTTPS Certs TLS 1.</a:t>
          </a:r>
          <a:r>
            <a:rPr lang="en-CH" dirty="0"/>
            <a:t>2</a:t>
          </a:r>
          <a:r>
            <a:rPr lang="en-GB" dirty="0"/>
            <a:t>, 1.</a:t>
          </a:r>
          <a:r>
            <a:rPr lang="en-CH" dirty="0"/>
            <a:t>3</a:t>
          </a:r>
          <a:endParaRPr lang="en-US" dirty="0"/>
        </a:p>
      </dgm:t>
    </dgm:pt>
    <dgm:pt modelId="{FE08F137-FF19-4F4F-B581-01ED7912D076}" type="parTrans" cxnId="{9F7CFAAE-B1F1-4E89-B92E-11D891F2BAE2}">
      <dgm:prSet/>
      <dgm:spPr/>
      <dgm:t>
        <a:bodyPr/>
        <a:lstStyle/>
        <a:p>
          <a:endParaRPr lang="en-US"/>
        </a:p>
      </dgm:t>
    </dgm:pt>
    <dgm:pt modelId="{E953206D-C5C1-460B-A0D2-E20F610F85AE}" type="sibTrans" cxnId="{9F7CFAAE-B1F1-4E89-B92E-11D891F2BAE2}">
      <dgm:prSet/>
      <dgm:spPr/>
      <dgm:t>
        <a:bodyPr/>
        <a:lstStyle/>
        <a:p>
          <a:endParaRPr lang="en-US"/>
        </a:p>
      </dgm:t>
    </dgm:pt>
    <dgm:pt modelId="{53831898-D107-421D-A97D-E900B399EC88}">
      <dgm:prSet/>
      <dgm:spPr/>
      <dgm:t>
        <a:bodyPr/>
        <a:lstStyle/>
        <a:p>
          <a:r>
            <a:rPr lang="en-GB" dirty="0"/>
            <a:t>WAF Web Application Firewall</a:t>
          </a:r>
          <a:endParaRPr lang="en-US" dirty="0"/>
        </a:p>
      </dgm:t>
    </dgm:pt>
    <dgm:pt modelId="{46338658-30CF-40A5-B551-29CFC14F25D7}" type="parTrans" cxnId="{CC921F33-0F5C-4533-9492-9266D3FEF7AD}">
      <dgm:prSet/>
      <dgm:spPr/>
      <dgm:t>
        <a:bodyPr/>
        <a:lstStyle/>
        <a:p>
          <a:endParaRPr lang="en-US"/>
        </a:p>
      </dgm:t>
    </dgm:pt>
    <dgm:pt modelId="{764B3C43-D233-46B1-B793-9EBEE9F721E1}" type="sibTrans" cxnId="{CC921F33-0F5C-4533-9492-9266D3FEF7AD}">
      <dgm:prSet/>
      <dgm:spPr/>
      <dgm:t>
        <a:bodyPr/>
        <a:lstStyle/>
        <a:p>
          <a:endParaRPr lang="en-US"/>
        </a:p>
      </dgm:t>
    </dgm:pt>
    <dgm:pt modelId="{AD57803B-FD26-4F99-AA52-989D5D1A5CE2}" type="pres">
      <dgm:prSet presAssocID="{12C821B1-C256-4FCA-AE17-4C7FE5B7ECEA}" presName="linear" presStyleCnt="0">
        <dgm:presLayoutVars>
          <dgm:animLvl val="lvl"/>
          <dgm:resizeHandles val="exact"/>
        </dgm:presLayoutVars>
      </dgm:prSet>
      <dgm:spPr/>
    </dgm:pt>
    <dgm:pt modelId="{F9DA2C23-ECA1-47C5-BE16-8B7BC7E71814}" type="pres">
      <dgm:prSet presAssocID="{703F7628-947C-4E2D-93A1-57412B53E0B8}" presName="parentText" presStyleLbl="node1" presStyleIdx="0" presStyleCnt="4">
        <dgm:presLayoutVars>
          <dgm:chMax val="0"/>
          <dgm:bulletEnabled val="1"/>
        </dgm:presLayoutVars>
      </dgm:prSet>
      <dgm:spPr/>
    </dgm:pt>
    <dgm:pt modelId="{0DCBADD5-12EB-459A-AC75-4CC742B04E6B}" type="pres">
      <dgm:prSet presAssocID="{3296C7D8-3577-4E01-96D1-AE784895414C}" presName="spacer" presStyleCnt="0"/>
      <dgm:spPr/>
    </dgm:pt>
    <dgm:pt modelId="{65E30A7E-BAEA-4EED-9816-58A97201AC63}" type="pres">
      <dgm:prSet presAssocID="{9C0FB805-B43E-4D15-9C9A-3D1A264B3D9E}" presName="parentText" presStyleLbl="node1" presStyleIdx="1" presStyleCnt="4">
        <dgm:presLayoutVars>
          <dgm:chMax val="0"/>
          <dgm:bulletEnabled val="1"/>
        </dgm:presLayoutVars>
      </dgm:prSet>
      <dgm:spPr/>
    </dgm:pt>
    <dgm:pt modelId="{C770D589-246D-495A-925C-AA3CBB0C8A51}" type="pres">
      <dgm:prSet presAssocID="{C0DDE3B2-5E4E-4A90-A056-EF3741A1D5A2}" presName="spacer" presStyleCnt="0"/>
      <dgm:spPr/>
    </dgm:pt>
    <dgm:pt modelId="{050C3DC2-A652-47AF-BF5F-B10755F960EC}" type="pres">
      <dgm:prSet presAssocID="{F7DD1482-239D-4C6F-A1EF-45C0AD4DE1E9}" presName="parentText" presStyleLbl="node1" presStyleIdx="2" presStyleCnt="4">
        <dgm:presLayoutVars>
          <dgm:chMax val="0"/>
          <dgm:bulletEnabled val="1"/>
        </dgm:presLayoutVars>
      </dgm:prSet>
      <dgm:spPr/>
    </dgm:pt>
    <dgm:pt modelId="{23EB2DC6-DD80-463E-988C-CC7FF1344027}" type="pres">
      <dgm:prSet presAssocID="{E953206D-C5C1-460B-A0D2-E20F610F85AE}" presName="spacer" presStyleCnt="0"/>
      <dgm:spPr/>
    </dgm:pt>
    <dgm:pt modelId="{AED07660-6614-4A18-9C94-49490274CBF4}" type="pres">
      <dgm:prSet presAssocID="{53831898-D107-421D-A97D-E900B399EC88}" presName="parentText" presStyleLbl="node1" presStyleIdx="3" presStyleCnt="4" custLinFactNeighborY="-5734">
        <dgm:presLayoutVars>
          <dgm:chMax val="0"/>
          <dgm:bulletEnabled val="1"/>
        </dgm:presLayoutVars>
      </dgm:prSet>
      <dgm:spPr/>
    </dgm:pt>
  </dgm:ptLst>
  <dgm:cxnLst>
    <dgm:cxn modelId="{381B192E-1D9C-495F-A3F1-EAFACDD898B5}" type="presOf" srcId="{12C821B1-C256-4FCA-AE17-4C7FE5B7ECEA}" destId="{AD57803B-FD26-4F99-AA52-989D5D1A5CE2}" srcOrd="0" destOrd="0" presId="urn:microsoft.com/office/officeart/2005/8/layout/vList2"/>
    <dgm:cxn modelId="{CC921F33-0F5C-4533-9492-9266D3FEF7AD}" srcId="{12C821B1-C256-4FCA-AE17-4C7FE5B7ECEA}" destId="{53831898-D107-421D-A97D-E900B399EC88}" srcOrd="3" destOrd="0" parTransId="{46338658-30CF-40A5-B551-29CFC14F25D7}" sibTransId="{764B3C43-D233-46B1-B793-9EBEE9F721E1}"/>
    <dgm:cxn modelId="{90264068-67E8-44E4-A1E1-5A45F5C50300}" srcId="{12C821B1-C256-4FCA-AE17-4C7FE5B7ECEA}" destId="{9C0FB805-B43E-4D15-9C9A-3D1A264B3D9E}" srcOrd="1" destOrd="0" parTransId="{F0E2FA28-E655-42EB-97D0-8F3DDD7A02F0}" sibTransId="{C0DDE3B2-5E4E-4A90-A056-EF3741A1D5A2}"/>
    <dgm:cxn modelId="{E10EA98A-4329-4D47-944D-A99A8F05C72E}" type="presOf" srcId="{703F7628-947C-4E2D-93A1-57412B53E0B8}" destId="{F9DA2C23-ECA1-47C5-BE16-8B7BC7E71814}" srcOrd="0" destOrd="0" presId="urn:microsoft.com/office/officeart/2005/8/layout/vList2"/>
    <dgm:cxn modelId="{4C35D7A6-79C6-4CEF-B833-D469BCB5AFAE}" type="presOf" srcId="{53831898-D107-421D-A97D-E900B399EC88}" destId="{AED07660-6614-4A18-9C94-49490274CBF4}" srcOrd="0" destOrd="0" presId="urn:microsoft.com/office/officeart/2005/8/layout/vList2"/>
    <dgm:cxn modelId="{9F7CFAAE-B1F1-4E89-B92E-11D891F2BAE2}" srcId="{12C821B1-C256-4FCA-AE17-4C7FE5B7ECEA}" destId="{F7DD1482-239D-4C6F-A1EF-45C0AD4DE1E9}" srcOrd="2" destOrd="0" parTransId="{FE08F137-FF19-4F4F-B581-01ED7912D076}" sibTransId="{E953206D-C5C1-460B-A0D2-E20F610F85AE}"/>
    <dgm:cxn modelId="{6A2A2CE3-EEE0-48C3-A277-503C6F694C05}" type="presOf" srcId="{9C0FB805-B43E-4D15-9C9A-3D1A264B3D9E}" destId="{65E30A7E-BAEA-4EED-9816-58A97201AC63}" srcOrd="0" destOrd="0" presId="urn:microsoft.com/office/officeart/2005/8/layout/vList2"/>
    <dgm:cxn modelId="{609874F1-7B84-4FF9-BDEE-B2F225299FA1}" srcId="{12C821B1-C256-4FCA-AE17-4C7FE5B7ECEA}" destId="{703F7628-947C-4E2D-93A1-57412B53E0B8}" srcOrd="0" destOrd="0" parTransId="{C549DC58-66D7-40D8-B684-A2296AA22D5D}" sibTransId="{3296C7D8-3577-4E01-96D1-AE784895414C}"/>
    <dgm:cxn modelId="{9A075DF4-0AD5-4144-93C0-2DC1FF9538A1}" type="presOf" srcId="{F7DD1482-239D-4C6F-A1EF-45C0AD4DE1E9}" destId="{050C3DC2-A652-47AF-BF5F-B10755F960EC}" srcOrd="0" destOrd="0" presId="urn:microsoft.com/office/officeart/2005/8/layout/vList2"/>
    <dgm:cxn modelId="{F2578C9B-C36B-4897-B272-E4A496FFE763}" type="presParOf" srcId="{AD57803B-FD26-4F99-AA52-989D5D1A5CE2}" destId="{F9DA2C23-ECA1-47C5-BE16-8B7BC7E71814}" srcOrd="0" destOrd="0" presId="urn:microsoft.com/office/officeart/2005/8/layout/vList2"/>
    <dgm:cxn modelId="{6375FA7D-E2C5-4C58-9757-BD5272B2C677}" type="presParOf" srcId="{AD57803B-FD26-4F99-AA52-989D5D1A5CE2}" destId="{0DCBADD5-12EB-459A-AC75-4CC742B04E6B}" srcOrd="1" destOrd="0" presId="urn:microsoft.com/office/officeart/2005/8/layout/vList2"/>
    <dgm:cxn modelId="{B4C735BA-AFA5-436F-B6B7-4FEA7DD3B134}" type="presParOf" srcId="{AD57803B-FD26-4F99-AA52-989D5D1A5CE2}" destId="{65E30A7E-BAEA-4EED-9816-58A97201AC63}" srcOrd="2" destOrd="0" presId="urn:microsoft.com/office/officeart/2005/8/layout/vList2"/>
    <dgm:cxn modelId="{C443368D-9861-465F-8AEC-00CCD73FFDF0}" type="presParOf" srcId="{AD57803B-FD26-4F99-AA52-989D5D1A5CE2}" destId="{C770D589-246D-495A-925C-AA3CBB0C8A51}" srcOrd="3" destOrd="0" presId="urn:microsoft.com/office/officeart/2005/8/layout/vList2"/>
    <dgm:cxn modelId="{BC7D1D59-5E7F-459B-9F77-F38DCB2744A5}" type="presParOf" srcId="{AD57803B-FD26-4F99-AA52-989D5D1A5CE2}" destId="{050C3DC2-A652-47AF-BF5F-B10755F960EC}" srcOrd="4" destOrd="0" presId="urn:microsoft.com/office/officeart/2005/8/layout/vList2"/>
    <dgm:cxn modelId="{4168A3A8-FDE1-460C-8E50-12A75887BBF3}" type="presParOf" srcId="{AD57803B-FD26-4F99-AA52-989D5D1A5CE2}" destId="{23EB2DC6-DD80-463E-988C-CC7FF1344027}" srcOrd="5" destOrd="0" presId="urn:microsoft.com/office/officeart/2005/8/layout/vList2"/>
    <dgm:cxn modelId="{D86FD3DA-468D-4150-971B-35312BE77425}" type="presParOf" srcId="{AD57803B-FD26-4F99-AA52-989D5D1A5CE2}" destId="{AED07660-6614-4A18-9C94-49490274CBF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0A979-9730-4B0B-BDB7-65FAEA28821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F75F7F1-8B52-4AB4-B63D-4CD38CB3736E}">
      <dgm:prSet/>
      <dgm:spPr/>
      <dgm:t>
        <a:bodyPr/>
        <a:lstStyle/>
        <a:p>
          <a:r>
            <a:rPr lang="en-GB"/>
            <a:t>OAuth2 Resource Owner Credentials Flow</a:t>
          </a:r>
          <a:endParaRPr lang="en-US"/>
        </a:p>
      </dgm:t>
    </dgm:pt>
    <dgm:pt modelId="{A210B218-951A-4030-A39E-FCED7B8BDA6B}" type="parTrans" cxnId="{6793A6BF-A86E-471F-BCC8-2B18E3ED5762}">
      <dgm:prSet/>
      <dgm:spPr/>
      <dgm:t>
        <a:bodyPr/>
        <a:lstStyle/>
        <a:p>
          <a:endParaRPr lang="en-US"/>
        </a:p>
      </dgm:t>
    </dgm:pt>
    <dgm:pt modelId="{142D0D7D-94FE-4A1E-96CA-96BD2705740C}" type="sibTrans" cxnId="{6793A6BF-A86E-471F-BCC8-2B18E3ED5762}">
      <dgm:prSet/>
      <dgm:spPr/>
      <dgm:t>
        <a:bodyPr/>
        <a:lstStyle/>
        <a:p>
          <a:endParaRPr lang="en-US"/>
        </a:p>
      </dgm:t>
    </dgm:pt>
    <dgm:pt modelId="{09B9ECE3-85EC-4E5D-988E-67CAD9F5B414}">
      <dgm:prSet/>
      <dgm:spPr/>
      <dgm:t>
        <a:bodyPr/>
        <a:lstStyle/>
        <a:p>
          <a:r>
            <a:rPr lang="en-GB" dirty="0"/>
            <a:t>O</a:t>
          </a:r>
          <a:r>
            <a:rPr lang="en-CH" dirty="0" err="1"/>
            <a:t>penID</a:t>
          </a:r>
          <a:r>
            <a:rPr lang="en-CH" dirty="0"/>
            <a:t> Connect </a:t>
          </a:r>
          <a:r>
            <a:rPr lang="de-CH" dirty="0"/>
            <a:t>C</a:t>
          </a:r>
          <a:r>
            <a:rPr lang="en-CH" dirty="0"/>
            <a:t>o</a:t>
          </a:r>
          <a:r>
            <a:rPr lang="de-CH" dirty="0"/>
            <a:t>d</a:t>
          </a:r>
          <a:r>
            <a:rPr lang="en-CH" dirty="0"/>
            <a:t>e </a:t>
          </a:r>
          <a:r>
            <a:rPr lang="en-GB" dirty="0"/>
            <a:t>flow</a:t>
          </a:r>
          <a:endParaRPr lang="en-US" dirty="0"/>
        </a:p>
      </dgm:t>
    </dgm:pt>
    <dgm:pt modelId="{EC3C7768-7016-4108-9E8B-1E3683496DEA}" type="parTrans" cxnId="{1ECD22F0-384E-4878-B6D5-F87AD971CD92}">
      <dgm:prSet/>
      <dgm:spPr/>
      <dgm:t>
        <a:bodyPr/>
        <a:lstStyle/>
        <a:p>
          <a:endParaRPr lang="en-US"/>
        </a:p>
      </dgm:t>
    </dgm:pt>
    <dgm:pt modelId="{6D33A314-1212-4E3A-B187-0D523F0FAD0B}" type="sibTrans" cxnId="{1ECD22F0-384E-4878-B6D5-F87AD971CD92}">
      <dgm:prSet/>
      <dgm:spPr/>
      <dgm:t>
        <a:bodyPr/>
        <a:lstStyle/>
        <a:p>
          <a:endParaRPr lang="en-US"/>
        </a:p>
      </dgm:t>
    </dgm:pt>
    <dgm:pt modelId="{6E1C6428-B255-4152-B860-59E0F2D88CB8}">
      <dgm:prSet/>
      <dgm:spPr/>
      <dgm:t>
        <a:bodyPr/>
        <a:lstStyle/>
        <a:p>
          <a:r>
            <a:rPr lang="en-GB" dirty="0"/>
            <a:t>O</a:t>
          </a:r>
          <a:r>
            <a:rPr lang="en-CH" dirty="0" err="1"/>
            <a:t>penID</a:t>
          </a:r>
          <a:r>
            <a:rPr lang="en-CH" dirty="0"/>
            <a:t> Connect</a:t>
          </a:r>
          <a:r>
            <a:rPr lang="en-GB" dirty="0"/>
            <a:t> </a:t>
          </a:r>
          <a:r>
            <a:rPr lang="en-CH" dirty="0"/>
            <a:t>Hybrid </a:t>
          </a:r>
          <a:r>
            <a:rPr lang="en-GB" dirty="0"/>
            <a:t>flow</a:t>
          </a:r>
          <a:endParaRPr lang="en-US" dirty="0"/>
        </a:p>
      </dgm:t>
    </dgm:pt>
    <dgm:pt modelId="{C6B34BE9-EAB2-4289-899F-87B16834DE3B}" type="parTrans" cxnId="{68DB2C2A-873B-45E3-93D2-ECB8B032F49C}">
      <dgm:prSet/>
      <dgm:spPr/>
      <dgm:t>
        <a:bodyPr/>
        <a:lstStyle/>
        <a:p>
          <a:endParaRPr lang="en-US"/>
        </a:p>
      </dgm:t>
    </dgm:pt>
    <dgm:pt modelId="{DB202CB5-DFDA-41DB-B6F7-FD112A7E6DD5}" type="sibTrans" cxnId="{68DB2C2A-873B-45E3-93D2-ECB8B032F49C}">
      <dgm:prSet/>
      <dgm:spPr/>
      <dgm:t>
        <a:bodyPr/>
        <a:lstStyle/>
        <a:p>
          <a:endParaRPr lang="en-US"/>
        </a:p>
      </dgm:t>
    </dgm:pt>
    <dgm:pt modelId="{BAAB5930-CAF8-463B-8BF0-E994892CFC89}">
      <dgm:prSet/>
      <dgm:spPr/>
      <dgm:t>
        <a:bodyPr/>
        <a:lstStyle/>
        <a:p>
          <a:r>
            <a:rPr lang="en-CH" dirty="0"/>
            <a:t>OpenID Connect </a:t>
          </a:r>
          <a:r>
            <a:rPr lang="en-GB" dirty="0"/>
            <a:t>PKCE Authorization Code Flow RFC 7636</a:t>
          </a:r>
          <a:endParaRPr lang="en-US" dirty="0"/>
        </a:p>
      </dgm:t>
    </dgm:pt>
    <dgm:pt modelId="{69D7471B-9C91-4707-B65E-D5B7264420EA}" type="parTrans" cxnId="{0E694382-3146-4259-9BB9-019710ECAA80}">
      <dgm:prSet/>
      <dgm:spPr/>
      <dgm:t>
        <a:bodyPr/>
        <a:lstStyle/>
        <a:p>
          <a:endParaRPr lang="en-US"/>
        </a:p>
      </dgm:t>
    </dgm:pt>
    <dgm:pt modelId="{1BCB0E6B-84F2-40E4-B9D7-4A4A9BFC1082}" type="sibTrans" cxnId="{0E694382-3146-4259-9BB9-019710ECAA80}">
      <dgm:prSet/>
      <dgm:spPr/>
      <dgm:t>
        <a:bodyPr/>
        <a:lstStyle/>
        <a:p>
          <a:endParaRPr lang="en-US"/>
        </a:p>
      </dgm:t>
    </dgm:pt>
    <dgm:pt modelId="{3F3691D4-F5EA-4347-8414-0A929BFAF69A}">
      <dgm:prSet/>
      <dgm:spPr/>
      <dgm:t>
        <a:bodyPr/>
        <a:lstStyle/>
        <a:p>
          <a:r>
            <a:rPr lang="en-CH" dirty="0"/>
            <a:t>OAuth Device Flow</a:t>
          </a:r>
          <a:endParaRPr lang="en-US" dirty="0"/>
        </a:p>
      </dgm:t>
    </dgm:pt>
    <dgm:pt modelId="{B5CE6FD7-9428-4664-9EE7-AD0697A1DB06}" type="parTrans" cxnId="{3F702259-BBA0-401F-B802-9310AC79A870}">
      <dgm:prSet/>
      <dgm:spPr/>
      <dgm:t>
        <a:bodyPr/>
        <a:lstStyle/>
        <a:p>
          <a:endParaRPr lang="en-US"/>
        </a:p>
      </dgm:t>
    </dgm:pt>
    <dgm:pt modelId="{08A1E029-F075-4ABE-98AD-D56279DEDEB2}" type="sibTrans" cxnId="{3F702259-BBA0-401F-B802-9310AC79A870}">
      <dgm:prSet/>
      <dgm:spPr/>
      <dgm:t>
        <a:bodyPr/>
        <a:lstStyle/>
        <a:p>
          <a:endParaRPr lang="en-US"/>
        </a:p>
      </dgm:t>
    </dgm:pt>
    <dgm:pt modelId="{A122D85D-3F61-40E9-BAFE-2FF2FF45ED72}" type="pres">
      <dgm:prSet presAssocID="{8A90A979-9730-4B0B-BDB7-65FAEA28821F}" presName="linear" presStyleCnt="0">
        <dgm:presLayoutVars>
          <dgm:animLvl val="lvl"/>
          <dgm:resizeHandles val="exact"/>
        </dgm:presLayoutVars>
      </dgm:prSet>
      <dgm:spPr/>
    </dgm:pt>
    <dgm:pt modelId="{ACCACDB8-81CA-441D-AD7E-33A645FC2259}" type="pres">
      <dgm:prSet presAssocID="{AF75F7F1-8B52-4AB4-B63D-4CD38CB3736E}" presName="parentText" presStyleLbl="node1" presStyleIdx="0" presStyleCnt="5">
        <dgm:presLayoutVars>
          <dgm:chMax val="0"/>
          <dgm:bulletEnabled val="1"/>
        </dgm:presLayoutVars>
      </dgm:prSet>
      <dgm:spPr/>
    </dgm:pt>
    <dgm:pt modelId="{0FA0CE64-1F24-4D6E-BCB2-0C5B5683DE6C}" type="pres">
      <dgm:prSet presAssocID="{142D0D7D-94FE-4A1E-96CA-96BD2705740C}" presName="spacer" presStyleCnt="0"/>
      <dgm:spPr/>
    </dgm:pt>
    <dgm:pt modelId="{AE93C913-42DF-4F24-A074-FE513DC4C0A8}" type="pres">
      <dgm:prSet presAssocID="{09B9ECE3-85EC-4E5D-988E-67CAD9F5B414}" presName="parentText" presStyleLbl="node1" presStyleIdx="1" presStyleCnt="5">
        <dgm:presLayoutVars>
          <dgm:chMax val="0"/>
          <dgm:bulletEnabled val="1"/>
        </dgm:presLayoutVars>
      </dgm:prSet>
      <dgm:spPr/>
    </dgm:pt>
    <dgm:pt modelId="{976D223B-2706-4421-A6D3-B23C54099175}" type="pres">
      <dgm:prSet presAssocID="{6D33A314-1212-4E3A-B187-0D523F0FAD0B}" presName="spacer" presStyleCnt="0"/>
      <dgm:spPr/>
    </dgm:pt>
    <dgm:pt modelId="{48667D89-3A53-45C7-8AF8-457F2997F73E}" type="pres">
      <dgm:prSet presAssocID="{6E1C6428-B255-4152-B860-59E0F2D88CB8}" presName="parentText" presStyleLbl="node1" presStyleIdx="2" presStyleCnt="5">
        <dgm:presLayoutVars>
          <dgm:chMax val="0"/>
          <dgm:bulletEnabled val="1"/>
        </dgm:presLayoutVars>
      </dgm:prSet>
      <dgm:spPr/>
    </dgm:pt>
    <dgm:pt modelId="{FF00F2C5-95DD-4A24-B084-6482DD417528}" type="pres">
      <dgm:prSet presAssocID="{DB202CB5-DFDA-41DB-B6F7-FD112A7E6DD5}" presName="spacer" presStyleCnt="0"/>
      <dgm:spPr/>
    </dgm:pt>
    <dgm:pt modelId="{31CED13E-D695-4E01-886D-1260B7CAE2B3}" type="pres">
      <dgm:prSet presAssocID="{BAAB5930-CAF8-463B-8BF0-E994892CFC89}" presName="parentText" presStyleLbl="node1" presStyleIdx="3" presStyleCnt="5">
        <dgm:presLayoutVars>
          <dgm:chMax val="0"/>
          <dgm:bulletEnabled val="1"/>
        </dgm:presLayoutVars>
      </dgm:prSet>
      <dgm:spPr/>
    </dgm:pt>
    <dgm:pt modelId="{8EB8816D-72E1-42EE-AA07-8610FD1847C2}" type="pres">
      <dgm:prSet presAssocID="{1BCB0E6B-84F2-40E4-B9D7-4A4A9BFC1082}" presName="spacer" presStyleCnt="0"/>
      <dgm:spPr/>
    </dgm:pt>
    <dgm:pt modelId="{A5752023-E10D-46CA-A1FB-10B1143378BD}" type="pres">
      <dgm:prSet presAssocID="{3F3691D4-F5EA-4347-8414-0A929BFAF69A}" presName="parentText" presStyleLbl="node1" presStyleIdx="4" presStyleCnt="5">
        <dgm:presLayoutVars>
          <dgm:chMax val="0"/>
          <dgm:bulletEnabled val="1"/>
        </dgm:presLayoutVars>
      </dgm:prSet>
      <dgm:spPr/>
    </dgm:pt>
  </dgm:ptLst>
  <dgm:cxnLst>
    <dgm:cxn modelId="{68DB2C2A-873B-45E3-93D2-ECB8B032F49C}" srcId="{8A90A979-9730-4B0B-BDB7-65FAEA28821F}" destId="{6E1C6428-B255-4152-B860-59E0F2D88CB8}" srcOrd="2" destOrd="0" parTransId="{C6B34BE9-EAB2-4289-899F-87B16834DE3B}" sibTransId="{DB202CB5-DFDA-41DB-B6F7-FD112A7E6DD5}"/>
    <dgm:cxn modelId="{DB57B634-C2D7-4F19-86FF-9989FFD998D6}" type="presOf" srcId="{3F3691D4-F5EA-4347-8414-0A929BFAF69A}" destId="{A5752023-E10D-46CA-A1FB-10B1143378BD}" srcOrd="0" destOrd="0" presId="urn:microsoft.com/office/officeart/2005/8/layout/vList2"/>
    <dgm:cxn modelId="{30F2F734-41BD-4FE4-8A58-9120FA46DACB}" type="presOf" srcId="{8A90A979-9730-4B0B-BDB7-65FAEA28821F}" destId="{A122D85D-3F61-40E9-BAFE-2FF2FF45ED72}" srcOrd="0" destOrd="0" presId="urn:microsoft.com/office/officeart/2005/8/layout/vList2"/>
    <dgm:cxn modelId="{A67B1F79-0608-4F88-90F2-1CC0845B20B6}" type="presOf" srcId="{6E1C6428-B255-4152-B860-59E0F2D88CB8}" destId="{48667D89-3A53-45C7-8AF8-457F2997F73E}" srcOrd="0" destOrd="0" presId="urn:microsoft.com/office/officeart/2005/8/layout/vList2"/>
    <dgm:cxn modelId="{3F702259-BBA0-401F-B802-9310AC79A870}" srcId="{8A90A979-9730-4B0B-BDB7-65FAEA28821F}" destId="{3F3691D4-F5EA-4347-8414-0A929BFAF69A}" srcOrd="4" destOrd="0" parTransId="{B5CE6FD7-9428-4664-9EE7-AD0697A1DB06}" sibTransId="{08A1E029-F075-4ABE-98AD-D56279DEDEB2}"/>
    <dgm:cxn modelId="{0E694382-3146-4259-9BB9-019710ECAA80}" srcId="{8A90A979-9730-4B0B-BDB7-65FAEA28821F}" destId="{BAAB5930-CAF8-463B-8BF0-E994892CFC89}" srcOrd="3" destOrd="0" parTransId="{69D7471B-9C91-4707-B65E-D5B7264420EA}" sibTransId="{1BCB0E6B-84F2-40E4-B9D7-4A4A9BFC1082}"/>
    <dgm:cxn modelId="{6793A6BF-A86E-471F-BCC8-2B18E3ED5762}" srcId="{8A90A979-9730-4B0B-BDB7-65FAEA28821F}" destId="{AF75F7F1-8B52-4AB4-B63D-4CD38CB3736E}" srcOrd="0" destOrd="0" parTransId="{A210B218-951A-4030-A39E-FCED7B8BDA6B}" sibTransId="{142D0D7D-94FE-4A1E-96CA-96BD2705740C}"/>
    <dgm:cxn modelId="{9DE02BDE-5468-4DD3-9EF2-43AD0C0E38EC}" type="presOf" srcId="{BAAB5930-CAF8-463B-8BF0-E994892CFC89}" destId="{31CED13E-D695-4E01-886D-1260B7CAE2B3}" srcOrd="0" destOrd="0" presId="urn:microsoft.com/office/officeart/2005/8/layout/vList2"/>
    <dgm:cxn modelId="{B1BC6BEA-691B-49A7-B465-377C089D1AFB}" type="presOf" srcId="{09B9ECE3-85EC-4E5D-988E-67CAD9F5B414}" destId="{AE93C913-42DF-4F24-A074-FE513DC4C0A8}" srcOrd="0" destOrd="0" presId="urn:microsoft.com/office/officeart/2005/8/layout/vList2"/>
    <dgm:cxn modelId="{1ECD22F0-384E-4878-B6D5-F87AD971CD92}" srcId="{8A90A979-9730-4B0B-BDB7-65FAEA28821F}" destId="{09B9ECE3-85EC-4E5D-988E-67CAD9F5B414}" srcOrd="1" destOrd="0" parTransId="{EC3C7768-7016-4108-9E8B-1E3683496DEA}" sibTransId="{6D33A314-1212-4E3A-B187-0D523F0FAD0B}"/>
    <dgm:cxn modelId="{2128A5F9-2DA3-4C92-B114-0AFEB6FE3054}" type="presOf" srcId="{AF75F7F1-8B52-4AB4-B63D-4CD38CB3736E}" destId="{ACCACDB8-81CA-441D-AD7E-33A645FC2259}" srcOrd="0" destOrd="0" presId="urn:microsoft.com/office/officeart/2005/8/layout/vList2"/>
    <dgm:cxn modelId="{6106EE6A-03EA-4ED2-98B9-CA225C48DC63}" type="presParOf" srcId="{A122D85D-3F61-40E9-BAFE-2FF2FF45ED72}" destId="{ACCACDB8-81CA-441D-AD7E-33A645FC2259}" srcOrd="0" destOrd="0" presId="urn:microsoft.com/office/officeart/2005/8/layout/vList2"/>
    <dgm:cxn modelId="{4B3FDFE0-71BD-4BA3-BF18-2AE4FB81AADA}" type="presParOf" srcId="{A122D85D-3F61-40E9-BAFE-2FF2FF45ED72}" destId="{0FA0CE64-1F24-4D6E-BCB2-0C5B5683DE6C}" srcOrd="1" destOrd="0" presId="urn:microsoft.com/office/officeart/2005/8/layout/vList2"/>
    <dgm:cxn modelId="{9EC75D46-9995-47DD-A334-50C2A49959B9}" type="presParOf" srcId="{A122D85D-3F61-40E9-BAFE-2FF2FF45ED72}" destId="{AE93C913-42DF-4F24-A074-FE513DC4C0A8}" srcOrd="2" destOrd="0" presId="urn:microsoft.com/office/officeart/2005/8/layout/vList2"/>
    <dgm:cxn modelId="{4DC1AD90-53A8-42DB-8952-43FE3052911A}" type="presParOf" srcId="{A122D85D-3F61-40E9-BAFE-2FF2FF45ED72}" destId="{976D223B-2706-4421-A6D3-B23C54099175}" srcOrd="3" destOrd="0" presId="urn:microsoft.com/office/officeart/2005/8/layout/vList2"/>
    <dgm:cxn modelId="{8BA4DD3A-D020-4C69-86FD-C985C8710BFD}" type="presParOf" srcId="{A122D85D-3F61-40E9-BAFE-2FF2FF45ED72}" destId="{48667D89-3A53-45C7-8AF8-457F2997F73E}" srcOrd="4" destOrd="0" presId="urn:microsoft.com/office/officeart/2005/8/layout/vList2"/>
    <dgm:cxn modelId="{5C51686A-198E-43FB-9621-682F7F4BACA3}" type="presParOf" srcId="{A122D85D-3F61-40E9-BAFE-2FF2FF45ED72}" destId="{FF00F2C5-95DD-4A24-B084-6482DD417528}" srcOrd="5" destOrd="0" presId="urn:microsoft.com/office/officeart/2005/8/layout/vList2"/>
    <dgm:cxn modelId="{575910CD-018B-4CCE-B36E-601696FB02CC}" type="presParOf" srcId="{A122D85D-3F61-40E9-BAFE-2FF2FF45ED72}" destId="{31CED13E-D695-4E01-886D-1260B7CAE2B3}" srcOrd="6" destOrd="0" presId="urn:microsoft.com/office/officeart/2005/8/layout/vList2"/>
    <dgm:cxn modelId="{05870884-62F7-42DD-8D77-954BF5F4ADEC}" type="presParOf" srcId="{A122D85D-3F61-40E9-BAFE-2FF2FF45ED72}" destId="{8EB8816D-72E1-42EE-AA07-8610FD1847C2}" srcOrd="7" destOrd="0" presId="urn:microsoft.com/office/officeart/2005/8/layout/vList2"/>
    <dgm:cxn modelId="{130086D1-4FEC-439C-8378-225432D52C23}" type="presParOf" srcId="{A122D85D-3F61-40E9-BAFE-2FF2FF45ED72}" destId="{A5752023-E10D-46CA-A1FB-10B1143378BD}"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DF193A-CA60-42FC-977D-44BAA6667437}"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3FA18A5D-ECDF-4C6A-A711-15C06284AEB7}">
      <dgm:prSet/>
      <dgm:spPr/>
      <dgm:t>
        <a:bodyPr/>
        <a:lstStyle/>
        <a:p>
          <a:r>
            <a:rPr lang="en-GB"/>
            <a:t>Can be Stateless</a:t>
          </a:r>
          <a:endParaRPr lang="en-US"/>
        </a:p>
      </dgm:t>
    </dgm:pt>
    <dgm:pt modelId="{BAFACB3E-AB86-40D1-B8BB-3CB4EC660F48}" type="parTrans" cxnId="{35B3ACF5-C303-4C53-B207-F5E2E6B6D6D6}">
      <dgm:prSet/>
      <dgm:spPr/>
      <dgm:t>
        <a:bodyPr/>
        <a:lstStyle/>
        <a:p>
          <a:endParaRPr lang="en-US"/>
        </a:p>
      </dgm:t>
    </dgm:pt>
    <dgm:pt modelId="{DE030C35-A1AB-497E-B2FC-D85C558818F5}" type="sibTrans" cxnId="{35B3ACF5-C303-4C53-B207-F5E2E6B6D6D6}">
      <dgm:prSet/>
      <dgm:spPr/>
      <dgm:t>
        <a:bodyPr/>
        <a:lstStyle/>
        <a:p>
          <a:endParaRPr lang="en-US"/>
        </a:p>
      </dgm:t>
    </dgm:pt>
    <dgm:pt modelId="{E0981E04-1606-42A8-816D-8B54DD27F6D2}">
      <dgm:prSet/>
      <dgm:spPr/>
      <dgm:t>
        <a:bodyPr/>
        <a:lstStyle/>
        <a:p>
          <a:r>
            <a:rPr lang="en-GB"/>
            <a:t>Problems with Web Sockets</a:t>
          </a:r>
          <a:endParaRPr lang="en-US"/>
        </a:p>
      </dgm:t>
    </dgm:pt>
    <dgm:pt modelId="{C5DE7641-8940-48C6-8AE1-E80672387635}" type="parTrans" cxnId="{A9F58B34-E5C5-44E9-90D9-C5C9E2516C4E}">
      <dgm:prSet/>
      <dgm:spPr/>
      <dgm:t>
        <a:bodyPr/>
        <a:lstStyle/>
        <a:p>
          <a:endParaRPr lang="en-US"/>
        </a:p>
      </dgm:t>
    </dgm:pt>
    <dgm:pt modelId="{D7DB2EAF-59FC-4EEA-B125-39F9675E2009}" type="sibTrans" cxnId="{A9F58B34-E5C5-44E9-90D9-C5C9E2516C4E}">
      <dgm:prSet/>
      <dgm:spPr/>
      <dgm:t>
        <a:bodyPr/>
        <a:lstStyle/>
        <a:p>
          <a:endParaRPr lang="en-US"/>
        </a:p>
      </dgm:t>
    </dgm:pt>
    <dgm:pt modelId="{D68E9B86-6554-403B-82FA-D8E4F1F6D184}">
      <dgm:prSet/>
      <dgm:spPr/>
      <dgm:t>
        <a:bodyPr/>
        <a:lstStyle/>
        <a:p>
          <a:r>
            <a:rPr lang="en-GB"/>
            <a:t>Problems with File Download</a:t>
          </a:r>
          <a:endParaRPr lang="en-US"/>
        </a:p>
      </dgm:t>
    </dgm:pt>
    <dgm:pt modelId="{F000554E-9A39-4633-AF20-229910F5C57D}" type="parTrans" cxnId="{EC67BBEF-F7C1-4A6A-AC32-38AB8E56D259}">
      <dgm:prSet/>
      <dgm:spPr/>
      <dgm:t>
        <a:bodyPr/>
        <a:lstStyle/>
        <a:p>
          <a:endParaRPr lang="en-US"/>
        </a:p>
      </dgm:t>
    </dgm:pt>
    <dgm:pt modelId="{2D82E2E3-6C8A-416F-9FD6-345C934CB96D}" type="sibTrans" cxnId="{EC67BBEF-F7C1-4A6A-AC32-38AB8E56D259}">
      <dgm:prSet/>
      <dgm:spPr/>
      <dgm:t>
        <a:bodyPr/>
        <a:lstStyle/>
        <a:p>
          <a:endParaRPr lang="en-US"/>
        </a:p>
      </dgm:t>
    </dgm:pt>
    <dgm:pt modelId="{29AD3C25-5047-44F1-AE87-00C909C4FA30}">
      <dgm:prSet phldrT="[Text]"/>
      <dgm:spPr/>
      <dgm:t>
        <a:bodyPr/>
        <a:lstStyle/>
        <a:p>
          <a:r>
            <a:rPr lang="en-CH"/>
            <a:t>Problem with saving tokens between requests</a:t>
          </a:r>
          <a:endParaRPr lang="en-US"/>
        </a:p>
      </dgm:t>
    </dgm:pt>
    <dgm:pt modelId="{689D1729-8644-490D-AEBB-E4453817BA6B}" type="parTrans" cxnId="{990A3A02-7518-4D4E-9387-EE7AF4383DB5}">
      <dgm:prSet/>
      <dgm:spPr/>
    </dgm:pt>
    <dgm:pt modelId="{0CC27A9D-D9AF-405F-96C7-64E63ACD724D}" type="sibTrans" cxnId="{990A3A02-7518-4D4E-9387-EE7AF4383DB5}">
      <dgm:prSet/>
      <dgm:spPr/>
    </dgm:pt>
    <dgm:pt modelId="{A1C797AF-0EA0-4CE3-90AC-9F8FB1EFBA55}" type="pres">
      <dgm:prSet presAssocID="{ACDF193A-CA60-42FC-977D-44BAA6667437}" presName="vert0" presStyleCnt="0">
        <dgm:presLayoutVars>
          <dgm:dir/>
          <dgm:animOne val="branch"/>
          <dgm:animLvl val="lvl"/>
        </dgm:presLayoutVars>
      </dgm:prSet>
      <dgm:spPr/>
    </dgm:pt>
    <dgm:pt modelId="{90578B3A-2AF3-48DA-849C-0FA40AF18A6C}" type="pres">
      <dgm:prSet presAssocID="{3FA18A5D-ECDF-4C6A-A711-15C06284AEB7}" presName="thickLine" presStyleLbl="alignNode1" presStyleIdx="0" presStyleCnt="4"/>
      <dgm:spPr/>
    </dgm:pt>
    <dgm:pt modelId="{7168C0EB-CA3E-4712-8396-1F017E561C32}" type="pres">
      <dgm:prSet presAssocID="{3FA18A5D-ECDF-4C6A-A711-15C06284AEB7}" presName="horz1" presStyleCnt="0"/>
      <dgm:spPr/>
    </dgm:pt>
    <dgm:pt modelId="{048905E5-81F3-4F36-B0C0-7B28AF28DB5A}" type="pres">
      <dgm:prSet presAssocID="{3FA18A5D-ECDF-4C6A-A711-15C06284AEB7}" presName="tx1" presStyleLbl="revTx" presStyleIdx="0" presStyleCnt="4"/>
      <dgm:spPr/>
    </dgm:pt>
    <dgm:pt modelId="{22E0B637-13B3-4A62-A81A-949B7B12CC85}" type="pres">
      <dgm:prSet presAssocID="{3FA18A5D-ECDF-4C6A-A711-15C06284AEB7}" presName="vert1" presStyleCnt="0"/>
      <dgm:spPr/>
    </dgm:pt>
    <dgm:pt modelId="{0FAF7880-49E3-48D8-AADA-37F481175A77}" type="pres">
      <dgm:prSet presAssocID="{E0981E04-1606-42A8-816D-8B54DD27F6D2}" presName="thickLine" presStyleLbl="alignNode1" presStyleIdx="1" presStyleCnt="4"/>
      <dgm:spPr/>
    </dgm:pt>
    <dgm:pt modelId="{E136D13E-7D67-4F13-AA44-836064DB5470}" type="pres">
      <dgm:prSet presAssocID="{E0981E04-1606-42A8-816D-8B54DD27F6D2}" presName="horz1" presStyleCnt="0"/>
      <dgm:spPr/>
    </dgm:pt>
    <dgm:pt modelId="{6838B2FB-AFF1-4B25-B4EA-FC4AECB65EA5}" type="pres">
      <dgm:prSet presAssocID="{E0981E04-1606-42A8-816D-8B54DD27F6D2}" presName="tx1" presStyleLbl="revTx" presStyleIdx="1" presStyleCnt="4"/>
      <dgm:spPr/>
    </dgm:pt>
    <dgm:pt modelId="{031FF7B7-9DDB-43DD-8DFE-4487154031AA}" type="pres">
      <dgm:prSet presAssocID="{E0981E04-1606-42A8-816D-8B54DD27F6D2}" presName="vert1" presStyleCnt="0"/>
      <dgm:spPr/>
    </dgm:pt>
    <dgm:pt modelId="{17B42E88-8761-4EBE-A030-4B96171CC615}" type="pres">
      <dgm:prSet presAssocID="{D68E9B86-6554-403B-82FA-D8E4F1F6D184}" presName="thickLine" presStyleLbl="alignNode1" presStyleIdx="2" presStyleCnt="4"/>
      <dgm:spPr/>
    </dgm:pt>
    <dgm:pt modelId="{D1E8B6AD-0186-4541-BAD8-9E8EF6E9E0F3}" type="pres">
      <dgm:prSet presAssocID="{D68E9B86-6554-403B-82FA-D8E4F1F6D184}" presName="horz1" presStyleCnt="0"/>
      <dgm:spPr/>
    </dgm:pt>
    <dgm:pt modelId="{86B4B1CF-F776-4C25-8BD3-AD6773D49736}" type="pres">
      <dgm:prSet presAssocID="{D68E9B86-6554-403B-82FA-D8E4F1F6D184}" presName="tx1" presStyleLbl="revTx" presStyleIdx="2" presStyleCnt="4"/>
      <dgm:spPr/>
    </dgm:pt>
    <dgm:pt modelId="{7A6CCA02-1755-4252-BEC2-1B7D194C7202}" type="pres">
      <dgm:prSet presAssocID="{D68E9B86-6554-403B-82FA-D8E4F1F6D184}" presName="vert1" presStyleCnt="0"/>
      <dgm:spPr/>
    </dgm:pt>
    <dgm:pt modelId="{73A16131-8F4A-4DF0-BAC7-AEA5D66B3CD3}" type="pres">
      <dgm:prSet presAssocID="{29AD3C25-5047-44F1-AE87-00C909C4FA30}" presName="thickLine" presStyleLbl="alignNode1" presStyleIdx="3" presStyleCnt="4"/>
      <dgm:spPr/>
    </dgm:pt>
    <dgm:pt modelId="{2C0EDE53-A2D4-4FE1-80C7-E3B71F816336}" type="pres">
      <dgm:prSet presAssocID="{29AD3C25-5047-44F1-AE87-00C909C4FA30}" presName="horz1" presStyleCnt="0"/>
      <dgm:spPr/>
    </dgm:pt>
    <dgm:pt modelId="{C4A7F408-F993-4F46-BD40-8B0B56B14D0D}" type="pres">
      <dgm:prSet presAssocID="{29AD3C25-5047-44F1-AE87-00C909C4FA30}" presName="tx1" presStyleLbl="revTx" presStyleIdx="3" presStyleCnt="4"/>
      <dgm:spPr/>
    </dgm:pt>
    <dgm:pt modelId="{9B2E5204-3435-414C-93A3-5A07D28A7CA6}" type="pres">
      <dgm:prSet presAssocID="{29AD3C25-5047-44F1-AE87-00C909C4FA30}" presName="vert1" presStyleCnt="0"/>
      <dgm:spPr/>
    </dgm:pt>
  </dgm:ptLst>
  <dgm:cxnLst>
    <dgm:cxn modelId="{990A3A02-7518-4D4E-9387-EE7AF4383DB5}" srcId="{ACDF193A-CA60-42FC-977D-44BAA6667437}" destId="{29AD3C25-5047-44F1-AE87-00C909C4FA30}" srcOrd="3" destOrd="0" parTransId="{689D1729-8644-490D-AEBB-E4453817BA6B}" sibTransId="{0CC27A9D-D9AF-405F-96C7-64E63ACD724D}"/>
    <dgm:cxn modelId="{2334021B-5AE3-4E97-912E-866A1699A9FF}" type="presOf" srcId="{ACDF193A-CA60-42FC-977D-44BAA6667437}" destId="{A1C797AF-0EA0-4CE3-90AC-9F8FB1EFBA55}" srcOrd="0" destOrd="0" presId="urn:microsoft.com/office/officeart/2008/layout/LinedList"/>
    <dgm:cxn modelId="{BEB7C724-5F95-41F4-A822-080B364EAB1B}" type="presOf" srcId="{D68E9B86-6554-403B-82FA-D8E4F1F6D184}" destId="{86B4B1CF-F776-4C25-8BD3-AD6773D49736}" srcOrd="0" destOrd="0" presId="urn:microsoft.com/office/officeart/2008/layout/LinedList"/>
    <dgm:cxn modelId="{A9F58B34-E5C5-44E9-90D9-C5C9E2516C4E}" srcId="{ACDF193A-CA60-42FC-977D-44BAA6667437}" destId="{E0981E04-1606-42A8-816D-8B54DD27F6D2}" srcOrd="1" destOrd="0" parTransId="{C5DE7641-8940-48C6-8AE1-E80672387635}" sibTransId="{D7DB2EAF-59FC-4EEA-B125-39F9675E2009}"/>
    <dgm:cxn modelId="{A860ED47-617E-4E8A-AF67-ABAB2CC419AA}" type="presOf" srcId="{3FA18A5D-ECDF-4C6A-A711-15C06284AEB7}" destId="{048905E5-81F3-4F36-B0C0-7B28AF28DB5A}" srcOrd="0" destOrd="0" presId="urn:microsoft.com/office/officeart/2008/layout/LinedList"/>
    <dgm:cxn modelId="{E639236D-1BC8-40EA-AFF8-C6A1778B3324}" type="presOf" srcId="{29AD3C25-5047-44F1-AE87-00C909C4FA30}" destId="{C4A7F408-F993-4F46-BD40-8B0B56B14D0D}" srcOrd="0" destOrd="0" presId="urn:microsoft.com/office/officeart/2008/layout/LinedList"/>
    <dgm:cxn modelId="{99389FC3-BF29-4DC7-90D8-EC484089342F}" type="presOf" srcId="{E0981E04-1606-42A8-816D-8B54DD27F6D2}" destId="{6838B2FB-AFF1-4B25-B4EA-FC4AECB65EA5}" srcOrd="0" destOrd="0" presId="urn:microsoft.com/office/officeart/2008/layout/LinedList"/>
    <dgm:cxn modelId="{EC67BBEF-F7C1-4A6A-AC32-38AB8E56D259}" srcId="{ACDF193A-CA60-42FC-977D-44BAA6667437}" destId="{D68E9B86-6554-403B-82FA-D8E4F1F6D184}" srcOrd="2" destOrd="0" parTransId="{F000554E-9A39-4633-AF20-229910F5C57D}" sibTransId="{2D82E2E3-6C8A-416F-9FD6-345C934CB96D}"/>
    <dgm:cxn modelId="{35B3ACF5-C303-4C53-B207-F5E2E6B6D6D6}" srcId="{ACDF193A-CA60-42FC-977D-44BAA6667437}" destId="{3FA18A5D-ECDF-4C6A-A711-15C06284AEB7}" srcOrd="0" destOrd="0" parTransId="{BAFACB3E-AB86-40D1-B8BB-3CB4EC660F48}" sibTransId="{DE030C35-A1AB-497E-B2FC-D85C558818F5}"/>
    <dgm:cxn modelId="{B12E1407-B0B4-4EF2-B75E-45B863282344}" type="presParOf" srcId="{A1C797AF-0EA0-4CE3-90AC-9F8FB1EFBA55}" destId="{90578B3A-2AF3-48DA-849C-0FA40AF18A6C}" srcOrd="0" destOrd="0" presId="urn:microsoft.com/office/officeart/2008/layout/LinedList"/>
    <dgm:cxn modelId="{2AE87D6A-DE7C-45E0-9D8A-60CA95F52BEB}" type="presParOf" srcId="{A1C797AF-0EA0-4CE3-90AC-9F8FB1EFBA55}" destId="{7168C0EB-CA3E-4712-8396-1F017E561C32}" srcOrd="1" destOrd="0" presId="urn:microsoft.com/office/officeart/2008/layout/LinedList"/>
    <dgm:cxn modelId="{4748ED5E-C144-41ED-A0C7-10B6D3200E88}" type="presParOf" srcId="{7168C0EB-CA3E-4712-8396-1F017E561C32}" destId="{048905E5-81F3-4F36-B0C0-7B28AF28DB5A}" srcOrd="0" destOrd="0" presId="urn:microsoft.com/office/officeart/2008/layout/LinedList"/>
    <dgm:cxn modelId="{ECE2590E-0ED1-4F2F-BB92-CF91FF863D9E}" type="presParOf" srcId="{7168C0EB-CA3E-4712-8396-1F017E561C32}" destId="{22E0B637-13B3-4A62-A81A-949B7B12CC85}" srcOrd="1" destOrd="0" presId="urn:microsoft.com/office/officeart/2008/layout/LinedList"/>
    <dgm:cxn modelId="{14731D97-079E-4B44-8B78-B6E9B8F50994}" type="presParOf" srcId="{A1C797AF-0EA0-4CE3-90AC-9F8FB1EFBA55}" destId="{0FAF7880-49E3-48D8-AADA-37F481175A77}" srcOrd="2" destOrd="0" presId="urn:microsoft.com/office/officeart/2008/layout/LinedList"/>
    <dgm:cxn modelId="{F22B0BDA-1B17-4270-B12A-8E3664810D1F}" type="presParOf" srcId="{A1C797AF-0EA0-4CE3-90AC-9F8FB1EFBA55}" destId="{E136D13E-7D67-4F13-AA44-836064DB5470}" srcOrd="3" destOrd="0" presId="urn:microsoft.com/office/officeart/2008/layout/LinedList"/>
    <dgm:cxn modelId="{A2BEE9ED-CD28-4F28-98D1-925DFA67071D}" type="presParOf" srcId="{E136D13E-7D67-4F13-AA44-836064DB5470}" destId="{6838B2FB-AFF1-4B25-B4EA-FC4AECB65EA5}" srcOrd="0" destOrd="0" presId="urn:microsoft.com/office/officeart/2008/layout/LinedList"/>
    <dgm:cxn modelId="{333D5D69-6800-4A69-A4F5-B2DC3484CFF6}" type="presParOf" srcId="{E136D13E-7D67-4F13-AA44-836064DB5470}" destId="{031FF7B7-9DDB-43DD-8DFE-4487154031AA}" srcOrd="1" destOrd="0" presId="urn:microsoft.com/office/officeart/2008/layout/LinedList"/>
    <dgm:cxn modelId="{7CD205F3-4B9F-45C2-B58D-7D297DB753B6}" type="presParOf" srcId="{A1C797AF-0EA0-4CE3-90AC-9F8FB1EFBA55}" destId="{17B42E88-8761-4EBE-A030-4B96171CC615}" srcOrd="4" destOrd="0" presId="urn:microsoft.com/office/officeart/2008/layout/LinedList"/>
    <dgm:cxn modelId="{6E8027F0-BF39-4204-8749-DE574755DB02}" type="presParOf" srcId="{A1C797AF-0EA0-4CE3-90AC-9F8FB1EFBA55}" destId="{D1E8B6AD-0186-4541-BAD8-9E8EF6E9E0F3}" srcOrd="5" destOrd="0" presId="urn:microsoft.com/office/officeart/2008/layout/LinedList"/>
    <dgm:cxn modelId="{2ECEA288-B49B-4583-9873-0157179AF64D}" type="presParOf" srcId="{D1E8B6AD-0186-4541-BAD8-9E8EF6E9E0F3}" destId="{86B4B1CF-F776-4C25-8BD3-AD6773D49736}" srcOrd="0" destOrd="0" presId="urn:microsoft.com/office/officeart/2008/layout/LinedList"/>
    <dgm:cxn modelId="{4A13726B-09AA-42FF-83CD-8BAF8D3130C3}" type="presParOf" srcId="{D1E8B6AD-0186-4541-BAD8-9E8EF6E9E0F3}" destId="{7A6CCA02-1755-4252-BEC2-1B7D194C7202}" srcOrd="1" destOrd="0" presId="urn:microsoft.com/office/officeart/2008/layout/LinedList"/>
    <dgm:cxn modelId="{BDF188D8-798A-4035-BA90-DF172C8B22D3}" type="presParOf" srcId="{A1C797AF-0EA0-4CE3-90AC-9F8FB1EFBA55}" destId="{73A16131-8F4A-4DF0-BAC7-AEA5D66B3CD3}" srcOrd="6" destOrd="0" presId="urn:microsoft.com/office/officeart/2008/layout/LinedList"/>
    <dgm:cxn modelId="{4E20AC77-1BAE-4A53-BBE1-BFA71B4E9E6B}" type="presParOf" srcId="{A1C797AF-0EA0-4CE3-90AC-9F8FB1EFBA55}" destId="{2C0EDE53-A2D4-4FE1-80C7-E3B71F816336}" srcOrd="7" destOrd="0" presId="urn:microsoft.com/office/officeart/2008/layout/LinedList"/>
    <dgm:cxn modelId="{C5E34468-5ED8-45F7-BCF4-5E5DD01D3227}" type="presParOf" srcId="{2C0EDE53-A2D4-4FE1-80C7-E3B71F816336}" destId="{C4A7F408-F993-4F46-BD40-8B0B56B14D0D}" srcOrd="0" destOrd="0" presId="urn:microsoft.com/office/officeart/2008/layout/LinedList"/>
    <dgm:cxn modelId="{0415FBCD-CD74-4E28-B132-505E5D1BABD4}" type="presParOf" srcId="{2C0EDE53-A2D4-4FE1-80C7-E3B71F816336}" destId="{9B2E5204-3435-414C-93A3-5A07D28A7CA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DF193A-CA60-42FC-977D-44BAA6667437}"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3FA18A5D-ECDF-4C6A-A711-15C06284AEB7}">
      <dgm:prSet/>
      <dgm:spPr/>
      <dgm:t>
        <a:bodyPr/>
        <a:lstStyle/>
        <a:p>
          <a:r>
            <a:rPr lang="de-CH"/>
            <a:t>H</a:t>
          </a:r>
          <a:r>
            <a:rPr lang="en-CH"/>
            <a:t>as s</a:t>
          </a:r>
          <a:r>
            <a:rPr lang="en-GB"/>
            <a:t>tate</a:t>
          </a:r>
          <a:endParaRPr lang="en-US"/>
        </a:p>
      </dgm:t>
    </dgm:pt>
    <dgm:pt modelId="{BAFACB3E-AB86-40D1-B8BB-3CB4EC660F48}" type="parTrans" cxnId="{35B3ACF5-C303-4C53-B207-F5E2E6B6D6D6}">
      <dgm:prSet/>
      <dgm:spPr/>
      <dgm:t>
        <a:bodyPr/>
        <a:lstStyle/>
        <a:p>
          <a:endParaRPr lang="en-US"/>
        </a:p>
      </dgm:t>
    </dgm:pt>
    <dgm:pt modelId="{DE030C35-A1AB-497E-B2FC-D85C558818F5}" type="sibTrans" cxnId="{35B3ACF5-C303-4C53-B207-F5E2E6B6D6D6}">
      <dgm:prSet/>
      <dgm:spPr/>
      <dgm:t>
        <a:bodyPr/>
        <a:lstStyle/>
        <a:p>
          <a:endParaRPr lang="en-US"/>
        </a:p>
      </dgm:t>
    </dgm:pt>
    <dgm:pt modelId="{E0981E04-1606-42A8-816D-8B54DD27F6D2}">
      <dgm:prSet/>
      <dgm:spPr/>
      <dgm:t>
        <a:bodyPr/>
        <a:lstStyle/>
        <a:p>
          <a:r>
            <a:rPr lang="en-CH" dirty="0"/>
            <a:t>__Host __Server prefixes </a:t>
          </a:r>
          <a:endParaRPr lang="en-US" dirty="0"/>
        </a:p>
      </dgm:t>
    </dgm:pt>
    <dgm:pt modelId="{C5DE7641-8940-48C6-8AE1-E80672387635}" type="parTrans" cxnId="{A9F58B34-E5C5-44E9-90D9-C5C9E2516C4E}">
      <dgm:prSet/>
      <dgm:spPr/>
      <dgm:t>
        <a:bodyPr/>
        <a:lstStyle/>
        <a:p>
          <a:endParaRPr lang="en-US"/>
        </a:p>
      </dgm:t>
    </dgm:pt>
    <dgm:pt modelId="{D7DB2EAF-59FC-4EEA-B125-39F9675E2009}" type="sibTrans" cxnId="{A9F58B34-E5C5-44E9-90D9-C5C9E2516C4E}">
      <dgm:prSet/>
      <dgm:spPr/>
      <dgm:t>
        <a:bodyPr/>
        <a:lstStyle/>
        <a:p>
          <a:endParaRPr lang="en-US"/>
        </a:p>
      </dgm:t>
    </dgm:pt>
    <dgm:pt modelId="{D68E9B86-6554-403B-82FA-D8E4F1F6D184}">
      <dgm:prSet/>
      <dgm:spPr/>
      <dgm:t>
        <a:bodyPr/>
        <a:lstStyle/>
        <a:p>
          <a:r>
            <a:rPr lang="en-CH" dirty="0"/>
            <a:t>Same Site, </a:t>
          </a:r>
          <a:r>
            <a:rPr lang="en-CH" dirty="0" err="1"/>
            <a:t>HttpOnly</a:t>
          </a:r>
          <a:r>
            <a:rPr lang="en-CH" dirty="0"/>
            <a:t>, Secure</a:t>
          </a:r>
          <a:endParaRPr lang="en-US" dirty="0"/>
        </a:p>
      </dgm:t>
    </dgm:pt>
    <dgm:pt modelId="{F000554E-9A39-4633-AF20-229910F5C57D}" type="parTrans" cxnId="{EC67BBEF-F7C1-4A6A-AC32-38AB8E56D259}">
      <dgm:prSet/>
      <dgm:spPr/>
      <dgm:t>
        <a:bodyPr/>
        <a:lstStyle/>
        <a:p>
          <a:endParaRPr lang="en-US"/>
        </a:p>
      </dgm:t>
    </dgm:pt>
    <dgm:pt modelId="{2D82E2E3-6C8A-416F-9FD6-345C934CB96D}" type="sibTrans" cxnId="{EC67BBEF-F7C1-4A6A-AC32-38AB8E56D259}">
      <dgm:prSet/>
      <dgm:spPr/>
      <dgm:t>
        <a:bodyPr/>
        <a:lstStyle/>
        <a:p>
          <a:endParaRPr lang="en-US"/>
        </a:p>
      </dgm:t>
    </dgm:pt>
    <dgm:pt modelId="{5524E8E2-7902-4CED-BD91-EB1345B48214}">
      <dgm:prSet phldrT="[Text]"/>
      <dgm:spPr/>
      <dgm:t>
        <a:bodyPr/>
        <a:lstStyle/>
        <a:p>
          <a:r>
            <a:rPr lang="en-CH"/>
            <a:t>Anti Forgery Tokens </a:t>
          </a:r>
          <a:endParaRPr lang="en-US"/>
        </a:p>
      </dgm:t>
    </dgm:pt>
    <dgm:pt modelId="{FB4097C2-C79C-46C0-8770-A56BFBEAAB86}" type="parTrans" cxnId="{C83A2238-F15A-4A43-A7EA-A35474EBE604}">
      <dgm:prSet/>
      <dgm:spPr/>
      <dgm:t>
        <a:bodyPr/>
        <a:lstStyle/>
        <a:p>
          <a:endParaRPr lang="en-CH"/>
        </a:p>
      </dgm:t>
    </dgm:pt>
    <dgm:pt modelId="{BC8AA775-2B91-4EA9-B6D0-BF74164EA762}" type="sibTrans" cxnId="{C83A2238-F15A-4A43-A7EA-A35474EBE604}">
      <dgm:prSet/>
      <dgm:spPr/>
      <dgm:t>
        <a:bodyPr/>
        <a:lstStyle/>
        <a:p>
          <a:endParaRPr lang="en-CH"/>
        </a:p>
      </dgm:t>
    </dgm:pt>
    <dgm:pt modelId="{DE547FBE-09D6-45AF-A42B-50147BFB01BB}">
      <dgm:prSet phldrT="[Text]"/>
      <dgm:spPr/>
      <dgm:t>
        <a:bodyPr/>
        <a:lstStyle/>
        <a:p>
          <a:r>
            <a:rPr lang="en-CH" dirty="0"/>
            <a:t>Use same domain</a:t>
          </a:r>
          <a:endParaRPr lang="en-US" dirty="0"/>
        </a:p>
      </dgm:t>
    </dgm:pt>
    <dgm:pt modelId="{BE376272-0C74-4EE6-9763-83DE5370810C}" type="parTrans" cxnId="{6C6581C9-25D6-427B-A138-31AFC0D845CF}">
      <dgm:prSet/>
      <dgm:spPr/>
      <dgm:t>
        <a:bodyPr/>
        <a:lstStyle/>
        <a:p>
          <a:endParaRPr lang="en-CH"/>
        </a:p>
      </dgm:t>
    </dgm:pt>
    <dgm:pt modelId="{7AED3DAC-2765-4EEA-84B1-52370BF4C0F1}" type="sibTrans" cxnId="{6C6581C9-25D6-427B-A138-31AFC0D845CF}">
      <dgm:prSet/>
      <dgm:spPr/>
      <dgm:t>
        <a:bodyPr/>
        <a:lstStyle/>
        <a:p>
          <a:endParaRPr lang="en-CH"/>
        </a:p>
      </dgm:t>
    </dgm:pt>
    <dgm:pt modelId="{D3C03D0A-4611-40EC-AF72-3660ED5D6B7F}" type="pres">
      <dgm:prSet presAssocID="{ACDF193A-CA60-42FC-977D-44BAA6667437}" presName="vert0" presStyleCnt="0">
        <dgm:presLayoutVars>
          <dgm:dir/>
          <dgm:animOne val="branch"/>
          <dgm:animLvl val="lvl"/>
        </dgm:presLayoutVars>
      </dgm:prSet>
      <dgm:spPr/>
    </dgm:pt>
    <dgm:pt modelId="{2CA3F2D8-85C5-4353-B427-CE7AA4629387}" type="pres">
      <dgm:prSet presAssocID="{3FA18A5D-ECDF-4C6A-A711-15C06284AEB7}" presName="thickLine" presStyleLbl="alignNode1" presStyleIdx="0" presStyleCnt="5"/>
      <dgm:spPr/>
    </dgm:pt>
    <dgm:pt modelId="{3B9D6F6C-FB0E-449C-AD4D-1BA32D633701}" type="pres">
      <dgm:prSet presAssocID="{3FA18A5D-ECDF-4C6A-A711-15C06284AEB7}" presName="horz1" presStyleCnt="0"/>
      <dgm:spPr/>
    </dgm:pt>
    <dgm:pt modelId="{909B3583-AB81-4ACF-BC86-058B1C8BA987}" type="pres">
      <dgm:prSet presAssocID="{3FA18A5D-ECDF-4C6A-A711-15C06284AEB7}" presName="tx1" presStyleLbl="revTx" presStyleIdx="0" presStyleCnt="5"/>
      <dgm:spPr/>
    </dgm:pt>
    <dgm:pt modelId="{274AB81D-9CFB-41AD-AC0B-5C0DA017347D}" type="pres">
      <dgm:prSet presAssocID="{3FA18A5D-ECDF-4C6A-A711-15C06284AEB7}" presName="vert1" presStyleCnt="0"/>
      <dgm:spPr/>
    </dgm:pt>
    <dgm:pt modelId="{B0ADA37D-28E1-40C9-95FF-EE9EE755AFA3}" type="pres">
      <dgm:prSet presAssocID="{E0981E04-1606-42A8-816D-8B54DD27F6D2}" presName="thickLine" presStyleLbl="alignNode1" presStyleIdx="1" presStyleCnt="5"/>
      <dgm:spPr/>
    </dgm:pt>
    <dgm:pt modelId="{B99A9FC9-72BC-4AE4-8670-630057EC7075}" type="pres">
      <dgm:prSet presAssocID="{E0981E04-1606-42A8-816D-8B54DD27F6D2}" presName="horz1" presStyleCnt="0"/>
      <dgm:spPr/>
    </dgm:pt>
    <dgm:pt modelId="{0770E080-AB64-4186-8287-F08B6181503E}" type="pres">
      <dgm:prSet presAssocID="{E0981E04-1606-42A8-816D-8B54DD27F6D2}" presName="tx1" presStyleLbl="revTx" presStyleIdx="1" presStyleCnt="5"/>
      <dgm:spPr/>
    </dgm:pt>
    <dgm:pt modelId="{B086E8B9-5F42-4271-8547-39FFCE526AA5}" type="pres">
      <dgm:prSet presAssocID="{E0981E04-1606-42A8-816D-8B54DD27F6D2}" presName="vert1" presStyleCnt="0"/>
      <dgm:spPr/>
    </dgm:pt>
    <dgm:pt modelId="{3DD196B5-1A0D-4C8A-9DB8-A2B19B39A258}" type="pres">
      <dgm:prSet presAssocID="{D68E9B86-6554-403B-82FA-D8E4F1F6D184}" presName="thickLine" presStyleLbl="alignNode1" presStyleIdx="2" presStyleCnt="5"/>
      <dgm:spPr/>
    </dgm:pt>
    <dgm:pt modelId="{6B49BA3D-C7DD-4C57-845D-F8A5F0023C42}" type="pres">
      <dgm:prSet presAssocID="{D68E9B86-6554-403B-82FA-D8E4F1F6D184}" presName="horz1" presStyleCnt="0"/>
      <dgm:spPr/>
    </dgm:pt>
    <dgm:pt modelId="{7BB0E987-7DCD-4FB9-95C8-E4E9A05DD440}" type="pres">
      <dgm:prSet presAssocID="{D68E9B86-6554-403B-82FA-D8E4F1F6D184}" presName="tx1" presStyleLbl="revTx" presStyleIdx="2" presStyleCnt="5"/>
      <dgm:spPr/>
    </dgm:pt>
    <dgm:pt modelId="{A0FEE533-4357-4A55-AC41-1F733363C963}" type="pres">
      <dgm:prSet presAssocID="{D68E9B86-6554-403B-82FA-D8E4F1F6D184}" presName="vert1" presStyleCnt="0"/>
      <dgm:spPr/>
    </dgm:pt>
    <dgm:pt modelId="{52479A2B-07F2-4DDE-9DAB-68D34E4806C6}" type="pres">
      <dgm:prSet presAssocID="{5524E8E2-7902-4CED-BD91-EB1345B48214}" presName="thickLine" presStyleLbl="alignNode1" presStyleIdx="3" presStyleCnt="5"/>
      <dgm:spPr/>
    </dgm:pt>
    <dgm:pt modelId="{2F63B6CD-C595-4A7E-A3B5-F749F5B8918E}" type="pres">
      <dgm:prSet presAssocID="{5524E8E2-7902-4CED-BD91-EB1345B48214}" presName="horz1" presStyleCnt="0"/>
      <dgm:spPr/>
    </dgm:pt>
    <dgm:pt modelId="{2F179F19-AC76-4D46-BC0C-56EF161EEB0C}" type="pres">
      <dgm:prSet presAssocID="{5524E8E2-7902-4CED-BD91-EB1345B48214}" presName="tx1" presStyleLbl="revTx" presStyleIdx="3" presStyleCnt="5"/>
      <dgm:spPr/>
    </dgm:pt>
    <dgm:pt modelId="{EFFF9DEB-7174-4164-8333-19190B52BE00}" type="pres">
      <dgm:prSet presAssocID="{5524E8E2-7902-4CED-BD91-EB1345B48214}" presName="vert1" presStyleCnt="0"/>
      <dgm:spPr/>
    </dgm:pt>
    <dgm:pt modelId="{CD9FE22F-698B-49B4-9EDE-CAF85C6652C7}" type="pres">
      <dgm:prSet presAssocID="{DE547FBE-09D6-45AF-A42B-50147BFB01BB}" presName="thickLine" presStyleLbl="alignNode1" presStyleIdx="4" presStyleCnt="5"/>
      <dgm:spPr/>
    </dgm:pt>
    <dgm:pt modelId="{71E3814E-97B0-46F2-9ADB-DF3B81344394}" type="pres">
      <dgm:prSet presAssocID="{DE547FBE-09D6-45AF-A42B-50147BFB01BB}" presName="horz1" presStyleCnt="0"/>
      <dgm:spPr/>
    </dgm:pt>
    <dgm:pt modelId="{17B6E4B3-7627-4D80-A03E-5EC710CF5828}" type="pres">
      <dgm:prSet presAssocID="{DE547FBE-09D6-45AF-A42B-50147BFB01BB}" presName="tx1" presStyleLbl="revTx" presStyleIdx="4" presStyleCnt="5"/>
      <dgm:spPr/>
    </dgm:pt>
    <dgm:pt modelId="{CC07290B-E2DF-4EC1-AF66-981BA69AF170}" type="pres">
      <dgm:prSet presAssocID="{DE547FBE-09D6-45AF-A42B-50147BFB01BB}" presName="vert1" presStyleCnt="0"/>
      <dgm:spPr/>
    </dgm:pt>
  </dgm:ptLst>
  <dgm:cxnLst>
    <dgm:cxn modelId="{3481AF2A-C771-47C2-A4EB-F39542651DAC}" type="presOf" srcId="{E0981E04-1606-42A8-816D-8B54DD27F6D2}" destId="{0770E080-AB64-4186-8287-F08B6181503E}" srcOrd="0" destOrd="0" presId="urn:microsoft.com/office/officeart/2008/layout/LinedList"/>
    <dgm:cxn modelId="{A9F58B34-E5C5-44E9-90D9-C5C9E2516C4E}" srcId="{ACDF193A-CA60-42FC-977D-44BAA6667437}" destId="{E0981E04-1606-42A8-816D-8B54DD27F6D2}" srcOrd="1" destOrd="0" parTransId="{C5DE7641-8940-48C6-8AE1-E80672387635}" sibTransId="{D7DB2EAF-59FC-4EEA-B125-39F9675E2009}"/>
    <dgm:cxn modelId="{C83A2238-F15A-4A43-A7EA-A35474EBE604}" srcId="{ACDF193A-CA60-42FC-977D-44BAA6667437}" destId="{5524E8E2-7902-4CED-BD91-EB1345B48214}" srcOrd="3" destOrd="0" parTransId="{FB4097C2-C79C-46C0-8770-A56BFBEAAB86}" sibTransId="{BC8AA775-2B91-4EA9-B6D0-BF74164EA762}"/>
    <dgm:cxn modelId="{9DDEFE3C-AD8A-4684-BAA9-A871643E056B}" type="presOf" srcId="{D68E9B86-6554-403B-82FA-D8E4F1F6D184}" destId="{7BB0E987-7DCD-4FB9-95C8-E4E9A05DD440}" srcOrd="0" destOrd="0" presId="urn:microsoft.com/office/officeart/2008/layout/LinedList"/>
    <dgm:cxn modelId="{D62AF56E-2185-4D94-9639-D042092F6B49}" type="presOf" srcId="{3FA18A5D-ECDF-4C6A-A711-15C06284AEB7}" destId="{909B3583-AB81-4ACF-BC86-058B1C8BA987}" srcOrd="0" destOrd="0" presId="urn:microsoft.com/office/officeart/2008/layout/LinedList"/>
    <dgm:cxn modelId="{DD89DE76-F45F-4EF6-8C1F-241D3518C8A8}" type="presOf" srcId="{ACDF193A-CA60-42FC-977D-44BAA6667437}" destId="{D3C03D0A-4611-40EC-AF72-3660ED5D6B7F}" srcOrd="0" destOrd="0" presId="urn:microsoft.com/office/officeart/2008/layout/LinedList"/>
    <dgm:cxn modelId="{72E48BBB-C08F-40B1-B77A-051F8DD13DAB}" type="presOf" srcId="{DE547FBE-09D6-45AF-A42B-50147BFB01BB}" destId="{17B6E4B3-7627-4D80-A03E-5EC710CF5828}" srcOrd="0" destOrd="0" presId="urn:microsoft.com/office/officeart/2008/layout/LinedList"/>
    <dgm:cxn modelId="{6C6581C9-25D6-427B-A138-31AFC0D845CF}" srcId="{ACDF193A-CA60-42FC-977D-44BAA6667437}" destId="{DE547FBE-09D6-45AF-A42B-50147BFB01BB}" srcOrd="4" destOrd="0" parTransId="{BE376272-0C74-4EE6-9763-83DE5370810C}" sibTransId="{7AED3DAC-2765-4EEA-84B1-52370BF4C0F1}"/>
    <dgm:cxn modelId="{7A4952D0-566C-49E1-978F-D431EFE9CE58}" type="presOf" srcId="{5524E8E2-7902-4CED-BD91-EB1345B48214}" destId="{2F179F19-AC76-4D46-BC0C-56EF161EEB0C}" srcOrd="0" destOrd="0" presId="urn:microsoft.com/office/officeart/2008/layout/LinedList"/>
    <dgm:cxn modelId="{EC67BBEF-F7C1-4A6A-AC32-38AB8E56D259}" srcId="{ACDF193A-CA60-42FC-977D-44BAA6667437}" destId="{D68E9B86-6554-403B-82FA-D8E4F1F6D184}" srcOrd="2" destOrd="0" parTransId="{F000554E-9A39-4633-AF20-229910F5C57D}" sibTransId="{2D82E2E3-6C8A-416F-9FD6-345C934CB96D}"/>
    <dgm:cxn modelId="{35B3ACF5-C303-4C53-B207-F5E2E6B6D6D6}" srcId="{ACDF193A-CA60-42FC-977D-44BAA6667437}" destId="{3FA18A5D-ECDF-4C6A-A711-15C06284AEB7}" srcOrd="0" destOrd="0" parTransId="{BAFACB3E-AB86-40D1-B8BB-3CB4EC660F48}" sibTransId="{DE030C35-A1AB-497E-B2FC-D85C558818F5}"/>
    <dgm:cxn modelId="{B3D95D79-04C4-45AB-AD2D-C19658AD7895}" type="presParOf" srcId="{D3C03D0A-4611-40EC-AF72-3660ED5D6B7F}" destId="{2CA3F2D8-85C5-4353-B427-CE7AA4629387}" srcOrd="0" destOrd="0" presId="urn:microsoft.com/office/officeart/2008/layout/LinedList"/>
    <dgm:cxn modelId="{1D1BE12A-1443-4902-9BEB-ECBA7CCB62FE}" type="presParOf" srcId="{D3C03D0A-4611-40EC-AF72-3660ED5D6B7F}" destId="{3B9D6F6C-FB0E-449C-AD4D-1BA32D633701}" srcOrd="1" destOrd="0" presId="urn:microsoft.com/office/officeart/2008/layout/LinedList"/>
    <dgm:cxn modelId="{0279962F-BFF3-41AD-97CC-C1E58BC1DF18}" type="presParOf" srcId="{3B9D6F6C-FB0E-449C-AD4D-1BA32D633701}" destId="{909B3583-AB81-4ACF-BC86-058B1C8BA987}" srcOrd="0" destOrd="0" presId="urn:microsoft.com/office/officeart/2008/layout/LinedList"/>
    <dgm:cxn modelId="{F6E1F73D-34BA-4B8D-9EF4-5BC938B63778}" type="presParOf" srcId="{3B9D6F6C-FB0E-449C-AD4D-1BA32D633701}" destId="{274AB81D-9CFB-41AD-AC0B-5C0DA017347D}" srcOrd="1" destOrd="0" presId="urn:microsoft.com/office/officeart/2008/layout/LinedList"/>
    <dgm:cxn modelId="{4B474D2E-4C4B-42C6-B40E-184BB51F2AF7}" type="presParOf" srcId="{D3C03D0A-4611-40EC-AF72-3660ED5D6B7F}" destId="{B0ADA37D-28E1-40C9-95FF-EE9EE755AFA3}" srcOrd="2" destOrd="0" presId="urn:microsoft.com/office/officeart/2008/layout/LinedList"/>
    <dgm:cxn modelId="{C7CA333E-59A6-40C6-9A10-9C0D9E688B89}" type="presParOf" srcId="{D3C03D0A-4611-40EC-AF72-3660ED5D6B7F}" destId="{B99A9FC9-72BC-4AE4-8670-630057EC7075}" srcOrd="3" destOrd="0" presId="urn:microsoft.com/office/officeart/2008/layout/LinedList"/>
    <dgm:cxn modelId="{476E368D-5AF5-4FD6-BE83-7F4A78B3B1EA}" type="presParOf" srcId="{B99A9FC9-72BC-4AE4-8670-630057EC7075}" destId="{0770E080-AB64-4186-8287-F08B6181503E}" srcOrd="0" destOrd="0" presId="urn:microsoft.com/office/officeart/2008/layout/LinedList"/>
    <dgm:cxn modelId="{3B64114D-058F-4D8F-9563-8F56A2879555}" type="presParOf" srcId="{B99A9FC9-72BC-4AE4-8670-630057EC7075}" destId="{B086E8B9-5F42-4271-8547-39FFCE526AA5}" srcOrd="1" destOrd="0" presId="urn:microsoft.com/office/officeart/2008/layout/LinedList"/>
    <dgm:cxn modelId="{C9FF05C6-F7F7-4786-B964-B74547A99D23}" type="presParOf" srcId="{D3C03D0A-4611-40EC-AF72-3660ED5D6B7F}" destId="{3DD196B5-1A0D-4C8A-9DB8-A2B19B39A258}" srcOrd="4" destOrd="0" presId="urn:microsoft.com/office/officeart/2008/layout/LinedList"/>
    <dgm:cxn modelId="{EBDFF3A1-B5CE-4E99-B747-0DFEBF1770D7}" type="presParOf" srcId="{D3C03D0A-4611-40EC-AF72-3660ED5D6B7F}" destId="{6B49BA3D-C7DD-4C57-845D-F8A5F0023C42}" srcOrd="5" destOrd="0" presId="urn:microsoft.com/office/officeart/2008/layout/LinedList"/>
    <dgm:cxn modelId="{AF822F94-BABC-4E3B-ACC2-2EA17E4E797F}" type="presParOf" srcId="{6B49BA3D-C7DD-4C57-845D-F8A5F0023C42}" destId="{7BB0E987-7DCD-4FB9-95C8-E4E9A05DD440}" srcOrd="0" destOrd="0" presId="urn:microsoft.com/office/officeart/2008/layout/LinedList"/>
    <dgm:cxn modelId="{BF5F3AB1-199D-42B1-8C06-E937FFD80144}" type="presParOf" srcId="{6B49BA3D-C7DD-4C57-845D-F8A5F0023C42}" destId="{A0FEE533-4357-4A55-AC41-1F733363C963}" srcOrd="1" destOrd="0" presId="urn:microsoft.com/office/officeart/2008/layout/LinedList"/>
    <dgm:cxn modelId="{3948607E-E8FD-4D4C-A9DE-36C2C6D07B9D}" type="presParOf" srcId="{D3C03D0A-4611-40EC-AF72-3660ED5D6B7F}" destId="{52479A2B-07F2-4DDE-9DAB-68D34E4806C6}" srcOrd="6" destOrd="0" presId="urn:microsoft.com/office/officeart/2008/layout/LinedList"/>
    <dgm:cxn modelId="{2874807C-BD69-4A8D-9C59-388FDD99F0D5}" type="presParOf" srcId="{D3C03D0A-4611-40EC-AF72-3660ED5D6B7F}" destId="{2F63B6CD-C595-4A7E-A3B5-F749F5B8918E}" srcOrd="7" destOrd="0" presId="urn:microsoft.com/office/officeart/2008/layout/LinedList"/>
    <dgm:cxn modelId="{34E9E1A0-DDB7-4A80-BD48-82B5FD3FB8D2}" type="presParOf" srcId="{2F63B6CD-C595-4A7E-A3B5-F749F5B8918E}" destId="{2F179F19-AC76-4D46-BC0C-56EF161EEB0C}" srcOrd="0" destOrd="0" presId="urn:microsoft.com/office/officeart/2008/layout/LinedList"/>
    <dgm:cxn modelId="{BE0C8C24-0C71-4D7B-8977-74CE7E5280DE}" type="presParOf" srcId="{2F63B6CD-C595-4A7E-A3B5-F749F5B8918E}" destId="{EFFF9DEB-7174-4164-8333-19190B52BE00}" srcOrd="1" destOrd="0" presId="urn:microsoft.com/office/officeart/2008/layout/LinedList"/>
    <dgm:cxn modelId="{DCBBC476-985E-48FC-8A7E-DEB18E466CF4}" type="presParOf" srcId="{D3C03D0A-4611-40EC-AF72-3660ED5D6B7F}" destId="{CD9FE22F-698B-49B4-9EDE-CAF85C6652C7}" srcOrd="8" destOrd="0" presId="urn:microsoft.com/office/officeart/2008/layout/LinedList"/>
    <dgm:cxn modelId="{BE7A1002-6C22-4E12-A5D8-E3A669A34164}" type="presParOf" srcId="{D3C03D0A-4611-40EC-AF72-3660ED5D6B7F}" destId="{71E3814E-97B0-46F2-9ADB-DF3B81344394}" srcOrd="9" destOrd="0" presId="urn:microsoft.com/office/officeart/2008/layout/LinedList"/>
    <dgm:cxn modelId="{F56F3825-AB89-4804-BE60-29E2C75ADCDA}" type="presParOf" srcId="{71E3814E-97B0-46F2-9ADB-DF3B81344394}" destId="{17B6E4B3-7627-4D80-A03E-5EC710CF5828}" srcOrd="0" destOrd="0" presId="urn:microsoft.com/office/officeart/2008/layout/LinedList"/>
    <dgm:cxn modelId="{60B9DFBE-5718-486F-88CD-7B7F403458D8}" type="presParOf" srcId="{71E3814E-97B0-46F2-9ADB-DF3B81344394}" destId="{CC07290B-E2DF-4EC1-AF66-981BA69AF17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CDF193A-CA60-42FC-977D-44BAA666743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FA18A5D-ECDF-4C6A-A711-15C06284AEB7}">
      <dgm:prSet/>
      <dgm:spPr/>
      <dgm:t>
        <a:bodyPr/>
        <a:lstStyle/>
        <a:p>
          <a:r>
            <a:rPr lang="de-CH"/>
            <a:t>P</a:t>
          </a:r>
          <a:r>
            <a:rPr lang="en-CH"/>
            <a:t>ublic for user APP =&gt; same access token</a:t>
          </a:r>
          <a:endParaRPr lang="en-US"/>
        </a:p>
      </dgm:t>
    </dgm:pt>
    <dgm:pt modelId="{BAFACB3E-AB86-40D1-B8BB-3CB4EC660F48}" type="parTrans" cxnId="{35B3ACF5-C303-4C53-B207-F5E2E6B6D6D6}">
      <dgm:prSet/>
      <dgm:spPr/>
      <dgm:t>
        <a:bodyPr/>
        <a:lstStyle/>
        <a:p>
          <a:endParaRPr lang="en-US"/>
        </a:p>
      </dgm:t>
    </dgm:pt>
    <dgm:pt modelId="{DE030C35-A1AB-497E-B2FC-D85C558818F5}" type="sibTrans" cxnId="{35B3ACF5-C303-4C53-B207-F5E2E6B6D6D6}">
      <dgm:prSet/>
      <dgm:spPr/>
      <dgm:t>
        <a:bodyPr/>
        <a:lstStyle/>
        <a:p>
          <a:endParaRPr lang="en-US"/>
        </a:p>
      </dgm:t>
    </dgm:pt>
    <dgm:pt modelId="{E0981E04-1606-42A8-816D-8B54DD27F6D2}">
      <dgm:prSet/>
      <dgm:spPr/>
      <dgm:t>
        <a:bodyPr/>
        <a:lstStyle/>
        <a:p>
          <a:r>
            <a:rPr lang="en-CH"/>
            <a:t>Private Service Client separate access token to public APIs</a:t>
          </a:r>
          <a:endParaRPr lang="en-US"/>
        </a:p>
      </dgm:t>
    </dgm:pt>
    <dgm:pt modelId="{C5DE7641-8940-48C6-8AE1-E80672387635}" type="parTrans" cxnId="{A9F58B34-E5C5-44E9-90D9-C5C9E2516C4E}">
      <dgm:prSet/>
      <dgm:spPr/>
      <dgm:t>
        <a:bodyPr/>
        <a:lstStyle/>
        <a:p>
          <a:endParaRPr lang="en-US"/>
        </a:p>
      </dgm:t>
    </dgm:pt>
    <dgm:pt modelId="{D7DB2EAF-59FC-4EEA-B125-39F9675E2009}" type="sibTrans" cxnId="{A9F58B34-E5C5-44E9-90D9-C5C9E2516C4E}">
      <dgm:prSet/>
      <dgm:spPr/>
      <dgm:t>
        <a:bodyPr/>
        <a:lstStyle/>
        <a:p>
          <a:endParaRPr lang="en-US"/>
        </a:p>
      </dgm:t>
    </dgm:pt>
    <dgm:pt modelId="{F3A682E4-F9E3-4A7E-B88B-B73D86FAAAD2}">
      <dgm:prSet phldrT="[Text]"/>
      <dgm:spPr/>
      <dgm:t>
        <a:bodyPr/>
        <a:lstStyle/>
        <a:p>
          <a:r>
            <a:rPr lang="en-CH"/>
            <a:t>Public API ser</a:t>
          </a:r>
          <a:r>
            <a:rPr lang="de-CH"/>
            <a:t>vi</a:t>
          </a:r>
          <a:r>
            <a:rPr lang="en-CH"/>
            <a:t>ce client separate access token</a:t>
          </a:r>
          <a:endParaRPr lang="en-US"/>
        </a:p>
      </dgm:t>
    </dgm:pt>
    <dgm:pt modelId="{7F4C7A1F-D9FF-4A74-903E-36EA30048866}" type="parTrans" cxnId="{815EF716-28DF-4C95-9C21-312238EAD544}">
      <dgm:prSet/>
      <dgm:spPr/>
    </dgm:pt>
    <dgm:pt modelId="{85D6D49B-7B8B-4BE3-824E-A8176C8C93FD}" type="sibTrans" cxnId="{815EF716-28DF-4C95-9C21-312238EAD544}">
      <dgm:prSet/>
      <dgm:spPr/>
    </dgm:pt>
    <dgm:pt modelId="{0927E6E2-FD93-49C4-8BA4-60B6E61EBD63}" type="pres">
      <dgm:prSet presAssocID="{ACDF193A-CA60-42FC-977D-44BAA6667437}" presName="vert0" presStyleCnt="0">
        <dgm:presLayoutVars>
          <dgm:dir/>
          <dgm:animOne val="branch"/>
          <dgm:animLvl val="lvl"/>
        </dgm:presLayoutVars>
      </dgm:prSet>
      <dgm:spPr/>
    </dgm:pt>
    <dgm:pt modelId="{F0F9C222-9AE6-43AE-BAF9-FE1787E08E80}" type="pres">
      <dgm:prSet presAssocID="{3FA18A5D-ECDF-4C6A-A711-15C06284AEB7}" presName="thickLine" presStyleLbl="alignNode1" presStyleIdx="0" presStyleCnt="3"/>
      <dgm:spPr/>
    </dgm:pt>
    <dgm:pt modelId="{451A13ED-16AC-4722-BAE9-4CB2606BA404}" type="pres">
      <dgm:prSet presAssocID="{3FA18A5D-ECDF-4C6A-A711-15C06284AEB7}" presName="horz1" presStyleCnt="0"/>
      <dgm:spPr/>
    </dgm:pt>
    <dgm:pt modelId="{D5173A90-AB88-49E4-BC34-E4C805BDFB2D}" type="pres">
      <dgm:prSet presAssocID="{3FA18A5D-ECDF-4C6A-A711-15C06284AEB7}" presName="tx1" presStyleLbl="revTx" presStyleIdx="0" presStyleCnt="3"/>
      <dgm:spPr/>
    </dgm:pt>
    <dgm:pt modelId="{5762A530-BAC0-4FD3-A398-9CDC0C4BFFDA}" type="pres">
      <dgm:prSet presAssocID="{3FA18A5D-ECDF-4C6A-A711-15C06284AEB7}" presName="vert1" presStyleCnt="0"/>
      <dgm:spPr/>
    </dgm:pt>
    <dgm:pt modelId="{E340A3AD-F9DB-4048-899E-9A37800F36E5}" type="pres">
      <dgm:prSet presAssocID="{F3A682E4-F9E3-4A7E-B88B-B73D86FAAAD2}" presName="thickLine" presStyleLbl="alignNode1" presStyleIdx="1" presStyleCnt="3"/>
      <dgm:spPr/>
    </dgm:pt>
    <dgm:pt modelId="{17128551-293B-418C-AA17-196741DD3C5B}" type="pres">
      <dgm:prSet presAssocID="{F3A682E4-F9E3-4A7E-B88B-B73D86FAAAD2}" presName="horz1" presStyleCnt="0"/>
      <dgm:spPr/>
    </dgm:pt>
    <dgm:pt modelId="{5271FB56-850F-4BC5-937C-ECDF764346D7}" type="pres">
      <dgm:prSet presAssocID="{F3A682E4-F9E3-4A7E-B88B-B73D86FAAAD2}" presName="tx1" presStyleLbl="revTx" presStyleIdx="1" presStyleCnt="3"/>
      <dgm:spPr/>
    </dgm:pt>
    <dgm:pt modelId="{D0D96D16-3E81-4962-B9F6-9809583F4ABC}" type="pres">
      <dgm:prSet presAssocID="{F3A682E4-F9E3-4A7E-B88B-B73D86FAAAD2}" presName="vert1" presStyleCnt="0"/>
      <dgm:spPr/>
    </dgm:pt>
    <dgm:pt modelId="{9B221A94-F6D4-4B11-A345-C44614ABAE82}" type="pres">
      <dgm:prSet presAssocID="{E0981E04-1606-42A8-816D-8B54DD27F6D2}" presName="thickLine" presStyleLbl="alignNode1" presStyleIdx="2" presStyleCnt="3"/>
      <dgm:spPr/>
    </dgm:pt>
    <dgm:pt modelId="{3CEDD15E-502D-444C-8577-F44A089D1E84}" type="pres">
      <dgm:prSet presAssocID="{E0981E04-1606-42A8-816D-8B54DD27F6D2}" presName="horz1" presStyleCnt="0"/>
      <dgm:spPr/>
    </dgm:pt>
    <dgm:pt modelId="{5D40232E-A10B-4401-9490-955C705D3FCD}" type="pres">
      <dgm:prSet presAssocID="{E0981E04-1606-42A8-816D-8B54DD27F6D2}" presName="tx1" presStyleLbl="revTx" presStyleIdx="2" presStyleCnt="3"/>
      <dgm:spPr/>
    </dgm:pt>
    <dgm:pt modelId="{166A28E7-C2B5-445E-B035-F4784374B600}" type="pres">
      <dgm:prSet presAssocID="{E0981E04-1606-42A8-816D-8B54DD27F6D2}" presName="vert1" presStyleCnt="0"/>
      <dgm:spPr/>
    </dgm:pt>
  </dgm:ptLst>
  <dgm:cxnLst>
    <dgm:cxn modelId="{815EF716-28DF-4C95-9C21-312238EAD544}" srcId="{ACDF193A-CA60-42FC-977D-44BAA6667437}" destId="{F3A682E4-F9E3-4A7E-B88B-B73D86FAAAD2}" srcOrd="1" destOrd="0" parTransId="{7F4C7A1F-D9FF-4A74-903E-36EA30048866}" sibTransId="{85D6D49B-7B8B-4BE3-824E-A8176C8C93FD}"/>
    <dgm:cxn modelId="{A9F58B34-E5C5-44E9-90D9-C5C9E2516C4E}" srcId="{ACDF193A-CA60-42FC-977D-44BAA6667437}" destId="{E0981E04-1606-42A8-816D-8B54DD27F6D2}" srcOrd="2" destOrd="0" parTransId="{C5DE7641-8940-48C6-8AE1-E80672387635}" sibTransId="{D7DB2EAF-59FC-4EEA-B125-39F9675E2009}"/>
    <dgm:cxn modelId="{1972163C-DCAC-4D70-9425-D0AE0FBB70C0}" type="presOf" srcId="{ACDF193A-CA60-42FC-977D-44BAA6667437}" destId="{0927E6E2-FD93-49C4-8BA4-60B6E61EBD63}" srcOrd="0" destOrd="0" presId="urn:microsoft.com/office/officeart/2008/layout/LinedList"/>
    <dgm:cxn modelId="{CA085685-B8D4-496A-A555-8C434468F945}" type="presOf" srcId="{E0981E04-1606-42A8-816D-8B54DD27F6D2}" destId="{5D40232E-A10B-4401-9490-955C705D3FCD}" srcOrd="0" destOrd="0" presId="urn:microsoft.com/office/officeart/2008/layout/LinedList"/>
    <dgm:cxn modelId="{1F4E33C4-475F-445A-89F4-AA774F68B205}" type="presOf" srcId="{F3A682E4-F9E3-4A7E-B88B-B73D86FAAAD2}" destId="{5271FB56-850F-4BC5-937C-ECDF764346D7}" srcOrd="0" destOrd="0" presId="urn:microsoft.com/office/officeart/2008/layout/LinedList"/>
    <dgm:cxn modelId="{D62A47CC-9CF5-428B-AA96-4CD968228C11}" type="presOf" srcId="{3FA18A5D-ECDF-4C6A-A711-15C06284AEB7}" destId="{D5173A90-AB88-49E4-BC34-E4C805BDFB2D}" srcOrd="0" destOrd="0" presId="urn:microsoft.com/office/officeart/2008/layout/LinedList"/>
    <dgm:cxn modelId="{35B3ACF5-C303-4C53-B207-F5E2E6B6D6D6}" srcId="{ACDF193A-CA60-42FC-977D-44BAA6667437}" destId="{3FA18A5D-ECDF-4C6A-A711-15C06284AEB7}" srcOrd="0" destOrd="0" parTransId="{BAFACB3E-AB86-40D1-B8BB-3CB4EC660F48}" sibTransId="{DE030C35-A1AB-497E-B2FC-D85C558818F5}"/>
    <dgm:cxn modelId="{A9C97D6E-E745-462D-8472-BCC31E597A44}" type="presParOf" srcId="{0927E6E2-FD93-49C4-8BA4-60B6E61EBD63}" destId="{F0F9C222-9AE6-43AE-BAF9-FE1787E08E80}" srcOrd="0" destOrd="0" presId="urn:microsoft.com/office/officeart/2008/layout/LinedList"/>
    <dgm:cxn modelId="{8945005B-D0D9-4210-90D4-1E6C22FBBBA9}" type="presParOf" srcId="{0927E6E2-FD93-49C4-8BA4-60B6E61EBD63}" destId="{451A13ED-16AC-4722-BAE9-4CB2606BA404}" srcOrd="1" destOrd="0" presId="urn:microsoft.com/office/officeart/2008/layout/LinedList"/>
    <dgm:cxn modelId="{99368503-B49B-4A4E-8F30-87515016D3C3}" type="presParOf" srcId="{451A13ED-16AC-4722-BAE9-4CB2606BA404}" destId="{D5173A90-AB88-49E4-BC34-E4C805BDFB2D}" srcOrd="0" destOrd="0" presId="urn:microsoft.com/office/officeart/2008/layout/LinedList"/>
    <dgm:cxn modelId="{23EB8428-3CA2-4A91-8137-B6940F3B010A}" type="presParOf" srcId="{451A13ED-16AC-4722-BAE9-4CB2606BA404}" destId="{5762A530-BAC0-4FD3-A398-9CDC0C4BFFDA}" srcOrd="1" destOrd="0" presId="urn:microsoft.com/office/officeart/2008/layout/LinedList"/>
    <dgm:cxn modelId="{ADB5C6B7-30AC-4672-8725-74B3A797787C}" type="presParOf" srcId="{0927E6E2-FD93-49C4-8BA4-60B6E61EBD63}" destId="{E340A3AD-F9DB-4048-899E-9A37800F36E5}" srcOrd="2" destOrd="0" presId="urn:microsoft.com/office/officeart/2008/layout/LinedList"/>
    <dgm:cxn modelId="{4F2682FB-422C-43B7-9E41-865A497D27CF}" type="presParOf" srcId="{0927E6E2-FD93-49C4-8BA4-60B6E61EBD63}" destId="{17128551-293B-418C-AA17-196741DD3C5B}" srcOrd="3" destOrd="0" presId="urn:microsoft.com/office/officeart/2008/layout/LinedList"/>
    <dgm:cxn modelId="{9BBE9DE1-F01D-45C6-9E4F-173D0C288E37}" type="presParOf" srcId="{17128551-293B-418C-AA17-196741DD3C5B}" destId="{5271FB56-850F-4BC5-937C-ECDF764346D7}" srcOrd="0" destOrd="0" presId="urn:microsoft.com/office/officeart/2008/layout/LinedList"/>
    <dgm:cxn modelId="{DDEAED19-6678-421E-A583-96ABD6F810DF}" type="presParOf" srcId="{17128551-293B-418C-AA17-196741DD3C5B}" destId="{D0D96D16-3E81-4962-B9F6-9809583F4ABC}" srcOrd="1" destOrd="0" presId="urn:microsoft.com/office/officeart/2008/layout/LinedList"/>
    <dgm:cxn modelId="{FC102EEE-AEBB-46A9-ABE4-A764F2BA34B7}" type="presParOf" srcId="{0927E6E2-FD93-49C4-8BA4-60B6E61EBD63}" destId="{9B221A94-F6D4-4B11-A345-C44614ABAE82}" srcOrd="4" destOrd="0" presId="urn:microsoft.com/office/officeart/2008/layout/LinedList"/>
    <dgm:cxn modelId="{C7D02894-2F37-4292-87E6-D9E4C2CE61CA}" type="presParOf" srcId="{0927E6E2-FD93-49C4-8BA4-60B6E61EBD63}" destId="{3CEDD15E-502D-444C-8577-F44A089D1E84}" srcOrd="5" destOrd="0" presId="urn:microsoft.com/office/officeart/2008/layout/LinedList"/>
    <dgm:cxn modelId="{CC05F465-7F7D-4394-814B-C6FB3FA3B5D2}" type="presParOf" srcId="{3CEDD15E-502D-444C-8577-F44A089D1E84}" destId="{5D40232E-A10B-4401-9490-955C705D3FCD}" srcOrd="0" destOrd="0" presId="urn:microsoft.com/office/officeart/2008/layout/LinedList"/>
    <dgm:cxn modelId="{A274EB2E-B11C-4EAB-A7E1-5DCE41CFEED4}" type="presParOf" srcId="{3CEDD15E-502D-444C-8577-F44A089D1E84}" destId="{166A28E7-C2B5-445E-B035-F4784374B60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0CD06-00EF-4ECA-8276-AC9C540C6A36}">
      <dsp:nvSpPr>
        <dsp:cNvPr id="0" name=""/>
        <dsp:cNvSpPr/>
      </dsp:nvSpPr>
      <dsp:spPr>
        <a:xfrm>
          <a:off x="0" y="117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a:t>Security &amp; Applications today</a:t>
          </a:r>
          <a:endParaRPr lang="en-US" sz="3900" kern="1200"/>
        </a:p>
      </dsp:txBody>
      <dsp:txXfrm>
        <a:off x="45663" y="46840"/>
        <a:ext cx="10424274" cy="844089"/>
      </dsp:txXfrm>
    </dsp:sp>
    <dsp:sp modelId="{F9DA2C23-ECA1-47C5-BE16-8B7BC7E71814}">
      <dsp:nvSpPr>
        <dsp:cNvPr id="0" name=""/>
        <dsp:cNvSpPr/>
      </dsp:nvSpPr>
      <dsp:spPr>
        <a:xfrm>
          <a:off x="0" y="1048912"/>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a:t>OpenID Connect, OAuth2</a:t>
          </a:r>
          <a:endParaRPr lang="en-US" sz="3900" kern="1200"/>
        </a:p>
      </dsp:txBody>
      <dsp:txXfrm>
        <a:off x="45663" y="1094575"/>
        <a:ext cx="10424274" cy="844089"/>
      </dsp:txXfrm>
    </dsp:sp>
    <dsp:sp modelId="{EB14F65B-2B06-442D-B223-28E27726C2F5}">
      <dsp:nvSpPr>
        <dsp:cNvPr id="0" name=""/>
        <dsp:cNvSpPr/>
      </dsp:nvSpPr>
      <dsp:spPr>
        <a:xfrm>
          <a:off x="0" y="209664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a:t>Protecting APIs</a:t>
          </a:r>
          <a:endParaRPr lang="en-US" sz="3900" kern="1200" dirty="0"/>
        </a:p>
      </dsp:txBody>
      <dsp:txXfrm>
        <a:off x="45663" y="2142310"/>
        <a:ext cx="10424274" cy="844089"/>
      </dsp:txXfrm>
    </dsp:sp>
    <dsp:sp modelId="{73535435-AC0D-4266-B61B-CC92148D0D38}">
      <dsp:nvSpPr>
        <dsp:cNvPr id="0" name=""/>
        <dsp:cNvSpPr/>
      </dsp:nvSpPr>
      <dsp:spPr>
        <a:xfrm>
          <a:off x="0" y="3144382"/>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CH" sz="3900" kern="1200" dirty="0"/>
            <a:t>Public / Protected APIs</a:t>
          </a:r>
          <a:endParaRPr lang="en-US" sz="3900" kern="1200" dirty="0"/>
        </a:p>
      </dsp:txBody>
      <dsp:txXfrm>
        <a:off x="45663" y="3190045"/>
        <a:ext cx="10424274" cy="84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A2C23-ECA1-47C5-BE16-8B7BC7E71814}">
      <dsp:nvSpPr>
        <dsp:cNvPr id="0" name=""/>
        <dsp:cNvSpPr/>
      </dsp:nvSpPr>
      <dsp:spPr>
        <a:xfrm>
          <a:off x="0" y="117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Authentication, Authorization, Accounting</a:t>
          </a:r>
          <a:endParaRPr lang="en-US" sz="3900" kern="1200" dirty="0"/>
        </a:p>
      </dsp:txBody>
      <dsp:txXfrm>
        <a:off x="45663" y="46840"/>
        <a:ext cx="10424274" cy="844089"/>
      </dsp:txXfrm>
    </dsp:sp>
    <dsp:sp modelId="{65E30A7E-BAEA-4EED-9816-58A97201AC63}">
      <dsp:nvSpPr>
        <dsp:cNvPr id="0" name=""/>
        <dsp:cNvSpPr/>
      </dsp:nvSpPr>
      <dsp:spPr>
        <a:xfrm>
          <a:off x="0" y="1048912"/>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Session Protection HTTP headers</a:t>
          </a:r>
          <a:endParaRPr lang="en-US" sz="3900" kern="1200" dirty="0"/>
        </a:p>
      </dsp:txBody>
      <dsp:txXfrm>
        <a:off x="45663" y="1094575"/>
        <a:ext cx="10424274" cy="844089"/>
      </dsp:txXfrm>
    </dsp:sp>
    <dsp:sp modelId="{050C3DC2-A652-47AF-BF5F-B10755F960EC}">
      <dsp:nvSpPr>
        <dsp:cNvPr id="0" name=""/>
        <dsp:cNvSpPr/>
      </dsp:nvSpPr>
      <dsp:spPr>
        <a:xfrm>
          <a:off x="0" y="209664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HTTPS Certs TLS 1.</a:t>
          </a:r>
          <a:r>
            <a:rPr lang="en-CH" sz="3900" kern="1200" dirty="0"/>
            <a:t>2</a:t>
          </a:r>
          <a:r>
            <a:rPr lang="en-GB" sz="3900" kern="1200" dirty="0"/>
            <a:t>, 1.</a:t>
          </a:r>
          <a:r>
            <a:rPr lang="en-CH" sz="3900" kern="1200" dirty="0"/>
            <a:t>3</a:t>
          </a:r>
          <a:endParaRPr lang="en-US" sz="3900" kern="1200" dirty="0"/>
        </a:p>
      </dsp:txBody>
      <dsp:txXfrm>
        <a:off x="45663" y="2142310"/>
        <a:ext cx="10424274" cy="844089"/>
      </dsp:txXfrm>
    </dsp:sp>
    <dsp:sp modelId="{AED07660-6614-4A18-9C94-49490274CBF4}">
      <dsp:nvSpPr>
        <dsp:cNvPr id="0" name=""/>
        <dsp:cNvSpPr/>
      </dsp:nvSpPr>
      <dsp:spPr>
        <a:xfrm>
          <a:off x="0" y="3137941"/>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WAF Web Application Firewall</a:t>
          </a:r>
          <a:endParaRPr lang="en-US" sz="3900" kern="1200" dirty="0"/>
        </a:p>
      </dsp:txBody>
      <dsp:txXfrm>
        <a:off x="45663" y="3183604"/>
        <a:ext cx="10424274" cy="84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ACDB8-81CA-441D-AD7E-33A645FC2259}">
      <dsp:nvSpPr>
        <dsp:cNvPr id="0" name=""/>
        <dsp:cNvSpPr/>
      </dsp:nvSpPr>
      <dsp:spPr>
        <a:xfrm>
          <a:off x="0" y="672"/>
          <a:ext cx="6513603" cy="11123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OAuth2 Resource Owner Credentials Flow</a:t>
          </a:r>
          <a:endParaRPr lang="en-US" sz="2800" kern="1200"/>
        </a:p>
      </dsp:txBody>
      <dsp:txXfrm>
        <a:off x="54298" y="54970"/>
        <a:ext cx="6405007" cy="1003708"/>
      </dsp:txXfrm>
    </dsp:sp>
    <dsp:sp modelId="{AE93C913-42DF-4F24-A074-FE513DC4C0A8}">
      <dsp:nvSpPr>
        <dsp:cNvPr id="0" name=""/>
        <dsp:cNvSpPr/>
      </dsp:nvSpPr>
      <dsp:spPr>
        <a:xfrm>
          <a:off x="0" y="1193616"/>
          <a:ext cx="6513603" cy="111230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O</a:t>
          </a:r>
          <a:r>
            <a:rPr lang="en-CH" sz="2800" kern="1200" dirty="0" err="1"/>
            <a:t>penID</a:t>
          </a:r>
          <a:r>
            <a:rPr lang="en-CH" sz="2800" kern="1200" dirty="0"/>
            <a:t> Connect </a:t>
          </a:r>
          <a:r>
            <a:rPr lang="de-CH" sz="2800" kern="1200" dirty="0"/>
            <a:t>C</a:t>
          </a:r>
          <a:r>
            <a:rPr lang="en-CH" sz="2800" kern="1200" dirty="0"/>
            <a:t>o</a:t>
          </a:r>
          <a:r>
            <a:rPr lang="de-CH" sz="2800" kern="1200" dirty="0"/>
            <a:t>d</a:t>
          </a:r>
          <a:r>
            <a:rPr lang="en-CH" sz="2800" kern="1200" dirty="0"/>
            <a:t>e </a:t>
          </a:r>
          <a:r>
            <a:rPr lang="en-GB" sz="2800" kern="1200" dirty="0"/>
            <a:t>flow</a:t>
          </a:r>
          <a:endParaRPr lang="en-US" sz="2800" kern="1200" dirty="0"/>
        </a:p>
      </dsp:txBody>
      <dsp:txXfrm>
        <a:off x="54298" y="1247914"/>
        <a:ext cx="6405007" cy="1003708"/>
      </dsp:txXfrm>
    </dsp:sp>
    <dsp:sp modelId="{48667D89-3A53-45C7-8AF8-457F2997F73E}">
      <dsp:nvSpPr>
        <dsp:cNvPr id="0" name=""/>
        <dsp:cNvSpPr/>
      </dsp:nvSpPr>
      <dsp:spPr>
        <a:xfrm>
          <a:off x="0" y="2386560"/>
          <a:ext cx="6513603" cy="111230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O</a:t>
          </a:r>
          <a:r>
            <a:rPr lang="en-CH" sz="2800" kern="1200" dirty="0" err="1"/>
            <a:t>penID</a:t>
          </a:r>
          <a:r>
            <a:rPr lang="en-CH" sz="2800" kern="1200" dirty="0"/>
            <a:t> Connect</a:t>
          </a:r>
          <a:r>
            <a:rPr lang="en-GB" sz="2800" kern="1200" dirty="0"/>
            <a:t> </a:t>
          </a:r>
          <a:r>
            <a:rPr lang="en-CH" sz="2800" kern="1200" dirty="0"/>
            <a:t>Hybrid </a:t>
          </a:r>
          <a:r>
            <a:rPr lang="en-GB" sz="2800" kern="1200" dirty="0"/>
            <a:t>flow</a:t>
          </a:r>
          <a:endParaRPr lang="en-US" sz="2800" kern="1200" dirty="0"/>
        </a:p>
      </dsp:txBody>
      <dsp:txXfrm>
        <a:off x="54298" y="2440858"/>
        <a:ext cx="6405007" cy="1003708"/>
      </dsp:txXfrm>
    </dsp:sp>
    <dsp:sp modelId="{31CED13E-D695-4E01-886D-1260B7CAE2B3}">
      <dsp:nvSpPr>
        <dsp:cNvPr id="0" name=""/>
        <dsp:cNvSpPr/>
      </dsp:nvSpPr>
      <dsp:spPr>
        <a:xfrm>
          <a:off x="0" y="3579505"/>
          <a:ext cx="6513603" cy="111230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H" sz="2800" kern="1200" dirty="0"/>
            <a:t>OpenID Connect </a:t>
          </a:r>
          <a:r>
            <a:rPr lang="en-GB" sz="2800" kern="1200" dirty="0"/>
            <a:t>PKCE Authorization Code Flow RFC 7636</a:t>
          </a:r>
          <a:endParaRPr lang="en-US" sz="2800" kern="1200" dirty="0"/>
        </a:p>
      </dsp:txBody>
      <dsp:txXfrm>
        <a:off x="54298" y="3633803"/>
        <a:ext cx="6405007" cy="1003708"/>
      </dsp:txXfrm>
    </dsp:sp>
    <dsp:sp modelId="{A5752023-E10D-46CA-A1FB-10B1143378BD}">
      <dsp:nvSpPr>
        <dsp:cNvPr id="0" name=""/>
        <dsp:cNvSpPr/>
      </dsp:nvSpPr>
      <dsp:spPr>
        <a:xfrm>
          <a:off x="0" y="4772449"/>
          <a:ext cx="6513603" cy="11123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H" sz="2800" kern="1200" dirty="0"/>
            <a:t>OAuth Device Flow</a:t>
          </a:r>
          <a:endParaRPr lang="en-US" sz="2800" kern="1200" dirty="0"/>
        </a:p>
      </dsp:txBody>
      <dsp:txXfrm>
        <a:off x="54298" y="4826747"/>
        <a:ext cx="6405007" cy="10037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78B3A-2AF3-48DA-849C-0FA40AF18A6C}">
      <dsp:nvSpPr>
        <dsp:cNvPr id="0" name=""/>
        <dsp:cNvSpPr/>
      </dsp:nvSpPr>
      <dsp:spPr>
        <a:xfrm>
          <a:off x="0" y="0"/>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8905E5-81F3-4F36-B0C0-7B28AF28DB5A}">
      <dsp:nvSpPr>
        <dsp:cNvPr id="0" name=""/>
        <dsp:cNvSpPr/>
      </dsp:nvSpPr>
      <dsp:spPr>
        <a:xfrm>
          <a:off x="0" y="0"/>
          <a:ext cx="10515600" cy="1020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GB" sz="4300" kern="1200"/>
            <a:t>Can be Stateless</a:t>
          </a:r>
          <a:endParaRPr lang="en-US" sz="4300" kern="1200"/>
        </a:p>
      </dsp:txBody>
      <dsp:txXfrm>
        <a:off x="0" y="0"/>
        <a:ext cx="10515600" cy="1020243"/>
      </dsp:txXfrm>
    </dsp:sp>
    <dsp:sp modelId="{0FAF7880-49E3-48D8-AADA-37F481175A77}">
      <dsp:nvSpPr>
        <dsp:cNvPr id="0" name=""/>
        <dsp:cNvSpPr/>
      </dsp:nvSpPr>
      <dsp:spPr>
        <a:xfrm>
          <a:off x="0" y="1020243"/>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38B2FB-AFF1-4B25-B4EA-FC4AECB65EA5}">
      <dsp:nvSpPr>
        <dsp:cNvPr id="0" name=""/>
        <dsp:cNvSpPr/>
      </dsp:nvSpPr>
      <dsp:spPr>
        <a:xfrm>
          <a:off x="0" y="1020243"/>
          <a:ext cx="10515600" cy="1020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GB" sz="4300" kern="1200"/>
            <a:t>Problems with Web Sockets</a:t>
          </a:r>
          <a:endParaRPr lang="en-US" sz="4300" kern="1200"/>
        </a:p>
      </dsp:txBody>
      <dsp:txXfrm>
        <a:off x="0" y="1020243"/>
        <a:ext cx="10515600" cy="1020243"/>
      </dsp:txXfrm>
    </dsp:sp>
    <dsp:sp modelId="{17B42E88-8761-4EBE-A030-4B96171CC615}">
      <dsp:nvSpPr>
        <dsp:cNvPr id="0" name=""/>
        <dsp:cNvSpPr/>
      </dsp:nvSpPr>
      <dsp:spPr>
        <a:xfrm>
          <a:off x="0" y="2040487"/>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B4B1CF-F776-4C25-8BD3-AD6773D49736}">
      <dsp:nvSpPr>
        <dsp:cNvPr id="0" name=""/>
        <dsp:cNvSpPr/>
      </dsp:nvSpPr>
      <dsp:spPr>
        <a:xfrm>
          <a:off x="0" y="2040487"/>
          <a:ext cx="10515600" cy="1020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GB" sz="4300" kern="1200"/>
            <a:t>Problems with File Download</a:t>
          </a:r>
          <a:endParaRPr lang="en-US" sz="4300" kern="1200"/>
        </a:p>
      </dsp:txBody>
      <dsp:txXfrm>
        <a:off x="0" y="2040487"/>
        <a:ext cx="10515600" cy="1020243"/>
      </dsp:txXfrm>
    </dsp:sp>
    <dsp:sp modelId="{73A16131-8F4A-4DF0-BAC7-AEA5D66B3CD3}">
      <dsp:nvSpPr>
        <dsp:cNvPr id="0" name=""/>
        <dsp:cNvSpPr/>
      </dsp:nvSpPr>
      <dsp:spPr>
        <a:xfrm>
          <a:off x="0" y="3060730"/>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A7F408-F993-4F46-BD40-8B0B56B14D0D}">
      <dsp:nvSpPr>
        <dsp:cNvPr id="0" name=""/>
        <dsp:cNvSpPr/>
      </dsp:nvSpPr>
      <dsp:spPr>
        <a:xfrm>
          <a:off x="0" y="3060730"/>
          <a:ext cx="10515600" cy="1020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CH" sz="4300" kern="1200"/>
            <a:t>Problem with saving tokens between requests</a:t>
          </a:r>
          <a:endParaRPr lang="en-US" sz="4300" kern="1200"/>
        </a:p>
      </dsp:txBody>
      <dsp:txXfrm>
        <a:off x="0" y="3060730"/>
        <a:ext cx="10515600" cy="10202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3F2D8-85C5-4353-B427-CE7AA4629387}">
      <dsp:nvSpPr>
        <dsp:cNvPr id="0" name=""/>
        <dsp:cNvSpPr/>
      </dsp:nvSpPr>
      <dsp:spPr>
        <a:xfrm>
          <a:off x="0" y="498"/>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B3583-AB81-4ACF-BC86-058B1C8BA987}">
      <dsp:nvSpPr>
        <dsp:cNvPr id="0" name=""/>
        <dsp:cNvSpPr/>
      </dsp:nvSpPr>
      <dsp:spPr>
        <a:xfrm>
          <a:off x="0" y="498"/>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de-CH" sz="3700" kern="1200"/>
            <a:t>H</a:t>
          </a:r>
          <a:r>
            <a:rPr lang="en-CH" sz="3700" kern="1200"/>
            <a:t>as s</a:t>
          </a:r>
          <a:r>
            <a:rPr lang="en-GB" sz="3700" kern="1200"/>
            <a:t>tate</a:t>
          </a:r>
          <a:endParaRPr lang="en-US" sz="3700" kern="1200"/>
        </a:p>
      </dsp:txBody>
      <dsp:txXfrm>
        <a:off x="0" y="498"/>
        <a:ext cx="10515600" cy="815995"/>
      </dsp:txXfrm>
    </dsp:sp>
    <dsp:sp modelId="{B0ADA37D-28E1-40C9-95FF-EE9EE755AFA3}">
      <dsp:nvSpPr>
        <dsp:cNvPr id="0" name=""/>
        <dsp:cNvSpPr/>
      </dsp:nvSpPr>
      <dsp:spPr>
        <a:xfrm>
          <a:off x="0" y="816493"/>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70E080-AB64-4186-8287-F08B6181503E}">
      <dsp:nvSpPr>
        <dsp:cNvPr id="0" name=""/>
        <dsp:cNvSpPr/>
      </dsp:nvSpPr>
      <dsp:spPr>
        <a:xfrm>
          <a:off x="0" y="816493"/>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CH" sz="3700" kern="1200" dirty="0"/>
            <a:t>__Host __Server prefixes </a:t>
          </a:r>
          <a:endParaRPr lang="en-US" sz="3700" kern="1200" dirty="0"/>
        </a:p>
      </dsp:txBody>
      <dsp:txXfrm>
        <a:off x="0" y="816493"/>
        <a:ext cx="10515600" cy="815995"/>
      </dsp:txXfrm>
    </dsp:sp>
    <dsp:sp modelId="{3DD196B5-1A0D-4C8A-9DB8-A2B19B39A258}">
      <dsp:nvSpPr>
        <dsp:cNvPr id="0" name=""/>
        <dsp:cNvSpPr/>
      </dsp:nvSpPr>
      <dsp:spPr>
        <a:xfrm>
          <a:off x="0" y="163248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B0E987-7DCD-4FB9-95C8-E4E9A05DD440}">
      <dsp:nvSpPr>
        <dsp:cNvPr id="0" name=""/>
        <dsp:cNvSpPr/>
      </dsp:nvSpPr>
      <dsp:spPr>
        <a:xfrm>
          <a:off x="0" y="1632489"/>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CH" sz="3700" kern="1200" dirty="0"/>
            <a:t>Same Site, </a:t>
          </a:r>
          <a:r>
            <a:rPr lang="en-CH" sz="3700" kern="1200" dirty="0" err="1"/>
            <a:t>HttpOnly</a:t>
          </a:r>
          <a:r>
            <a:rPr lang="en-CH" sz="3700" kern="1200" dirty="0"/>
            <a:t>, Secure</a:t>
          </a:r>
          <a:endParaRPr lang="en-US" sz="3700" kern="1200" dirty="0"/>
        </a:p>
      </dsp:txBody>
      <dsp:txXfrm>
        <a:off x="0" y="1632489"/>
        <a:ext cx="10515600" cy="815995"/>
      </dsp:txXfrm>
    </dsp:sp>
    <dsp:sp modelId="{52479A2B-07F2-4DDE-9DAB-68D34E4806C6}">
      <dsp:nvSpPr>
        <dsp:cNvPr id="0" name=""/>
        <dsp:cNvSpPr/>
      </dsp:nvSpPr>
      <dsp:spPr>
        <a:xfrm>
          <a:off x="0" y="244848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179F19-AC76-4D46-BC0C-56EF161EEB0C}">
      <dsp:nvSpPr>
        <dsp:cNvPr id="0" name=""/>
        <dsp:cNvSpPr/>
      </dsp:nvSpPr>
      <dsp:spPr>
        <a:xfrm>
          <a:off x="0" y="2448484"/>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CH" sz="3700" kern="1200"/>
            <a:t>Anti Forgery Tokens </a:t>
          </a:r>
          <a:endParaRPr lang="en-US" sz="3700" kern="1200"/>
        </a:p>
      </dsp:txBody>
      <dsp:txXfrm>
        <a:off x="0" y="2448484"/>
        <a:ext cx="10515600" cy="815995"/>
      </dsp:txXfrm>
    </dsp:sp>
    <dsp:sp modelId="{CD9FE22F-698B-49B4-9EDE-CAF85C6652C7}">
      <dsp:nvSpPr>
        <dsp:cNvPr id="0" name=""/>
        <dsp:cNvSpPr/>
      </dsp:nvSpPr>
      <dsp:spPr>
        <a:xfrm>
          <a:off x="0" y="3264480"/>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B6E4B3-7627-4D80-A03E-5EC710CF5828}">
      <dsp:nvSpPr>
        <dsp:cNvPr id="0" name=""/>
        <dsp:cNvSpPr/>
      </dsp:nvSpPr>
      <dsp:spPr>
        <a:xfrm>
          <a:off x="0" y="3264480"/>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CH" sz="3700" kern="1200" dirty="0"/>
            <a:t>Use same domain</a:t>
          </a:r>
          <a:endParaRPr lang="en-US" sz="3700" kern="1200" dirty="0"/>
        </a:p>
      </dsp:txBody>
      <dsp:txXfrm>
        <a:off x="0" y="3264480"/>
        <a:ext cx="10515600" cy="8159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9C222-9AE6-43AE-BAF9-FE1787E08E80}">
      <dsp:nvSpPr>
        <dsp:cNvPr id="0" name=""/>
        <dsp:cNvSpPr/>
      </dsp:nvSpPr>
      <dsp:spPr>
        <a:xfrm>
          <a:off x="0" y="199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173A90-AB88-49E4-BC34-E4C805BDFB2D}">
      <dsp:nvSpPr>
        <dsp:cNvPr id="0" name=""/>
        <dsp:cNvSpPr/>
      </dsp:nvSpPr>
      <dsp:spPr>
        <a:xfrm>
          <a:off x="0" y="1992"/>
          <a:ext cx="10515600" cy="1358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de-CH" sz="3800" kern="1200"/>
            <a:t>P</a:t>
          </a:r>
          <a:r>
            <a:rPr lang="en-CH" sz="3800" kern="1200"/>
            <a:t>ublic for user APP =&gt; same access token</a:t>
          </a:r>
          <a:endParaRPr lang="en-US" sz="3800" kern="1200"/>
        </a:p>
      </dsp:txBody>
      <dsp:txXfrm>
        <a:off x="0" y="1992"/>
        <a:ext cx="10515600" cy="1358996"/>
      </dsp:txXfrm>
    </dsp:sp>
    <dsp:sp modelId="{E340A3AD-F9DB-4048-899E-9A37800F36E5}">
      <dsp:nvSpPr>
        <dsp:cNvPr id="0" name=""/>
        <dsp:cNvSpPr/>
      </dsp:nvSpPr>
      <dsp:spPr>
        <a:xfrm>
          <a:off x="0" y="136098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71FB56-850F-4BC5-937C-ECDF764346D7}">
      <dsp:nvSpPr>
        <dsp:cNvPr id="0" name=""/>
        <dsp:cNvSpPr/>
      </dsp:nvSpPr>
      <dsp:spPr>
        <a:xfrm>
          <a:off x="0" y="1360988"/>
          <a:ext cx="10515600" cy="1358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CH" sz="3800" kern="1200"/>
            <a:t>Public API ser</a:t>
          </a:r>
          <a:r>
            <a:rPr lang="de-CH" sz="3800" kern="1200"/>
            <a:t>vi</a:t>
          </a:r>
          <a:r>
            <a:rPr lang="en-CH" sz="3800" kern="1200"/>
            <a:t>ce client separate access token</a:t>
          </a:r>
          <a:endParaRPr lang="en-US" sz="3800" kern="1200"/>
        </a:p>
      </dsp:txBody>
      <dsp:txXfrm>
        <a:off x="0" y="1360988"/>
        <a:ext cx="10515600" cy="1358996"/>
      </dsp:txXfrm>
    </dsp:sp>
    <dsp:sp modelId="{9B221A94-F6D4-4B11-A345-C44614ABAE82}">
      <dsp:nvSpPr>
        <dsp:cNvPr id="0" name=""/>
        <dsp:cNvSpPr/>
      </dsp:nvSpPr>
      <dsp:spPr>
        <a:xfrm>
          <a:off x="0" y="271998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40232E-A10B-4401-9490-955C705D3FCD}">
      <dsp:nvSpPr>
        <dsp:cNvPr id="0" name=""/>
        <dsp:cNvSpPr/>
      </dsp:nvSpPr>
      <dsp:spPr>
        <a:xfrm>
          <a:off x="0" y="2719985"/>
          <a:ext cx="10515600" cy="1358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CH" sz="3800" kern="1200"/>
            <a:t>Private Service Client separate access token to public APIs</a:t>
          </a:r>
          <a:endParaRPr lang="en-US" sz="3800" kern="1200"/>
        </a:p>
      </dsp:txBody>
      <dsp:txXfrm>
        <a:off x="0" y="2719985"/>
        <a:ext cx="10515600" cy="13589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31D0-8CDF-43F4-93E5-6D9BCDB96118}" type="datetimeFigureOut">
              <a:rPr lang="de-DE" smtClean="0"/>
              <a:t>28.08.2019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B297D-EACB-4E51-9E3D-1BFE2F3F6E1E}" type="slidenum">
              <a:rPr lang="de-DE" smtClean="0"/>
              <a:t>‹#›</a:t>
            </a:fld>
            <a:endParaRPr lang="de-DE"/>
          </a:p>
        </p:txBody>
      </p:sp>
    </p:spTree>
    <p:extLst>
      <p:ext uri="{BB962C8B-B14F-4D97-AF65-F5344CB8AC3E}">
        <p14:creationId xmlns:p14="http://schemas.microsoft.com/office/powerpoint/2010/main" val="422627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a:t>
            </a:fld>
            <a:endParaRPr lang="de-DE"/>
          </a:p>
        </p:txBody>
      </p:sp>
    </p:spTree>
    <p:extLst>
      <p:ext uri="{BB962C8B-B14F-4D97-AF65-F5344CB8AC3E}">
        <p14:creationId xmlns:p14="http://schemas.microsoft.com/office/powerpoint/2010/main" val="2715237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7B7B297D-EACB-4E51-9E3D-1BFE2F3F6E1E}" type="slidenum">
              <a:rPr lang="de-DE" smtClean="0"/>
              <a:t>16</a:t>
            </a:fld>
            <a:endParaRPr lang="de-DE"/>
          </a:p>
        </p:txBody>
      </p:sp>
    </p:spTree>
    <p:extLst>
      <p:ext uri="{BB962C8B-B14F-4D97-AF65-F5344CB8AC3E}">
        <p14:creationId xmlns:p14="http://schemas.microsoft.com/office/powerpoint/2010/main" val="429071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18</a:t>
            </a:fld>
            <a:endParaRPr lang="de-DE"/>
          </a:p>
        </p:txBody>
      </p:sp>
    </p:spTree>
    <p:extLst>
      <p:ext uri="{BB962C8B-B14F-4D97-AF65-F5344CB8AC3E}">
        <p14:creationId xmlns:p14="http://schemas.microsoft.com/office/powerpoint/2010/main" val="1776589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TODO, needs to be improved</a:t>
            </a:r>
          </a:p>
        </p:txBody>
      </p:sp>
      <p:sp>
        <p:nvSpPr>
          <p:cNvPr id="4" name="Foliennummernplatzhalter 3"/>
          <p:cNvSpPr>
            <a:spLocks noGrp="1"/>
          </p:cNvSpPr>
          <p:nvPr>
            <p:ph type="sldNum" sz="quarter" idx="10"/>
          </p:nvPr>
        </p:nvSpPr>
        <p:spPr/>
        <p:txBody>
          <a:bodyPr/>
          <a:lstStyle/>
          <a:p>
            <a:fld id="{7B7B297D-EACB-4E51-9E3D-1BFE2F3F6E1E}" type="slidenum">
              <a:rPr lang="de-DE" smtClean="0"/>
              <a:t>19</a:t>
            </a:fld>
            <a:endParaRPr lang="de-DE"/>
          </a:p>
        </p:txBody>
      </p:sp>
    </p:spTree>
    <p:extLst>
      <p:ext uri="{BB962C8B-B14F-4D97-AF65-F5344CB8AC3E}">
        <p14:creationId xmlns:p14="http://schemas.microsoft.com/office/powerpoint/2010/main" val="3752721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15 </a:t>
            </a:r>
            <a:r>
              <a:rPr lang="de-CH" dirty="0"/>
              <a:t>m</a:t>
            </a:r>
            <a:r>
              <a:rPr lang="en-CH" dirty="0" err="1"/>
              <a:t>i</a:t>
            </a:r>
            <a:r>
              <a:rPr lang="de-CH" dirty="0"/>
              <a:t>n</a:t>
            </a:r>
            <a:r>
              <a:rPr lang="en-CH" dirty="0"/>
              <a:t>s</a:t>
            </a:r>
          </a:p>
          <a:p>
            <a:endParaRPr lang="en-CH" dirty="0"/>
          </a:p>
          <a:p>
            <a:r>
              <a:rPr lang="de-CH" dirty="0"/>
              <a:t>P</a:t>
            </a:r>
            <a:r>
              <a:rPr lang="en-CH" dirty="0" err="1"/>
              <a:t>rotected</a:t>
            </a:r>
            <a:r>
              <a:rPr lang="en-CH" dirty="0"/>
              <a:t>, trusted applications </a:t>
            </a:r>
            <a:r>
              <a:rPr lang="en-CH" dirty="0" err="1"/>
              <a:t>qu</a:t>
            </a:r>
            <a:r>
              <a:rPr lang="de-CH" dirty="0"/>
              <a:t>e</a:t>
            </a:r>
            <a:r>
              <a:rPr lang="en-CH" dirty="0"/>
              <a:t>s</a:t>
            </a:r>
            <a:r>
              <a:rPr lang="de-CH" dirty="0"/>
              <a:t>t</a:t>
            </a:r>
            <a:r>
              <a:rPr lang="en-CH" dirty="0" err="1"/>
              <a:t>i</a:t>
            </a:r>
            <a:r>
              <a:rPr lang="de-CH" dirty="0"/>
              <a:t>o</a:t>
            </a:r>
            <a:r>
              <a:rPr lang="en-CH" dirty="0"/>
              <a:t>n</a:t>
            </a:r>
          </a:p>
        </p:txBody>
      </p:sp>
      <p:sp>
        <p:nvSpPr>
          <p:cNvPr id="4" name="Slide Number Placeholder 3"/>
          <p:cNvSpPr>
            <a:spLocks noGrp="1"/>
          </p:cNvSpPr>
          <p:nvPr>
            <p:ph type="sldNum" sz="quarter" idx="5"/>
          </p:nvPr>
        </p:nvSpPr>
        <p:spPr/>
        <p:txBody>
          <a:bodyPr/>
          <a:lstStyle/>
          <a:p>
            <a:fld id="{7B7B297D-EACB-4E51-9E3D-1BFE2F3F6E1E}" type="slidenum">
              <a:rPr lang="de-DE" smtClean="0"/>
              <a:t>22</a:t>
            </a:fld>
            <a:endParaRPr lang="de-DE"/>
          </a:p>
        </p:txBody>
      </p:sp>
    </p:spTree>
    <p:extLst>
      <p:ext uri="{BB962C8B-B14F-4D97-AF65-F5344CB8AC3E}">
        <p14:creationId xmlns:p14="http://schemas.microsoft.com/office/powerpoint/2010/main" val="3122430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err="1"/>
              <a:t>id_token</a:t>
            </a:r>
            <a:endParaRPr lang="en-GB" b="1" dirty="0"/>
          </a:p>
          <a:p>
            <a:pPr marL="285750" indent="-285750">
              <a:buFont typeface="Arial" panose="020B0604020202020204" pitchFamily="34" charset="0"/>
              <a:buChar char="•"/>
            </a:pPr>
            <a:r>
              <a:rPr lang="en-GB" sz="1200" kern="1200" dirty="0">
                <a:solidFill>
                  <a:schemeClr val="tx1"/>
                </a:solidFill>
                <a:latin typeface="+mn-lt"/>
                <a:ea typeface="+mn-ea"/>
                <a:cs typeface="+mn-cs"/>
              </a:rPr>
              <a:t>Identity token for the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Validated,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to be used for API access</a:t>
            </a:r>
            <a:endParaRPr lang="en-GB" dirty="0"/>
          </a:p>
          <a:p>
            <a:r>
              <a:rPr lang="en-GB" sz="1200" b="1" dirty="0"/>
              <a:t>access _token</a:t>
            </a:r>
          </a:p>
          <a:p>
            <a:pPr marL="285750" indent="-285750">
              <a:buFont typeface="Arial" panose="020B0604020202020204" pitchFamily="34" charset="0"/>
              <a:buChar char="•"/>
            </a:pPr>
            <a:r>
              <a:rPr lang="en-GB" sz="1200" kern="1200" dirty="0">
                <a:solidFill>
                  <a:schemeClr val="tx1"/>
                </a:solidFill>
                <a:latin typeface="+mn-lt"/>
                <a:ea typeface="+mn-ea"/>
                <a:cs typeface="+mn-cs"/>
              </a:rPr>
              <a:t>access token for APIs,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Implicit validation on Client using the </a:t>
            </a:r>
            <a:r>
              <a:rPr lang="en-GB" sz="1200" kern="1200" dirty="0" err="1">
                <a:solidFill>
                  <a:schemeClr val="tx1"/>
                </a:solidFill>
                <a:latin typeface="+mn-lt"/>
                <a:ea typeface="+mn-ea"/>
                <a:cs typeface="+mn-cs"/>
              </a:rPr>
              <a:t>at_hash</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To be used for API access,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Can by any format, not just a JWT</a:t>
            </a:r>
          </a:p>
          <a:p>
            <a:pPr marL="0" indent="0">
              <a:buFont typeface="Arial" panose="020B0604020202020204" pitchFamily="34" charset="0"/>
              <a:buNone/>
            </a:pPr>
            <a:r>
              <a:rPr lang="en-GB" sz="1200" b="1" dirty="0"/>
              <a:t>reference _token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references an </a:t>
            </a:r>
            <a:r>
              <a:rPr lang="en-GB" sz="1200" kern="1200" dirty="0" err="1">
                <a:solidFill>
                  <a:schemeClr val="tx1"/>
                </a:solidFill>
                <a:latin typeface="+mn-lt"/>
                <a:ea typeface="+mn-ea"/>
                <a:cs typeface="+mn-cs"/>
              </a:rPr>
              <a:t>access_token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easy to control the lifecycle</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makes it possible that </a:t>
            </a:r>
            <a:r>
              <a:rPr lang="en-GB" sz="1200" kern="1200" dirty="0" err="1">
                <a:solidFill>
                  <a:schemeClr val="tx1"/>
                </a:solidFill>
                <a:latin typeface="+mn-lt"/>
                <a:ea typeface="+mn-ea"/>
                <a:cs typeface="+mn-cs"/>
              </a:rPr>
              <a:t>access_token</a:t>
            </a:r>
            <a:r>
              <a:rPr lang="en-GB" sz="1200" kern="1200" dirty="0">
                <a:solidFill>
                  <a:schemeClr val="tx1"/>
                </a:solidFill>
                <a:latin typeface="+mn-lt"/>
                <a:ea typeface="+mn-ea"/>
                <a:cs typeface="+mn-cs"/>
              </a:rPr>
              <a:t> must never leave the safe zone</a:t>
            </a:r>
          </a:p>
          <a:p>
            <a:pPr marL="0" indent="0">
              <a:buFont typeface="Arial" panose="020B0604020202020204" pitchFamily="34" charset="0"/>
              <a:buNone/>
            </a:pPr>
            <a:r>
              <a:rPr lang="en-GB" sz="1200" b="1" dirty="0"/>
              <a:t>refresh 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Used to refresh the tokens </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Implicit Flow</a:t>
            </a:r>
          </a:p>
          <a:p>
            <a:pPr marL="0" indent="0">
              <a:buFont typeface="Arial" panose="020B0604020202020204" pitchFamily="34" charset="0"/>
              <a:buNone/>
            </a:pPr>
            <a:r>
              <a:rPr lang="en-GB" sz="1200" b="1" kern="1200" dirty="0">
                <a:solidFill>
                  <a:schemeClr val="tx1"/>
                </a:solidFill>
                <a:latin typeface="+mn-lt"/>
                <a:ea typeface="+mn-ea"/>
                <a:cs typeface="+mn-cs"/>
              </a:rPr>
              <a:t>Scope</a:t>
            </a:r>
          </a:p>
          <a:p>
            <a:pPr marL="285750" indent="-285750">
              <a:buFont typeface="Arial" panose="020B0604020202020204" pitchFamily="34" charset="0"/>
              <a:buChar char="•"/>
            </a:pPr>
            <a:r>
              <a:rPr lang="en-GB" sz="1200" kern="1200" dirty="0">
                <a:solidFill>
                  <a:schemeClr val="tx1"/>
                </a:solidFill>
                <a:latin typeface="+mn-lt"/>
                <a:ea typeface="+mn-ea"/>
                <a:cs typeface="+mn-cs"/>
              </a:rPr>
              <a:t>Identity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API or Resource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managing your claims, grouping, APIs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OpenID scopes </a:t>
            </a:r>
            <a:r>
              <a:rPr lang="en-GB" sz="1200" kern="1200" dirty="0" err="1">
                <a:solidFill>
                  <a:schemeClr val="tx1"/>
                </a:solidFill>
                <a:latin typeface="+mn-lt"/>
                <a:ea typeface="+mn-ea"/>
                <a:cs typeface="+mn-cs"/>
              </a:rPr>
              <a:t>openid</a:t>
            </a:r>
            <a:r>
              <a:rPr lang="en-GB" sz="1200" kern="1200" dirty="0">
                <a:solidFill>
                  <a:schemeClr val="tx1"/>
                </a:solidFill>
                <a:latin typeface="+mn-lt"/>
                <a:ea typeface="+mn-ea"/>
                <a:cs typeface="+mn-cs"/>
              </a:rPr>
              <a:t>, profile, email, phone</a:t>
            </a:r>
          </a:p>
          <a:p>
            <a:pPr marL="0" indent="0">
              <a:buFont typeface="Arial" panose="020B0604020202020204" pitchFamily="34" charset="0"/>
              <a:buNone/>
            </a:pPr>
            <a:endParaRPr lang="en-GB" sz="1200" kern="1200" dirty="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23</a:t>
            </a:fld>
            <a:endParaRPr lang="de-DE"/>
          </a:p>
        </p:txBody>
      </p:sp>
    </p:spTree>
    <p:extLst>
      <p:ext uri="{BB962C8B-B14F-4D97-AF65-F5344CB8AC3E}">
        <p14:creationId xmlns:p14="http://schemas.microsoft.com/office/powerpoint/2010/main" val="2912660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24</a:t>
            </a:fld>
            <a:endParaRPr lang="de-DE"/>
          </a:p>
        </p:txBody>
      </p:sp>
    </p:spTree>
    <p:extLst>
      <p:ext uri="{BB962C8B-B14F-4D97-AF65-F5344CB8AC3E}">
        <p14:creationId xmlns:p14="http://schemas.microsoft.com/office/powerpoint/2010/main" val="1831946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25</a:t>
            </a:fld>
            <a:endParaRPr lang="de-DE"/>
          </a:p>
        </p:txBody>
      </p:sp>
    </p:spTree>
    <p:extLst>
      <p:ext uri="{BB962C8B-B14F-4D97-AF65-F5344CB8AC3E}">
        <p14:creationId xmlns:p14="http://schemas.microsoft.com/office/powerpoint/2010/main" val="4275466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26</a:t>
            </a:fld>
            <a:endParaRPr lang="de-DE"/>
          </a:p>
        </p:txBody>
      </p:sp>
    </p:spTree>
    <p:extLst>
      <p:ext uri="{BB962C8B-B14F-4D97-AF65-F5344CB8AC3E}">
        <p14:creationId xmlns:p14="http://schemas.microsoft.com/office/powerpoint/2010/main" val="2104702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Authorization Code Flow returns an Authorization Code to the Client, which can then exchange it for an ID Token and an Access Token directly. This provides the benefit of not exposing any tokens to the User Agent and possibly other malicious applications with access to the User Agent. The Authorization Server can also authenticate the Client before exchanging the Authorization Code for an Access Token. The Authorization Code flow is suitable for Clients that can securely maintain a Client Secret between themselves and the Authorization Server.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27</a:t>
            </a:fld>
            <a:endParaRPr lang="de-DE"/>
          </a:p>
        </p:txBody>
      </p:sp>
    </p:spTree>
    <p:extLst>
      <p:ext uri="{BB962C8B-B14F-4D97-AF65-F5344CB8AC3E}">
        <p14:creationId xmlns:p14="http://schemas.microsoft.com/office/powerpoint/2010/main" val="2124055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28</a:t>
            </a:fld>
            <a:endParaRPr lang="de-DE"/>
          </a:p>
        </p:txBody>
      </p:sp>
    </p:spTree>
    <p:extLst>
      <p:ext uri="{BB962C8B-B14F-4D97-AF65-F5344CB8AC3E}">
        <p14:creationId xmlns:p14="http://schemas.microsoft.com/office/powerpoint/2010/main" val="608866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2</a:t>
            </a:fld>
            <a:endParaRPr lang="de-DE"/>
          </a:p>
        </p:txBody>
      </p:sp>
    </p:spTree>
    <p:extLst>
      <p:ext uri="{BB962C8B-B14F-4D97-AF65-F5344CB8AC3E}">
        <p14:creationId xmlns:p14="http://schemas.microsoft.com/office/powerpoint/2010/main" val="3446018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a:p>
            <a:r>
              <a:rPr lang="en-GB" dirty="0"/>
              <a:t>http://openid.net/specs/oauth-v2-multiple-response-types-1_0.html</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and, depending on the Response Type, one or more additional parameters.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a:p>
            <a:r>
              <a:rPr lang="en-GB" dirty="0"/>
              <a:t>code token </a:t>
            </a:r>
          </a:p>
          <a:p>
            <a:r>
              <a:rPr lang="en-GB" dirty="0"/>
              <a:t>When supplied as the value for the </a:t>
            </a:r>
            <a:r>
              <a:rPr lang="en-GB" dirty="0" err="1"/>
              <a:t>response_type</a:t>
            </a:r>
            <a:r>
              <a:rPr lang="en-GB" dirty="0"/>
              <a:t> parameter, a successful response MUST include an Access Token, an Access Token Type, and an Authorization Code.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a:t>
            </a:r>
          </a:p>
          <a:p>
            <a:r>
              <a:rPr lang="en-GB" dirty="0"/>
              <a:t>When supplied as the value for the </a:t>
            </a:r>
            <a:r>
              <a:rPr lang="en-GB" dirty="0" err="1"/>
              <a:t>response_type</a:t>
            </a:r>
            <a:r>
              <a:rPr lang="en-GB" dirty="0"/>
              <a:t> parameter, a successful response MUST include both an Authorization Code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Access Token, an Access Token Type,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Authorization Code, an </a:t>
            </a:r>
            <a:r>
              <a:rPr lang="en-GB" dirty="0" err="1"/>
              <a:t>id_token</a:t>
            </a:r>
            <a:r>
              <a:rPr lang="en-GB" dirty="0"/>
              <a:t>, an Access Token, and an Access Token Type.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29</a:t>
            </a:fld>
            <a:endParaRPr lang="de-DE"/>
          </a:p>
        </p:txBody>
      </p:sp>
    </p:spTree>
    <p:extLst>
      <p:ext uri="{BB962C8B-B14F-4D97-AF65-F5344CB8AC3E}">
        <p14:creationId xmlns:p14="http://schemas.microsoft.com/office/powerpoint/2010/main" val="1145795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30</a:t>
            </a:fld>
            <a:endParaRPr lang="de-DE"/>
          </a:p>
        </p:txBody>
      </p:sp>
    </p:spTree>
    <p:extLst>
      <p:ext uri="{BB962C8B-B14F-4D97-AF65-F5344CB8AC3E}">
        <p14:creationId xmlns:p14="http://schemas.microsoft.com/office/powerpoint/2010/main" val="3065451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31</a:t>
            </a:fld>
            <a:endParaRPr lang="de-DE"/>
          </a:p>
        </p:txBody>
      </p:sp>
    </p:spTree>
    <p:extLst>
      <p:ext uri="{BB962C8B-B14F-4D97-AF65-F5344CB8AC3E}">
        <p14:creationId xmlns:p14="http://schemas.microsoft.com/office/powerpoint/2010/main" val="1585337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32</a:t>
            </a:fld>
            <a:endParaRPr lang="de-DE"/>
          </a:p>
        </p:txBody>
      </p:sp>
    </p:spTree>
    <p:extLst>
      <p:ext uri="{BB962C8B-B14F-4D97-AF65-F5344CB8AC3E}">
        <p14:creationId xmlns:p14="http://schemas.microsoft.com/office/powerpoint/2010/main" val="1454483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33</a:t>
            </a:fld>
            <a:endParaRPr lang="de-DE"/>
          </a:p>
        </p:txBody>
      </p:sp>
    </p:spTree>
    <p:extLst>
      <p:ext uri="{BB962C8B-B14F-4D97-AF65-F5344CB8AC3E}">
        <p14:creationId xmlns:p14="http://schemas.microsoft.com/office/powerpoint/2010/main" val="186137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34</a:t>
            </a:fld>
            <a:endParaRPr lang="de-DE"/>
          </a:p>
        </p:txBody>
      </p:sp>
    </p:spTree>
    <p:extLst>
      <p:ext uri="{BB962C8B-B14F-4D97-AF65-F5344CB8AC3E}">
        <p14:creationId xmlns:p14="http://schemas.microsoft.com/office/powerpoint/2010/main" val="3157970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35</a:t>
            </a:fld>
            <a:endParaRPr lang="de-DE"/>
          </a:p>
        </p:txBody>
      </p:sp>
    </p:spTree>
    <p:extLst>
      <p:ext uri="{BB962C8B-B14F-4D97-AF65-F5344CB8AC3E}">
        <p14:creationId xmlns:p14="http://schemas.microsoft.com/office/powerpoint/2010/main" val="507313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H" dirty="0"/>
              <a:t>30 </a:t>
            </a:r>
            <a:r>
              <a:rPr lang="de-CH" dirty="0"/>
              <a:t>m</a:t>
            </a:r>
            <a:r>
              <a:rPr lang="en-CH" dirty="0" err="1"/>
              <a:t>i</a:t>
            </a:r>
            <a:r>
              <a:rPr lang="de-CH" dirty="0"/>
              <a:t>n</a:t>
            </a:r>
            <a:r>
              <a:rPr lang="en-CH" dirty="0"/>
              <a:t>s</a:t>
            </a:r>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36</a:t>
            </a:fld>
            <a:endParaRPr lang="de-DE"/>
          </a:p>
        </p:txBody>
      </p:sp>
    </p:spTree>
    <p:extLst>
      <p:ext uri="{BB962C8B-B14F-4D97-AF65-F5344CB8AC3E}">
        <p14:creationId xmlns:p14="http://schemas.microsoft.com/office/powerpoint/2010/main" val="3000594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37</a:t>
            </a:fld>
            <a:endParaRPr lang="de-DE"/>
          </a:p>
        </p:txBody>
      </p:sp>
    </p:spTree>
    <p:extLst>
      <p:ext uri="{BB962C8B-B14F-4D97-AF65-F5344CB8AC3E}">
        <p14:creationId xmlns:p14="http://schemas.microsoft.com/office/powerpoint/2010/main" val="134462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38</a:t>
            </a:fld>
            <a:endParaRPr lang="de-DE"/>
          </a:p>
        </p:txBody>
      </p:sp>
    </p:spTree>
    <p:extLst>
      <p:ext uri="{BB962C8B-B14F-4D97-AF65-F5344CB8AC3E}">
        <p14:creationId xmlns:p14="http://schemas.microsoft.com/office/powerpoint/2010/main" val="2606771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a:t>
            </a:fld>
            <a:endParaRPr lang="de-DE"/>
          </a:p>
        </p:txBody>
      </p:sp>
    </p:spTree>
    <p:extLst>
      <p:ext uri="{BB962C8B-B14F-4D97-AF65-F5344CB8AC3E}">
        <p14:creationId xmlns:p14="http://schemas.microsoft.com/office/powerpoint/2010/main" val="890019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39</a:t>
            </a:fld>
            <a:endParaRPr lang="de-DE"/>
          </a:p>
        </p:txBody>
      </p:sp>
    </p:spTree>
    <p:extLst>
      <p:ext uri="{BB962C8B-B14F-4D97-AF65-F5344CB8AC3E}">
        <p14:creationId xmlns:p14="http://schemas.microsoft.com/office/powerpoint/2010/main" val="13092779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40</a:t>
            </a:fld>
            <a:endParaRPr lang="de-DE"/>
          </a:p>
        </p:txBody>
      </p:sp>
    </p:spTree>
    <p:extLst>
      <p:ext uri="{BB962C8B-B14F-4D97-AF65-F5344CB8AC3E}">
        <p14:creationId xmlns:p14="http://schemas.microsoft.com/office/powerpoint/2010/main" val="2426563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41</a:t>
            </a:fld>
            <a:endParaRPr lang="de-DE"/>
          </a:p>
        </p:txBody>
      </p:sp>
    </p:spTree>
    <p:extLst>
      <p:ext uri="{BB962C8B-B14F-4D97-AF65-F5344CB8AC3E}">
        <p14:creationId xmlns:p14="http://schemas.microsoft.com/office/powerpoint/2010/main" val="3599503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42</a:t>
            </a:fld>
            <a:endParaRPr lang="de-DE"/>
          </a:p>
        </p:txBody>
      </p:sp>
    </p:spTree>
    <p:extLst>
      <p:ext uri="{BB962C8B-B14F-4D97-AF65-F5344CB8AC3E}">
        <p14:creationId xmlns:p14="http://schemas.microsoft.com/office/powerpoint/2010/main" val="42754669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43</a:t>
            </a:fld>
            <a:endParaRPr lang="de-DE"/>
          </a:p>
        </p:txBody>
      </p:sp>
    </p:spTree>
    <p:extLst>
      <p:ext uri="{BB962C8B-B14F-4D97-AF65-F5344CB8AC3E}">
        <p14:creationId xmlns:p14="http://schemas.microsoft.com/office/powerpoint/2010/main" val="2923698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44</a:t>
            </a:fld>
            <a:endParaRPr lang="de-DE"/>
          </a:p>
        </p:txBody>
      </p:sp>
    </p:spTree>
    <p:extLst>
      <p:ext uri="{BB962C8B-B14F-4D97-AF65-F5344CB8AC3E}">
        <p14:creationId xmlns:p14="http://schemas.microsoft.com/office/powerpoint/2010/main" val="2103893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45</a:t>
            </a:fld>
            <a:endParaRPr lang="de-DE"/>
          </a:p>
        </p:txBody>
      </p:sp>
    </p:spTree>
    <p:extLst>
      <p:ext uri="{BB962C8B-B14F-4D97-AF65-F5344CB8AC3E}">
        <p14:creationId xmlns:p14="http://schemas.microsoft.com/office/powerpoint/2010/main" val="25392219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46</a:t>
            </a:fld>
            <a:endParaRPr lang="de-DE"/>
          </a:p>
        </p:txBody>
      </p:sp>
    </p:spTree>
    <p:extLst>
      <p:ext uri="{BB962C8B-B14F-4D97-AF65-F5344CB8AC3E}">
        <p14:creationId xmlns:p14="http://schemas.microsoft.com/office/powerpoint/2010/main" val="19274064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47</a:t>
            </a:fld>
            <a:endParaRPr lang="de-DE"/>
          </a:p>
        </p:txBody>
      </p:sp>
    </p:spTree>
    <p:extLst>
      <p:ext uri="{BB962C8B-B14F-4D97-AF65-F5344CB8AC3E}">
        <p14:creationId xmlns:p14="http://schemas.microsoft.com/office/powerpoint/2010/main" val="664940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48</a:t>
            </a:fld>
            <a:endParaRPr lang="de-DE"/>
          </a:p>
        </p:txBody>
      </p:sp>
    </p:spTree>
    <p:extLst>
      <p:ext uri="{BB962C8B-B14F-4D97-AF65-F5344CB8AC3E}">
        <p14:creationId xmlns:p14="http://schemas.microsoft.com/office/powerpoint/2010/main" val="139259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Explain one stop apps, reusing company AAA</a:t>
            </a:r>
          </a:p>
        </p:txBody>
      </p:sp>
      <p:sp>
        <p:nvSpPr>
          <p:cNvPr id="4" name="Foliennummernplatzhalter 3"/>
          <p:cNvSpPr>
            <a:spLocks noGrp="1"/>
          </p:cNvSpPr>
          <p:nvPr>
            <p:ph type="sldNum" sz="quarter" idx="10"/>
          </p:nvPr>
        </p:nvSpPr>
        <p:spPr/>
        <p:txBody>
          <a:bodyPr/>
          <a:lstStyle/>
          <a:p>
            <a:fld id="{7B7B297D-EACB-4E51-9E3D-1BFE2F3F6E1E}" type="slidenum">
              <a:rPr lang="de-DE" smtClean="0"/>
              <a:t>4</a:t>
            </a:fld>
            <a:endParaRPr lang="de-DE"/>
          </a:p>
        </p:txBody>
      </p:sp>
    </p:spTree>
    <p:extLst>
      <p:ext uri="{BB962C8B-B14F-4D97-AF65-F5344CB8AC3E}">
        <p14:creationId xmlns:p14="http://schemas.microsoft.com/office/powerpoint/2010/main" val="1519178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https://tools.ietf.org/html/draft-ietf-httpbis-rfc6265bis-03</a:t>
            </a:r>
            <a:endParaRPr lang="en-CH" dirty="0"/>
          </a:p>
          <a:p>
            <a:endParaRPr lang="en-CH" dirty="0"/>
          </a:p>
          <a:p>
            <a:r>
              <a:rPr lang="en-GB" dirty="0"/>
              <a:t>https://developer.mozilla.org/en-US/docs/Web/HTTP/Headers/Set-Cookie</a:t>
            </a:r>
            <a:endParaRPr lang="en-CH" dirty="0"/>
          </a:p>
          <a:p>
            <a:endParaRPr lang="en-CH" dirty="0"/>
          </a:p>
          <a:p>
            <a:r>
              <a:rPr lang="en-GB" dirty="0"/>
              <a:t>https://blog.detectify.com/2019/02/05/guide-http-security-headers-for-better-web-browser-security/</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49</a:t>
            </a:fld>
            <a:endParaRPr lang="de-DE"/>
          </a:p>
        </p:txBody>
      </p:sp>
    </p:spTree>
    <p:extLst>
      <p:ext uri="{BB962C8B-B14F-4D97-AF65-F5344CB8AC3E}">
        <p14:creationId xmlns:p14="http://schemas.microsoft.com/office/powerpoint/2010/main" val="1026068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50</a:t>
            </a:fld>
            <a:endParaRPr lang="de-DE"/>
          </a:p>
        </p:txBody>
      </p:sp>
    </p:spTree>
    <p:extLst>
      <p:ext uri="{BB962C8B-B14F-4D97-AF65-F5344CB8AC3E}">
        <p14:creationId xmlns:p14="http://schemas.microsoft.com/office/powerpoint/2010/main" val="10707665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51</a:t>
            </a:fld>
            <a:endParaRPr lang="de-DE"/>
          </a:p>
        </p:txBody>
      </p:sp>
    </p:spTree>
    <p:extLst>
      <p:ext uri="{BB962C8B-B14F-4D97-AF65-F5344CB8AC3E}">
        <p14:creationId xmlns:p14="http://schemas.microsoft.com/office/powerpoint/2010/main" val="40815332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52</a:t>
            </a:fld>
            <a:endParaRPr lang="de-DE"/>
          </a:p>
        </p:txBody>
      </p:sp>
    </p:spTree>
    <p:extLst>
      <p:ext uri="{BB962C8B-B14F-4D97-AF65-F5344CB8AC3E}">
        <p14:creationId xmlns:p14="http://schemas.microsoft.com/office/powerpoint/2010/main" val="31439382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53</a:t>
            </a:fld>
            <a:endParaRPr lang="de-DE"/>
          </a:p>
        </p:txBody>
      </p:sp>
    </p:spTree>
    <p:extLst>
      <p:ext uri="{BB962C8B-B14F-4D97-AF65-F5344CB8AC3E}">
        <p14:creationId xmlns:p14="http://schemas.microsoft.com/office/powerpoint/2010/main" val="29131029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54</a:t>
            </a:fld>
            <a:endParaRPr lang="de-DE"/>
          </a:p>
        </p:txBody>
      </p:sp>
    </p:spTree>
    <p:extLst>
      <p:ext uri="{BB962C8B-B14F-4D97-AF65-F5344CB8AC3E}">
        <p14:creationId xmlns:p14="http://schemas.microsoft.com/office/powerpoint/2010/main" val="35200953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55</a:t>
            </a:fld>
            <a:endParaRPr lang="de-DE"/>
          </a:p>
        </p:txBody>
      </p:sp>
    </p:spTree>
    <p:extLst>
      <p:ext uri="{BB962C8B-B14F-4D97-AF65-F5344CB8AC3E}">
        <p14:creationId xmlns:p14="http://schemas.microsoft.com/office/powerpoint/2010/main" val="9189356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56</a:t>
            </a:fld>
            <a:endParaRPr lang="de-DE"/>
          </a:p>
        </p:txBody>
      </p:sp>
    </p:spTree>
    <p:extLst>
      <p:ext uri="{BB962C8B-B14F-4D97-AF65-F5344CB8AC3E}">
        <p14:creationId xmlns:p14="http://schemas.microsoft.com/office/powerpoint/2010/main" val="5180711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58</a:t>
            </a:fld>
            <a:endParaRPr lang="de-DE"/>
          </a:p>
        </p:txBody>
      </p:sp>
    </p:spTree>
    <p:extLst>
      <p:ext uri="{BB962C8B-B14F-4D97-AF65-F5344CB8AC3E}">
        <p14:creationId xmlns:p14="http://schemas.microsoft.com/office/powerpoint/2010/main" val="325935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App in one</a:t>
            </a:r>
          </a:p>
        </p:txBody>
      </p:sp>
      <p:sp>
        <p:nvSpPr>
          <p:cNvPr id="4" name="Foliennummernplatzhalter 3"/>
          <p:cNvSpPr>
            <a:spLocks noGrp="1"/>
          </p:cNvSpPr>
          <p:nvPr>
            <p:ph type="sldNum" sz="quarter" idx="10"/>
          </p:nvPr>
        </p:nvSpPr>
        <p:spPr/>
        <p:txBody>
          <a:bodyPr/>
          <a:lstStyle/>
          <a:p>
            <a:fld id="{7B7B297D-EACB-4E51-9E3D-1BFE2F3F6E1E}" type="slidenum">
              <a:rPr lang="de-DE" smtClean="0"/>
              <a:t>5</a:t>
            </a:fld>
            <a:endParaRPr lang="de-DE"/>
          </a:p>
        </p:txBody>
      </p:sp>
    </p:spTree>
    <p:extLst>
      <p:ext uri="{BB962C8B-B14F-4D97-AF65-F5344CB8AC3E}">
        <p14:creationId xmlns:p14="http://schemas.microsoft.com/office/powerpoint/2010/main" val="161342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a:t>What is Authentication?</a:t>
            </a:r>
          </a:p>
          <a:p>
            <a:r>
              <a:rPr lang="en-GB" dirty="0"/>
              <a:t>Is the process of verifying an identity (who they say they are)</a:t>
            </a:r>
          </a:p>
          <a:p>
            <a:r>
              <a:rPr lang="en-GB" b="1" dirty="0"/>
              <a:t>What is Authorization?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Is the process of verifying what someone is allowed to do (permissions)</a:t>
            </a:r>
            <a:endParaRPr lang="en-GB" b="1" dirty="0"/>
          </a:p>
          <a:p>
            <a:r>
              <a:rPr lang="en-GB" b="1" dirty="0"/>
              <a:t>What is an Identity?</a:t>
            </a:r>
          </a:p>
          <a:p>
            <a:r>
              <a:rPr lang="en-GB" dirty="0"/>
              <a:t>User +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6</a:t>
            </a:fld>
            <a:endParaRPr lang="de-DE"/>
          </a:p>
        </p:txBody>
      </p:sp>
    </p:spTree>
    <p:extLst>
      <p:ext uri="{BB962C8B-B14F-4D97-AF65-F5344CB8AC3E}">
        <p14:creationId xmlns:p14="http://schemas.microsoft.com/office/powerpoint/2010/main" val="441259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8</a:t>
            </a:fld>
            <a:endParaRPr lang="de-DE"/>
          </a:p>
        </p:txBody>
      </p:sp>
    </p:spTree>
    <p:extLst>
      <p:ext uri="{BB962C8B-B14F-4D97-AF65-F5344CB8AC3E}">
        <p14:creationId xmlns:p14="http://schemas.microsoft.com/office/powerpoint/2010/main" val="373163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14</a:t>
            </a:fld>
            <a:endParaRPr lang="de-DE"/>
          </a:p>
        </p:txBody>
      </p:sp>
    </p:spTree>
    <p:extLst>
      <p:ext uri="{BB962C8B-B14F-4D97-AF65-F5344CB8AC3E}">
        <p14:creationId xmlns:p14="http://schemas.microsoft.com/office/powerpoint/2010/main" val="3083666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User </a:t>
            </a:r>
            <a:r>
              <a:rPr lang="de-DE" dirty="0" err="1"/>
              <a:t>with</a:t>
            </a:r>
            <a:r>
              <a:rPr lang="de-DE" dirty="0"/>
              <a:t> </a:t>
            </a:r>
            <a:r>
              <a:rPr lang="de-DE" dirty="0" err="1"/>
              <a:t>client</a:t>
            </a:r>
            <a:r>
              <a:rPr lang="de-DE" dirty="0"/>
              <a:t> =&gt; Identity</a:t>
            </a:r>
          </a:p>
        </p:txBody>
      </p:sp>
      <p:sp>
        <p:nvSpPr>
          <p:cNvPr id="4" name="Foliennummernplatzhalter 3"/>
          <p:cNvSpPr>
            <a:spLocks noGrp="1"/>
          </p:cNvSpPr>
          <p:nvPr>
            <p:ph type="sldNum" sz="quarter" idx="10"/>
          </p:nvPr>
        </p:nvSpPr>
        <p:spPr/>
        <p:txBody>
          <a:bodyPr/>
          <a:lstStyle/>
          <a:p>
            <a:fld id="{7B7B297D-EACB-4E51-9E3D-1BFE2F3F6E1E}" type="slidenum">
              <a:rPr lang="de-DE" smtClean="0"/>
              <a:t>15</a:t>
            </a:fld>
            <a:endParaRPr lang="de-DE"/>
          </a:p>
        </p:txBody>
      </p:sp>
    </p:spTree>
    <p:extLst>
      <p:ext uri="{BB962C8B-B14F-4D97-AF65-F5344CB8AC3E}">
        <p14:creationId xmlns:p14="http://schemas.microsoft.com/office/powerpoint/2010/main" val="2040638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GB"/>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28/08/2019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32252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28/08/2019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14643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GB"/>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28/08/2019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7050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28/08/2019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8035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GB"/>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1B45A5F-6AA1-471D-956D-5B6631FC2132}" type="datetimeFigureOut">
              <a:rPr lang="en-GB" smtClean="0"/>
              <a:t>28/08/2019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2888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p:cNvSpPr>
            <a:spLocks noGrp="1"/>
          </p:cNvSpPr>
          <p:nvPr>
            <p:ph type="dt" sz="half" idx="10"/>
          </p:nvPr>
        </p:nvSpPr>
        <p:spPr/>
        <p:txBody>
          <a:bodyPr/>
          <a:lstStyle/>
          <a:p>
            <a:fld id="{31B45A5F-6AA1-471D-956D-5B6631FC2132}" type="datetimeFigureOut">
              <a:rPr lang="en-GB" smtClean="0"/>
              <a:t>28/08/2019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4677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GB"/>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p:cNvSpPr>
            <a:spLocks noGrp="1"/>
          </p:cNvSpPr>
          <p:nvPr>
            <p:ph type="dt" sz="half" idx="10"/>
          </p:nvPr>
        </p:nvSpPr>
        <p:spPr/>
        <p:txBody>
          <a:bodyPr/>
          <a:lstStyle/>
          <a:p>
            <a:fld id="{31B45A5F-6AA1-471D-956D-5B6631FC2132}" type="datetimeFigureOut">
              <a:rPr lang="en-GB" smtClean="0"/>
              <a:t>28/08/2019</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1704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fld id="{31B45A5F-6AA1-471D-956D-5B6631FC2132}" type="datetimeFigureOut">
              <a:rPr lang="en-GB" smtClean="0"/>
              <a:t>28/08/2019</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04233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1B45A5F-6AA1-471D-956D-5B6631FC2132}" type="datetimeFigureOut">
              <a:rPr lang="en-GB" smtClean="0"/>
              <a:t>28/08/2019</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50696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28/08/2019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76273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28/08/2019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90662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GB"/>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45A5F-6AA1-471D-956D-5B6631FC2132}" type="datetimeFigureOut">
              <a:rPr lang="en-GB" smtClean="0"/>
              <a:t>28/08/2019</a:t>
            </a:fld>
            <a:endParaRPr lang="en-GB"/>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43DB9-592A-405B-8AEE-13CA9CF6C2BB}" type="slidenum">
              <a:rPr lang="en-GB" smtClean="0"/>
              <a:t>‹#›</a:t>
            </a:fld>
            <a:endParaRPr lang="en-GB"/>
          </a:p>
        </p:txBody>
      </p:sp>
    </p:spTree>
    <p:extLst>
      <p:ext uri="{BB962C8B-B14F-4D97-AF65-F5344CB8AC3E}">
        <p14:creationId xmlns:p14="http://schemas.microsoft.com/office/powerpoint/2010/main" val="400636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mienbod.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twitter.com/damien_b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damienbod"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openid.net/specs/openid-connect-core-1_0.html" TargetMode="External"/><Relationship Id="rId7" Type="http://schemas.openxmlformats.org/officeDocument/2006/relationships/diagramColors" Target="../diagrams/colors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tools.ietf.org/html/draft-ietf-oauth-device-flow-12"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amienbod/AspNetCoreHybridFlowWithApi"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damienbod/AspNetCoreWindowsAuth"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damienbod/AspNetCoreHybridFlowWithApi"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github.com/damienbod/AspNetCoreWindowsAuth"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s://docs.microsoft.com/en-us/azure/architecture/multitenant-identity/authenticate" TargetMode="External"/><Relationship Id="rId3" Type="http://schemas.openxmlformats.org/officeDocument/2006/relationships/hyperlink" Target="https://github.com/damienbod/AspNet5IdentityServerAngularImplicitFlow" TargetMode="External"/><Relationship Id="rId7" Type="http://schemas.openxmlformats.org/officeDocument/2006/relationships/hyperlink" Target="https://auth0.com/blog/cookies-vs-tokens-definitive-guide"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tps://openid.net/" TargetMode="External"/><Relationship Id="rId5" Type="http://schemas.openxmlformats.org/officeDocument/2006/relationships/hyperlink" Target="https://www.npmjs.com/package/angular-auth-oidc-client" TargetMode="External"/><Relationship Id="rId10" Type="http://schemas.openxmlformats.org/officeDocument/2006/relationships/hyperlink" Target="https://csp-evaluator.withgoogle.com/" TargetMode="External"/><Relationship Id="rId4" Type="http://schemas.openxmlformats.org/officeDocument/2006/relationships/hyperlink" Target="https://medium.com/@darutk/diagrams-of-all-the-openid-connect-flows-6968e3990660" TargetMode="External"/><Relationship Id="rId9" Type="http://schemas.openxmlformats.org/officeDocument/2006/relationships/hyperlink" Target="https://scotthelme.co.uk/say-hello-to-security-tx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idx="4294967295"/>
          </p:nvPr>
        </p:nvSpPr>
        <p:spPr>
          <a:xfrm>
            <a:off x="1207877" y="626109"/>
            <a:ext cx="5686023" cy="1277938"/>
          </a:xfrm>
        </p:spPr>
        <p:txBody>
          <a:bodyPr vert="horz" lIns="91440" tIns="45720" rIns="91440" bIns="45720" rtlCol="0" anchor="ctr">
            <a:normAutofit/>
          </a:bodyPr>
          <a:lstStyle/>
          <a:p>
            <a:pPr algn="l"/>
            <a:r>
              <a:rPr lang="en-US" sz="4400" b="1" kern="1200" dirty="0">
                <a:latin typeface="+mj-lt"/>
                <a:ea typeface="+mj-ea"/>
                <a:cs typeface="+mj-cs"/>
              </a:rPr>
              <a:t>ASP.NET Core Security</a:t>
            </a:r>
          </a:p>
        </p:txBody>
      </p:sp>
      <p:sp>
        <p:nvSpPr>
          <p:cNvPr id="3" name="Untertitel 2"/>
          <p:cNvSpPr>
            <a:spLocks noGrp="1"/>
          </p:cNvSpPr>
          <p:nvPr>
            <p:ph type="subTitle" idx="4294967295"/>
          </p:nvPr>
        </p:nvSpPr>
        <p:spPr>
          <a:xfrm>
            <a:off x="5351463" y="2944813"/>
            <a:ext cx="6840537" cy="2865437"/>
          </a:xfrm>
        </p:spPr>
        <p:txBody>
          <a:bodyPr vert="horz" lIns="91440" tIns="45720" rIns="91440" bIns="45720" rtlCol="0">
            <a:normAutofit/>
          </a:bodyPr>
          <a:lstStyle/>
          <a:p>
            <a:pPr indent="-228600" algn="l">
              <a:buFont typeface="Arial" panose="020B0604020202020204" pitchFamily="34" charset="0"/>
              <a:buChar char="•"/>
            </a:pPr>
            <a:r>
              <a:rPr lang="en-US"/>
              <a:t>Damien Bowden Microsoft MVP</a:t>
            </a:r>
          </a:p>
          <a:p>
            <a:pPr indent="-228600" algn="l">
              <a:buFont typeface="Arial" panose="020B0604020202020204" pitchFamily="34" charset="0"/>
              <a:buChar char="•"/>
            </a:pPr>
            <a:r>
              <a:rPr lang="en-US">
                <a:hlinkClick r:id="rId3"/>
              </a:rPr>
              <a:t>https://damienbod.com</a:t>
            </a:r>
            <a:r>
              <a:rPr lang="en-US"/>
              <a:t> </a:t>
            </a:r>
          </a:p>
          <a:p>
            <a:pPr indent="-228600" algn="l">
              <a:buFont typeface="Arial" panose="020B0604020202020204" pitchFamily="34" charset="0"/>
              <a:buChar char="•"/>
            </a:pPr>
            <a:r>
              <a:rPr lang="en-US">
                <a:hlinkClick r:id="rId4"/>
              </a:rPr>
              <a:t>@damien_bod</a:t>
            </a: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p:txBody>
      </p:sp>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212463" y="2989536"/>
            <a:ext cx="2603386" cy="2603386"/>
          </a:xfrm>
          <a:prstGeom prst="rect">
            <a:avLst/>
          </a:prstGeom>
          <a:effectLst/>
        </p:spPr>
      </p:pic>
    </p:spTree>
    <p:extLst>
      <p:ext uri="{BB962C8B-B14F-4D97-AF65-F5344CB8AC3E}">
        <p14:creationId xmlns:p14="http://schemas.microsoft.com/office/powerpoint/2010/main" val="41223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Tree>
    <p:extLst>
      <p:ext uri="{BB962C8B-B14F-4D97-AF65-F5344CB8AC3E}">
        <p14:creationId xmlns:p14="http://schemas.microsoft.com/office/powerpoint/2010/main" val="254190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Tree>
    <p:extLst>
      <p:ext uri="{BB962C8B-B14F-4D97-AF65-F5344CB8AC3E}">
        <p14:creationId xmlns:p14="http://schemas.microsoft.com/office/powerpoint/2010/main" val="19369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561848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589083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9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09876" y="1057046"/>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681736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768915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8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3">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5">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extfeld 1">
            <a:extLst>
              <a:ext uri="{FF2B5EF4-FFF2-40B4-BE49-F238E27FC236}">
                <a16:creationId xmlns:a16="http://schemas.microsoft.com/office/drawing/2014/main" id="{B5619178-272B-4C5A-9561-6D5F033D924B}"/>
              </a:ext>
            </a:extLst>
          </p:cNvPr>
          <p:cNvGraphicFramePr/>
          <p:nvPr>
            <p:extLst>
              <p:ext uri="{D42A27DB-BD31-4B8C-83A1-F6EECF244321}">
                <p14:modId xmlns:p14="http://schemas.microsoft.com/office/powerpoint/2010/main" val="31765762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672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CDA0000-93B3-4E8E-889C-9CCEEA1DF2AB}"/>
              </a:ext>
            </a:extLst>
          </p:cNvPr>
          <p:cNvPicPr>
            <a:picLocks noChangeAspect="1"/>
          </p:cNvPicPr>
          <p:nvPr/>
        </p:nvPicPr>
        <p:blipFill>
          <a:blip r:embed="rId3"/>
          <a:stretch>
            <a:fillRect/>
          </a:stretch>
        </p:blipFill>
        <p:spPr>
          <a:xfrm>
            <a:off x="570729" y="3758818"/>
            <a:ext cx="11050542" cy="695422"/>
          </a:xfrm>
          <a:prstGeom prst="rect">
            <a:avLst/>
          </a:prstGeom>
        </p:spPr>
      </p:pic>
      <p:sp>
        <p:nvSpPr>
          <p:cNvPr id="4" name="Textfeld 3">
            <a:extLst>
              <a:ext uri="{FF2B5EF4-FFF2-40B4-BE49-F238E27FC236}">
                <a16:creationId xmlns:a16="http://schemas.microsoft.com/office/drawing/2014/main" id="{FBD5953D-D290-4BAE-9FD1-B54384D5B15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5" name="Textfeld 4">
            <a:extLst>
              <a:ext uri="{FF2B5EF4-FFF2-40B4-BE49-F238E27FC236}">
                <a16:creationId xmlns:a16="http://schemas.microsoft.com/office/drawing/2014/main" id="{A631C14A-7F54-461A-8193-717B4E3187AD}"/>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6" name="Textfeld 5">
            <a:extLst>
              <a:ext uri="{FF2B5EF4-FFF2-40B4-BE49-F238E27FC236}">
                <a16:creationId xmlns:a16="http://schemas.microsoft.com/office/drawing/2014/main" id="{72EEEB65-0F74-45DB-A060-F09DA919F4BD}"/>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7" name="Textfeld 6">
            <a:extLst>
              <a:ext uri="{FF2B5EF4-FFF2-40B4-BE49-F238E27FC236}">
                <a16:creationId xmlns:a16="http://schemas.microsoft.com/office/drawing/2014/main" id="{A2F240DF-751F-48C4-A342-8DCC68613FE5}"/>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11" name="Gerader Verbinder 10">
            <a:extLst>
              <a:ext uri="{FF2B5EF4-FFF2-40B4-BE49-F238E27FC236}">
                <a16:creationId xmlns:a16="http://schemas.microsoft.com/office/drawing/2014/main" id="{70013895-07D1-4C41-9BF8-55A9A5200EF2}"/>
              </a:ext>
            </a:extLst>
          </p:cNvPr>
          <p:cNvCxnSpPr>
            <a:cxnSpLocks/>
            <a:stCxn id="5"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9448D7E2-A6DF-4F9D-92F9-D0A66228880A}"/>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435137B2-AFED-44C0-884E-92C615017544}"/>
              </a:ext>
            </a:extLst>
          </p:cNvPr>
          <p:cNvCxnSpPr>
            <a:cxnSpLocks/>
            <a:endCxn id="5"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D3D905C-2DCF-48F8-B6C8-E4659D5CA015}"/>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3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6C953CC-CB01-4EE6-BC5A-DA3BE9166976}"/>
              </a:ext>
            </a:extLst>
          </p:cNvPr>
          <p:cNvSpPr txBox="1"/>
          <p:nvPr/>
        </p:nvSpPr>
        <p:spPr>
          <a:xfrm>
            <a:off x="1524000" y="1122362"/>
            <a:ext cx="9144000" cy="284003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500" kern="1200" dirty="0">
                <a:solidFill>
                  <a:schemeClr val="tx1"/>
                </a:solidFill>
                <a:latin typeface="+mj-lt"/>
                <a:ea typeface="+mj-ea"/>
                <a:cs typeface="+mj-cs"/>
              </a:rPr>
              <a:t>USE Standards</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rPr>
              <a:t>Don’t implement this yourself, </a:t>
            </a:r>
            <a:endParaRPr lang="en-CH"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rPr>
              <a:t>use certified libs, packages, tested</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14726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Back Home">
            <a:extLst>
              <a:ext uri="{FF2B5EF4-FFF2-40B4-BE49-F238E27FC236}">
                <a16:creationId xmlns:a16="http://schemas.microsoft.com/office/drawing/2014/main" id="{93083772-3490-4DCB-84CD-CF50BB6A7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370056"/>
            <a:ext cx="5294716" cy="2117886"/>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6E0AE155-6200-442F-94CA-973F13A87E64}"/>
              </a:ext>
            </a:extLst>
          </p:cNvPr>
          <p:cNvPicPr>
            <a:picLocks noChangeAspect="1"/>
          </p:cNvPicPr>
          <p:nvPr/>
        </p:nvPicPr>
        <p:blipFill>
          <a:blip r:embed="rId3"/>
          <a:stretch>
            <a:fillRect/>
          </a:stretch>
        </p:blipFill>
        <p:spPr>
          <a:xfrm>
            <a:off x="6253817" y="768339"/>
            <a:ext cx="5294715" cy="5321321"/>
          </a:xfrm>
          <a:prstGeom prst="rect">
            <a:avLst/>
          </a:prstGeom>
        </p:spPr>
      </p:pic>
    </p:spTree>
    <p:extLst>
      <p:ext uri="{BB962C8B-B14F-4D97-AF65-F5344CB8AC3E}">
        <p14:creationId xmlns:p14="http://schemas.microsoft.com/office/powerpoint/2010/main" val="309487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45B1A8D-ED1D-428A-9E90-33454A90F61E}"/>
              </a:ext>
            </a:extLst>
          </p:cNvPr>
          <p:cNvSpPr/>
          <p:nvPr/>
        </p:nvSpPr>
        <p:spPr>
          <a:xfrm>
            <a:off x="2092960" y="2854960"/>
            <a:ext cx="4267200" cy="241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OAuth2</a:t>
            </a:r>
          </a:p>
        </p:txBody>
      </p:sp>
      <p:sp>
        <p:nvSpPr>
          <p:cNvPr id="7" name="Rechteck 6">
            <a:extLst>
              <a:ext uri="{FF2B5EF4-FFF2-40B4-BE49-F238E27FC236}">
                <a16:creationId xmlns:a16="http://schemas.microsoft.com/office/drawing/2014/main" id="{6B1EE37E-35C1-4374-8EB8-20DD409DCB1D}"/>
              </a:ext>
            </a:extLst>
          </p:cNvPr>
          <p:cNvSpPr/>
          <p:nvPr/>
        </p:nvSpPr>
        <p:spPr>
          <a:xfrm>
            <a:off x="2092960" y="1991360"/>
            <a:ext cx="4267200" cy="863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OpenID Connect</a:t>
            </a:r>
          </a:p>
        </p:txBody>
      </p:sp>
      <p:sp>
        <p:nvSpPr>
          <p:cNvPr id="8" name="Textfeld 7">
            <a:extLst>
              <a:ext uri="{FF2B5EF4-FFF2-40B4-BE49-F238E27FC236}">
                <a16:creationId xmlns:a16="http://schemas.microsoft.com/office/drawing/2014/main" id="{B485A4F8-5164-4C25-907D-AB199F601036}"/>
              </a:ext>
            </a:extLst>
          </p:cNvPr>
          <p:cNvSpPr txBox="1"/>
          <p:nvPr/>
        </p:nvSpPr>
        <p:spPr>
          <a:xfrm>
            <a:off x="7132320" y="2174240"/>
            <a:ext cx="3515360" cy="707886"/>
          </a:xfrm>
          <a:prstGeom prst="rect">
            <a:avLst/>
          </a:prstGeom>
          <a:noFill/>
        </p:spPr>
        <p:txBody>
          <a:bodyPr wrap="square" rtlCol="0">
            <a:spAutoFit/>
          </a:bodyPr>
          <a:lstStyle/>
          <a:p>
            <a:r>
              <a:rPr lang="en-GB" sz="4000" dirty="0"/>
              <a:t>Authentication</a:t>
            </a:r>
          </a:p>
        </p:txBody>
      </p:sp>
      <p:sp>
        <p:nvSpPr>
          <p:cNvPr id="9" name="Textfeld 8">
            <a:extLst>
              <a:ext uri="{FF2B5EF4-FFF2-40B4-BE49-F238E27FC236}">
                <a16:creationId xmlns:a16="http://schemas.microsoft.com/office/drawing/2014/main" id="{15939A08-ABCB-4F2E-95B8-97B38E358AAE}"/>
              </a:ext>
            </a:extLst>
          </p:cNvPr>
          <p:cNvSpPr txBox="1"/>
          <p:nvPr/>
        </p:nvSpPr>
        <p:spPr>
          <a:xfrm>
            <a:off x="7132320" y="3801497"/>
            <a:ext cx="3515360" cy="1323439"/>
          </a:xfrm>
          <a:prstGeom prst="rect">
            <a:avLst/>
          </a:prstGeom>
          <a:noFill/>
        </p:spPr>
        <p:txBody>
          <a:bodyPr wrap="square" rtlCol="0">
            <a:spAutoFit/>
          </a:bodyPr>
          <a:lstStyle/>
          <a:p>
            <a:r>
              <a:rPr lang="en-GB" sz="4000" dirty="0"/>
              <a:t>Authorization</a:t>
            </a:r>
            <a:endParaRPr lang="en-CH" sz="4000" dirty="0"/>
          </a:p>
          <a:p>
            <a:r>
              <a:rPr lang="en-CH" sz="4000" dirty="0"/>
              <a:t>Delegated</a:t>
            </a:r>
            <a:endParaRPr lang="en-GB" sz="4000" dirty="0"/>
          </a:p>
        </p:txBody>
      </p:sp>
    </p:spTree>
    <p:extLst>
      <p:ext uri="{BB962C8B-B14F-4D97-AF65-F5344CB8AC3E}">
        <p14:creationId xmlns:p14="http://schemas.microsoft.com/office/powerpoint/2010/main" val="374427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5"/>
            <a:ext cx="10515600" cy="1713058"/>
          </a:xfrm>
        </p:spPr>
        <p:txBody>
          <a:bodyPr>
            <a:normAutofit fontScale="90000"/>
          </a:bodyPr>
          <a:lstStyle/>
          <a:p>
            <a:br>
              <a:rPr lang="en-GB" dirty="0"/>
            </a:br>
            <a:br>
              <a:rPr lang="en-GB" dirty="0"/>
            </a:br>
            <a:endParaRPr lang="en-GB" dirty="0"/>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912090" y="853427"/>
            <a:ext cx="5135418" cy="135406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OpenID Connect</a:t>
            </a:r>
          </a:p>
          <a:p>
            <a:endParaRPr lang="en-GB" sz="2400" dirty="0"/>
          </a:p>
          <a:p>
            <a:r>
              <a:rPr lang="en-GB" sz="3500" dirty="0">
                <a:hlinkClick r:id="rId3"/>
              </a:rPr>
              <a:t>http://openid.net/connect/</a:t>
            </a:r>
            <a:endParaRPr lang="en-GB" sz="3500" dirty="0"/>
          </a:p>
          <a:p>
            <a:endParaRPr lang="en-GB" dirty="0"/>
          </a:p>
        </p:txBody>
      </p:sp>
      <p:pic>
        <p:nvPicPr>
          <p:cNvPr id="2050" name="Picture 2" descr="Back Home">
            <a:extLst>
              <a:ext uri="{FF2B5EF4-FFF2-40B4-BE49-F238E27FC236}">
                <a16:creationId xmlns:a16="http://schemas.microsoft.com/office/drawing/2014/main" id="{FFEE9F0D-3979-48CE-A3C9-502C9CDBF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642" y="335376"/>
            <a:ext cx="4383243" cy="1753298"/>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14DDD6F3-2EFB-4B02-B79B-391AB93DAF55}"/>
              </a:ext>
            </a:extLst>
          </p:cNvPr>
          <p:cNvSpPr txBox="1"/>
          <p:nvPr/>
        </p:nvSpPr>
        <p:spPr>
          <a:xfrm>
            <a:off x="912090" y="2262640"/>
            <a:ext cx="10515600" cy="393954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Standard, Specification</a:t>
            </a:r>
          </a:p>
          <a:p>
            <a:endParaRPr lang="en-GB" sz="1000" dirty="0">
              <a:latin typeface="+mj-lt"/>
            </a:endParaRPr>
          </a:p>
          <a:p>
            <a:pPr marL="285750" indent="-285750">
              <a:buFont typeface="Arial" panose="020B0604020202020204" pitchFamily="34" charset="0"/>
              <a:buChar char="•"/>
            </a:pPr>
            <a:r>
              <a:rPr lang="en-GB" sz="4000" dirty="0">
                <a:latin typeface="+mj-lt"/>
              </a:rPr>
              <a:t>Authentication and Authorization</a:t>
            </a:r>
          </a:p>
          <a:p>
            <a:endParaRPr lang="en-GB" sz="1000" dirty="0">
              <a:latin typeface="+mj-lt"/>
            </a:endParaRPr>
          </a:p>
          <a:p>
            <a:pPr marL="285750" indent="-285750">
              <a:buFont typeface="Arial" panose="020B0604020202020204" pitchFamily="34" charset="0"/>
              <a:buChar char="•"/>
            </a:pPr>
            <a:r>
              <a:rPr lang="en-GB" sz="4000" dirty="0">
                <a:latin typeface="+mj-lt"/>
              </a:rPr>
              <a:t>built on top of OAuth2 (access control)</a:t>
            </a:r>
          </a:p>
          <a:p>
            <a:endParaRPr lang="en-GB" sz="1000" dirty="0">
              <a:latin typeface="+mj-lt"/>
            </a:endParaRPr>
          </a:p>
          <a:p>
            <a:pPr marL="285750" indent="-285750">
              <a:buFont typeface="Arial" panose="020B0604020202020204" pitchFamily="34" charset="0"/>
              <a:buChar char="•"/>
            </a:pPr>
            <a:r>
              <a:rPr lang="en-GB" sz="4000" dirty="0">
                <a:latin typeface="+mj-lt"/>
              </a:rPr>
              <a:t>Identity (Person can have n Identities)</a:t>
            </a:r>
          </a:p>
          <a:p>
            <a:endParaRPr lang="en-GB" sz="1000" dirty="0">
              <a:latin typeface="+mj-lt"/>
            </a:endParaRPr>
          </a:p>
          <a:p>
            <a:pPr marL="285750" indent="-285750">
              <a:buFont typeface="Arial" panose="020B0604020202020204" pitchFamily="34" charset="0"/>
              <a:buChar char="•"/>
            </a:pPr>
            <a:r>
              <a:rPr lang="en-GB" sz="4000" dirty="0" err="1">
                <a:latin typeface="+mj-lt"/>
              </a:rPr>
              <a:t>UserInfo</a:t>
            </a:r>
            <a:r>
              <a:rPr lang="en-GB" sz="4000" dirty="0">
                <a:latin typeface="+mj-lt"/>
              </a:rPr>
              <a:t> Endpoint</a:t>
            </a:r>
          </a:p>
          <a:p>
            <a:endParaRPr lang="en-GB" sz="1000" dirty="0">
              <a:latin typeface="+mj-lt"/>
            </a:endParaRPr>
          </a:p>
        </p:txBody>
      </p:sp>
    </p:spTree>
    <p:extLst>
      <p:ext uri="{BB962C8B-B14F-4D97-AF65-F5344CB8AC3E}">
        <p14:creationId xmlns:p14="http://schemas.microsoft.com/office/powerpoint/2010/main" val="254918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59115" y="83713"/>
            <a:ext cx="9945914" cy="6356685"/>
          </a:xfrm>
        </p:spPr>
        <p:txBody>
          <a:bodyPr/>
          <a:lstStyle/>
          <a:p>
            <a:pPr>
              <a:lnSpc>
                <a:spcPct val="150000"/>
              </a:lnSpc>
            </a:pPr>
            <a:br>
              <a:rPr lang="en-GB" sz="3200" dirty="0"/>
            </a:br>
            <a:br>
              <a:rPr lang="en-GB" sz="3200" dirty="0"/>
            </a:br>
            <a:r>
              <a:rPr lang="en-GB" sz="3200" dirty="0"/>
              <a:t>		</a:t>
            </a:r>
            <a:br>
              <a:rPr lang="en-GB" sz="3200" dirty="0"/>
            </a:br>
            <a:r>
              <a:rPr lang="en-GB" sz="3200" dirty="0"/>
              <a:t>               </a:t>
            </a:r>
            <a:br>
              <a:rPr lang="en-CH" sz="3200" dirty="0"/>
            </a:br>
            <a:r>
              <a:rPr lang="en-CH" sz="3200" dirty="0"/>
              <a:t>                </a:t>
            </a:r>
            <a:r>
              <a:rPr lang="en-GB" sz="3200" dirty="0">
                <a:hlinkClick r:id="rId3"/>
              </a:rPr>
              <a:t>https://github.com/damienbod</a:t>
            </a:r>
            <a:br>
              <a:rPr lang="en-GB" sz="3200" dirty="0"/>
            </a:br>
            <a:br>
              <a:rPr lang="en-CH" sz="3200" dirty="0"/>
            </a:br>
            <a:r>
              <a:rPr lang="en-GB" sz="3200" dirty="0"/>
              <a:t>ASP.NET Core, </a:t>
            </a:r>
            <a:r>
              <a:rPr lang="en-CH" sz="3200" dirty="0"/>
              <a:t>O</a:t>
            </a:r>
            <a:r>
              <a:rPr lang="de-CH" sz="3200" dirty="0"/>
              <a:t>p</a:t>
            </a:r>
            <a:r>
              <a:rPr lang="en-CH" sz="3200" dirty="0"/>
              <a:t>e</a:t>
            </a:r>
            <a:r>
              <a:rPr lang="de-CH" sz="3200" dirty="0"/>
              <a:t>n</a:t>
            </a:r>
            <a:r>
              <a:rPr lang="en-CH" sz="3200" dirty="0"/>
              <a:t>I</a:t>
            </a:r>
            <a:r>
              <a:rPr lang="de-CH" sz="3200" dirty="0"/>
              <a:t>D</a:t>
            </a:r>
            <a:r>
              <a:rPr lang="en-CH" sz="3200" dirty="0"/>
              <a:t> </a:t>
            </a:r>
            <a:r>
              <a:rPr lang="de-CH" sz="3200" dirty="0"/>
              <a:t>C</a:t>
            </a:r>
            <a:r>
              <a:rPr lang="en-CH" sz="3200" dirty="0"/>
              <a:t>o</a:t>
            </a:r>
            <a:r>
              <a:rPr lang="de-CH" sz="3200" dirty="0"/>
              <a:t>n</a:t>
            </a:r>
            <a:r>
              <a:rPr lang="en-CH" sz="3200" dirty="0"/>
              <a:t>n</a:t>
            </a:r>
            <a:r>
              <a:rPr lang="de-CH" sz="3200" dirty="0"/>
              <a:t>e</a:t>
            </a:r>
            <a:r>
              <a:rPr lang="en-CH" sz="3200" dirty="0"/>
              <a:t>c</a:t>
            </a:r>
            <a:r>
              <a:rPr lang="de-CH" sz="3200" dirty="0"/>
              <a:t>t</a:t>
            </a:r>
            <a:r>
              <a:rPr lang="en-CH" sz="3200" dirty="0"/>
              <a:t>, </a:t>
            </a:r>
            <a:r>
              <a:rPr lang="de-CH" sz="3200" dirty="0"/>
              <a:t>O</a:t>
            </a:r>
            <a:r>
              <a:rPr lang="en-CH" sz="3200" dirty="0"/>
              <a:t>A</a:t>
            </a:r>
            <a:r>
              <a:rPr lang="de-CH" sz="3200" dirty="0"/>
              <a:t>u</a:t>
            </a:r>
            <a:r>
              <a:rPr lang="en-CH" sz="3200" dirty="0"/>
              <a:t>t</a:t>
            </a:r>
            <a:r>
              <a:rPr lang="de-CH" sz="3200" dirty="0"/>
              <a:t>h</a:t>
            </a:r>
            <a:r>
              <a:rPr lang="en-CH" sz="3200" dirty="0"/>
              <a:t>, </a:t>
            </a:r>
            <a:r>
              <a:rPr lang="de-CH" sz="3200" dirty="0"/>
              <a:t>I</a:t>
            </a:r>
            <a:r>
              <a:rPr lang="en-CH" sz="3200" dirty="0"/>
              <a:t>d</a:t>
            </a:r>
            <a:r>
              <a:rPr lang="de-CH" sz="3200" dirty="0"/>
              <a:t>e</a:t>
            </a:r>
            <a:r>
              <a:rPr lang="en-CH" sz="3200" dirty="0"/>
              <a:t>n</a:t>
            </a:r>
            <a:r>
              <a:rPr lang="de-CH" sz="3200" dirty="0"/>
              <a:t>t</a:t>
            </a:r>
            <a:r>
              <a:rPr lang="en-CH" sz="3200" dirty="0" err="1"/>
              <a:t>i</a:t>
            </a:r>
            <a:r>
              <a:rPr lang="de-CH" sz="3200" dirty="0"/>
              <a:t>t</a:t>
            </a:r>
            <a:r>
              <a:rPr lang="en-CH" sz="3200" dirty="0"/>
              <a:t>y, </a:t>
            </a:r>
            <a:r>
              <a:rPr lang="de-CH" sz="3200" dirty="0"/>
              <a:t>A</a:t>
            </a:r>
            <a:r>
              <a:rPr lang="en-CH" sz="3200" dirty="0"/>
              <a:t>z</a:t>
            </a:r>
            <a:r>
              <a:rPr lang="de-CH" sz="3200" dirty="0"/>
              <a:t>u</a:t>
            </a:r>
            <a:r>
              <a:rPr lang="en-CH" sz="3200" dirty="0"/>
              <a:t>r</a:t>
            </a:r>
            <a:r>
              <a:rPr lang="de-CH" sz="3200" dirty="0"/>
              <a:t>e</a:t>
            </a:r>
            <a:r>
              <a:rPr lang="en-CH" sz="3200" dirty="0"/>
              <a:t> </a:t>
            </a:r>
            <a:r>
              <a:rPr lang="en-GB" sz="3200" dirty="0"/>
              <a:t>Angular</a:t>
            </a:r>
            <a:r>
              <a:rPr lang="en-CH" sz="3200" dirty="0"/>
              <a:t>, </a:t>
            </a:r>
            <a:r>
              <a:rPr lang="en-GB" sz="3200" dirty="0"/>
              <a:t>angular-auth-</a:t>
            </a:r>
            <a:r>
              <a:rPr lang="en-GB" sz="3200" dirty="0" err="1"/>
              <a:t>oidc</a:t>
            </a:r>
            <a:r>
              <a:rPr lang="en-GB" sz="3200" dirty="0"/>
              <a:t>-client </a:t>
            </a:r>
            <a:r>
              <a:rPr lang="en-GB" sz="3200" dirty="0" err="1"/>
              <a:t>npm</a:t>
            </a:r>
            <a:endParaRPr lang="en-GB" sz="3200" dirty="0"/>
          </a:p>
        </p:txBody>
      </p:sp>
      <p:pic>
        <p:nvPicPr>
          <p:cNvPr id="1026" name="Picture 2" descr="http://fabian-gosebrink.com/img/MVP_Logo_Horizontal_Preferred_Cyan300_CMYK_72ppi.png">
            <a:extLst>
              <a:ext uri="{FF2B5EF4-FFF2-40B4-BE49-F238E27FC236}">
                <a16:creationId xmlns:a16="http://schemas.microsoft.com/office/drawing/2014/main" id="{DD45089F-00B0-4B0E-A40E-1649E66AF8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115" y="663082"/>
            <a:ext cx="2518104" cy="1029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gebnis für github logo">
            <a:extLst>
              <a:ext uri="{FF2B5EF4-FFF2-40B4-BE49-F238E27FC236}">
                <a16:creationId xmlns:a16="http://schemas.microsoft.com/office/drawing/2014/main" id="{E22A3B5C-2C25-456C-A72F-1ACC1E3C7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782" y="3123289"/>
            <a:ext cx="1393411" cy="13934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ack Home">
            <a:extLst>
              <a:ext uri="{FF2B5EF4-FFF2-40B4-BE49-F238E27FC236}">
                <a16:creationId xmlns:a16="http://schemas.microsoft.com/office/drawing/2014/main" id="{F46A000E-911D-4D3F-A240-961253E183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2623" y="541527"/>
            <a:ext cx="3214499" cy="1285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FEE4B0F-495F-4B60-83CF-44638C60B58B}"/>
              </a:ext>
            </a:extLst>
          </p:cNvPr>
          <p:cNvPicPr>
            <a:picLocks noChangeAspect="1"/>
          </p:cNvPicPr>
          <p:nvPr/>
        </p:nvPicPr>
        <p:blipFill>
          <a:blip r:embed="rId7"/>
          <a:stretch>
            <a:fillRect/>
          </a:stretch>
        </p:blipFill>
        <p:spPr>
          <a:xfrm>
            <a:off x="7894425" y="541527"/>
            <a:ext cx="1585281" cy="1439173"/>
          </a:xfrm>
          <a:prstGeom prst="rect">
            <a:avLst/>
          </a:prstGeom>
        </p:spPr>
      </p:pic>
      <p:pic>
        <p:nvPicPr>
          <p:cNvPr id="8" name="Grafik 4">
            <a:extLst>
              <a:ext uri="{FF2B5EF4-FFF2-40B4-BE49-F238E27FC236}">
                <a16:creationId xmlns:a16="http://schemas.microsoft.com/office/drawing/2014/main" id="{ECAA6B3D-C31A-4BD5-9BDD-E341F0D02CA7}"/>
              </a:ext>
            </a:extLst>
          </p:cNvPr>
          <p:cNvPicPr>
            <a:picLocks noChangeAspect="1"/>
          </p:cNvPicPr>
          <p:nvPr/>
        </p:nvPicPr>
        <p:blipFill>
          <a:blip r:embed="rId8"/>
          <a:stretch>
            <a:fillRect/>
          </a:stretch>
        </p:blipFill>
        <p:spPr>
          <a:xfrm>
            <a:off x="10106920" y="637205"/>
            <a:ext cx="1088972" cy="1094444"/>
          </a:xfrm>
          <a:prstGeom prst="rect">
            <a:avLst/>
          </a:prstGeom>
        </p:spPr>
      </p:pic>
    </p:spTree>
    <p:extLst>
      <p:ext uri="{BB962C8B-B14F-4D97-AF65-F5344CB8AC3E}">
        <p14:creationId xmlns:p14="http://schemas.microsoft.com/office/powerpoint/2010/main" val="299363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B0F2401-99A5-4941-B13C-FE740A0994F3}"/>
              </a:ext>
            </a:extLst>
          </p:cNvPr>
          <p:cNvSpPr txBox="1"/>
          <p:nvPr/>
        </p:nvSpPr>
        <p:spPr>
          <a:xfrm>
            <a:off x="979055" y="1062182"/>
            <a:ext cx="9337963" cy="1754326"/>
          </a:xfrm>
          <a:prstGeom prst="rect">
            <a:avLst/>
          </a:prstGeom>
          <a:noFill/>
        </p:spPr>
        <p:txBody>
          <a:bodyPr wrap="square" rtlCol="0">
            <a:spAutoFit/>
          </a:bodyPr>
          <a:lstStyle/>
          <a:p>
            <a:r>
              <a:rPr lang="en-GB" sz="5400" dirty="0">
                <a:latin typeface="+mj-lt"/>
              </a:rPr>
              <a:t>Open ID Connect (OIDC) is supported by almost all systems</a:t>
            </a:r>
            <a:r>
              <a:rPr lang="en-GB" dirty="0">
                <a:latin typeface="+mj-lt"/>
              </a:rPr>
              <a:t>.</a:t>
            </a:r>
          </a:p>
        </p:txBody>
      </p:sp>
      <p:sp>
        <p:nvSpPr>
          <p:cNvPr id="6" name="Textfeld 5">
            <a:extLst>
              <a:ext uri="{FF2B5EF4-FFF2-40B4-BE49-F238E27FC236}">
                <a16:creationId xmlns:a16="http://schemas.microsoft.com/office/drawing/2014/main" id="{2FBC3109-60FB-4457-A6E4-33C58BAE0E4E}"/>
              </a:ext>
            </a:extLst>
          </p:cNvPr>
          <p:cNvSpPr txBox="1"/>
          <p:nvPr/>
        </p:nvSpPr>
        <p:spPr>
          <a:xfrm>
            <a:off x="979055" y="3823855"/>
            <a:ext cx="10086109" cy="1077218"/>
          </a:xfrm>
          <a:prstGeom prst="rect">
            <a:avLst/>
          </a:prstGeom>
          <a:noFill/>
        </p:spPr>
        <p:txBody>
          <a:bodyPr wrap="square" rtlCol="0">
            <a:spAutoFit/>
          </a:bodyPr>
          <a:lstStyle/>
          <a:p>
            <a:r>
              <a:rPr lang="en-GB" sz="3200" dirty="0">
                <a:latin typeface="+mj-lt"/>
              </a:rPr>
              <a:t>Azure AD, Azure B2C, OKTA, IdentityServer4, </a:t>
            </a:r>
            <a:endParaRPr lang="en-CH" sz="3200">
              <a:latin typeface="+mj-lt"/>
            </a:endParaRPr>
          </a:p>
          <a:p>
            <a:r>
              <a:rPr lang="en-GB" sz="3200">
                <a:latin typeface="+mj-lt"/>
              </a:rPr>
              <a:t>google </a:t>
            </a:r>
            <a:r>
              <a:rPr lang="en-GB" sz="3200" dirty="0">
                <a:latin typeface="+mj-lt"/>
              </a:rPr>
              <a:t>accounts, </a:t>
            </a:r>
            <a:r>
              <a:rPr lang="en-GB" sz="3200" dirty="0" err="1">
                <a:latin typeface="+mj-lt"/>
              </a:rPr>
              <a:t>Openiddict</a:t>
            </a:r>
            <a:r>
              <a:rPr lang="en-GB" sz="3200" dirty="0">
                <a:latin typeface="+mj-lt"/>
              </a:rPr>
              <a:t>, node-</a:t>
            </a:r>
            <a:r>
              <a:rPr lang="en-GB" sz="3200" dirty="0" err="1">
                <a:latin typeface="+mj-lt"/>
              </a:rPr>
              <a:t>oidc</a:t>
            </a:r>
            <a:r>
              <a:rPr lang="en-GB" sz="3200" dirty="0">
                <a:latin typeface="+mj-lt"/>
              </a:rPr>
              <a:t>-provider</a:t>
            </a:r>
          </a:p>
        </p:txBody>
      </p:sp>
    </p:spTree>
    <p:extLst>
      <p:ext uri="{BB962C8B-B14F-4D97-AF65-F5344CB8AC3E}">
        <p14:creationId xmlns:p14="http://schemas.microsoft.com/office/powerpoint/2010/main" val="179510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4BF6763-A911-4B8B-9041-34A87ECDC37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4E448CED-6AAE-4C85-A31F-DC0A064D65A8}"/>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8597F5A9-0022-40FD-88C9-0E59B01C5697}"/>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5D6180B-2741-451D-902B-FE8BF47D11E4}"/>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110AC3BD-5037-4B54-9E98-17ABF94BF84D}"/>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AEA5662-4E07-41AE-A530-FC0BF577536D}"/>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F7A682D4-588F-44AA-9858-E9316562408F}"/>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DDE2074-8F38-4AA5-B790-661C0CACD820}"/>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D8174526-0CC9-4366-862B-8DC1608BCF66}"/>
              </a:ext>
            </a:extLst>
          </p:cNvPr>
          <p:cNvPicPr>
            <a:picLocks noChangeAspect="1"/>
          </p:cNvPicPr>
          <p:nvPr/>
        </p:nvPicPr>
        <p:blipFill>
          <a:blip r:embed="rId2"/>
          <a:stretch>
            <a:fillRect/>
          </a:stretch>
        </p:blipFill>
        <p:spPr>
          <a:xfrm>
            <a:off x="455714" y="3873438"/>
            <a:ext cx="11021963" cy="638264"/>
          </a:xfrm>
          <a:prstGeom prst="rect">
            <a:avLst/>
          </a:prstGeom>
        </p:spPr>
      </p:pic>
    </p:spTree>
    <p:extLst>
      <p:ext uri="{BB962C8B-B14F-4D97-AF65-F5344CB8AC3E}">
        <p14:creationId xmlns:p14="http://schemas.microsoft.com/office/powerpoint/2010/main" val="1865077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C95BEF-1BE0-4945-9439-AECFD858C2DA}"/>
              </a:ext>
            </a:extLst>
          </p:cNvPr>
          <p:cNvSpPr>
            <a:spLocks noGrp="1"/>
          </p:cNvSpPr>
          <p:nvPr>
            <p:ph type="title"/>
          </p:nvPr>
        </p:nvSpPr>
        <p:spPr>
          <a:xfrm>
            <a:off x="863029" y="1012004"/>
            <a:ext cx="3416158" cy="4795408"/>
          </a:xfrm>
        </p:spPr>
        <p:txBody>
          <a:bodyPr>
            <a:normAutofit/>
          </a:bodyPr>
          <a:lstStyle/>
          <a:p>
            <a:r>
              <a:rPr lang="en-GB" sz="2400" dirty="0">
                <a:solidFill>
                  <a:srgbClr val="FFFFFF"/>
                </a:solidFill>
              </a:rPr>
              <a:t>OpenID Connect Flows</a:t>
            </a:r>
            <a:br>
              <a:rPr lang="en-CH" sz="2400" dirty="0">
                <a:solidFill>
                  <a:srgbClr val="FFFFFF"/>
                </a:solidFill>
              </a:rPr>
            </a:br>
            <a:br>
              <a:rPr lang="en-CH" sz="2400" dirty="0">
                <a:solidFill>
                  <a:srgbClr val="FFFFFF"/>
                </a:solidFill>
              </a:rPr>
            </a:br>
            <a:r>
              <a:rPr lang="en-GB" sz="2400" dirty="0">
                <a:solidFill>
                  <a:srgbClr val="FFFFFF"/>
                </a:solidFill>
              </a:rPr>
              <a:t>OAuth2 Flows </a:t>
            </a:r>
            <a:br>
              <a:rPr lang="en-GB" sz="2400" dirty="0">
                <a:solidFill>
                  <a:srgbClr val="FFFFFF"/>
                </a:solidFill>
              </a:rPr>
            </a:br>
            <a:br>
              <a:rPr lang="en-CH" sz="2400" dirty="0">
                <a:solidFill>
                  <a:srgbClr val="FFFFFF"/>
                </a:solidFill>
              </a:rPr>
            </a:br>
            <a:br>
              <a:rPr lang="en-CH" sz="2400" dirty="0">
                <a:solidFill>
                  <a:srgbClr val="FFFFFF"/>
                </a:solidFill>
              </a:rPr>
            </a:br>
            <a:br>
              <a:rPr lang="en-GB" sz="2400" dirty="0">
                <a:solidFill>
                  <a:srgbClr val="FFFFFF"/>
                </a:solidFill>
              </a:rPr>
            </a:br>
            <a:r>
              <a:rPr lang="en-GB" sz="1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http://openid.net/specs/openid-connect-core-1_0.html</a:t>
            </a:r>
            <a:endParaRPr lang="en-GB" sz="1800" dirty="0">
              <a:solidFill>
                <a:schemeClr val="accent1">
                  <a:lumMod val="60000"/>
                  <a:lumOff val="40000"/>
                </a:schemeClr>
              </a:solidFill>
            </a:endParaRPr>
          </a:p>
        </p:txBody>
      </p:sp>
      <p:graphicFrame>
        <p:nvGraphicFramePr>
          <p:cNvPr id="5" name="Content Placeholder 2">
            <a:extLst>
              <a:ext uri="{FF2B5EF4-FFF2-40B4-BE49-F238E27FC236}">
                <a16:creationId xmlns:a16="http://schemas.microsoft.com/office/drawing/2014/main" id="{C5DC0DCD-26FE-487E-8576-A3F85646EEA1}"/>
              </a:ext>
            </a:extLst>
          </p:cNvPr>
          <p:cNvGraphicFramePr>
            <a:graphicFrameLocks noGrp="1"/>
          </p:cNvGraphicFramePr>
          <p:nvPr>
            <p:ph idx="1"/>
            <p:extLst>
              <p:ext uri="{D42A27DB-BD31-4B8C-83A1-F6EECF244321}">
                <p14:modId xmlns:p14="http://schemas.microsoft.com/office/powerpoint/2010/main" val="37448338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2794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4900" kern="1200" dirty="0">
                <a:solidFill>
                  <a:schemeClr val="tx1"/>
                </a:solidFill>
                <a:latin typeface="+mj-lt"/>
                <a:ea typeface="+mj-ea"/>
                <a:cs typeface="+mj-cs"/>
              </a:rPr>
              <a:t>id token</a:t>
            </a:r>
            <a:br>
              <a:rPr lang="en-US" sz="4900" kern="1200" dirty="0">
                <a:solidFill>
                  <a:schemeClr val="tx1"/>
                </a:solidFill>
                <a:latin typeface="+mj-lt"/>
                <a:ea typeface="+mj-ea"/>
                <a:cs typeface="+mj-cs"/>
              </a:rPr>
            </a:br>
            <a:r>
              <a:rPr lang="en-US" sz="4900" kern="1200" dirty="0" err="1">
                <a:solidFill>
                  <a:schemeClr val="tx1"/>
                </a:solidFill>
                <a:latin typeface="+mj-lt"/>
                <a:ea typeface="+mj-ea"/>
                <a:cs typeface="+mj-cs"/>
              </a:rPr>
              <a:t>token</a:t>
            </a:r>
            <a:r>
              <a:rPr lang="en-US" sz="4900" kern="1200" dirty="0">
                <a:solidFill>
                  <a:schemeClr val="tx1"/>
                </a:solidFill>
                <a:latin typeface="+mj-lt"/>
                <a:ea typeface="+mj-ea"/>
                <a:cs typeface="+mj-cs"/>
              </a:rPr>
              <a:t> (access token)</a:t>
            </a:r>
            <a:br>
              <a:rPr lang="en-US" sz="4900" kern="1200" dirty="0">
                <a:solidFill>
                  <a:schemeClr val="tx1"/>
                </a:solidFill>
                <a:latin typeface="+mj-lt"/>
                <a:ea typeface="+mj-ea"/>
                <a:cs typeface="+mj-cs"/>
              </a:rPr>
            </a:br>
            <a:r>
              <a:rPr lang="en-US" sz="4900" kern="1200" dirty="0">
                <a:solidFill>
                  <a:schemeClr val="tx1"/>
                </a:solidFill>
                <a:latin typeface="+mj-lt"/>
                <a:ea typeface="+mj-ea"/>
                <a:cs typeface="+mj-cs"/>
              </a:rPr>
              <a:t>reference</a:t>
            </a:r>
            <a:r>
              <a:rPr lang="en-CH" sz="4900" kern="1200" dirty="0">
                <a:solidFill>
                  <a:schemeClr val="tx1"/>
                </a:solidFill>
                <a:latin typeface="+mj-lt"/>
                <a:ea typeface="+mj-ea"/>
                <a:cs typeface="+mj-cs"/>
              </a:rPr>
              <a:t> / </a:t>
            </a:r>
            <a:r>
              <a:rPr lang="de-CH" sz="4900" kern="1200" dirty="0">
                <a:solidFill>
                  <a:schemeClr val="tx1"/>
                </a:solidFill>
                <a:latin typeface="+mj-lt"/>
                <a:ea typeface="+mj-ea"/>
                <a:cs typeface="+mj-cs"/>
              </a:rPr>
              <a:t>s</a:t>
            </a:r>
            <a:r>
              <a:rPr lang="en-CH" sz="4900" kern="1200" dirty="0">
                <a:solidFill>
                  <a:schemeClr val="tx1"/>
                </a:solidFill>
                <a:latin typeface="+mj-lt"/>
                <a:ea typeface="+mj-ea"/>
                <a:cs typeface="+mj-cs"/>
              </a:rPr>
              <a:t>e</a:t>
            </a:r>
            <a:r>
              <a:rPr lang="de-CH" sz="4900" kern="1200" dirty="0">
                <a:solidFill>
                  <a:schemeClr val="tx1"/>
                </a:solidFill>
                <a:latin typeface="+mj-lt"/>
                <a:ea typeface="+mj-ea"/>
                <a:cs typeface="+mj-cs"/>
              </a:rPr>
              <a:t>l</a:t>
            </a:r>
            <a:r>
              <a:rPr lang="en-CH" sz="4900" kern="1200" dirty="0">
                <a:solidFill>
                  <a:schemeClr val="tx1"/>
                </a:solidFill>
                <a:latin typeface="+mj-lt"/>
                <a:ea typeface="+mj-ea"/>
                <a:cs typeface="+mj-cs"/>
              </a:rPr>
              <a:t>f </a:t>
            </a:r>
            <a:r>
              <a:rPr lang="de-CH" sz="4900" kern="1200" dirty="0">
                <a:solidFill>
                  <a:schemeClr val="tx1"/>
                </a:solidFill>
                <a:latin typeface="+mj-lt"/>
                <a:ea typeface="+mj-ea"/>
                <a:cs typeface="+mj-cs"/>
              </a:rPr>
              <a:t>c</a:t>
            </a:r>
            <a:r>
              <a:rPr lang="en-CH" sz="4900" kern="1200" dirty="0">
                <a:solidFill>
                  <a:schemeClr val="tx1"/>
                </a:solidFill>
                <a:latin typeface="+mj-lt"/>
                <a:ea typeface="+mj-ea"/>
                <a:cs typeface="+mj-cs"/>
              </a:rPr>
              <a:t>o</a:t>
            </a:r>
            <a:r>
              <a:rPr lang="de-CH" sz="4900" kern="1200" dirty="0">
                <a:solidFill>
                  <a:schemeClr val="tx1"/>
                </a:solidFill>
                <a:latin typeface="+mj-lt"/>
                <a:ea typeface="+mj-ea"/>
                <a:cs typeface="+mj-cs"/>
              </a:rPr>
              <a:t>n</a:t>
            </a:r>
            <a:r>
              <a:rPr lang="en-CH" sz="4900" kern="1200" dirty="0">
                <a:solidFill>
                  <a:schemeClr val="tx1"/>
                </a:solidFill>
                <a:latin typeface="+mj-lt"/>
                <a:ea typeface="+mj-ea"/>
                <a:cs typeface="+mj-cs"/>
              </a:rPr>
              <a:t>t</a:t>
            </a:r>
            <a:r>
              <a:rPr lang="de-CH" sz="4900" kern="1200" dirty="0">
                <a:solidFill>
                  <a:schemeClr val="tx1"/>
                </a:solidFill>
                <a:latin typeface="+mj-lt"/>
                <a:ea typeface="+mj-ea"/>
                <a:cs typeface="+mj-cs"/>
              </a:rPr>
              <a:t>a</a:t>
            </a:r>
            <a:r>
              <a:rPr lang="en-CH" sz="4900" kern="1200" dirty="0" err="1">
                <a:solidFill>
                  <a:schemeClr val="tx1"/>
                </a:solidFill>
                <a:latin typeface="+mj-lt"/>
                <a:ea typeface="+mj-ea"/>
                <a:cs typeface="+mj-cs"/>
              </a:rPr>
              <a:t>i</a:t>
            </a:r>
            <a:r>
              <a:rPr lang="de-CH" sz="4900" kern="1200" dirty="0">
                <a:solidFill>
                  <a:schemeClr val="tx1"/>
                </a:solidFill>
                <a:latin typeface="+mj-lt"/>
                <a:ea typeface="+mj-ea"/>
                <a:cs typeface="+mj-cs"/>
              </a:rPr>
              <a:t>n</a:t>
            </a:r>
            <a:r>
              <a:rPr lang="en-CH" sz="4900" kern="1200" dirty="0">
                <a:solidFill>
                  <a:schemeClr val="tx1"/>
                </a:solidFill>
                <a:latin typeface="+mj-lt"/>
                <a:ea typeface="+mj-ea"/>
                <a:cs typeface="+mj-cs"/>
              </a:rPr>
              <a:t>e</a:t>
            </a:r>
            <a:r>
              <a:rPr lang="de-CH" sz="4900" kern="1200" dirty="0">
                <a:solidFill>
                  <a:schemeClr val="tx1"/>
                </a:solidFill>
                <a:latin typeface="+mj-lt"/>
                <a:ea typeface="+mj-ea"/>
                <a:cs typeface="+mj-cs"/>
              </a:rPr>
              <a:t>d</a:t>
            </a:r>
            <a:r>
              <a:rPr lang="en-US" sz="4900" kern="1200" dirty="0">
                <a:solidFill>
                  <a:schemeClr val="tx1"/>
                </a:solidFill>
                <a:latin typeface="+mj-lt"/>
                <a:ea typeface="+mj-ea"/>
                <a:cs typeface="+mj-cs"/>
              </a:rPr>
              <a:t> token</a:t>
            </a:r>
            <a:br>
              <a:rPr lang="en-US" sz="4900" kern="1200" dirty="0">
                <a:solidFill>
                  <a:schemeClr val="tx1"/>
                </a:solidFill>
                <a:latin typeface="+mj-lt"/>
                <a:ea typeface="+mj-ea"/>
                <a:cs typeface="+mj-cs"/>
              </a:rPr>
            </a:br>
            <a:r>
              <a:rPr lang="en-US" sz="4900" kern="1200" dirty="0">
                <a:solidFill>
                  <a:schemeClr val="tx1"/>
                </a:solidFill>
                <a:latin typeface="+mj-lt"/>
                <a:ea typeface="+mj-ea"/>
                <a:cs typeface="+mj-cs"/>
              </a:rPr>
              <a:t>refresh token</a:t>
            </a:r>
          </a:p>
        </p:txBody>
      </p:sp>
      <p:sp>
        <p:nvSpPr>
          <p:cNvPr id="5" name="Titel 3">
            <a:extLst>
              <a:ext uri="{FF2B5EF4-FFF2-40B4-BE49-F238E27FC236}">
                <a16:creationId xmlns:a16="http://schemas.microsoft.com/office/drawing/2014/main" id="{C67111A6-D534-4060-953B-878665986617}"/>
              </a:ext>
            </a:extLst>
          </p:cNvPr>
          <p:cNvSpPr txBox="1">
            <a:spLocks/>
          </p:cNvSpPr>
          <p:nvPr/>
        </p:nvSpPr>
        <p:spPr>
          <a:xfrm>
            <a:off x="1524000" y="4256436"/>
            <a:ext cx="9144000" cy="160081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US" sz="2400" kern="1200">
                <a:solidFill>
                  <a:schemeClr val="accent1"/>
                </a:solidFill>
                <a:latin typeface="+mn-lt"/>
                <a:ea typeface="+mn-ea"/>
                <a:cs typeface="+mn-cs"/>
              </a:rPr>
              <a:t>scope</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Back-Channel</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Front-Channel</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User Agent</a:t>
            </a:r>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93613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feld 1">
            <a:extLst>
              <a:ext uri="{FF2B5EF4-FFF2-40B4-BE49-F238E27FC236}">
                <a16:creationId xmlns:a16="http://schemas.microsoft.com/office/drawing/2014/main" id="{6EDB35B4-7633-47C8-B7B9-65442B9C71DE}"/>
              </a:ext>
            </a:extLst>
          </p:cNvPr>
          <p:cNvSpPr txBox="1"/>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p>
            <a:pPr algn="ctr">
              <a:lnSpc>
                <a:spcPct val="90000"/>
              </a:lnSpc>
              <a:spcBef>
                <a:spcPct val="0"/>
              </a:spcBef>
              <a:spcAft>
                <a:spcPts val="600"/>
              </a:spcAft>
            </a:pPr>
            <a:r>
              <a:rPr lang="en-US" sz="2800" kern="1200" dirty="0">
                <a:solidFill>
                  <a:schemeClr val="bg1"/>
                </a:solidFill>
                <a:latin typeface="+mj-lt"/>
                <a:ea typeface="+mj-ea"/>
                <a:cs typeface="+mj-cs"/>
              </a:rPr>
              <a:t>OAuth2 Resource Owner Credentials Flow</a:t>
            </a:r>
          </a:p>
        </p:txBody>
      </p:sp>
      <p:sp>
        <p:nvSpPr>
          <p:cNvPr id="6" name="Textfeld 5">
            <a:extLst>
              <a:ext uri="{FF2B5EF4-FFF2-40B4-BE49-F238E27FC236}">
                <a16:creationId xmlns:a16="http://schemas.microsoft.com/office/drawing/2014/main" id="{71D9F284-7040-4FF8-987E-2AEAF2284DEF}"/>
              </a:ext>
            </a:extLst>
          </p:cNvPr>
          <p:cNvSpPr txBox="1"/>
          <p:nvPr/>
        </p:nvSpPr>
        <p:spPr>
          <a:xfrm>
            <a:off x="643468" y="2638044"/>
            <a:ext cx="3363974" cy="341562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2400" dirty="0">
                <a:solidFill>
                  <a:schemeClr val="bg1"/>
                </a:solidFill>
              </a:rPr>
              <a:t>MC to MC applications</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trusted client</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err="1">
                <a:solidFill>
                  <a:schemeClr val="bg1"/>
                </a:solidFill>
              </a:rPr>
              <a:t>grant_type</a:t>
            </a:r>
            <a:r>
              <a:rPr lang="en-US" sz="2400" dirty="0">
                <a:solidFill>
                  <a:schemeClr val="bg1"/>
                </a:solidFill>
              </a:rPr>
              <a:t>=</a:t>
            </a:r>
            <a:r>
              <a:rPr lang="en-US" sz="2400" dirty="0" err="1">
                <a:solidFill>
                  <a:schemeClr val="bg1"/>
                </a:solidFill>
              </a:rPr>
              <a:t>client_credential&amp;client_id</a:t>
            </a:r>
            <a:r>
              <a:rPr lang="en-US" sz="2400" dirty="0">
                <a:solidFill>
                  <a:schemeClr val="bg1"/>
                </a:solidFill>
              </a:rPr>
              <a:t>=</a:t>
            </a:r>
            <a:r>
              <a:rPr lang="en-US" sz="2400" dirty="0" err="1">
                <a:solidFill>
                  <a:schemeClr val="bg1"/>
                </a:solidFill>
              </a:rPr>
              <a:t>xxxxxxxxxx&amp;client_secret</a:t>
            </a:r>
            <a:r>
              <a:rPr lang="en-US" sz="2400" dirty="0">
                <a:solidFill>
                  <a:schemeClr val="bg1"/>
                </a:solidFill>
              </a:rPr>
              <a:t>=</a:t>
            </a:r>
            <a:r>
              <a:rPr lang="en-US" sz="2400" dirty="0" err="1">
                <a:solidFill>
                  <a:schemeClr val="bg1"/>
                </a:solidFill>
              </a:rPr>
              <a:t>xxxxxxxxxx</a:t>
            </a:r>
            <a:endParaRPr lang="en-US" sz="2400" dirty="0">
              <a:solidFill>
                <a:schemeClr val="bg1"/>
              </a:solidFill>
            </a:endParaRP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Limited user cases</a:t>
            </a:r>
          </a:p>
        </p:txBody>
      </p:sp>
      <p:pic>
        <p:nvPicPr>
          <p:cNvPr id="4" name="Grafik 3">
            <a:extLst>
              <a:ext uri="{FF2B5EF4-FFF2-40B4-BE49-F238E27FC236}">
                <a16:creationId xmlns:a16="http://schemas.microsoft.com/office/drawing/2014/main" id="{104AE858-C4E6-4510-B881-80E4CA62EC8F}"/>
              </a:ext>
            </a:extLst>
          </p:cNvPr>
          <p:cNvPicPr>
            <a:picLocks noChangeAspect="1"/>
          </p:cNvPicPr>
          <p:nvPr/>
        </p:nvPicPr>
        <p:blipFill>
          <a:blip r:embed="rId3"/>
          <a:stretch>
            <a:fillRect/>
          </a:stretch>
        </p:blipFill>
        <p:spPr>
          <a:xfrm>
            <a:off x="5731573" y="643467"/>
            <a:ext cx="5383148" cy="5410199"/>
          </a:xfrm>
          <a:prstGeom prst="rect">
            <a:avLst/>
          </a:prstGeom>
        </p:spPr>
      </p:pic>
    </p:spTree>
    <p:extLst>
      <p:ext uri="{BB962C8B-B14F-4D97-AF65-F5344CB8AC3E}">
        <p14:creationId xmlns:p14="http://schemas.microsoft.com/office/powerpoint/2010/main" val="1162063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7995-6543-4656-845E-51C9D39A8449}"/>
              </a:ext>
            </a:extLst>
          </p:cNvPr>
          <p:cNvSpPr>
            <a:spLocks noGrp="1"/>
          </p:cNvSpPr>
          <p:nvPr>
            <p:ph type="title"/>
          </p:nvPr>
        </p:nvSpPr>
        <p:spPr/>
        <p:txBody>
          <a:bodyPr/>
          <a:lstStyle/>
          <a:p>
            <a:r>
              <a:rPr lang="en-GB" dirty="0"/>
              <a:t>OAuth2 Resource Owner Credentials Flow</a:t>
            </a:r>
            <a:endParaRPr lang="en-CH" dirty="0"/>
          </a:p>
        </p:txBody>
      </p:sp>
      <p:pic>
        <p:nvPicPr>
          <p:cNvPr id="4" name="Picture 3">
            <a:extLst>
              <a:ext uri="{FF2B5EF4-FFF2-40B4-BE49-F238E27FC236}">
                <a16:creationId xmlns:a16="http://schemas.microsoft.com/office/drawing/2014/main" id="{0277E0AA-E7F4-4A20-86C9-8BD8DF52C1CA}"/>
              </a:ext>
            </a:extLst>
          </p:cNvPr>
          <p:cNvPicPr>
            <a:picLocks noChangeAspect="1"/>
          </p:cNvPicPr>
          <p:nvPr/>
        </p:nvPicPr>
        <p:blipFill>
          <a:blip r:embed="rId3"/>
          <a:stretch>
            <a:fillRect/>
          </a:stretch>
        </p:blipFill>
        <p:spPr>
          <a:xfrm>
            <a:off x="1319155" y="1741921"/>
            <a:ext cx="9293036" cy="4944415"/>
          </a:xfrm>
          <a:prstGeom prst="rect">
            <a:avLst/>
          </a:prstGeom>
        </p:spPr>
      </p:pic>
      <p:pic>
        <p:nvPicPr>
          <p:cNvPr id="5" name="Grafik 3">
            <a:extLst>
              <a:ext uri="{FF2B5EF4-FFF2-40B4-BE49-F238E27FC236}">
                <a16:creationId xmlns:a16="http://schemas.microsoft.com/office/drawing/2014/main" id="{15AA321F-FA9D-4842-B43A-84AB13658DA5}"/>
              </a:ext>
            </a:extLst>
          </p:cNvPr>
          <p:cNvPicPr>
            <a:picLocks noChangeAspect="1"/>
          </p:cNvPicPr>
          <p:nvPr/>
        </p:nvPicPr>
        <p:blipFill>
          <a:blip r:embed="rId4"/>
          <a:stretch>
            <a:fillRect/>
          </a:stretch>
        </p:blipFill>
        <p:spPr>
          <a:xfrm>
            <a:off x="10708781" y="574752"/>
            <a:ext cx="901775" cy="906307"/>
          </a:xfrm>
          <a:prstGeom prst="rect">
            <a:avLst/>
          </a:prstGeom>
        </p:spPr>
      </p:pic>
    </p:spTree>
    <p:extLst>
      <p:ext uri="{BB962C8B-B14F-4D97-AF65-F5344CB8AC3E}">
        <p14:creationId xmlns:p14="http://schemas.microsoft.com/office/powerpoint/2010/main" val="828618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800" kern="1200" dirty="0">
                <a:solidFill>
                  <a:schemeClr val="bg1"/>
                </a:solidFill>
                <a:latin typeface="+mj-lt"/>
                <a:ea typeface="+mj-ea"/>
                <a:cs typeface="+mj-cs"/>
              </a:rPr>
              <a:t>O</a:t>
            </a:r>
            <a:r>
              <a:rPr lang="en-CH" sz="2800" kern="1200" dirty="0">
                <a:solidFill>
                  <a:schemeClr val="bg1"/>
                </a:solidFill>
                <a:latin typeface="+mj-lt"/>
                <a:ea typeface="+mj-ea"/>
                <a:cs typeface="+mj-cs"/>
              </a:rPr>
              <a:t>p</a:t>
            </a:r>
            <a:r>
              <a:rPr lang="de-CH" sz="2800" kern="1200" dirty="0">
                <a:solidFill>
                  <a:schemeClr val="bg1"/>
                </a:solidFill>
                <a:latin typeface="+mj-lt"/>
                <a:ea typeface="+mj-ea"/>
                <a:cs typeface="+mj-cs"/>
              </a:rPr>
              <a:t>e</a:t>
            </a:r>
            <a:r>
              <a:rPr lang="en-CH" sz="2800" kern="1200" dirty="0">
                <a:solidFill>
                  <a:schemeClr val="bg1"/>
                </a:solidFill>
                <a:latin typeface="+mj-lt"/>
                <a:ea typeface="+mj-ea"/>
                <a:cs typeface="+mj-cs"/>
              </a:rPr>
              <a:t>n</a:t>
            </a:r>
            <a:r>
              <a:rPr lang="de-CH" sz="2800" kern="1200" dirty="0">
                <a:solidFill>
                  <a:schemeClr val="bg1"/>
                </a:solidFill>
                <a:latin typeface="+mj-lt"/>
                <a:ea typeface="+mj-ea"/>
                <a:cs typeface="+mj-cs"/>
              </a:rPr>
              <a:t>I</a:t>
            </a:r>
            <a:r>
              <a:rPr lang="en-CH" sz="2800" kern="1200" dirty="0">
                <a:solidFill>
                  <a:schemeClr val="bg1"/>
                </a:solidFill>
                <a:latin typeface="+mj-lt"/>
                <a:ea typeface="+mj-ea"/>
                <a:cs typeface="+mj-cs"/>
              </a:rPr>
              <a:t>D </a:t>
            </a:r>
            <a:r>
              <a:rPr lang="de-CH" sz="2800" kern="1200" dirty="0">
                <a:solidFill>
                  <a:schemeClr val="bg1"/>
                </a:solidFill>
                <a:latin typeface="+mj-lt"/>
                <a:ea typeface="+mj-ea"/>
                <a:cs typeface="+mj-cs"/>
              </a:rPr>
              <a:t>C</a:t>
            </a:r>
            <a:r>
              <a:rPr lang="en-CH" sz="2800" kern="1200" dirty="0">
                <a:solidFill>
                  <a:schemeClr val="bg1"/>
                </a:solidFill>
                <a:latin typeface="+mj-lt"/>
                <a:ea typeface="+mj-ea"/>
                <a:cs typeface="+mj-cs"/>
              </a:rPr>
              <a:t>o</a:t>
            </a:r>
            <a:r>
              <a:rPr lang="de-CH" sz="2800" kern="1200" dirty="0">
                <a:solidFill>
                  <a:schemeClr val="bg1"/>
                </a:solidFill>
                <a:latin typeface="+mj-lt"/>
                <a:ea typeface="+mj-ea"/>
                <a:cs typeface="+mj-cs"/>
              </a:rPr>
              <a:t>n</a:t>
            </a:r>
            <a:r>
              <a:rPr lang="en-CH" sz="2800" kern="1200" dirty="0">
                <a:solidFill>
                  <a:schemeClr val="bg1"/>
                </a:solidFill>
                <a:latin typeface="+mj-lt"/>
                <a:ea typeface="+mj-ea"/>
                <a:cs typeface="+mj-cs"/>
              </a:rPr>
              <a:t>n</a:t>
            </a:r>
            <a:r>
              <a:rPr lang="de-CH" sz="2800" kern="1200" dirty="0">
                <a:solidFill>
                  <a:schemeClr val="bg1"/>
                </a:solidFill>
                <a:latin typeface="+mj-lt"/>
                <a:ea typeface="+mj-ea"/>
                <a:cs typeface="+mj-cs"/>
              </a:rPr>
              <a:t>e</a:t>
            </a:r>
            <a:r>
              <a:rPr lang="en-CH" sz="2800" kern="1200" dirty="0">
                <a:solidFill>
                  <a:schemeClr val="bg1"/>
                </a:solidFill>
                <a:latin typeface="+mj-lt"/>
                <a:ea typeface="+mj-ea"/>
                <a:cs typeface="+mj-cs"/>
              </a:rPr>
              <a:t>c</a:t>
            </a:r>
            <a:r>
              <a:rPr lang="de-CH" sz="2800" kern="1200" dirty="0">
                <a:solidFill>
                  <a:schemeClr val="bg1"/>
                </a:solidFill>
                <a:latin typeface="+mj-lt"/>
                <a:ea typeface="+mj-ea"/>
                <a:cs typeface="+mj-cs"/>
              </a:rPr>
              <a:t>t</a:t>
            </a:r>
            <a:r>
              <a:rPr lang="en-US" sz="2800" kern="1200" dirty="0">
                <a:solidFill>
                  <a:schemeClr val="bg1"/>
                </a:solidFill>
                <a:latin typeface="+mj-lt"/>
                <a:ea typeface="+mj-ea"/>
                <a:cs typeface="+mj-cs"/>
              </a:rPr>
              <a:t> Authorization Code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2400" dirty="0">
                <a:solidFill>
                  <a:schemeClr val="bg1"/>
                </a:solidFill>
              </a:rPr>
              <a:t>Server to server applications with User</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Can keep secrets, is trusted</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Client is authenticated</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err="1">
                <a:solidFill>
                  <a:schemeClr val="bg1"/>
                </a:solidFill>
              </a:rPr>
              <a:t>response_type</a:t>
            </a:r>
            <a:r>
              <a:rPr lang="en-US" sz="2400" dirty="0">
                <a:solidFill>
                  <a:schemeClr val="bg1"/>
                </a:solidFill>
              </a:rPr>
              <a:t> = code</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5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8BF86C40-D13A-44BE-93AB-C77E437CCFA9}"/>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pic>
        <p:nvPicPr>
          <p:cNvPr id="8" name="Picture 2" descr="Back Home">
            <a:extLst>
              <a:ext uri="{FF2B5EF4-FFF2-40B4-BE49-F238E27FC236}">
                <a16:creationId xmlns:a16="http://schemas.microsoft.com/office/drawing/2014/main" id="{C57F88B1-4863-4743-A9EC-991DA6D12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D04C057E-00DE-461B-BD58-093AD89D03B1}"/>
              </a:ext>
            </a:extLst>
          </p:cNvPr>
          <p:cNvPicPr>
            <a:picLocks noChangeAspect="1"/>
          </p:cNvPicPr>
          <p:nvPr/>
        </p:nvPicPr>
        <p:blipFill>
          <a:blip r:embed="rId4"/>
          <a:stretch>
            <a:fillRect/>
          </a:stretch>
        </p:blipFill>
        <p:spPr>
          <a:xfrm>
            <a:off x="1166585" y="1422222"/>
            <a:ext cx="9858829" cy="5062284"/>
          </a:xfrm>
          <a:prstGeom prst="rect">
            <a:avLst/>
          </a:prstGeom>
        </p:spPr>
      </p:pic>
    </p:spTree>
    <p:extLst>
      <p:ext uri="{BB962C8B-B14F-4D97-AF65-F5344CB8AC3E}">
        <p14:creationId xmlns:p14="http://schemas.microsoft.com/office/powerpoint/2010/main" val="3648880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800" kern="1200">
                <a:solidFill>
                  <a:schemeClr val="bg1"/>
                </a:solidFill>
                <a:latin typeface="+mj-lt"/>
                <a:ea typeface="+mj-ea"/>
                <a:cs typeface="+mj-cs"/>
              </a:rPr>
              <a:t>OIDC </a:t>
            </a:r>
            <a:r>
              <a:rPr lang="en-CH" sz="2800" kern="1200" dirty="0">
                <a:solidFill>
                  <a:schemeClr val="bg1"/>
                </a:solidFill>
                <a:latin typeface="+mj-lt"/>
                <a:ea typeface="+mj-ea"/>
                <a:cs typeface="+mj-cs"/>
              </a:rPr>
              <a:t>H</a:t>
            </a:r>
            <a:r>
              <a:rPr lang="de-CH" sz="2800" kern="1200" dirty="0">
                <a:solidFill>
                  <a:schemeClr val="bg1"/>
                </a:solidFill>
                <a:latin typeface="+mj-lt"/>
                <a:ea typeface="+mj-ea"/>
                <a:cs typeface="+mj-cs"/>
              </a:rPr>
              <a:t>y</a:t>
            </a:r>
            <a:r>
              <a:rPr lang="en-CH" sz="2800" kern="1200" dirty="0">
                <a:solidFill>
                  <a:schemeClr val="bg1"/>
                </a:solidFill>
                <a:latin typeface="+mj-lt"/>
                <a:ea typeface="+mj-ea"/>
                <a:cs typeface="+mj-cs"/>
              </a:rPr>
              <a:t>b</a:t>
            </a:r>
            <a:r>
              <a:rPr lang="de-CH" sz="2800" kern="1200" dirty="0">
                <a:solidFill>
                  <a:schemeClr val="bg1"/>
                </a:solidFill>
                <a:latin typeface="+mj-lt"/>
                <a:ea typeface="+mj-ea"/>
                <a:cs typeface="+mj-cs"/>
              </a:rPr>
              <a:t>r</a:t>
            </a:r>
            <a:r>
              <a:rPr lang="en-CH" sz="2800" kern="1200" dirty="0" err="1">
                <a:solidFill>
                  <a:schemeClr val="bg1"/>
                </a:solidFill>
                <a:latin typeface="+mj-lt"/>
                <a:ea typeface="+mj-ea"/>
                <a:cs typeface="+mj-cs"/>
              </a:rPr>
              <a:t>i</a:t>
            </a:r>
            <a:r>
              <a:rPr lang="de-CH" sz="2800" kern="1200" dirty="0">
                <a:solidFill>
                  <a:schemeClr val="bg1"/>
                </a:solidFill>
                <a:latin typeface="+mj-lt"/>
                <a:ea typeface="+mj-ea"/>
                <a:cs typeface="+mj-cs"/>
              </a:rPr>
              <a:t>d</a:t>
            </a:r>
            <a:r>
              <a:rPr lang="en-US" sz="2800" kern="1200" dirty="0">
                <a:solidFill>
                  <a:schemeClr val="bg1"/>
                </a:solidFill>
                <a:latin typeface="+mj-lt"/>
                <a:ea typeface="+mj-ea"/>
                <a:cs typeface="+mj-cs"/>
              </a:rPr>
              <a:t>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324637"/>
            <a:ext cx="3363974" cy="4179194"/>
          </a:xfrm>
          <a:prstGeom prst="rect">
            <a:avLst/>
          </a:prstGeom>
        </p:spPr>
        <p:txBody>
          <a:bodyPr vert="horz" lIns="91440" tIns="45720" rIns="91440" bIns="45720" rtlCol="0">
            <a:noAutofit/>
          </a:bodyPr>
          <a:lstStyle/>
          <a:p>
            <a:pPr marL="285750" indent="-285750">
              <a:buFont typeface="Arial" panose="020B0604020202020204" pitchFamily="34" charset="0"/>
              <a:buChar char="•"/>
            </a:pPr>
            <a:r>
              <a:rPr lang="en-GB" sz="2400" dirty="0">
                <a:solidFill>
                  <a:schemeClr val="bg1"/>
                </a:solidFill>
              </a:rPr>
              <a:t>Mix of the Code and Implicit Flow</a:t>
            </a:r>
            <a:endParaRPr lang="en-CH" sz="2400" dirty="0">
              <a:solidFill>
                <a:schemeClr val="bg1"/>
              </a:solidFill>
            </a:endParaRPr>
          </a:p>
          <a:p>
            <a:endParaRPr lang="en-GB" sz="2400" dirty="0">
              <a:solidFill>
                <a:schemeClr val="bg1"/>
              </a:solidFill>
            </a:endParaRPr>
          </a:p>
          <a:p>
            <a:pPr marL="285750" indent="-285750">
              <a:buFont typeface="Arial" panose="020B0604020202020204" pitchFamily="34" charset="0"/>
              <a:buChar char="•"/>
            </a:pPr>
            <a:r>
              <a:rPr lang="en-GB" sz="2400" dirty="0">
                <a:solidFill>
                  <a:schemeClr val="bg1"/>
                </a:solidFill>
              </a:rPr>
              <a:t>Can be used for Web applications with server side rendering.</a:t>
            </a:r>
            <a:endParaRPr lang="en-CH" sz="2400" dirty="0">
              <a:solidFill>
                <a:schemeClr val="bg1"/>
              </a:solidFill>
            </a:endParaRPr>
          </a:p>
          <a:p>
            <a:endParaRPr lang="en-GB" sz="2400" dirty="0">
              <a:solidFill>
                <a:schemeClr val="bg1"/>
              </a:solidFill>
            </a:endParaRPr>
          </a:p>
          <a:p>
            <a:pPr marL="285750" indent="-285750">
              <a:buFont typeface="Arial" panose="020B0604020202020204" pitchFamily="34" charset="0"/>
              <a:buChar char="•"/>
            </a:pPr>
            <a:r>
              <a:rPr lang="en-US" altLang="en-US" sz="2400" dirty="0" err="1">
                <a:solidFill>
                  <a:schemeClr val="bg1"/>
                </a:solidFill>
              </a:rPr>
              <a:t>response_type</a:t>
            </a:r>
            <a:r>
              <a:rPr lang="en-US" altLang="en-US" sz="2400" dirty="0">
                <a:solidFill>
                  <a:schemeClr val="bg1"/>
                </a:solidFill>
              </a:rPr>
              <a:t> = code </a:t>
            </a:r>
            <a:r>
              <a:rPr lang="en-US" altLang="en-US" sz="2400" dirty="0" err="1">
                <a:solidFill>
                  <a:schemeClr val="bg1"/>
                </a:solidFill>
              </a:rPr>
              <a:t>id_token</a:t>
            </a:r>
            <a:r>
              <a:rPr lang="en-CH" altLang="en-US" sz="2400" dirty="0">
                <a:solidFill>
                  <a:schemeClr val="bg1"/>
                </a:solidFill>
              </a:rPr>
              <a:t> | </a:t>
            </a:r>
            <a:r>
              <a:rPr lang="en-GB" sz="2400" dirty="0">
                <a:solidFill>
                  <a:schemeClr val="bg1"/>
                </a:solidFill>
              </a:rPr>
              <a:t>code </a:t>
            </a:r>
            <a:r>
              <a:rPr lang="en-GB" sz="2400" dirty="0" err="1">
                <a:solidFill>
                  <a:schemeClr val="bg1"/>
                </a:solidFill>
              </a:rPr>
              <a:t>id_token</a:t>
            </a:r>
            <a:r>
              <a:rPr lang="en-GB" sz="2400" dirty="0">
                <a:solidFill>
                  <a:schemeClr val="bg1"/>
                </a:solidFill>
              </a:rPr>
              <a:t> token</a:t>
            </a:r>
            <a:r>
              <a:rPr lang="en-CH" sz="2400" dirty="0">
                <a:solidFill>
                  <a:schemeClr val="bg1"/>
                </a:solidFill>
              </a:rPr>
              <a:t> | </a:t>
            </a:r>
            <a:r>
              <a:rPr lang="en-GB" sz="2400" dirty="0">
                <a:solidFill>
                  <a:schemeClr val="bg1"/>
                </a:solidFill>
              </a:rPr>
              <a:t>code token </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702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FFC131CF-A91A-45BF-831D-43A5360AAF69}"/>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pic>
        <p:nvPicPr>
          <p:cNvPr id="8" name="Picture 2" descr="Back Home">
            <a:extLst>
              <a:ext uri="{FF2B5EF4-FFF2-40B4-BE49-F238E27FC236}">
                <a16:creationId xmlns:a16="http://schemas.microsoft.com/office/drawing/2014/main" id="{B6229B2C-C009-4392-82B8-C672FBC4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BD0CBA1B-D311-49DE-84D8-FE77A7D09690}"/>
              </a:ext>
            </a:extLst>
          </p:cNvPr>
          <p:cNvPicPr>
            <a:picLocks noChangeAspect="1"/>
          </p:cNvPicPr>
          <p:nvPr/>
        </p:nvPicPr>
        <p:blipFill>
          <a:blip r:embed="rId4"/>
          <a:stretch>
            <a:fillRect/>
          </a:stretch>
        </p:blipFill>
        <p:spPr>
          <a:xfrm>
            <a:off x="1169508" y="1470505"/>
            <a:ext cx="9852983" cy="5040438"/>
          </a:xfrm>
          <a:prstGeom prst="rect">
            <a:avLst/>
          </a:prstGeom>
        </p:spPr>
      </p:pic>
    </p:spTree>
    <p:extLst>
      <p:ext uri="{BB962C8B-B14F-4D97-AF65-F5344CB8AC3E}">
        <p14:creationId xmlns:p14="http://schemas.microsoft.com/office/powerpoint/2010/main" val="356827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3">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5">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extfeld 1">
            <a:extLst>
              <a:ext uri="{FF2B5EF4-FFF2-40B4-BE49-F238E27FC236}">
                <a16:creationId xmlns:a16="http://schemas.microsoft.com/office/drawing/2014/main" id="{B5619178-272B-4C5A-9561-6D5F033D924B}"/>
              </a:ext>
            </a:extLst>
          </p:cNvPr>
          <p:cNvGraphicFramePr/>
          <p:nvPr>
            <p:extLst>
              <p:ext uri="{D42A27DB-BD31-4B8C-83A1-F6EECF244321}">
                <p14:modId xmlns:p14="http://schemas.microsoft.com/office/powerpoint/2010/main" val="4049904791"/>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079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solidFill>
                  <a:schemeClr val="bg1"/>
                </a:solidFill>
              </a:rPr>
              <a:t>Native App PKCE Authorization Code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r>
              <a:rPr lang="en-GB" sz="2000" dirty="0">
                <a:solidFill>
                  <a:schemeClr val="bg1"/>
                </a:solidFill>
              </a:rPr>
              <a:t>RFC 7636</a:t>
            </a:r>
            <a:endParaRPr lang="en-CH" sz="2000" dirty="0">
              <a:solidFill>
                <a:schemeClr val="bg1"/>
              </a:solidFill>
            </a:endParaRPr>
          </a:p>
          <a:p>
            <a:endParaRPr lang="en-CH" sz="2000" dirty="0">
              <a:hlinkClick r:id="rId3">
                <a:extLst>
                  <a:ext uri="{A12FA001-AC4F-418D-AE19-62706E023703}">
                    <ahyp:hlinkClr xmlns:ahyp="http://schemas.microsoft.com/office/drawing/2018/hyperlinkcolor" val="tx"/>
                  </a:ext>
                </a:extLst>
              </a:hlinkClick>
            </a:endParaRPr>
          </a:p>
          <a:p>
            <a:r>
              <a:rPr lang="en-GB" sz="20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https://tools.ietf.org/html/rfc7636</a:t>
            </a:r>
            <a:endParaRPr lang="en-GB" sz="2000" dirty="0">
              <a:solidFill>
                <a:schemeClr val="accent1">
                  <a:lumMod val="60000"/>
                  <a:lumOff val="40000"/>
                </a:schemeClr>
              </a:solidFill>
            </a:endParaRP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03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D2216887-FB26-45FC-80CF-6B14C2B30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514" y="643467"/>
            <a:ext cx="10488971" cy="5571066"/>
          </a:xfrm>
          <a:prstGeom prst="rect">
            <a:avLst/>
          </a:prstGeom>
        </p:spPr>
      </p:pic>
    </p:spTree>
    <p:extLst>
      <p:ext uri="{BB962C8B-B14F-4D97-AF65-F5344CB8AC3E}">
        <p14:creationId xmlns:p14="http://schemas.microsoft.com/office/powerpoint/2010/main" val="4256673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2800" dirty="0">
                <a:solidFill>
                  <a:schemeClr val="bg1"/>
                </a:solidFill>
              </a:rPr>
              <a:t>S</a:t>
            </a:r>
            <a:r>
              <a:rPr lang="en-CH" sz="2800" dirty="0" err="1">
                <a:solidFill>
                  <a:schemeClr val="bg1"/>
                </a:solidFill>
              </a:rPr>
              <a:t>i</a:t>
            </a:r>
            <a:r>
              <a:rPr lang="de-CH" sz="2800" dirty="0">
                <a:solidFill>
                  <a:schemeClr val="bg1"/>
                </a:solidFill>
              </a:rPr>
              <a:t>n</a:t>
            </a:r>
            <a:r>
              <a:rPr lang="en-CH" sz="2800" dirty="0">
                <a:solidFill>
                  <a:schemeClr val="bg1"/>
                </a:solidFill>
              </a:rPr>
              <a:t>g</a:t>
            </a:r>
            <a:r>
              <a:rPr lang="de-CH" sz="2800" dirty="0">
                <a:solidFill>
                  <a:schemeClr val="bg1"/>
                </a:solidFill>
              </a:rPr>
              <a:t>l</a:t>
            </a:r>
            <a:r>
              <a:rPr lang="en-CH" sz="2800" dirty="0">
                <a:solidFill>
                  <a:schemeClr val="bg1"/>
                </a:solidFill>
              </a:rPr>
              <a:t>e </a:t>
            </a:r>
            <a:r>
              <a:rPr lang="de-CH" sz="2800" dirty="0">
                <a:solidFill>
                  <a:schemeClr val="bg1"/>
                </a:solidFill>
              </a:rPr>
              <a:t>P</a:t>
            </a:r>
            <a:r>
              <a:rPr lang="en-CH" sz="2800" dirty="0">
                <a:solidFill>
                  <a:schemeClr val="bg1"/>
                </a:solidFill>
              </a:rPr>
              <a:t>a</a:t>
            </a:r>
            <a:r>
              <a:rPr lang="de-CH" sz="2800" dirty="0">
                <a:solidFill>
                  <a:schemeClr val="bg1"/>
                </a:solidFill>
              </a:rPr>
              <a:t>g</a:t>
            </a:r>
            <a:r>
              <a:rPr lang="en-CH" sz="2800" dirty="0">
                <a:solidFill>
                  <a:schemeClr val="bg1"/>
                </a:solidFill>
              </a:rPr>
              <a:t>e </a:t>
            </a:r>
            <a:r>
              <a:rPr lang="de-CH" sz="2800" dirty="0">
                <a:solidFill>
                  <a:schemeClr val="bg1"/>
                </a:solidFill>
              </a:rPr>
              <a:t>A</a:t>
            </a:r>
            <a:r>
              <a:rPr lang="en-CH" sz="2800" dirty="0">
                <a:solidFill>
                  <a:schemeClr val="bg1"/>
                </a:solidFill>
              </a:rPr>
              <a:t>p</a:t>
            </a:r>
            <a:r>
              <a:rPr lang="de-CH" sz="2800" dirty="0">
                <a:solidFill>
                  <a:schemeClr val="bg1"/>
                </a:solidFill>
              </a:rPr>
              <a:t>p</a:t>
            </a:r>
            <a:r>
              <a:rPr lang="en-CH" sz="2800" dirty="0">
                <a:solidFill>
                  <a:schemeClr val="bg1"/>
                </a:solidFill>
              </a:rPr>
              <a:t>l</a:t>
            </a:r>
            <a:r>
              <a:rPr lang="de-CH" sz="2800" dirty="0">
                <a:solidFill>
                  <a:schemeClr val="bg1"/>
                </a:solidFill>
              </a:rPr>
              <a:t>i</a:t>
            </a:r>
            <a:r>
              <a:rPr lang="en-CH" sz="2800" dirty="0">
                <a:solidFill>
                  <a:schemeClr val="bg1"/>
                </a:solidFill>
              </a:rPr>
              <a:t>c</a:t>
            </a:r>
            <a:r>
              <a:rPr lang="de-CH" sz="2800" dirty="0">
                <a:solidFill>
                  <a:schemeClr val="bg1"/>
                </a:solidFill>
              </a:rPr>
              <a:t>a</a:t>
            </a:r>
            <a:r>
              <a:rPr lang="en-CH" sz="2800" dirty="0">
                <a:solidFill>
                  <a:schemeClr val="bg1"/>
                </a:solidFill>
              </a:rPr>
              <a:t>t</a:t>
            </a:r>
            <a:r>
              <a:rPr lang="de-CH" sz="2800" dirty="0">
                <a:solidFill>
                  <a:schemeClr val="bg1"/>
                </a:solidFill>
              </a:rPr>
              <a:t>i</a:t>
            </a:r>
            <a:r>
              <a:rPr lang="en-CH" sz="2800" dirty="0">
                <a:solidFill>
                  <a:schemeClr val="bg1"/>
                </a:solidFill>
              </a:rPr>
              <a:t>o</a:t>
            </a:r>
            <a:r>
              <a:rPr lang="de-CH" sz="2800" dirty="0">
                <a:solidFill>
                  <a:schemeClr val="bg1"/>
                </a:solidFill>
              </a:rPr>
              <a:t>n</a:t>
            </a:r>
            <a:r>
              <a:rPr lang="en-CH" sz="2800" dirty="0">
                <a:solidFill>
                  <a:schemeClr val="bg1"/>
                </a:solidFill>
              </a:rPr>
              <a:t>s</a:t>
            </a:r>
            <a:endParaRPr lang="en-GB" sz="2800" dirty="0">
              <a:solidFill>
                <a:schemeClr val="bg1"/>
              </a:solidFill>
              <a:hlinkClick r:id="rId3">
                <a:extLst>
                  <a:ext uri="{A12FA001-AC4F-418D-AE19-62706E023703}">
                    <ahyp:hlinkClr xmlns:ahyp="http://schemas.microsoft.com/office/drawing/2018/hyperlinkcolor" val="tx"/>
                  </a:ext>
                </a:extLst>
              </a:hlinkClick>
            </a:endParaRP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r>
              <a:rPr lang="en-CH" sz="2400" dirty="0">
                <a:solidFill>
                  <a:schemeClr val="bg1"/>
                </a:solidFill>
              </a:rPr>
              <a:t>Cookies</a:t>
            </a:r>
          </a:p>
          <a:p>
            <a:endParaRPr lang="en-CH" sz="2400" dirty="0">
              <a:solidFill>
                <a:schemeClr val="bg1"/>
              </a:solidFill>
            </a:endParaRPr>
          </a:p>
          <a:p>
            <a:r>
              <a:rPr lang="en-CH" sz="2400" dirty="0">
                <a:solidFill>
                  <a:schemeClr val="bg1"/>
                </a:solidFill>
              </a:rPr>
              <a:t>OIDC Code Flow with PKCE</a:t>
            </a:r>
          </a:p>
          <a:p>
            <a:endParaRPr lang="en-CH" sz="2400" dirty="0">
              <a:solidFill>
                <a:schemeClr val="bg1"/>
              </a:solidFill>
            </a:endParaRPr>
          </a:p>
          <a:p>
            <a:r>
              <a:rPr lang="en-CH" sz="2400" dirty="0">
                <a:solidFill>
                  <a:schemeClr val="bg1"/>
                </a:solidFill>
              </a:rPr>
              <a:t>OIDC Implicit Flow</a:t>
            </a:r>
          </a:p>
          <a:p>
            <a:endParaRPr lang="en-CH" sz="2000" dirty="0">
              <a:hlinkClick r:id="rId3"/>
            </a:endParaRPr>
          </a:p>
        </p:txBody>
      </p:sp>
      <p:pic>
        <p:nvPicPr>
          <p:cNvPr id="8" name="Picture 7">
            <a:extLst>
              <a:ext uri="{FF2B5EF4-FFF2-40B4-BE49-F238E27FC236}">
                <a16:creationId xmlns:a16="http://schemas.microsoft.com/office/drawing/2014/main" id="{62405B16-55F3-4536-B95B-1B73394A48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1235" y="190451"/>
            <a:ext cx="5338802" cy="6667549"/>
          </a:xfrm>
          <a:prstGeom prst="rect">
            <a:avLst/>
          </a:prstGeom>
        </p:spPr>
      </p:pic>
    </p:spTree>
    <p:extLst>
      <p:ext uri="{BB962C8B-B14F-4D97-AF65-F5344CB8AC3E}">
        <p14:creationId xmlns:p14="http://schemas.microsoft.com/office/powerpoint/2010/main" val="2715695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77455" y="497710"/>
            <a:ext cx="7648359" cy="131177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a:t>
            </a:r>
            <a:r>
              <a:rPr lang="en-CH" sz="12000" dirty="0"/>
              <a:t>C</a:t>
            </a:r>
            <a:r>
              <a:rPr lang="de-CH" sz="12000" dirty="0"/>
              <a:t>o</a:t>
            </a:r>
            <a:r>
              <a:rPr lang="en-CH" sz="12000" dirty="0"/>
              <a:t>d</a:t>
            </a:r>
            <a:r>
              <a:rPr lang="de-CH" sz="12000" dirty="0"/>
              <a:t>e</a:t>
            </a:r>
            <a:r>
              <a:rPr lang="en-CH" sz="12000" dirty="0"/>
              <a:t> </a:t>
            </a:r>
            <a:r>
              <a:rPr lang="de-CH" sz="12000" dirty="0"/>
              <a:t>f</a:t>
            </a:r>
            <a:r>
              <a:rPr lang="en-CH" sz="12000" dirty="0"/>
              <a:t>l</a:t>
            </a:r>
            <a:r>
              <a:rPr lang="de-CH" sz="12000" dirty="0"/>
              <a:t>o</a:t>
            </a:r>
            <a:r>
              <a:rPr lang="en-CH" sz="12000" dirty="0"/>
              <a:t>w </a:t>
            </a:r>
            <a:r>
              <a:rPr lang="de-CH" sz="12000" dirty="0"/>
              <a:t>w</a:t>
            </a:r>
            <a:r>
              <a:rPr lang="en-CH" sz="12000" dirty="0" err="1"/>
              <a:t>ith</a:t>
            </a:r>
            <a:r>
              <a:rPr lang="en-CH" sz="12000" dirty="0"/>
              <a:t> </a:t>
            </a:r>
            <a:r>
              <a:rPr lang="de-CH" sz="12000" dirty="0"/>
              <a:t>P</a:t>
            </a:r>
            <a:r>
              <a:rPr lang="en-CH" sz="12000" dirty="0"/>
              <a:t>K</a:t>
            </a:r>
            <a:r>
              <a:rPr lang="de-CH" sz="12000" dirty="0"/>
              <a:t>C</a:t>
            </a:r>
            <a:r>
              <a:rPr lang="en-CH" sz="12000" dirty="0"/>
              <a:t>E</a:t>
            </a:r>
            <a:endParaRPr lang="en-GB" sz="12000" dirty="0"/>
          </a:p>
        </p:txBody>
      </p:sp>
      <p:sp>
        <p:nvSpPr>
          <p:cNvPr id="6" name="Textfeld 5">
            <a:extLst>
              <a:ext uri="{FF2B5EF4-FFF2-40B4-BE49-F238E27FC236}">
                <a16:creationId xmlns:a16="http://schemas.microsoft.com/office/drawing/2014/main" id="{0CE00204-14AC-4CD7-9EA2-5C5B92D75A67}"/>
              </a:ext>
            </a:extLst>
          </p:cNvPr>
          <p:cNvSpPr txBox="1"/>
          <p:nvPr/>
        </p:nvSpPr>
        <p:spPr>
          <a:xfrm>
            <a:off x="877455" y="2508333"/>
            <a:ext cx="1043709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For browser applications, SPAs</a:t>
            </a:r>
          </a:p>
          <a:p>
            <a:endParaRPr lang="en-GB" sz="1000" dirty="0">
              <a:latin typeface="+mj-lt"/>
            </a:endParaRPr>
          </a:p>
          <a:p>
            <a:pPr marL="285750" indent="-285750">
              <a:buFont typeface="Arial" panose="020B0604020202020204" pitchFamily="34" charset="0"/>
              <a:buChar char="•"/>
            </a:pPr>
            <a:r>
              <a:rPr lang="en-GB" sz="4000" dirty="0">
                <a:latin typeface="+mj-lt"/>
              </a:rPr>
              <a:t>Client is not authenticated, or trusted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CH" sz="4000" dirty="0">
                <a:latin typeface="+mj-lt"/>
              </a:rPr>
              <a:t>c</a:t>
            </a:r>
            <a:r>
              <a:rPr lang="de-CH" sz="4000" dirty="0">
                <a:latin typeface="+mj-lt"/>
              </a:rPr>
              <a:t>o</a:t>
            </a:r>
            <a:r>
              <a:rPr lang="en-CH" sz="4000" dirty="0">
                <a:latin typeface="+mj-lt"/>
              </a:rPr>
              <a:t>d</a:t>
            </a:r>
            <a:r>
              <a:rPr lang="de-CH" sz="4000" dirty="0">
                <a:latin typeface="+mj-lt"/>
              </a:rPr>
              <a:t>e</a:t>
            </a:r>
            <a:endParaRPr lang="en-CH" sz="4000" dirty="0">
              <a:latin typeface="+mj-lt"/>
            </a:endParaRPr>
          </a:p>
          <a:p>
            <a:endParaRPr lang="en-GB" sz="1000" dirty="0"/>
          </a:p>
          <a:p>
            <a:pPr marL="285750" indent="-285750">
              <a:buFont typeface="Arial" panose="020B0604020202020204" pitchFamily="34" charset="0"/>
              <a:buChar char="•"/>
            </a:pPr>
            <a:r>
              <a:rPr lang="en-CH" sz="4000" dirty="0">
                <a:latin typeface="+mj-lt"/>
              </a:rPr>
              <a:t>NO SECRET</a:t>
            </a:r>
            <a:endParaRPr lang="en-GB" sz="4000" dirty="0">
              <a:latin typeface="+mj-lt"/>
            </a:endParaRPr>
          </a:p>
        </p:txBody>
      </p:sp>
      <p:pic>
        <p:nvPicPr>
          <p:cNvPr id="4" name="Picture 2" descr="Back Home">
            <a:extLst>
              <a:ext uri="{FF2B5EF4-FFF2-40B4-BE49-F238E27FC236}">
                <a16:creationId xmlns:a16="http://schemas.microsoft.com/office/drawing/2014/main" id="{ADC65542-2FC2-4134-8881-EF06393DF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4386" y="39611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2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2800" dirty="0">
                <a:solidFill>
                  <a:schemeClr val="bg1"/>
                </a:solidFill>
              </a:rPr>
              <a:t>O</a:t>
            </a:r>
            <a:r>
              <a:rPr lang="en-CH" sz="2800" dirty="0">
                <a:solidFill>
                  <a:schemeClr val="bg1"/>
                </a:solidFill>
              </a:rPr>
              <a:t>A</a:t>
            </a:r>
            <a:r>
              <a:rPr lang="de-CH" sz="2800" dirty="0">
                <a:solidFill>
                  <a:schemeClr val="bg1"/>
                </a:solidFill>
              </a:rPr>
              <a:t>u</a:t>
            </a:r>
            <a:r>
              <a:rPr lang="en-CH" sz="2800" dirty="0">
                <a:solidFill>
                  <a:schemeClr val="bg1"/>
                </a:solidFill>
              </a:rPr>
              <a:t>t</a:t>
            </a:r>
            <a:r>
              <a:rPr lang="de-CH" sz="2800" dirty="0">
                <a:solidFill>
                  <a:schemeClr val="bg1"/>
                </a:solidFill>
              </a:rPr>
              <a:t>h</a:t>
            </a:r>
            <a:r>
              <a:rPr lang="en-CH" sz="2800" dirty="0">
                <a:solidFill>
                  <a:schemeClr val="bg1"/>
                </a:solidFill>
              </a:rPr>
              <a:t> D</a:t>
            </a:r>
            <a:r>
              <a:rPr lang="de-CH" sz="2800" dirty="0">
                <a:solidFill>
                  <a:schemeClr val="bg1"/>
                </a:solidFill>
              </a:rPr>
              <a:t>e</a:t>
            </a:r>
            <a:r>
              <a:rPr lang="en-CH" sz="2800" dirty="0">
                <a:solidFill>
                  <a:schemeClr val="bg1"/>
                </a:solidFill>
              </a:rPr>
              <a:t>v</a:t>
            </a:r>
            <a:r>
              <a:rPr lang="de-CH" sz="2800" dirty="0">
                <a:solidFill>
                  <a:schemeClr val="bg1"/>
                </a:solidFill>
              </a:rPr>
              <a:t>i</a:t>
            </a:r>
            <a:r>
              <a:rPr lang="en-CH" sz="2800" dirty="0">
                <a:solidFill>
                  <a:schemeClr val="bg1"/>
                </a:solidFill>
              </a:rPr>
              <a:t>c</a:t>
            </a:r>
            <a:r>
              <a:rPr lang="de-CH" sz="2800" dirty="0">
                <a:solidFill>
                  <a:schemeClr val="bg1"/>
                </a:solidFill>
              </a:rPr>
              <a:t>e</a:t>
            </a:r>
            <a:r>
              <a:rPr lang="en-CH" sz="2800" dirty="0">
                <a:solidFill>
                  <a:schemeClr val="bg1"/>
                </a:solidFill>
              </a:rPr>
              <a:t> </a:t>
            </a:r>
            <a:r>
              <a:rPr lang="de-CH" sz="2800" dirty="0">
                <a:solidFill>
                  <a:schemeClr val="bg1"/>
                </a:solidFill>
              </a:rPr>
              <a:t>F</a:t>
            </a:r>
            <a:r>
              <a:rPr lang="en-CH" sz="2800" dirty="0">
                <a:solidFill>
                  <a:schemeClr val="bg1"/>
                </a:solidFill>
              </a:rPr>
              <a:t>l</a:t>
            </a:r>
            <a:r>
              <a:rPr lang="de-CH" sz="2800" dirty="0">
                <a:solidFill>
                  <a:schemeClr val="bg1"/>
                </a:solidFill>
              </a:rPr>
              <a:t>o</a:t>
            </a:r>
            <a:r>
              <a:rPr lang="en-CH" sz="2800" dirty="0">
                <a:solidFill>
                  <a:schemeClr val="bg1"/>
                </a:solidFill>
              </a:rPr>
              <a:t>w</a:t>
            </a:r>
            <a:endParaRPr lang="en-GB" sz="2800" dirty="0">
              <a:solidFill>
                <a:schemeClr val="bg1"/>
              </a:solidFill>
              <a:hlinkClick r:id="rId3">
                <a:extLst>
                  <a:ext uri="{A12FA001-AC4F-418D-AE19-62706E023703}">
                    <ahyp:hlinkClr xmlns:ahyp="http://schemas.microsoft.com/office/drawing/2018/hyperlinkcolor" val="tx"/>
                  </a:ext>
                </a:extLst>
              </a:hlinkClick>
            </a:endParaRP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r>
              <a:rPr lang="en-GB" sz="2000" dirty="0">
                <a:solidFill>
                  <a:schemeClr val="bg1"/>
                </a:solidFill>
              </a:rPr>
              <a:t>RFC 7636</a:t>
            </a:r>
            <a:endParaRPr lang="en-CH" sz="2000" dirty="0">
              <a:solidFill>
                <a:schemeClr val="bg1"/>
              </a:solidFill>
            </a:endParaRPr>
          </a:p>
          <a:p>
            <a:endParaRPr lang="en-CH" sz="2000" dirty="0">
              <a:hlinkClick r:id="rId3"/>
            </a:endParaRPr>
          </a:p>
          <a:p>
            <a:r>
              <a:rPr lang="en-GB" sz="20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https://tools.ietf.org/html/draft-ietf-oauth-device-flow-12</a:t>
            </a:r>
            <a:endParaRPr lang="en-CH" sz="2000" dirty="0">
              <a:solidFill>
                <a:schemeClr val="accent1">
                  <a:lumMod val="60000"/>
                  <a:lumOff val="40000"/>
                </a:schemeClr>
              </a:solidFill>
            </a:endParaRPr>
          </a:p>
        </p:txBody>
      </p:sp>
      <p:pic>
        <p:nvPicPr>
          <p:cNvPr id="7" name="Grafik 3">
            <a:extLst>
              <a:ext uri="{FF2B5EF4-FFF2-40B4-BE49-F238E27FC236}">
                <a16:creationId xmlns:a16="http://schemas.microsoft.com/office/drawing/2014/main" id="{345DD95C-EDAA-4EBA-9994-D4EF02CE1174}"/>
              </a:ext>
            </a:extLst>
          </p:cNvPr>
          <p:cNvPicPr>
            <a:picLocks noChangeAspect="1"/>
          </p:cNvPicPr>
          <p:nvPr/>
        </p:nvPicPr>
        <p:blipFill>
          <a:blip r:embed="rId5"/>
          <a:stretch>
            <a:fillRect/>
          </a:stretch>
        </p:blipFill>
        <p:spPr>
          <a:xfrm>
            <a:off x="5731573" y="643467"/>
            <a:ext cx="5383148" cy="5410199"/>
          </a:xfrm>
          <a:prstGeom prst="rect">
            <a:avLst/>
          </a:prstGeom>
        </p:spPr>
      </p:pic>
    </p:spTree>
    <p:extLst>
      <p:ext uri="{BB962C8B-B14F-4D97-AF65-F5344CB8AC3E}">
        <p14:creationId xmlns:p14="http://schemas.microsoft.com/office/powerpoint/2010/main" val="619017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A72FF3-584F-4727-B023-58AAE4D5BBDD}"/>
              </a:ext>
            </a:extLst>
          </p:cNvPr>
          <p:cNvPicPr>
            <a:picLocks noChangeAspect="1"/>
          </p:cNvPicPr>
          <p:nvPr/>
        </p:nvPicPr>
        <p:blipFill>
          <a:blip r:embed="rId3"/>
          <a:stretch>
            <a:fillRect/>
          </a:stretch>
        </p:blipFill>
        <p:spPr>
          <a:xfrm>
            <a:off x="2739937" y="643467"/>
            <a:ext cx="6712126" cy="5571066"/>
          </a:xfrm>
          <a:prstGeom prst="rect">
            <a:avLst/>
          </a:prstGeom>
        </p:spPr>
      </p:pic>
    </p:spTree>
    <p:extLst>
      <p:ext uri="{BB962C8B-B14F-4D97-AF65-F5344CB8AC3E}">
        <p14:creationId xmlns:p14="http://schemas.microsoft.com/office/powerpoint/2010/main" val="3916353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72877" y="5248297"/>
            <a:ext cx="9478818" cy="1274617"/>
          </a:xfrm>
        </p:spPr>
        <p:txBody>
          <a:bodyPr>
            <a:noAutofit/>
          </a:bodyPr>
          <a:lstStyle/>
          <a:p>
            <a:pPr>
              <a:lnSpc>
                <a:spcPct val="150000"/>
              </a:lnSpc>
            </a:pPr>
            <a:r>
              <a:rPr lang="en-GB" sz="1800" dirty="0">
                <a:hlinkClick r:id="rId3"/>
              </a:rPr>
              <a:t>https://github.com/damienbod/AspNetCoreHybridFlowWithApi </a:t>
            </a:r>
            <a:r>
              <a:rPr lang="en-GB" sz="1800" dirty="0">
                <a:hlinkClick r:id="rId4"/>
              </a:rPr>
              <a:t>https://github.com/damienbod/AspNetCoreWindowsAuth</a:t>
            </a:r>
            <a:endParaRPr lang="en-GB" sz="1800" dirty="0"/>
          </a:p>
        </p:txBody>
      </p:sp>
      <p:sp>
        <p:nvSpPr>
          <p:cNvPr id="2" name="Textfeld 1">
            <a:extLst>
              <a:ext uri="{FF2B5EF4-FFF2-40B4-BE49-F238E27FC236}">
                <a16:creationId xmlns:a16="http://schemas.microsoft.com/office/drawing/2014/main" id="{19A9744A-3266-40C5-9BCC-BA94E8E857AF}"/>
              </a:ext>
            </a:extLst>
          </p:cNvPr>
          <p:cNvSpPr txBox="1"/>
          <p:nvPr/>
        </p:nvSpPr>
        <p:spPr>
          <a:xfrm>
            <a:off x="1272877" y="2454935"/>
            <a:ext cx="10553262" cy="646331"/>
          </a:xfrm>
          <a:prstGeom prst="rect">
            <a:avLst/>
          </a:prstGeom>
          <a:noFill/>
        </p:spPr>
        <p:txBody>
          <a:bodyPr wrap="square" rtlCol="0">
            <a:spAutoFit/>
          </a:bodyPr>
          <a:lstStyle/>
          <a:p>
            <a:r>
              <a:rPr lang="en-GB" sz="3600" dirty="0">
                <a:latin typeface="+mj-lt"/>
              </a:rPr>
              <a:t>OpenID</a:t>
            </a:r>
            <a:r>
              <a:rPr lang="en-CH" sz="3600" dirty="0">
                <a:latin typeface="+mj-lt"/>
              </a:rPr>
              <a:t> </a:t>
            </a:r>
            <a:r>
              <a:rPr lang="de-CH" sz="3600" dirty="0">
                <a:latin typeface="+mj-lt"/>
              </a:rPr>
              <a:t>C</a:t>
            </a:r>
            <a:r>
              <a:rPr lang="en-CH" sz="3600" dirty="0">
                <a:latin typeface="+mj-lt"/>
              </a:rPr>
              <a:t>o</a:t>
            </a:r>
            <a:r>
              <a:rPr lang="de-CH" sz="3600" dirty="0">
                <a:latin typeface="+mj-lt"/>
              </a:rPr>
              <a:t>n</a:t>
            </a:r>
            <a:r>
              <a:rPr lang="en-CH" sz="3600" dirty="0">
                <a:latin typeface="+mj-lt"/>
              </a:rPr>
              <a:t>n</a:t>
            </a:r>
            <a:r>
              <a:rPr lang="de-CH" sz="3600" dirty="0">
                <a:latin typeface="+mj-lt"/>
              </a:rPr>
              <a:t>e</a:t>
            </a:r>
            <a:r>
              <a:rPr lang="en-CH" sz="3600" dirty="0">
                <a:latin typeface="+mj-lt"/>
              </a:rPr>
              <a:t>c</a:t>
            </a:r>
            <a:r>
              <a:rPr lang="de-CH" sz="3600" dirty="0">
                <a:latin typeface="+mj-lt"/>
              </a:rPr>
              <a:t>t</a:t>
            </a:r>
            <a:r>
              <a:rPr lang="en-GB" sz="3600" dirty="0">
                <a:latin typeface="+mj-lt"/>
              </a:rPr>
              <a:t> Hybrid Flow</a:t>
            </a:r>
            <a:r>
              <a:rPr lang="en-CH" sz="3600" dirty="0">
                <a:latin typeface="+mj-lt"/>
              </a:rPr>
              <a:t> / Code Flow</a:t>
            </a:r>
          </a:p>
        </p:txBody>
      </p:sp>
      <p:sp>
        <p:nvSpPr>
          <p:cNvPr id="6" name="TextBox 5">
            <a:extLst>
              <a:ext uri="{FF2B5EF4-FFF2-40B4-BE49-F238E27FC236}">
                <a16:creationId xmlns:a16="http://schemas.microsoft.com/office/drawing/2014/main" id="{B5E474CA-716C-4DB5-965A-2B0383EFEBBA}"/>
              </a:ext>
            </a:extLst>
          </p:cNvPr>
          <p:cNvSpPr txBox="1"/>
          <p:nvPr/>
        </p:nvSpPr>
        <p:spPr>
          <a:xfrm>
            <a:off x="1272876" y="460421"/>
            <a:ext cx="6183991" cy="1107996"/>
          </a:xfrm>
          <a:prstGeom prst="rect">
            <a:avLst/>
          </a:prstGeom>
          <a:noFill/>
        </p:spPr>
        <p:txBody>
          <a:bodyPr wrap="square" rtlCol="0">
            <a:spAutoFit/>
          </a:bodyPr>
          <a:lstStyle/>
          <a:p>
            <a:r>
              <a:rPr lang="de-CH" sz="6600" dirty="0"/>
              <a:t>C</a:t>
            </a:r>
            <a:r>
              <a:rPr lang="en-CH" sz="6600" dirty="0"/>
              <a:t>o</a:t>
            </a:r>
            <a:r>
              <a:rPr lang="de-CH" sz="6600" dirty="0"/>
              <a:t>d</a:t>
            </a:r>
            <a:r>
              <a:rPr lang="en-CH" sz="6600" dirty="0"/>
              <a:t>e </a:t>
            </a:r>
            <a:r>
              <a:rPr lang="de-CH" sz="6600" dirty="0"/>
              <a:t>e</a:t>
            </a:r>
            <a:r>
              <a:rPr lang="en-CH" sz="6600" dirty="0"/>
              <a:t>x</a:t>
            </a:r>
            <a:r>
              <a:rPr lang="de-CH" sz="6600" dirty="0"/>
              <a:t>a</a:t>
            </a:r>
            <a:r>
              <a:rPr lang="en-CH" sz="6600" dirty="0"/>
              <a:t>m</a:t>
            </a:r>
            <a:r>
              <a:rPr lang="de-CH" sz="6600" dirty="0"/>
              <a:t>p</a:t>
            </a:r>
            <a:r>
              <a:rPr lang="en-CH" sz="6600" dirty="0"/>
              <a:t>l</a:t>
            </a:r>
            <a:r>
              <a:rPr lang="de-CH" sz="6600" dirty="0"/>
              <a:t>e</a:t>
            </a:r>
            <a:r>
              <a:rPr lang="en-CH" sz="6600" dirty="0"/>
              <a:t>s</a:t>
            </a:r>
          </a:p>
        </p:txBody>
      </p:sp>
    </p:spTree>
    <p:extLst>
      <p:ext uri="{BB962C8B-B14F-4D97-AF65-F5344CB8AC3E}">
        <p14:creationId xmlns:p14="http://schemas.microsoft.com/office/powerpoint/2010/main" val="1445161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95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4525AF-E62A-4337-8C44-B76B90899ABF}"/>
              </a:ext>
            </a:extLst>
          </p:cNvPr>
          <p:cNvPicPr>
            <a:picLocks noChangeAspect="1"/>
          </p:cNvPicPr>
          <p:nvPr/>
        </p:nvPicPr>
        <p:blipFill>
          <a:blip r:embed="rId3"/>
          <a:stretch>
            <a:fillRect/>
          </a:stretch>
        </p:blipFill>
        <p:spPr>
          <a:xfrm>
            <a:off x="840275" y="643467"/>
            <a:ext cx="10511449" cy="5571066"/>
          </a:xfrm>
          <a:prstGeom prst="rect">
            <a:avLst/>
          </a:prstGeom>
        </p:spPr>
      </p:pic>
    </p:spTree>
    <p:extLst>
      <p:ext uri="{BB962C8B-B14F-4D97-AF65-F5344CB8AC3E}">
        <p14:creationId xmlns:p14="http://schemas.microsoft.com/office/powerpoint/2010/main" val="1445471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4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F39C050-F187-422D-9C18-23707D5A4CAB}"/>
              </a:ext>
            </a:extLst>
          </p:cNvPr>
          <p:cNvPicPr>
            <a:picLocks noChangeAspect="1"/>
          </p:cNvPicPr>
          <p:nvPr/>
        </p:nvPicPr>
        <p:blipFill rotWithShape="1">
          <a:blip r:embed="rId3"/>
          <a:srcRect r="15830"/>
          <a:stretch/>
        </p:blipFill>
        <p:spPr>
          <a:xfrm>
            <a:off x="643467" y="643467"/>
            <a:ext cx="10905066" cy="5571066"/>
          </a:xfrm>
          <a:prstGeom prst="rect">
            <a:avLst/>
          </a:prstGeom>
        </p:spPr>
      </p:pic>
    </p:spTree>
    <p:extLst>
      <p:ext uri="{BB962C8B-B14F-4D97-AF65-F5344CB8AC3E}">
        <p14:creationId xmlns:p14="http://schemas.microsoft.com/office/powerpoint/2010/main" val="3932468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7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0A12223-4546-47A2-A009-64A7E7EA35CD}"/>
              </a:ext>
            </a:extLst>
          </p:cNvPr>
          <p:cNvPicPr>
            <a:picLocks noChangeAspect="1"/>
          </p:cNvPicPr>
          <p:nvPr/>
        </p:nvPicPr>
        <p:blipFill>
          <a:blip r:embed="rId3"/>
          <a:stretch>
            <a:fillRect/>
          </a:stretch>
        </p:blipFill>
        <p:spPr>
          <a:xfrm>
            <a:off x="1374757" y="643467"/>
            <a:ext cx="9442486" cy="5571066"/>
          </a:xfrm>
          <a:prstGeom prst="rect">
            <a:avLst/>
          </a:prstGeom>
        </p:spPr>
      </p:pic>
    </p:spTree>
    <p:extLst>
      <p:ext uri="{BB962C8B-B14F-4D97-AF65-F5344CB8AC3E}">
        <p14:creationId xmlns:p14="http://schemas.microsoft.com/office/powerpoint/2010/main" val="167098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7241404E-F95C-4FAF-A59D-0D3C3DE0FE14}"/>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Security &amp; Applications today</a:t>
            </a:r>
          </a:p>
        </p:txBody>
      </p:sp>
      <p:cxnSp>
        <p:nvCxnSpPr>
          <p:cNvPr id="11" name="Straight Connector 10">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517256"/>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CE7218DA-5BD3-42BE-8A3C-ADC4B11F42C5}"/>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Protecting APIs</a:t>
            </a:r>
          </a:p>
        </p:txBody>
      </p:sp>
      <p:cxnSp>
        <p:nvCxnSpPr>
          <p:cNvPr id="13" name="Straight Connector 12">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956808"/>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4800" kern="1200" dirty="0">
                <a:solidFill>
                  <a:schemeClr val="bg1"/>
                </a:solidFill>
                <a:latin typeface="+mj-lt"/>
                <a:ea typeface="+mj-ea"/>
                <a:cs typeface="+mj-cs"/>
              </a:rPr>
              <a:t>JWT Bearer </a:t>
            </a:r>
            <a:r>
              <a:rPr lang="en-CH" sz="4800" kern="1200" dirty="0">
                <a:solidFill>
                  <a:schemeClr val="bg1"/>
                </a:solidFill>
                <a:latin typeface="+mj-lt"/>
                <a:ea typeface="+mj-ea"/>
                <a:cs typeface="+mj-cs"/>
              </a:rPr>
              <a:t>T</a:t>
            </a:r>
            <a:r>
              <a:rPr lang="de-CH" sz="4800" kern="1200" dirty="0">
                <a:solidFill>
                  <a:schemeClr val="bg1"/>
                </a:solidFill>
                <a:latin typeface="+mj-lt"/>
                <a:ea typeface="+mj-ea"/>
                <a:cs typeface="+mj-cs"/>
              </a:rPr>
              <a:t>o</a:t>
            </a:r>
            <a:r>
              <a:rPr lang="en-CH" sz="4800" kern="1200" dirty="0">
                <a:solidFill>
                  <a:schemeClr val="bg1"/>
                </a:solidFill>
                <a:latin typeface="+mj-lt"/>
                <a:ea typeface="+mj-ea"/>
                <a:cs typeface="+mj-cs"/>
              </a:rPr>
              <a:t>k</a:t>
            </a:r>
            <a:r>
              <a:rPr lang="de-CH" sz="4800" kern="1200" dirty="0">
                <a:solidFill>
                  <a:schemeClr val="bg1"/>
                </a:solidFill>
                <a:latin typeface="+mj-lt"/>
                <a:ea typeface="+mj-ea"/>
                <a:cs typeface="+mj-cs"/>
              </a:rPr>
              <a:t>e</a:t>
            </a:r>
            <a:r>
              <a:rPr lang="en-CH" sz="4800" kern="1200" dirty="0">
                <a:solidFill>
                  <a:schemeClr val="bg1"/>
                </a:solidFill>
                <a:latin typeface="+mj-lt"/>
                <a:ea typeface="+mj-ea"/>
                <a:cs typeface="+mj-cs"/>
              </a:rPr>
              <a:t>n</a:t>
            </a:r>
            <a:r>
              <a:rPr lang="de-CH" sz="4800" kern="1200" dirty="0">
                <a:solidFill>
                  <a:schemeClr val="bg1"/>
                </a:solidFill>
                <a:latin typeface="+mj-lt"/>
                <a:ea typeface="+mj-ea"/>
                <a:cs typeface="+mj-cs"/>
              </a:rPr>
              <a:t>s</a:t>
            </a:r>
            <a:br>
              <a:rPr lang="en-US" sz="4800" kern="1200" dirty="0">
                <a:solidFill>
                  <a:schemeClr val="bg1"/>
                </a:solidFill>
                <a:latin typeface="+mj-lt"/>
                <a:ea typeface="+mj-ea"/>
                <a:cs typeface="+mj-cs"/>
              </a:rPr>
            </a:br>
            <a:r>
              <a:rPr lang="en-US" sz="4800" kern="1200" dirty="0">
                <a:solidFill>
                  <a:schemeClr val="bg1"/>
                </a:solidFill>
                <a:latin typeface="+mj-lt"/>
                <a:ea typeface="+mj-ea"/>
                <a:cs typeface="+mj-cs"/>
              </a:rPr>
              <a:t>Introspection</a:t>
            </a:r>
            <a:br>
              <a:rPr lang="en-US" sz="4800" kern="1200" dirty="0">
                <a:solidFill>
                  <a:schemeClr val="bg1"/>
                </a:solidFill>
                <a:latin typeface="+mj-lt"/>
                <a:ea typeface="+mj-ea"/>
                <a:cs typeface="+mj-cs"/>
              </a:rPr>
            </a:br>
            <a:r>
              <a:rPr lang="en-US" sz="4800" kern="1200" dirty="0">
                <a:solidFill>
                  <a:schemeClr val="bg1"/>
                </a:solidFill>
                <a:latin typeface="+mj-lt"/>
                <a:ea typeface="+mj-ea"/>
                <a:cs typeface="+mj-cs"/>
              </a:rPr>
              <a:t>Cookies</a:t>
            </a:r>
          </a:p>
        </p:txBody>
      </p:sp>
      <p:cxnSp>
        <p:nvCxnSpPr>
          <p:cNvPr id="11" name="Straight Connector 10">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219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7995-6543-4656-845E-51C9D39A8449}"/>
              </a:ext>
            </a:extLst>
          </p:cNvPr>
          <p:cNvSpPr>
            <a:spLocks noGrp="1"/>
          </p:cNvSpPr>
          <p:nvPr>
            <p:ph type="title"/>
          </p:nvPr>
        </p:nvSpPr>
        <p:spPr/>
        <p:txBody>
          <a:bodyPr/>
          <a:lstStyle/>
          <a:p>
            <a:r>
              <a:rPr lang="en-CH" dirty="0"/>
              <a:t>S</a:t>
            </a:r>
            <a:r>
              <a:rPr lang="de-CH" dirty="0"/>
              <a:t>e</a:t>
            </a:r>
            <a:r>
              <a:rPr lang="en-CH" dirty="0"/>
              <a:t>l</a:t>
            </a:r>
            <a:r>
              <a:rPr lang="de-CH" dirty="0"/>
              <a:t>f</a:t>
            </a:r>
            <a:r>
              <a:rPr lang="en-CH" dirty="0"/>
              <a:t> contained </a:t>
            </a:r>
            <a:r>
              <a:rPr lang="de-CH" dirty="0"/>
              <a:t>a</a:t>
            </a:r>
            <a:r>
              <a:rPr lang="en-CH" dirty="0"/>
              <a:t>c</a:t>
            </a:r>
            <a:r>
              <a:rPr lang="de-CH" dirty="0"/>
              <a:t>c</a:t>
            </a:r>
            <a:r>
              <a:rPr lang="en-CH" dirty="0"/>
              <a:t>e</a:t>
            </a:r>
            <a:r>
              <a:rPr lang="de-CH" dirty="0"/>
              <a:t>s</a:t>
            </a:r>
            <a:r>
              <a:rPr lang="en-CH" dirty="0"/>
              <a:t>s tokens</a:t>
            </a:r>
          </a:p>
        </p:txBody>
      </p:sp>
      <p:pic>
        <p:nvPicPr>
          <p:cNvPr id="4" name="Picture 3">
            <a:extLst>
              <a:ext uri="{FF2B5EF4-FFF2-40B4-BE49-F238E27FC236}">
                <a16:creationId xmlns:a16="http://schemas.microsoft.com/office/drawing/2014/main" id="{0277E0AA-E7F4-4A20-86C9-8BD8DF52C1CA}"/>
              </a:ext>
            </a:extLst>
          </p:cNvPr>
          <p:cNvPicPr>
            <a:picLocks noChangeAspect="1"/>
          </p:cNvPicPr>
          <p:nvPr/>
        </p:nvPicPr>
        <p:blipFill>
          <a:blip r:embed="rId3"/>
          <a:stretch>
            <a:fillRect/>
          </a:stretch>
        </p:blipFill>
        <p:spPr>
          <a:xfrm>
            <a:off x="1319155" y="1445709"/>
            <a:ext cx="9293036" cy="4944415"/>
          </a:xfrm>
          <a:prstGeom prst="rect">
            <a:avLst/>
          </a:prstGeom>
        </p:spPr>
      </p:pic>
      <p:pic>
        <p:nvPicPr>
          <p:cNvPr id="5" name="Grafik 3">
            <a:extLst>
              <a:ext uri="{FF2B5EF4-FFF2-40B4-BE49-F238E27FC236}">
                <a16:creationId xmlns:a16="http://schemas.microsoft.com/office/drawing/2014/main" id="{15AA321F-FA9D-4842-B43A-84AB13658DA5}"/>
              </a:ext>
            </a:extLst>
          </p:cNvPr>
          <p:cNvPicPr>
            <a:picLocks noChangeAspect="1"/>
          </p:cNvPicPr>
          <p:nvPr/>
        </p:nvPicPr>
        <p:blipFill>
          <a:blip r:embed="rId4"/>
          <a:stretch>
            <a:fillRect/>
          </a:stretch>
        </p:blipFill>
        <p:spPr>
          <a:xfrm>
            <a:off x="10708781" y="574752"/>
            <a:ext cx="901775" cy="906307"/>
          </a:xfrm>
          <a:prstGeom prst="rect">
            <a:avLst/>
          </a:prstGeom>
        </p:spPr>
      </p:pic>
    </p:spTree>
    <p:extLst>
      <p:ext uri="{BB962C8B-B14F-4D97-AF65-F5344CB8AC3E}">
        <p14:creationId xmlns:p14="http://schemas.microsoft.com/office/powerpoint/2010/main" val="2777264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7995-6543-4656-845E-51C9D39A8449}"/>
              </a:ext>
            </a:extLst>
          </p:cNvPr>
          <p:cNvSpPr>
            <a:spLocks noGrp="1"/>
          </p:cNvSpPr>
          <p:nvPr>
            <p:ph type="title"/>
          </p:nvPr>
        </p:nvSpPr>
        <p:spPr/>
        <p:txBody>
          <a:bodyPr/>
          <a:lstStyle/>
          <a:p>
            <a:r>
              <a:rPr lang="en-CH" dirty="0"/>
              <a:t>I</a:t>
            </a:r>
            <a:r>
              <a:rPr lang="de-CH" dirty="0"/>
              <a:t>n</a:t>
            </a:r>
            <a:r>
              <a:rPr lang="en-CH" dirty="0"/>
              <a:t>t</a:t>
            </a:r>
            <a:r>
              <a:rPr lang="de-CH" dirty="0"/>
              <a:t>r</a:t>
            </a:r>
            <a:r>
              <a:rPr lang="en-CH" dirty="0"/>
              <a:t>o</a:t>
            </a:r>
            <a:r>
              <a:rPr lang="de-CH" dirty="0"/>
              <a:t>s</a:t>
            </a:r>
            <a:r>
              <a:rPr lang="en-CH" dirty="0"/>
              <a:t>p</a:t>
            </a:r>
            <a:r>
              <a:rPr lang="de-CH" dirty="0"/>
              <a:t>e</a:t>
            </a:r>
            <a:r>
              <a:rPr lang="en-CH" dirty="0"/>
              <a:t>c</a:t>
            </a:r>
            <a:r>
              <a:rPr lang="de-CH" dirty="0"/>
              <a:t>t</a:t>
            </a:r>
            <a:r>
              <a:rPr lang="en-CH" dirty="0" err="1"/>
              <a:t>i</a:t>
            </a:r>
            <a:r>
              <a:rPr lang="de-CH" dirty="0"/>
              <a:t>o</a:t>
            </a:r>
            <a:r>
              <a:rPr lang="en-CH" dirty="0"/>
              <a:t>n </a:t>
            </a:r>
            <a:r>
              <a:rPr lang="de-CH" dirty="0"/>
              <a:t>u</a:t>
            </a:r>
            <a:r>
              <a:rPr lang="en-CH" dirty="0"/>
              <a:t>s</a:t>
            </a:r>
            <a:r>
              <a:rPr lang="de-CH" dirty="0"/>
              <a:t>i</a:t>
            </a:r>
            <a:r>
              <a:rPr lang="en-CH" dirty="0"/>
              <a:t>n</a:t>
            </a:r>
            <a:r>
              <a:rPr lang="de-CH" dirty="0"/>
              <a:t>g</a:t>
            </a:r>
            <a:r>
              <a:rPr lang="en-CH" dirty="0"/>
              <a:t> </a:t>
            </a:r>
            <a:r>
              <a:rPr lang="de-CH" dirty="0"/>
              <a:t>r</a:t>
            </a:r>
            <a:r>
              <a:rPr lang="en-CH" dirty="0"/>
              <a:t>e</a:t>
            </a:r>
            <a:r>
              <a:rPr lang="de-CH" dirty="0"/>
              <a:t>f</a:t>
            </a:r>
            <a:r>
              <a:rPr lang="en-CH" dirty="0"/>
              <a:t>e</a:t>
            </a:r>
            <a:r>
              <a:rPr lang="de-CH" dirty="0"/>
              <a:t>r</a:t>
            </a:r>
            <a:r>
              <a:rPr lang="en-CH" dirty="0"/>
              <a:t>e</a:t>
            </a:r>
            <a:r>
              <a:rPr lang="de-CH" dirty="0"/>
              <a:t>n</a:t>
            </a:r>
            <a:r>
              <a:rPr lang="en-CH" dirty="0"/>
              <a:t>c</a:t>
            </a:r>
            <a:r>
              <a:rPr lang="de-CH" dirty="0"/>
              <a:t>e</a:t>
            </a:r>
            <a:r>
              <a:rPr lang="en-CH" dirty="0"/>
              <a:t> </a:t>
            </a:r>
            <a:r>
              <a:rPr lang="de-CH" dirty="0"/>
              <a:t>t</a:t>
            </a:r>
            <a:r>
              <a:rPr lang="en-CH" dirty="0"/>
              <a:t>o</a:t>
            </a:r>
            <a:r>
              <a:rPr lang="de-CH" dirty="0"/>
              <a:t>k</a:t>
            </a:r>
            <a:r>
              <a:rPr lang="en-CH" dirty="0"/>
              <a:t>e</a:t>
            </a:r>
            <a:r>
              <a:rPr lang="de-CH" dirty="0"/>
              <a:t>n</a:t>
            </a:r>
            <a:r>
              <a:rPr lang="en-CH" dirty="0"/>
              <a:t>s</a:t>
            </a:r>
          </a:p>
        </p:txBody>
      </p:sp>
      <p:pic>
        <p:nvPicPr>
          <p:cNvPr id="5" name="Grafik 3">
            <a:extLst>
              <a:ext uri="{FF2B5EF4-FFF2-40B4-BE49-F238E27FC236}">
                <a16:creationId xmlns:a16="http://schemas.microsoft.com/office/drawing/2014/main" id="{15AA321F-FA9D-4842-B43A-84AB13658DA5}"/>
              </a:ext>
            </a:extLst>
          </p:cNvPr>
          <p:cNvPicPr>
            <a:picLocks noChangeAspect="1"/>
          </p:cNvPicPr>
          <p:nvPr/>
        </p:nvPicPr>
        <p:blipFill>
          <a:blip r:embed="rId3"/>
          <a:stretch>
            <a:fillRect/>
          </a:stretch>
        </p:blipFill>
        <p:spPr>
          <a:xfrm>
            <a:off x="10708781" y="574752"/>
            <a:ext cx="901775" cy="906307"/>
          </a:xfrm>
          <a:prstGeom prst="rect">
            <a:avLst/>
          </a:prstGeom>
        </p:spPr>
      </p:pic>
      <p:pic>
        <p:nvPicPr>
          <p:cNvPr id="6" name="Picture 5">
            <a:extLst>
              <a:ext uri="{FF2B5EF4-FFF2-40B4-BE49-F238E27FC236}">
                <a16:creationId xmlns:a16="http://schemas.microsoft.com/office/drawing/2014/main" id="{7AD6C6A2-5B68-4610-9B98-CC08AAA99A59}"/>
              </a:ext>
            </a:extLst>
          </p:cNvPr>
          <p:cNvPicPr>
            <a:picLocks noChangeAspect="1"/>
          </p:cNvPicPr>
          <p:nvPr/>
        </p:nvPicPr>
        <p:blipFill>
          <a:blip r:embed="rId4"/>
          <a:stretch>
            <a:fillRect/>
          </a:stretch>
        </p:blipFill>
        <p:spPr>
          <a:xfrm>
            <a:off x="1512551" y="1690688"/>
            <a:ext cx="9166897" cy="4698883"/>
          </a:xfrm>
          <a:prstGeom prst="rect">
            <a:avLst/>
          </a:prstGeom>
        </p:spPr>
      </p:pic>
    </p:spTree>
    <p:extLst>
      <p:ext uri="{BB962C8B-B14F-4D97-AF65-F5344CB8AC3E}">
        <p14:creationId xmlns:p14="http://schemas.microsoft.com/office/powerpoint/2010/main" val="3439393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587995-6543-4656-845E-51C9D39A8449}"/>
              </a:ext>
            </a:extLst>
          </p:cNvPr>
          <p:cNvSpPr>
            <a:spLocks noGrp="1"/>
          </p:cNvSpPr>
          <p:nvPr>
            <p:ph type="title"/>
          </p:nvPr>
        </p:nvSpPr>
        <p:spPr>
          <a:xfrm>
            <a:off x="8222550" y="1122363"/>
            <a:ext cx="3308130" cy="2387600"/>
          </a:xfrm>
        </p:spPr>
        <p:txBody>
          <a:bodyPr vert="horz" lIns="91440" tIns="45720" rIns="91440" bIns="45720" rtlCol="0" anchor="b">
            <a:normAutofit/>
          </a:bodyPr>
          <a:lstStyle/>
          <a:p>
            <a:r>
              <a:rPr lang="en-US" sz="6000" kern="1200">
                <a:solidFill>
                  <a:srgbClr val="FFFFFF"/>
                </a:solidFill>
                <a:latin typeface="+mj-lt"/>
                <a:ea typeface="+mj-ea"/>
                <a:cs typeface="+mj-cs"/>
              </a:rPr>
              <a:t>Tokens with SPAs</a:t>
            </a:r>
          </a:p>
        </p:txBody>
      </p:sp>
      <p:pic>
        <p:nvPicPr>
          <p:cNvPr id="3" name="Picture 2">
            <a:extLst>
              <a:ext uri="{FF2B5EF4-FFF2-40B4-BE49-F238E27FC236}">
                <a16:creationId xmlns:a16="http://schemas.microsoft.com/office/drawing/2014/main" id="{81B26285-AA4D-402D-BBDA-9ECC37BD62D9}"/>
              </a:ext>
            </a:extLst>
          </p:cNvPr>
          <p:cNvPicPr>
            <a:picLocks noChangeAspect="1"/>
          </p:cNvPicPr>
          <p:nvPr/>
        </p:nvPicPr>
        <p:blipFill>
          <a:blip r:embed="rId3"/>
          <a:stretch>
            <a:fillRect/>
          </a:stretch>
        </p:blipFill>
        <p:spPr>
          <a:xfrm>
            <a:off x="643467" y="1138882"/>
            <a:ext cx="6274296" cy="4580235"/>
          </a:xfrm>
          <a:prstGeom prst="rect">
            <a:avLst/>
          </a:prstGeom>
        </p:spPr>
      </p:pic>
    </p:spTree>
    <p:extLst>
      <p:ext uri="{BB962C8B-B14F-4D97-AF65-F5344CB8AC3E}">
        <p14:creationId xmlns:p14="http://schemas.microsoft.com/office/powerpoint/2010/main" val="458093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C1C3B5-6A2D-4616-9504-80A0390A1A8C}"/>
              </a:ext>
            </a:extLst>
          </p:cNvPr>
          <p:cNvPicPr>
            <a:picLocks noGrp="1" noChangeAspect="1"/>
          </p:cNvPicPr>
          <p:nvPr>
            <p:ph idx="1"/>
          </p:nvPr>
        </p:nvPicPr>
        <p:blipFill rotWithShape="1">
          <a:blip r:embed="rId3"/>
          <a:srcRect r="1334"/>
          <a:stretch/>
        </p:blipFill>
        <p:spPr>
          <a:xfrm>
            <a:off x="1143976" y="643467"/>
            <a:ext cx="9904047" cy="5571066"/>
          </a:xfrm>
          <a:prstGeom prst="rect">
            <a:avLst/>
          </a:prstGeom>
        </p:spPr>
      </p:pic>
    </p:spTree>
    <p:extLst>
      <p:ext uri="{BB962C8B-B14F-4D97-AF65-F5344CB8AC3E}">
        <p14:creationId xmlns:p14="http://schemas.microsoft.com/office/powerpoint/2010/main" val="36063754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43F6C2-8B73-4F3A-830F-DB06B1500119}"/>
              </a:ext>
            </a:extLst>
          </p:cNvPr>
          <p:cNvPicPr>
            <a:picLocks noChangeAspect="1"/>
          </p:cNvPicPr>
          <p:nvPr/>
        </p:nvPicPr>
        <p:blipFill>
          <a:blip r:embed="rId3"/>
          <a:stretch>
            <a:fillRect/>
          </a:stretch>
        </p:blipFill>
        <p:spPr>
          <a:xfrm>
            <a:off x="784046" y="555449"/>
            <a:ext cx="4933166" cy="5735075"/>
          </a:xfrm>
          <a:prstGeom prst="rect">
            <a:avLst/>
          </a:prstGeom>
        </p:spPr>
      </p:pic>
      <p:grpSp>
        <p:nvGrpSpPr>
          <p:cNvPr id="6" name="Group 5">
            <a:extLst>
              <a:ext uri="{FF2B5EF4-FFF2-40B4-BE49-F238E27FC236}">
                <a16:creationId xmlns:a16="http://schemas.microsoft.com/office/drawing/2014/main" id="{D435D86B-E092-4F46-9B54-433CF20BBF4E}"/>
              </a:ext>
            </a:extLst>
          </p:cNvPr>
          <p:cNvGrpSpPr/>
          <p:nvPr/>
        </p:nvGrpSpPr>
        <p:grpSpPr>
          <a:xfrm>
            <a:off x="7312417" y="1983745"/>
            <a:ext cx="4259251" cy="2916662"/>
            <a:chOff x="0" y="0"/>
            <a:chExt cx="1624012" cy="971550"/>
          </a:xfrm>
        </p:grpSpPr>
        <p:sp>
          <p:nvSpPr>
            <p:cNvPr id="7" name="Rectangle 6">
              <a:extLst>
                <a:ext uri="{FF2B5EF4-FFF2-40B4-BE49-F238E27FC236}">
                  <a16:creationId xmlns:a16="http://schemas.microsoft.com/office/drawing/2014/main" id="{8B0D902C-D25A-4C32-BE5C-D9FAC0AB52DD}"/>
                </a:ext>
              </a:extLst>
            </p:cNvPr>
            <p:cNvSpPr/>
            <p:nvPr/>
          </p:nvSpPr>
          <p:spPr>
            <a:xfrm>
              <a:off x="514349" y="0"/>
              <a:ext cx="1109663"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CH" sz="1100"/>
                <a:t>API</a:t>
              </a:r>
            </a:p>
          </p:txBody>
        </p:sp>
        <p:sp>
          <p:nvSpPr>
            <p:cNvPr id="8" name="Oval 7">
              <a:extLst>
                <a:ext uri="{FF2B5EF4-FFF2-40B4-BE49-F238E27FC236}">
                  <a16:creationId xmlns:a16="http://schemas.microsoft.com/office/drawing/2014/main" id="{03CF705B-F646-4495-BC82-71E4FCFE14E3}"/>
                </a:ext>
              </a:extLst>
            </p:cNvPr>
            <p:cNvSpPr/>
            <p:nvPr/>
          </p:nvSpPr>
          <p:spPr>
            <a:xfrm>
              <a:off x="0" y="400050"/>
              <a:ext cx="185737" cy="166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CH" sz="1100"/>
            </a:p>
          </p:txBody>
        </p:sp>
        <p:cxnSp>
          <p:nvCxnSpPr>
            <p:cNvPr id="9" name="Straight Connector 8">
              <a:extLst>
                <a:ext uri="{FF2B5EF4-FFF2-40B4-BE49-F238E27FC236}">
                  <a16:creationId xmlns:a16="http://schemas.microsoft.com/office/drawing/2014/main" id="{29A33ECA-F435-4051-BF42-9E5FAE2C56B4}"/>
                </a:ext>
              </a:extLst>
            </p:cNvPr>
            <p:cNvCxnSpPr>
              <a:stCxn id="8" idx="6"/>
              <a:endCxn id="7" idx="1"/>
            </p:cNvCxnSpPr>
            <p:nvPr/>
          </p:nvCxnSpPr>
          <p:spPr>
            <a:xfrm>
              <a:off x="185737" y="483394"/>
              <a:ext cx="328612" cy="2381"/>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0" name="Straight Arrow Connector 9">
            <a:extLst>
              <a:ext uri="{FF2B5EF4-FFF2-40B4-BE49-F238E27FC236}">
                <a16:creationId xmlns:a16="http://schemas.microsoft.com/office/drawing/2014/main" id="{8A8A1FBF-4AAC-4B1A-B5F8-D66748A4D9B4}"/>
              </a:ext>
            </a:extLst>
          </p:cNvPr>
          <p:cNvCxnSpPr>
            <a:cxnSpLocks/>
            <a:stCxn id="3" idx="3"/>
            <a:endCxn id="8" idx="2"/>
          </p:cNvCxnSpPr>
          <p:nvPr/>
        </p:nvCxnSpPr>
        <p:spPr>
          <a:xfrm>
            <a:off x="5717212" y="3422987"/>
            <a:ext cx="1595205" cy="11939"/>
          </a:xfrm>
          <a:prstGeom prst="straightConnector1">
            <a:avLst/>
          </a:prstGeom>
          <a:ln w="5397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AAC1686E-DFDF-4FD7-899E-B44E2902498F}"/>
              </a:ext>
            </a:extLst>
          </p:cNvPr>
          <p:cNvSpPr txBox="1"/>
          <p:nvPr/>
        </p:nvSpPr>
        <p:spPr>
          <a:xfrm>
            <a:off x="6156101" y="739160"/>
            <a:ext cx="5415567" cy="707886"/>
          </a:xfrm>
          <a:prstGeom prst="rect">
            <a:avLst/>
          </a:prstGeom>
          <a:noFill/>
        </p:spPr>
        <p:txBody>
          <a:bodyPr wrap="square" rtlCol="0">
            <a:spAutoFit/>
          </a:bodyPr>
          <a:lstStyle/>
          <a:p>
            <a:r>
              <a:rPr lang="de-CH" sz="4000" dirty="0"/>
              <a:t>N</a:t>
            </a:r>
            <a:r>
              <a:rPr lang="en-CH" sz="4000" dirty="0"/>
              <a:t>O</a:t>
            </a:r>
            <a:r>
              <a:rPr lang="de-CH" sz="4000" dirty="0"/>
              <a:t>T</a:t>
            </a:r>
            <a:r>
              <a:rPr lang="en-CH" sz="4000" dirty="0"/>
              <a:t> </a:t>
            </a:r>
            <a:r>
              <a:rPr lang="de-CH" sz="4000" dirty="0"/>
              <a:t>t</a:t>
            </a:r>
            <a:r>
              <a:rPr lang="en-CH" sz="4000" dirty="0"/>
              <a:t>h</a:t>
            </a:r>
            <a:r>
              <a:rPr lang="de-CH" sz="4000" dirty="0"/>
              <a:t>e</a:t>
            </a:r>
            <a:r>
              <a:rPr lang="en-CH" sz="4000" dirty="0"/>
              <a:t> </a:t>
            </a:r>
            <a:r>
              <a:rPr lang="de-CH" sz="4000" dirty="0"/>
              <a:t>s</a:t>
            </a:r>
            <a:r>
              <a:rPr lang="en-CH" sz="4000" dirty="0"/>
              <a:t>a</a:t>
            </a:r>
            <a:r>
              <a:rPr lang="de-CH" sz="4000" dirty="0"/>
              <a:t>m</a:t>
            </a:r>
            <a:r>
              <a:rPr lang="en-CH" sz="4000" dirty="0"/>
              <a:t>e </a:t>
            </a:r>
            <a:r>
              <a:rPr lang="de-CH" sz="4000" dirty="0"/>
              <a:t>I</a:t>
            </a:r>
            <a:r>
              <a:rPr lang="en-CH" sz="4000" dirty="0"/>
              <a:t>d</a:t>
            </a:r>
            <a:r>
              <a:rPr lang="de-CH" sz="4000" dirty="0"/>
              <a:t>e</a:t>
            </a:r>
            <a:r>
              <a:rPr lang="en-CH" sz="4000" dirty="0"/>
              <a:t>n</a:t>
            </a:r>
            <a:r>
              <a:rPr lang="de-CH" sz="4000" dirty="0"/>
              <a:t>t</a:t>
            </a:r>
            <a:r>
              <a:rPr lang="en-CH" sz="4000" dirty="0" err="1"/>
              <a:t>i</a:t>
            </a:r>
            <a:r>
              <a:rPr lang="de-CH" sz="4000" dirty="0"/>
              <a:t>t</a:t>
            </a:r>
            <a:r>
              <a:rPr lang="en-CH" sz="4000" dirty="0"/>
              <a:t>y !</a:t>
            </a:r>
          </a:p>
        </p:txBody>
      </p:sp>
    </p:spTree>
    <p:extLst>
      <p:ext uri="{BB962C8B-B14F-4D97-AF65-F5344CB8AC3E}">
        <p14:creationId xmlns:p14="http://schemas.microsoft.com/office/powerpoint/2010/main" val="4082438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4DE4DC4-C993-41AC-A030-4F7AAE435C14}"/>
              </a:ext>
            </a:extLst>
          </p:cNvPr>
          <p:cNvSpPr txBox="1"/>
          <p:nvPr/>
        </p:nvSpPr>
        <p:spPr>
          <a:xfrm>
            <a:off x="838200" y="5529884"/>
            <a:ext cx="7719381" cy="109633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Tokens</a:t>
            </a:r>
          </a:p>
        </p:txBody>
      </p:sp>
      <p:sp>
        <p:nvSpPr>
          <p:cNvPr id="14" name="Freeform: Shape 13">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 name="Textfeld 4">
            <a:extLst>
              <a:ext uri="{FF2B5EF4-FFF2-40B4-BE49-F238E27FC236}">
                <a16:creationId xmlns:a16="http://schemas.microsoft.com/office/drawing/2014/main" id="{6027BCA4-8C2C-4D86-9BCA-C0EBD6BDF080}"/>
              </a:ext>
            </a:extLst>
          </p:cNvPr>
          <p:cNvGraphicFramePr/>
          <p:nvPr>
            <p:extLst>
              <p:ext uri="{D42A27DB-BD31-4B8C-83A1-F6EECF244321}">
                <p14:modId xmlns:p14="http://schemas.microsoft.com/office/powerpoint/2010/main" val="2896991985"/>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253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587995-6543-4656-845E-51C9D39A8449}"/>
              </a:ext>
            </a:extLst>
          </p:cNvPr>
          <p:cNvSpPr>
            <a:spLocks noGrp="1"/>
          </p:cNvSpPr>
          <p:nvPr>
            <p:ph type="title"/>
          </p:nvPr>
        </p:nvSpPr>
        <p:spPr>
          <a:xfrm>
            <a:off x="8222550" y="1122363"/>
            <a:ext cx="3308130" cy="3095468"/>
          </a:xfrm>
        </p:spPr>
        <p:txBody>
          <a:bodyPr vert="horz" lIns="91440" tIns="45720" rIns="91440" bIns="45720" rtlCol="0" anchor="b">
            <a:normAutofit/>
          </a:bodyPr>
          <a:lstStyle/>
          <a:p>
            <a:r>
              <a:rPr lang="en-CH" sz="6000" kern="1200" dirty="0">
                <a:solidFill>
                  <a:srgbClr val="FFFFFF"/>
                </a:solidFill>
                <a:latin typeface="+mj-lt"/>
                <a:ea typeface="+mj-ea"/>
                <a:cs typeface="+mj-cs"/>
              </a:rPr>
              <a:t>C</a:t>
            </a:r>
            <a:r>
              <a:rPr lang="de-CH" sz="6000" kern="1200" dirty="0">
                <a:solidFill>
                  <a:srgbClr val="FFFFFF"/>
                </a:solidFill>
                <a:latin typeface="+mj-lt"/>
                <a:ea typeface="+mj-ea"/>
                <a:cs typeface="+mj-cs"/>
              </a:rPr>
              <a:t>o</a:t>
            </a:r>
            <a:r>
              <a:rPr lang="en-CH" sz="6000" kern="1200" dirty="0">
                <a:solidFill>
                  <a:srgbClr val="FFFFFF"/>
                </a:solidFill>
                <a:latin typeface="+mj-lt"/>
                <a:ea typeface="+mj-ea"/>
                <a:cs typeface="+mj-cs"/>
              </a:rPr>
              <a:t>o</a:t>
            </a:r>
            <a:r>
              <a:rPr lang="de-CH" sz="6000" kern="1200" dirty="0">
                <a:solidFill>
                  <a:srgbClr val="FFFFFF"/>
                </a:solidFill>
                <a:latin typeface="+mj-lt"/>
                <a:ea typeface="+mj-ea"/>
                <a:cs typeface="+mj-cs"/>
              </a:rPr>
              <a:t>k</a:t>
            </a:r>
            <a:r>
              <a:rPr lang="en-CH" sz="6000" kern="1200" dirty="0" err="1">
                <a:solidFill>
                  <a:srgbClr val="FFFFFF"/>
                </a:solidFill>
                <a:latin typeface="+mj-lt"/>
                <a:ea typeface="+mj-ea"/>
                <a:cs typeface="+mj-cs"/>
              </a:rPr>
              <a:t>i</a:t>
            </a:r>
            <a:r>
              <a:rPr lang="de-CH" sz="6000" kern="1200" dirty="0">
                <a:solidFill>
                  <a:srgbClr val="FFFFFF"/>
                </a:solidFill>
                <a:latin typeface="+mj-lt"/>
                <a:ea typeface="+mj-ea"/>
                <a:cs typeface="+mj-cs"/>
              </a:rPr>
              <a:t>e</a:t>
            </a:r>
            <a:r>
              <a:rPr lang="en-CH" sz="6000" kern="1200" dirty="0">
                <a:solidFill>
                  <a:srgbClr val="FFFFFF"/>
                </a:solidFill>
                <a:latin typeface="+mj-lt"/>
                <a:ea typeface="+mj-ea"/>
                <a:cs typeface="+mj-cs"/>
              </a:rPr>
              <a:t>s</a:t>
            </a:r>
            <a:endParaRPr lang="en-US" sz="6000" kern="1200" dirty="0">
              <a:solidFill>
                <a:srgbClr val="FFFFFF"/>
              </a:solidFill>
              <a:latin typeface="+mj-lt"/>
              <a:ea typeface="+mj-ea"/>
              <a:cs typeface="+mj-cs"/>
            </a:endParaRPr>
          </a:p>
        </p:txBody>
      </p:sp>
      <p:pic>
        <p:nvPicPr>
          <p:cNvPr id="7" name="Picture 4" descr="http://polpix.sueddeutsche.com/bild/1.1591131.1359986488/940x528/bahlsen-keks-kruemelmonster.jpg">
            <a:extLst>
              <a:ext uri="{FF2B5EF4-FFF2-40B4-BE49-F238E27FC236}">
                <a16:creationId xmlns:a16="http://schemas.microsoft.com/office/drawing/2014/main" id="{0DD96D7F-728C-4FF3-A841-6BADF2B4E6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988" r="30602"/>
          <a:stretch/>
        </p:blipFill>
        <p:spPr bwMode="auto">
          <a:xfrm>
            <a:off x="7460163" y="-6648"/>
            <a:ext cx="2369693" cy="2697704"/>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D09CD5E-17A7-4BC3-BF54-AFE243161B36}"/>
              </a:ext>
            </a:extLst>
          </p:cNvPr>
          <p:cNvPicPr>
            <a:picLocks noChangeAspect="1"/>
          </p:cNvPicPr>
          <p:nvPr/>
        </p:nvPicPr>
        <p:blipFill>
          <a:blip r:embed="rId4"/>
          <a:stretch>
            <a:fillRect/>
          </a:stretch>
        </p:blipFill>
        <p:spPr>
          <a:xfrm>
            <a:off x="508921" y="1122363"/>
            <a:ext cx="6553545" cy="3981278"/>
          </a:xfrm>
          <a:prstGeom prst="rect">
            <a:avLst/>
          </a:prstGeom>
        </p:spPr>
      </p:pic>
    </p:spTree>
    <p:extLst>
      <p:ext uri="{BB962C8B-B14F-4D97-AF65-F5344CB8AC3E}">
        <p14:creationId xmlns:p14="http://schemas.microsoft.com/office/powerpoint/2010/main" val="33570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4DE4DC4-C993-41AC-A030-4F7AAE435C14}"/>
              </a:ext>
            </a:extLst>
          </p:cNvPr>
          <p:cNvSpPr txBox="1"/>
          <p:nvPr/>
        </p:nvSpPr>
        <p:spPr>
          <a:xfrm>
            <a:off x="838200" y="5529884"/>
            <a:ext cx="7719381" cy="109633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Cookies</a:t>
            </a:r>
            <a:endParaRPr lang="en-US" sz="4400" kern="1200" dirty="0">
              <a:solidFill>
                <a:schemeClr val="tx1"/>
              </a:solidFill>
              <a:latin typeface="+mj-lt"/>
              <a:ea typeface="+mj-ea"/>
              <a:cs typeface="+mj-cs"/>
            </a:endParaRPr>
          </a:p>
        </p:txBody>
      </p:sp>
      <p:sp>
        <p:nvSpPr>
          <p:cNvPr id="13" name="Freeform: Shape 12">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extfeld 4">
            <a:extLst>
              <a:ext uri="{FF2B5EF4-FFF2-40B4-BE49-F238E27FC236}">
                <a16:creationId xmlns:a16="http://schemas.microsoft.com/office/drawing/2014/main" id="{87AC4E0D-74DF-47AD-8153-5A5C225E5B8C}"/>
              </a:ext>
            </a:extLst>
          </p:cNvPr>
          <p:cNvGraphicFramePr/>
          <p:nvPr>
            <p:extLst>
              <p:ext uri="{D42A27DB-BD31-4B8C-83A1-F6EECF244321}">
                <p14:modId xmlns:p14="http://schemas.microsoft.com/office/powerpoint/2010/main" val="3196440054"/>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113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Tree>
    <p:extLst>
      <p:ext uri="{BB962C8B-B14F-4D97-AF65-F5344CB8AC3E}">
        <p14:creationId xmlns:p14="http://schemas.microsoft.com/office/powerpoint/2010/main" val="2872993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CE7218DA-5BD3-42BE-8A3C-ADC4B11F42C5}"/>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pPr lvl="0"/>
            <a:r>
              <a:rPr lang="en-US" sz="8000">
                <a:solidFill>
                  <a:srgbClr val="FFFFFF"/>
                </a:solidFill>
              </a:rPr>
              <a:t>Public / Protected APIs</a:t>
            </a:r>
          </a:p>
        </p:txBody>
      </p:sp>
      <p:cxnSp>
        <p:nvCxnSpPr>
          <p:cNvPr id="13" name="Straight Connector 12">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81601"/>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4DE4DC4-C993-41AC-A030-4F7AAE435C14}"/>
              </a:ext>
            </a:extLst>
          </p:cNvPr>
          <p:cNvSpPr txBox="1"/>
          <p:nvPr/>
        </p:nvSpPr>
        <p:spPr>
          <a:xfrm>
            <a:off x="838200" y="5529884"/>
            <a:ext cx="7719381" cy="109633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Public vs private</a:t>
            </a:r>
          </a:p>
        </p:txBody>
      </p:sp>
      <p:sp>
        <p:nvSpPr>
          <p:cNvPr id="14" name="Freeform: Shape 13">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 name="Textfeld 4">
            <a:extLst>
              <a:ext uri="{FF2B5EF4-FFF2-40B4-BE49-F238E27FC236}">
                <a16:creationId xmlns:a16="http://schemas.microsoft.com/office/drawing/2014/main" id="{6027BCA4-8C2C-4D86-9BCA-C0EBD6BDF080}"/>
              </a:ext>
            </a:extLst>
          </p:cNvPr>
          <p:cNvGraphicFramePr/>
          <p:nvPr>
            <p:extLst>
              <p:ext uri="{D42A27DB-BD31-4B8C-83A1-F6EECF244321}">
                <p14:modId xmlns:p14="http://schemas.microsoft.com/office/powerpoint/2010/main" val="819398355"/>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6401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72877" y="5248297"/>
            <a:ext cx="9478818" cy="1274617"/>
          </a:xfrm>
        </p:spPr>
        <p:txBody>
          <a:bodyPr>
            <a:noAutofit/>
          </a:bodyPr>
          <a:lstStyle/>
          <a:p>
            <a:pPr>
              <a:lnSpc>
                <a:spcPct val="150000"/>
              </a:lnSpc>
            </a:pPr>
            <a:r>
              <a:rPr lang="en-GB" sz="1800" dirty="0">
                <a:hlinkClick r:id="rId3"/>
              </a:rPr>
              <a:t>https://github.com/damienbod/AspNetCoreHybridFlowWithApi </a:t>
            </a:r>
            <a:r>
              <a:rPr lang="en-GB" sz="1800" dirty="0">
                <a:hlinkClick r:id="rId4"/>
              </a:rPr>
              <a:t>https://github.com/damienbod/AspNetCoreWindowsAuth</a:t>
            </a:r>
            <a:endParaRPr lang="en-GB" sz="1800" dirty="0"/>
          </a:p>
        </p:txBody>
      </p:sp>
      <p:sp>
        <p:nvSpPr>
          <p:cNvPr id="2" name="Textfeld 1">
            <a:extLst>
              <a:ext uri="{FF2B5EF4-FFF2-40B4-BE49-F238E27FC236}">
                <a16:creationId xmlns:a16="http://schemas.microsoft.com/office/drawing/2014/main" id="{19A9744A-3266-40C5-9BCC-BA94E8E857AF}"/>
              </a:ext>
            </a:extLst>
          </p:cNvPr>
          <p:cNvSpPr txBox="1"/>
          <p:nvPr/>
        </p:nvSpPr>
        <p:spPr>
          <a:xfrm>
            <a:off x="1272877" y="2454935"/>
            <a:ext cx="10553262" cy="1754326"/>
          </a:xfrm>
          <a:prstGeom prst="rect">
            <a:avLst/>
          </a:prstGeom>
          <a:noFill/>
        </p:spPr>
        <p:txBody>
          <a:bodyPr wrap="square" rtlCol="0">
            <a:spAutoFit/>
          </a:bodyPr>
          <a:lstStyle/>
          <a:p>
            <a:r>
              <a:rPr lang="en-GB" sz="3600" dirty="0">
                <a:latin typeface="+mj-lt"/>
              </a:rPr>
              <a:t>OAuth2 Resource Owner Credentials Flow</a:t>
            </a:r>
            <a:endParaRPr lang="en-CH" sz="3600" dirty="0">
              <a:latin typeface="+mj-lt"/>
            </a:endParaRPr>
          </a:p>
          <a:p>
            <a:endParaRPr lang="en-CH" sz="3600" dirty="0">
              <a:latin typeface="+mj-lt"/>
            </a:endParaRPr>
          </a:p>
          <a:p>
            <a:r>
              <a:rPr lang="en-CH" sz="3600" dirty="0">
                <a:latin typeface="+mj-lt"/>
              </a:rPr>
              <a:t>For trusted </a:t>
            </a:r>
            <a:r>
              <a:rPr lang="en-CH" sz="3600" dirty="0" err="1">
                <a:latin typeface="+mj-lt"/>
              </a:rPr>
              <a:t>APPs</a:t>
            </a:r>
            <a:r>
              <a:rPr lang="en-CH" sz="3600" dirty="0">
                <a:latin typeface="+mj-lt"/>
              </a:rPr>
              <a:t>, </a:t>
            </a:r>
            <a:r>
              <a:rPr lang="de-CH" sz="3600" dirty="0">
                <a:latin typeface="+mj-lt"/>
              </a:rPr>
              <a:t>i</a:t>
            </a:r>
            <a:r>
              <a:rPr lang="en-CH" sz="3600" dirty="0">
                <a:latin typeface="+mj-lt"/>
              </a:rPr>
              <a:t>e </a:t>
            </a:r>
            <a:r>
              <a:rPr lang="de-CH" sz="3600" dirty="0">
                <a:latin typeface="+mj-lt"/>
              </a:rPr>
              <a:t>c</a:t>
            </a:r>
            <a:r>
              <a:rPr lang="en-CH" sz="3600" dirty="0">
                <a:latin typeface="+mj-lt"/>
              </a:rPr>
              <a:t>a</a:t>
            </a:r>
            <a:r>
              <a:rPr lang="de-CH" sz="3600" dirty="0">
                <a:latin typeface="+mj-lt"/>
              </a:rPr>
              <a:t>n</a:t>
            </a:r>
            <a:r>
              <a:rPr lang="en-CH" sz="3600" dirty="0">
                <a:latin typeface="+mj-lt"/>
              </a:rPr>
              <a:t> </a:t>
            </a:r>
            <a:r>
              <a:rPr lang="de-CH" sz="3600" dirty="0">
                <a:latin typeface="+mj-lt"/>
              </a:rPr>
              <a:t>k</a:t>
            </a:r>
            <a:r>
              <a:rPr lang="en-CH" sz="3600" dirty="0">
                <a:latin typeface="+mj-lt"/>
              </a:rPr>
              <a:t>e</a:t>
            </a:r>
            <a:r>
              <a:rPr lang="de-CH" sz="3600" dirty="0">
                <a:latin typeface="+mj-lt"/>
              </a:rPr>
              <a:t>e</a:t>
            </a:r>
            <a:r>
              <a:rPr lang="en-CH" sz="3600" dirty="0">
                <a:latin typeface="+mj-lt"/>
              </a:rPr>
              <a:t>p </a:t>
            </a:r>
            <a:r>
              <a:rPr lang="de-CH" sz="3600" dirty="0">
                <a:latin typeface="+mj-lt"/>
              </a:rPr>
              <a:t>a</a:t>
            </a:r>
            <a:r>
              <a:rPr lang="en-CH" sz="3600" dirty="0">
                <a:latin typeface="+mj-lt"/>
              </a:rPr>
              <a:t> </a:t>
            </a:r>
            <a:r>
              <a:rPr lang="de-CH" sz="3600" dirty="0">
                <a:latin typeface="+mj-lt"/>
              </a:rPr>
              <a:t>s</a:t>
            </a:r>
            <a:r>
              <a:rPr lang="en-CH" sz="3600" dirty="0">
                <a:latin typeface="+mj-lt"/>
              </a:rPr>
              <a:t>e</a:t>
            </a:r>
            <a:r>
              <a:rPr lang="de-CH" sz="3600" dirty="0">
                <a:latin typeface="+mj-lt"/>
              </a:rPr>
              <a:t>c</a:t>
            </a:r>
            <a:r>
              <a:rPr lang="en-CH" sz="3600" dirty="0">
                <a:latin typeface="+mj-lt"/>
              </a:rPr>
              <a:t>r</a:t>
            </a:r>
            <a:r>
              <a:rPr lang="de-CH" sz="3600" dirty="0">
                <a:latin typeface="+mj-lt"/>
              </a:rPr>
              <a:t>e</a:t>
            </a:r>
            <a:r>
              <a:rPr lang="en-CH" sz="3600" dirty="0">
                <a:latin typeface="+mj-lt"/>
              </a:rPr>
              <a:t>t</a:t>
            </a:r>
            <a:endParaRPr lang="en-GB" sz="3600" dirty="0">
              <a:latin typeface="+mj-lt"/>
            </a:endParaRPr>
          </a:p>
        </p:txBody>
      </p:sp>
      <p:sp>
        <p:nvSpPr>
          <p:cNvPr id="6" name="TextBox 5">
            <a:extLst>
              <a:ext uri="{FF2B5EF4-FFF2-40B4-BE49-F238E27FC236}">
                <a16:creationId xmlns:a16="http://schemas.microsoft.com/office/drawing/2014/main" id="{B5E474CA-716C-4DB5-965A-2B0383EFEBBA}"/>
              </a:ext>
            </a:extLst>
          </p:cNvPr>
          <p:cNvSpPr txBox="1"/>
          <p:nvPr/>
        </p:nvSpPr>
        <p:spPr>
          <a:xfrm>
            <a:off x="1272876" y="460421"/>
            <a:ext cx="6183991" cy="1107996"/>
          </a:xfrm>
          <a:prstGeom prst="rect">
            <a:avLst/>
          </a:prstGeom>
          <a:noFill/>
        </p:spPr>
        <p:txBody>
          <a:bodyPr wrap="square" rtlCol="0">
            <a:spAutoFit/>
          </a:bodyPr>
          <a:lstStyle/>
          <a:p>
            <a:r>
              <a:rPr lang="de-CH" sz="6600" dirty="0"/>
              <a:t>C</a:t>
            </a:r>
            <a:r>
              <a:rPr lang="en-CH" sz="6600" dirty="0"/>
              <a:t>o</a:t>
            </a:r>
            <a:r>
              <a:rPr lang="de-CH" sz="6600" dirty="0"/>
              <a:t>d</a:t>
            </a:r>
            <a:r>
              <a:rPr lang="en-CH" sz="6600" dirty="0"/>
              <a:t>e </a:t>
            </a:r>
            <a:r>
              <a:rPr lang="de-CH" sz="6600" dirty="0"/>
              <a:t>e</a:t>
            </a:r>
            <a:r>
              <a:rPr lang="en-CH" sz="6600" dirty="0"/>
              <a:t>x</a:t>
            </a:r>
            <a:r>
              <a:rPr lang="de-CH" sz="6600" dirty="0"/>
              <a:t>a</a:t>
            </a:r>
            <a:r>
              <a:rPr lang="en-CH" sz="6600" dirty="0"/>
              <a:t>m</a:t>
            </a:r>
            <a:r>
              <a:rPr lang="de-CH" sz="6600" dirty="0"/>
              <a:t>p</a:t>
            </a:r>
            <a:r>
              <a:rPr lang="en-CH" sz="6600" dirty="0"/>
              <a:t>l</a:t>
            </a:r>
            <a:r>
              <a:rPr lang="de-CH" sz="6600" dirty="0"/>
              <a:t>e</a:t>
            </a:r>
            <a:r>
              <a:rPr lang="en-CH" sz="6600" dirty="0"/>
              <a:t>s</a:t>
            </a:r>
          </a:p>
        </p:txBody>
      </p:sp>
    </p:spTree>
    <p:extLst>
      <p:ext uri="{BB962C8B-B14F-4D97-AF65-F5344CB8AC3E}">
        <p14:creationId xmlns:p14="http://schemas.microsoft.com/office/powerpoint/2010/main" val="31397584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2E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7F7579F-3DA2-49DD-B006-C85E874F9DCD}"/>
              </a:ext>
            </a:extLst>
          </p:cNvPr>
          <p:cNvPicPr>
            <a:picLocks noChangeAspect="1"/>
          </p:cNvPicPr>
          <p:nvPr/>
        </p:nvPicPr>
        <p:blipFill>
          <a:blip r:embed="rId3"/>
          <a:stretch>
            <a:fillRect/>
          </a:stretch>
        </p:blipFill>
        <p:spPr>
          <a:xfrm>
            <a:off x="840275" y="643467"/>
            <a:ext cx="10511449" cy="5571066"/>
          </a:xfrm>
          <a:prstGeom prst="rect">
            <a:avLst/>
          </a:prstGeom>
        </p:spPr>
      </p:pic>
    </p:spTree>
    <p:extLst>
      <p:ext uri="{BB962C8B-B14F-4D97-AF65-F5344CB8AC3E}">
        <p14:creationId xmlns:p14="http://schemas.microsoft.com/office/powerpoint/2010/main" val="737673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3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AE90310-BBEB-447A-B4CB-4B582DA55181}"/>
              </a:ext>
            </a:extLst>
          </p:cNvPr>
          <p:cNvPicPr>
            <a:picLocks noChangeAspect="1"/>
          </p:cNvPicPr>
          <p:nvPr/>
        </p:nvPicPr>
        <p:blipFill>
          <a:blip r:embed="rId3"/>
          <a:stretch>
            <a:fillRect/>
          </a:stretch>
        </p:blipFill>
        <p:spPr>
          <a:xfrm>
            <a:off x="713329" y="643467"/>
            <a:ext cx="10765342" cy="5571066"/>
          </a:xfrm>
          <a:prstGeom prst="rect">
            <a:avLst/>
          </a:prstGeom>
        </p:spPr>
      </p:pic>
    </p:spTree>
    <p:extLst>
      <p:ext uri="{BB962C8B-B14F-4D97-AF65-F5344CB8AC3E}">
        <p14:creationId xmlns:p14="http://schemas.microsoft.com/office/powerpoint/2010/main" val="3028420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1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16069EA-EF74-45E4-833F-C8B7B0B9FDDE}"/>
              </a:ext>
            </a:extLst>
          </p:cNvPr>
          <p:cNvPicPr>
            <a:picLocks noChangeAspect="1"/>
          </p:cNvPicPr>
          <p:nvPr/>
        </p:nvPicPr>
        <p:blipFill>
          <a:blip r:embed="rId3"/>
          <a:stretch>
            <a:fillRect/>
          </a:stretch>
        </p:blipFill>
        <p:spPr>
          <a:xfrm>
            <a:off x="1566680" y="643467"/>
            <a:ext cx="9058640" cy="5571066"/>
          </a:xfrm>
          <a:prstGeom prst="rect">
            <a:avLst/>
          </a:prstGeom>
        </p:spPr>
      </p:pic>
    </p:spTree>
    <p:extLst>
      <p:ext uri="{BB962C8B-B14F-4D97-AF65-F5344CB8AC3E}">
        <p14:creationId xmlns:p14="http://schemas.microsoft.com/office/powerpoint/2010/main" val="1466191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A4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3EB14F8-12F5-4851-86FC-D2F0042B8112}"/>
              </a:ext>
            </a:extLst>
          </p:cNvPr>
          <p:cNvPicPr>
            <a:picLocks noChangeAspect="1"/>
          </p:cNvPicPr>
          <p:nvPr/>
        </p:nvPicPr>
        <p:blipFill>
          <a:blip r:embed="rId3"/>
          <a:stretch>
            <a:fillRect/>
          </a:stretch>
        </p:blipFill>
        <p:spPr>
          <a:xfrm>
            <a:off x="643467" y="1234356"/>
            <a:ext cx="10905066" cy="4389288"/>
          </a:xfrm>
          <a:prstGeom prst="rect">
            <a:avLst/>
          </a:prstGeom>
        </p:spPr>
      </p:pic>
    </p:spTree>
    <p:extLst>
      <p:ext uri="{BB962C8B-B14F-4D97-AF65-F5344CB8AC3E}">
        <p14:creationId xmlns:p14="http://schemas.microsoft.com/office/powerpoint/2010/main" val="19738879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16824" y="3246539"/>
            <a:ext cx="4902752" cy="2370197"/>
          </a:xfrm>
        </p:spPr>
        <p:txBody>
          <a:bodyPr>
            <a:normAutofit/>
          </a:bodyPr>
          <a:lstStyle/>
          <a:p>
            <a:r>
              <a:rPr lang="en-GB" sz="5300" dirty="0"/>
              <a:t>Thank you</a:t>
            </a:r>
            <a:br>
              <a:rPr lang="en-GB" sz="5300" dirty="0"/>
            </a:br>
            <a:br>
              <a:rPr lang="en-GB" sz="5300" dirty="0"/>
            </a:br>
            <a:r>
              <a:rPr lang="en-GB" sz="1600" dirty="0"/>
              <a:t>@</a:t>
            </a:r>
            <a:r>
              <a:rPr lang="en-GB" sz="1600" dirty="0" err="1"/>
              <a:t>damienbod</a:t>
            </a:r>
            <a:br>
              <a:rPr lang="en-GB" dirty="0"/>
            </a:br>
            <a:endParaRPr lang="en-GB" dirty="0"/>
          </a:p>
        </p:txBody>
      </p:sp>
    </p:spTree>
    <p:extLst>
      <p:ext uri="{BB962C8B-B14F-4D97-AF65-F5344CB8AC3E}">
        <p14:creationId xmlns:p14="http://schemas.microsoft.com/office/powerpoint/2010/main" val="15985029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A348BCA-CFB4-4D20-903E-61770592C021}"/>
              </a:ext>
            </a:extLst>
          </p:cNvPr>
          <p:cNvSpPr txBox="1"/>
          <p:nvPr/>
        </p:nvSpPr>
        <p:spPr>
          <a:xfrm>
            <a:off x="729673" y="646545"/>
            <a:ext cx="10547927" cy="5355312"/>
          </a:xfrm>
          <a:prstGeom prst="rect">
            <a:avLst/>
          </a:prstGeom>
          <a:noFill/>
        </p:spPr>
        <p:txBody>
          <a:bodyPr wrap="square" rtlCol="0">
            <a:spAutoFit/>
          </a:bodyPr>
          <a:lstStyle/>
          <a:p>
            <a:r>
              <a:rPr lang="en-GB" dirty="0">
                <a:hlinkClick r:id="rId3"/>
              </a:rPr>
              <a:t>https://openid.net/developers/specs/</a:t>
            </a:r>
          </a:p>
          <a:p>
            <a:br>
              <a:rPr lang="en-GB" dirty="0">
                <a:hlinkClick r:id="rId3"/>
              </a:rPr>
            </a:br>
            <a:r>
              <a:rPr lang="en-GB" dirty="0">
                <a:hlinkClick r:id="rId3"/>
              </a:rPr>
              <a:t>https://github.com/damienbod/AspNet5IdentityServerAngularImplicitFlow </a:t>
            </a:r>
            <a:br>
              <a:rPr lang="en-GB" dirty="0"/>
            </a:br>
            <a:br>
              <a:rPr lang="en-GB" dirty="0"/>
            </a:br>
            <a:r>
              <a:rPr lang="en-GB" dirty="0">
                <a:hlinkClick r:id="rId4"/>
              </a:rPr>
              <a:t>https://medium.com/@darutk/diagrams-of-all-the-openid-connect-flows-6968e3990660</a:t>
            </a:r>
            <a:br>
              <a:rPr lang="en-GB" dirty="0"/>
            </a:br>
            <a:br>
              <a:rPr lang="en-GB" dirty="0"/>
            </a:br>
            <a:r>
              <a:rPr lang="en-GB" dirty="0">
                <a:hlinkClick r:id="rId5"/>
              </a:rPr>
              <a:t>https://www.npmjs.com/package/angular-auth-oidc-client</a:t>
            </a:r>
            <a:endParaRPr lang="en-GB" dirty="0"/>
          </a:p>
          <a:p>
            <a:br>
              <a:rPr lang="en-GB" dirty="0"/>
            </a:br>
            <a:r>
              <a:rPr lang="en-GB" dirty="0">
                <a:hlinkClick r:id="rId6"/>
              </a:rPr>
              <a:t>https://openid.net</a:t>
            </a:r>
            <a:br>
              <a:rPr lang="en-GB" dirty="0"/>
            </a:br>
            <a:br>
              <a:rPr lang="en-GB" dirty="0"/>
            </a:br>
            <a:r>
              <a:rPr lang="en-GB" dirty="0">
                <a:hlinkClick r:id="rId7"/>
              </a:rPr>
              <a:t>https://auth0.com/blog/cookies-vs-tokens-definitive-guide</a:t>
            </a:r>
            <a:br>
              <a:rPr lang="en-GB" dirty="0"/>
            </a:br>
            <a:br>
              <a:rPr lang="en-GB" dirty="0"/>
            </a:br>
            <a:r>
              <a:rPr lang="en-GB" dirty="0">
                <a:hlinkClick r:id="rId5"/>
              </a:rPr>
              <a:t>https://www.npmjs.com/package/angular-auth-oidc-client</a:t>
            </a:r>
            <a:br>
              <a:rPr lang="en-GB" dirty="0"/>
            </a:br>
            <a:br>
              <a:rPr lang="en-GB" dirty="0"/>
            </a:br>
            <a:r>
              <a:rPr lang="en-GB" dirty="0">
                <a:hlinkClick r:id="rId8"/>
              </a:rPr>
              <a:t>https://docs.microsoft.com/en-us/azure/architecture/multitenant-identity/authenticate</a:t>
            </a:r>
            <a:br>
              <a:rPr lang="en-GB" dirty="0"/>
            </a:br>
            <a:br>
              <a:rPr lang="en-GB" dirty="0"/>
            </a:br>
            <a:r>
              <a:rPr lang="en-GB" dirty="0">
                <a:hlinkClick r:id="rId9"/>
              </a:rPr>
              <a:t>https://scotthelme.co.uk/say-hello-to-security-txt</a:t>
            </a:r>
            <a:endParaRPr lang="en-CH" dirty="0"/>
          </a:p>
          <a:p>
            <a:endParaRPr lang="en-CH" dirty="0"/>
          </a:p>
          <a:p>
            <a:r>
              <a:rPr lang="de-CH">
                <a:hlinkClick r:id="rId10"/>
              </a:rPr>
              <a:t>https://csp-evaluator.withgoogle.com/</a:t>
            </a:r>
            <a:endParaRPr lang="en-CH"/>
          </a:p>
        </p:txBody>
      </p:sp>
    </p:spTree>
    <p:extLst>
      <p:ext uri="{BB962C8B-B14F-4D97-AF65-F5344CB8AC3E}">
        <p14:creationId xmlns:p14="http://schemas.microsoft.com/office/powerpoint/2010/main" val="354510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38999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2"/>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98627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8410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Tree>
    <p:extLst>
      <p:ext uri="{BB962C8B-B14F-4D97-AF65-F5344CB8AC3E}">
        <p14:creationId xmlns:p14="http://schemas.microsoft.com/office/powerpoint/2010/main" val="133196659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1355</Words>
  <Application>Microsoft Office PowerPoint</Application>
  <PresentationFormat>Widescreen</PresentationFormat>
  <Paragraphs>304</Paragraphs>
  <Slides>58</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Office</vt:lpstr>
      <vt:lpstr>ASP.NET Core Security</vt:lpstr>
      <vt:lpstr>                                     https://github.com/damienbod  ASP.NET Core, OpenID Connect, OAuth, Identity, Azure Angular, angular-auth-oidc-client npm</vt:lpstr>
      <vt:lpstr>PowerPoint Presentation</vt:lpstr>
      <vt:lpstr>Security &amp; Applications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OpenID Connect Flows  OAuth2 Flows     http://openid.net/specs/openid-connect-core-1_0.html</vt:lpstr>
      <vt:lpstr>id token token (access token) reference / self contained token refresh token</vt:lpstr>
      <vt:lpstr>PowerPoint Presentation</vt:lpstr>
      <vt:lpstr>OAuth2 Resource Owner Credentials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https://github.com/damienbod/AspNetCoreHybridFlowWithApi https://github.com/damienbod/AspNetCoreWindowsAuth</vt:lpstr>
      <vt:lpstr>PowerPoint Presentation</vt:lpstr>
      <vt:lpstr>PowerPoint Presentation</vt:lpstr>
      <vt:lpstr>PowerPoint Presentation</vt:lpstr>
      <vt:lpstr>Protecting APIs</vt:lpstr>
      <vt:lpstr>JWT Bearer Tokens Introspection Cookies</vt:lpstr>
      <vt:lpstr>Self contained access tokens</vt:lpstr>
      <vt:lpstr>Introspection using reference tokens</vt:lpstr>
      <vt:lpstr>Tokens with SPAs</vt:lpstr>
      <vt:lpstr>PowerPoint Presentation</vt:lpstr>
      <vt:lpstr>PowerPoint Presentation</vt:lpstr>
      <vt:lpstr>PowerPoint Presentation</vt:lpstr>
      <vt:lpstr>Cookies</vt:lpstr>
      <vt:lpstr>PowerPoint Presentation</vt:lpstr>
      <vt:lpstr>Public / Protected APIs</vt:lpstr>
      <vt:lpstr>PowerPoint Presentation</vt:lpstr>
      <vt:lpstr>https://github.com/damienbod/AspNetCoreHybridFlowWithApi https://github.com/damienbod/AspNetCoreWindowsAuth</vt:lpstr>
      <vt:lpstr>PowerPoint Presentation</vt:lpstr>
      <vt:lpstr>PowerPoint Presentation</vt:lpstr>
      <vt:lpstr>PowerPoint Presentation</vt:lpstr>
      <vt:lpstr>PowerPoint Presentation</vt:lpstr>
      <vt:lpstr>Thank you  @damienbod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Security</dc:title>
  <dc:creator>Bowden Damien</dc:creator>
  <cp:lastModifiedBy>Bowden Damien</cp:lastModifiedBy>
  <cp:revision>19</cp:revision>
  <dcterms:created xsi:type="dcterms:W3CDTF">2019-08-23T13:12:04Z</dcterms:created>
  <dcterms:modified xsi:type="dcterms:W3CDTF">2019-08-29T14:20:28Z</dcterms:modified>
</cp:coreProperties>
</file>