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74" r:id="rId3"/>
    <p:sldId id="264" r:id="rId4"/>
    <p:sldId id="328" r:id="rId5"/>
    <p:sldId id="318" r:id="rId6"/>
    <p:sldId id="349" r:id="rId7"/>
    <p:sldId id="350" r:id="rId8"/>
    <p:sldId id="351" r:id="rId9"/>
    <p:sldId id="348" r:id="rId10"/>
    <p:sldId id="322" r:id="rId11"/>
    <p:sldId id="323" r:id="rId12"/>
    <p:sldId id="320" r:id="rId13"/>
    <p:sldId id="341" r:id="rId14"/>
    <p:sldId id="381" r:id="rId15"/>
    <p:sldId id="276" r:id="rId16"/>
    <p:sldId id="329" r:id="rId17"/>
    <p:sldId id="370" r:id="rId18"/>
    <p:sldId id="362" r:id="rId19"/>
    <p:sldId id="278" r:id="rId20"/>
    <p:sldId id="347" r:id="rId21"/>
    <p:sldId id="301" r:id="rId22"/>
    <p:sldId id="384" r:id="rId23"/>
    <p:sldId id="364" r:id="rId24"/>
    <p:sldId id="327" r:id="rId25"/>
    <p:sldId id="385" r:id="rId26"/>
    <p:sldId id="304" r:id="rId27"/>
    <p:sldId id="353" r:id="rId28"/>
    <p:sldId id="376" r:id="rId29"/>
    <p:sldId id="354" r:id="rId30"/>
    <p:sldId id="377" r:id="rId31"/>
    <p:sldId id="326" r:id="rId32"/>
    <p:sldId id="380" r:id="rId33"/>
    <p:sldId id="302" r:id="rId34"/>
    <p:sldId id="378" r:id="rId35"/>
    <p:sldId id="379" r:id="rId36"/>
    <p:sldId id="394" r:id="rId37"/>
    <p:sldId id="391" r:id="rId38"/>
    <p:sldId id="396" r:id="rId39"/>
    <p:sldId id="398" r:id="rId40"/>
    <p:sldId id="330" r:id="rId41"/>
    <p:sldId id="392" r:id="rId42"/>
    <p:sldId id="393" r:id="rId43"/>
    <p:sldId id="395" r:id="rId44"/>
    <p:sldId id="397" r:id="rId45"/>
    <p:sldId id="332" r:id="rId46"/>
    <p:sldId id="383" r:id="rId47"/>
    <p:sldId id="382" r:id="rId48"/>
    <p:sldId id="372" r:id="rId49"/>
    <p:sldId id="373" r:id="rId50"/>
    <p:sldId id="374" r:id="rId51"/>
    <p:sldId id="375" r:id="rId52"/>
    <p:sldId id="386" r:id="rId53"/>
    <p:sldId id="387" r:id="rId54"/>
    <p:sldId id="388" r:id="rId55"/>
    <p:sldId id="389" r:id="rId56"/>
    <p:sldId id="273" r:id="rId57"/>
    <p:sldId id="275"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57661" autoAdjust="0"/>
  </p:normalViewPr>
  <p:slideViewPr>
    <p:cSldViewPr snapToGrid="0">
      <p:cViewPr varScale="1">
        <p:scale>
          <a:sx n="74" d="100"/>
          <a:sy n="74" d="100"/>
        </p:scale>
        <p:origin x="1224" y="3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55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C821B1-C256-4FCA-AE17-4C7FE5B7ECE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D5AB5208-5917-4CF5-A5A4-6DBFA3EAA9CF}">
      <dgm:prSet/>
      <dgm:spPr/>
      <dgm:t>
        <a:bodyPr/>
        <a:lstStyle/>
        <a:p>
          <a:r>
            <a:rPr lang="en-GB"/>
            <a:t>Security &amp; Applications today</a:t>
          </a:r>
          <a:endParaRPr lang="en-US"/>
        </a:p>
      </dgm:t>
    </dgm:pt>
    <dgm:pt modelId="{82D4F558-7C54-4F8A-AC63-DA7C4B6F8E8F}" type="parTrans" cxnId="{7863BE8B-3DCB-46E2-A671-7C4578E62515}">
      <dgm:prSet/>
      <dgm:spPr/>
      <dgm:t>
        <a:bodyPr/>
        <a:lstStyle/>
        <a:p>
          <a:endParaRPr lang="en-US"/>
        </a:p>
      </dgm:t>
    </dgm:pt>
    <dgm:pt modelId="{CF942EB0-5823-4CD2-8082-44593E41AFBB}" type="sibTrans" cxnId="{7863BE8B-3DCB-46E2-A671-7C4578E62515}">
      <dgm:prSet/>
      <dgm:spPr/>
      <dgm:t>
        <a:bodyPr/>
        <a:lstStyle/>
        <a:p>
          <a:endParaRPr lang="en-US"/>
        </a:p>
      </dgm:t>
    </dgm:pt>
    <dgm:pt modelId="{703F7628-947C-4E2D-93A1-57412B53E0B8}">
      <dgm:prSet/>
      <dgm:spPr/>
      <dgm:t>
        <a:bodyPr/>
        <a:lstStyle/>
        <a:p>
          <a:r>
            <a:rPr lang="en-GB"/>
            <a:t>OpenID Connect, OAuth2</a:t>
          </a:r>
          <a:endParaRPr lang="en-US"/>
        </a:p>
      </dgm:t>
    </dgm:pt>
    <dgm:pt modelId="{C549DC58-66D7-40D8-B684-A2296AA22D5D}" type="parTrans" cxnId="{609874F1-7B84-4FF9-BDEE-B2F225299FA1}">
      <dgm:prSet/>
      <dgm:spPr/>
      <dgm:t>
        <a:bodyPr/>
        <a:lstStyle/>
        <a:p>
          <a:endParaRPr lang="en-US"/>
        </a:p>
      </dgm:t>
    </dgm:pt>
    <dgm:pt modelId="{3296C7D8-3577-4E01-96D1-AE784895414C}" type="sibTrans" cxnId="{609874F1-7B84-4FF9-BDEE-B2F225299FA1}">
      <dgm:prSet/>
      <dgm:spPr/>
      <dgm:t>
        <a:bodyPr/>
        <a:lstStyle/>
        <a:p>
          <a:endParaRPr lang="en-US"/>
        </a:p>
      </dgm:t>
    </dgm:pt>
    <dgm:pt modelId="{F7DD1482-239D-4C6F-A1EF-45C0AD4DE1E9}">
      <dgm:prSet/>
      <dgm:spPr/>
      <dgm:t>
        <a:bodyPr/>
        <a:lstStyle/>
        <a:p>
          <a:r>
            <a:rPr lang="en-GB" dirty="0"/>
            <a:t>Authorization: ASP.NET Core Policies</a:t>
          </a:r>
          <a:endParaRPr lang="en-US" dirty="0"/>
        </a:p>
      </dgm:t>
    </dgm:pt>
    <dgm:pt modelId="{FE08F137-FF19-4F4F-B581-01ED7912D076}" type="parTrans" cxnId="{9F7CFAAE-B1F1-4E89-B92E-11D891F2BAE2}">
      <dgm:prSet/>
      <dgm:spPr/>
      <dgm:t>
        <a:bodyPr/>
        <a:lstStyle/>
        <a:p>
          <a:endParaRPr lang="en-US"/>
        </a:p>
      </dgm:t>
    </dgm:pt>
    <dgm:pt modelId="{E953206D-C5C1-460B-A0D2-E20F610F85AE}" type="sibTrans" cxnId="{9F7CFAAE-B1F1-4E89-B92E-11D891F2BAE2}">
      <dgm:prSet/>
      <dgm:spPr/>
      <dgm:t>
        <a:bodyPr/>
        <a:lstStyle/>
        <a:p>
          <a:endParaRPr lang="en-US"/>
        </a:p>
      </dgm:t>
    </dgm:pt>
    <dgm:pt modelId="{AD57803B-FD26-4F99-AA52-989D5D1A5CE2}" type="pres">
      <dgm:prSet presAssocID="{12C821B1-C256-4FCA-AE17-4C7FE5B7ECEA}" presName="linear" presStyleCnt="0">
        <dgm:presLayoutVars>
          <dgm:animLvl val="lvl"/>
          <dgm:resizeHandles val="exact"/>
        </dgm:presLayoutVars>
      </dgm:prSet>
      <dgm:spPr/>
    </dgm:pt>
    <dgm:pt modelId="{3F60CD06-00EF-4ECA-8276-AC9C540C6A36}" type="pres">
      <dgm:prSet presAssocID="{D5AB5208-5917-4CF5-A5A4-6DBFA3EAA9CF}" presName="parentText" presStyleLbl="node1" presStyleIdx="0" presStyleCnt="3">
        <dgm:presLayoutVars>
          <dgm:chMax val="0"/>
          <dgm:bulletEnabled val="1"/>
        </dgm:presLayoutVars>
      </dgm:prSet>
      <dgm:spPr/>
    </dgm:pt>
    <dgm:pt modelId="{D36C0FE8-D29E-4E94-92E2-8468F36AC952}" type="pres">
      <dgm:prSet presAssocID="{CF942EB0-5823-4CD2-8082-44593E41AFBB}" presName="spacer" presStyleCnt="0"/>
      <dgm:spPr/>
    </dgm:pt>
    <dgm:pt modelId="{F9DA2C23-ECA1-47C5-BE16-8B7BC7E71814}" type="pres">
      <dgm:prSet presAssocID="{703F7628-947C-4E2D-93A1-57412B53E0B8}" presName="parentText" presStyleLbl="node1" presStyleIdx="1" presStyleCnt="3">
        <dgm:presLayoutVars>
          <dgm:chMax val="0"/>
          <dgm:bulletEnabled val="1"/>
        </dgm:presLayoutVars>
      </dgm:prSet>
      <dgm:spPr/>
    </dgm:pt>
    <dgm:pt modelId="{0DCBADD5-12EB-459A-AC75-4CC742B04E6B}" type="pres">
      <dgm:prSet presAssocID="{3296C7D8-3577-4E01-96D1-AE784895414C}" presName="spacer" presStyleCnt="0"/>
      <dgm:spPr/>
    </dgm:pt>
    <dgm:pt modelId="{050C3DC2-A652-47AF-BF5F-B10755F960EC}" type="pres">
      <dgm:prSet presAssocID="{F7DD1482-239D-4C6F-A1EF-45C0AD4DE1E9}" presName="parentText" presStyleLbl="node1" presStyleIdx="2" presStyleCnt="3">
        <dgm:presLayoutVars>
          <dgm:chMax val="0"/>
          <dgm:bulletEnabled val="1"/>
        </dgm:presLayoutVars>
      </dgm:prSet>
      <dgm:spPr/>
    </dgm:pt>
  </dgm:ptLst>
  <dgm:cxnLst>
    <dgm:cxn modelId="{381B192E-1D9C-495F-A3F1-EAFACDD898B5}" type="presOf" srcId="{12C821B1-C256-4FCA-AE17-4C7FE5B7ECEA}" destId="{AD57803B-FD26-4F99-AA52-989D5D1A5CE2}" srcOrd="0" destOrd="0" presId="urn:microsoft.com/office/officeart/2005/8/layout/vList2"/>
    <dgm:cxn modelId="{E10EA98A-4329-4D47-944D-A99A8F05C72E}" type="presOf" srcId="{703F7628-947C-4E2D-93A1-57412B53E0B8}" destId="{F9DA2C23-ECA1-47C5-BE16-8B7BC7E71814}" srcOrd="0" destOrd="0" presId="urn:microsoft.com/office/officeart/2005/8/layout/vList2"/>
    <dgm:cxn modelId="{7863BE8B-3DCB-46E2-A671-7C4578E62515}" srcId="{12C821B1-C256-4FCA-AE17-4C7FE5B7ECEA}" destId="{D5AB5208-5917-4CF5-A5A4-6DBFA3EAA9CF}" srcOrd="0" destOrd="0" parTransId="{82D4F558-7C54-4F8A-AC63-DA7C4B6F8E8F}" sibTransId="{CF942EB0-5823-4CD2-8082-44593E41AFBB}"/>
    <dgm:cxn modelId="{9F7CFAAE-B1F1-4E89-B92E-11D891F2BAE2}" srcId="{12C821B1-C256-4FCA-AE17-4C7FE5B7ECEA}" destId="{F7DD1482-239D-4C6F-A1EF-45C0AD4DE1E9}" srcOrd="2" destOrd="0" parTransId="{FE08F137-FF19-4F4F-B581-01ED7912D076}" sibTransId="{E953206D-C5C1-460B-A0D2-E20F610F85AE}"/>
    <dgm:cxn modelId="{C1BB68DF-AB04-4064-BA8C-BAF58FB23660}" type="presOf" srcId="{D5AB5208-5917-4CF5-A5A4-6DBFA3EAA9CF}" destId="{3F60CD06-00EF-4ECA-8276-AC9C540C6A36}" srcOrd="0" destOrd="0" presId="urn:microsoft.com/office/officeart/2005/8/layout/vList2"/>
    <dgm:cxn modelId="{609874F1-7B84-4FF9-BDEE-B2F225299FA1}" srcId="{12C821B1-C256-4FCA-AE17-4C7FE5B7ECEA}" destId="{703F7628-947C-4E2D-93A1-57412B53E0B8}" srcOrd="1" destOrd="0" parTransId="{C549DC58-66D7-40D8-B684-A2296AA22D5D}" sibTransId="{3296C7D8-3577-4E01-96D1-AE784895414C}"/>
    <dgm:cxn modelId="{9A075DF4-0AD5-4144-93C0-2DC1FF9538A1}" type="presOf" srcId="{F7DD1482-239D-4C6F-A1EF-45C0AD4DE1E9}" destId="{050C3DC2-A652-47AF-BF5F-B10755F960EC}" srcOrd="0" destOrd="0" presId="urn:microsoft.com/office/officeart/2005/8/layout/vList2"/>
    <dgm:cxn modelId="{2032D81E-3ADD-4864-9870-382E92256755}" type="presParOf" srcId="{AD57803B-FD26-4F99-AA52-989D5D1A5CE2}" destId="{3F60CD06-00EF-4ECA-8276-AC9C540C6A36}" srcOrd="0" destOrd="0" presId="urn:microsoft.com/office/officeart/2005/8/layout/vList2"/>
    <dgm:cxn modelId="{0E439101-BF90-4A30-8BAF-9EA9AD40B919}" type="presParOf" srcId="{AD57803B-FD26-4F99-AA52-989D5D1A5CE2}" destId="{D36C0FE8-D29E-4E94-92E2-8468F36AC952}" srcOrd="1" destOrd="0" presId="urn:microsoft.com/office/officeart/2005/8/layout/vList2"/>
    <dgm:cxn modelId="{F2578C9B-C36B-4897-B272-E4A496FFE763}" type="presParOf" srcId="{AD57803B-FD26-4F99-AA52-989D5D1A5CE2}" destId="{F9DA2C23-ECA1-47C5-BE16-8B7BC7E71814}" srcOrd="2" destOrd="0" presId="urn:microsoft.com/office/officeart/2005/8/layout/vList2"/>
    <dgm:cxn modelId="{6375FA7D-E2C5-4C58-9757-BD5272B2C677}" type="presParOf" srcId="{AD57803B-FD26-4F99-AA52-989D5D1A5CE2}" destId="{0DCBADD5-12EB-459A-AC75-4CC742B04E6B}" srcOrd="3" destOrd="0" presId="urn:microsoft.com/office/officeart/2005/8/layout/vList2"/>
    <dgm:cxn modelId="{BC7D1D59-5E7F-459B-9F77-F38DCB2744A5}" type="presParOf" srcId="{AD57803B-FD26-4F99-AA52-989D5D1A5CE2}" destId="{050C3DC2-A652-47AF-BF5F-B10755F960E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C821B1-C256-4FCA-AE17-4C7FE5B7ECE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703F7628-947C-4E2D-93A1-57412B53E0B8}">
      <dgm:prSet/>
      <dgm:spPr/>
      <dgm:t>
        <a:bodyPr/>
        <a:lstStyle/>
        <a:p>
          <a:r>
            <a:rPr lang="en-GB" dirty="0"/>
            <a:t>Authentication, Authorization, Accounting</a:t>
          </a:r>
          <a:endParaRPr lang="en-US" dirty="0"/>
        </a:p>
      </dgm:t>
    </dgm:pt>
    <dgm:pt modelId="{C549DC58-66D7-40D8-B684-A2296AA22D5D}" type="parTrans" cxnId="{609874F1-7B84-4FF9-BDEE-B2F225299FA1}">
      <dgm:prSet/>
      <dgm:spPr/>
      <dgm:t>
        <a:bodyPr/>
        <a:lstStyle/>
        <a:p>
          <a:endParaRPr lang="en-US"/>
        </a:p>
      </dgm:t>
    </dgm:pt>
    <dgm:pt modelId="{3296C7D8-3577-4E01-96D1-AE784895414C}" type="sibTrans" cxnId="{609874F1-7B84-4FF9-BDEE-B2F225299FA1}">
      <dgm:prSet/>
      <dgm:spPr/>
      <dgm:t>
        <a:bodyPr/>
        <a:lstStyle/>
        <a:p>
          <a:endParaRPr lang="en-US"/>
        </a:p>
      </dgm:t>
    </dgm:pt>
    <dgm:pt modelId="{9C0FB805-B43E-4D15-9C9A-3D1A264B3D9E}">
      <dgm:prSet/>
      <dgm:spPr/>
      <dgm:t>
        <a:bodyPr/>
        <a:lstStyle/>
        <a:p>
          <a:r>
            <a:rPr lang="en-GB" dirty="0"/>
            <a:t>Session Protection HTTP headers</a:t>
          </a:r>
          <a:endParaRPr lang="en-US" dirty="0"/>
        </a:p>
      </dgm:t>
    </dgm:pt>
    <dgm:pt modelId="{F0E2FA28-E655-42EB-97D0-8F3DDD7A02F0}" type="parTrans" cxnId="{90264068-67E8-44E4-A1E1-5A45F5C50300}">
      <dgm:prSet/>
      <dgm:spPr/>
      <dgm:t>
        <a:bodyPr/>
        <a:lstStyle/>
        <a:p>
          <a:endParaRPr lang="en-US"/>
        </a:p>
      </dgm:t>
    </dgm:pt>
    <dgm:pt modelId="{C0DDE3B2-5E4E-4A90-A056-EF3741A1D5A2}" type="sibTrans" cxnId="{90264068-67E8-44E4-A1E1-5A45F5C50300}">
      <dgm:prSet/>
      <dgm:spPr/>
      <dgm:t>
        <a:bodyPr/>
        <a:lstStyle/>
        <a:p>
          <a:endParaRPr lang="en-US"/>
        </a:p>
      </dgm:t>
    </dgm:pt>
    <dgm:pt modelId="{F7DD1482-239D-4C6F-A1EF-45C0AD4DE1E9}">
      <dgm:prSet/>
      <dgm:spPr/>
      <dgm:t>
        <a:bodyPr/>
        <a:lstStyle/>
        <a:p>
          <a:r>
            <a:rPr lang="en-GB" dirty="0"/>
            <a:t>HTTPS Certs TLS 1.</a:t>
          </a:r>
          <a:r>
            <a:rPr lang="en-CH" dirty="0"/>
            <a:t>2</a:t>
          </a:r>
          <a:r>
            <a:rPr lang="en-GB" dirty="0"/>
            <a:t>, 1.</a:t>
          </a:r>
          <a:r>
            <a:rPr lang="en-CH" dirty="0"/>
            <a:t>3</a:t>
          </a:r>
          <a:endParaRPr lang="en-US" dirty="0"/>
        </a:p>
      </dgm:t>
    </dgm:pt>
    <dgm:pt modelId="{FE08F137-FF19-4F4F-B581-01ED7912D076}" type="parTrans" cxnId="{9F7CFAAE-B1F1-4E89-B92E-11D891F2BAE2}">
      <dgm:prSet/>
      <dgm:spPr/>
      <dgm:t>
        <a:bodyPr/>
        <a:lstStyle/>
        <a:p>
          <a:endParaRPr lang="en-US"/>
        </a:p>
      </dgm:t>
    </dgm:pt>
    <dgm:pt modelId="{E953206D-C5C1-460B-A0D2-E20F610F85AE}" type="sibTrans" cxnId="{9F7CFAAE-B1F1-4E89-B92E-11D891F2BAE2}">
      <dgm:prSet/>
      <dgm:spPr/>
      <dgm:t>
        <a:bodyPr/>
        <a:lstStyle/>
        <a:p>
          <a:endParaRPr lang="en-US"/>
        </a:p>
      </dgm:t>
    </dgm:pt>
    <dgm:pt modelId="{53831898-D107-421D-A97D-E900B399EC88}">
      <dgm:prSet/>
      <dgm:spPr/>
      <dgm:t>
        <a:bodyPr/>
        <a:lstStyle/>
        <a:p>
          <a:r>
            <a:rPr lang="en-GB" dirty="0"/>
            <a:t>WAF Web Application Firewall</a:t>
          </a:r>
          <a:endParaRPr lang="en-US" dirty="0"/>
        </a:p>
      </dgm:t>
    </dgm:pt>
    <dgm:pt modelId="{46338658-30CF-40A5-B551-29CFC14F25D7}" type="parTrans" cxnId="{CC921F33-0F5C-4533-9492-9266D3FEF7AD}">
      <dgm:prSet/>
      <dgm:spPr/>
      <dgm:t>
        <a:bodyPr/>
        <a:lstStyle/>
        <a:p>
          <a:endParaRPr lang="en-US"/>
        </a:p>
      </dgm:t>
    </dgm:pt>
    <dgm:pt modelId="{764B3C43-D233-46B1-B793-9EBEE9F721E1}" type="sibTrans" cxnId="{CC921F33-0F5C-4533-9492-9266D3FEF7AD}">
      <dgm:prSet/>
      <dgm:spPr/>
      <dgm:t>
        <a:bodyPr/>
        <a:lstStyle/>
        <a:p>
          <a:endParaRPr lang="en-US"/>
        </a:p>
      </dgm:t>
    </dgm:pt>
    <dgm:pt modelId="{AD57803B-FD26-4F99-AA52-989D5D1A5CE2}" type="pres">
      <dgm:prSet presAssocID="{12C821B1-C256-4FCA-AE17-4C7FE5B7ECEA}" presName="linear" presStyleCnt="0">
        <dgm:presLayoutVars>
          <dgm:animLvl val="lvl"/>
          <dgm:resizeHandles val="exact"/>
        </dgm:presLayoutVars>
      </dgm:prSet>
      <dgm:spPr/>
    </dgm:pt>
    <dgm:pt modelId="{F9DA2C23-ECA1-47C5-BE16-8B7BC7E71814}" type="pres">
      <dgm:prSet presAssocID="{703F7628-947C-4E2D-93A1-57412B53E0B8}" presName="parentText" presStyleLbl="node1" presStyleIdx="0" presStyleCnt="4">
        <dgm:presLayoutVars>
          <dgm:chMax val="0"/>
          <dgm:bulletEnabled val="1"/>
        </dgm:presLayoutVars>
      </dgm:prSet>
      <dgm:spPr/>
    </dgm:pt>
    <dgm:pt modelId="{0DCBADD5-12EB-459A-AC75-4CC742B04E6B}" type="pres">
      <dgm:prSet presAssocID="{3296C7D8-3577-4E01-96D1-AE784895414C}" presName="spacer" presStyleCnt="0"/>
      <dgm:spPr/>
    </dgm:pt>
    <dgm:pt modelId="{65E30A7E-BAEA-4EED-9816-58A97201AC63}" type="pres">
      <dgm:prSet presAssocID="{9C0FB805-B43E-4D15-9C9A-3D1A264B3D9E}" presName="parentText" presStyleLbl="node1" presStyleIdx="1" presStyleCnt="4">
        <dgm:presLayoutVars>
          <dgm:chMax val="0"/>
          <dgm:bulletEnabled val="1"/>
        </dgm:presLayoutVars>
      </dgm:prSet>
      <dgm:spPr/>
    </dgm:pt>
    <dgm:pt modelId="{C770D589-246D-495A-925C-AA3CBB0C8A51}" type="pres">
      <dgm:prSet presAssocID="{C0DDE3B2-5E4E-4A90-A056-EF3741A1D5A2}" presName="spacer" presStyleCnt="0"/>
      <dgm:spPr/>
    </dgm:pt>
    <dgm:pt modelId="{050C3DC2-A652-47AF-BF5F-B10755F960EC}" type="pres">
      <dgm:prSet presAssocID="{F7DD1482-239D-4C6F-A1EF-45C0AD4DE1E9}" presName="parentText" presStyleLbl="node1" presStyleIdx="2" presStyleCnt="4">
        <dgm:presLayoutVars>
          <dgm:chMax val="0"/>
          <dgm:bulletEnabled val="1"/>
        </dgm:presLayoutVars>
      </dgm:prSet>
      <dgm:spPr/>
    </dgm:pt>
    <dgm:pt modelId="{23EB2DC6-DD80-463E-988C-CC7FF1344027}" type="pres">
      <dgm:prSet presAssocID="{E953206D-C5C1-460B-A0D2-E20F610F85AE}" presName="spacer" presStyleCnt="0"/>
      <dgm:spPr/>
    </dgm:pt>
    <dgm:pt modelId="{AED07660-6614-4A18-9C94-49490274CBF4}" type="pres">
      <dgm:prSet presAssocID="{53831898-D107-421D-A97D-E900B399EC88}" presName="parentText" presStyleLbl="node1" presStyleIdx="3" presStyleCnt="4" custLinFactNeighborY="-5734">
        <dgm:presLayoutVars>
          <dgm:chMax val="0"/>
          <dgm:bulletEnabled val="1"/>
        </dgm:presLayoutVars>
      </dgm:prSet>
      <dgm:spPr/>
    </dgm:pt>
  </dgm:ptLst>
  <dgm:cxnLst>
    <dgm:cxn modelId="{381B192E-1D9C-495F-A3F1-EAFACDD898B5}" type="presOf" srcId="{12C821B1-C256-4FCA-AE17-4C7FE5B7ECEA}" destId="{AD57803B-FD26-4F99-AA52-989D5D1A5CE2}" srcOrd="0" destOrd="0" presId="urn:microsoft.com/office/officeart/2005/8/layout/vList2"/>
    <dgm:cxn modelId="{CC921F33-0F5C-4533-9492-9266D3FEF7AD}" srcId="{12C821B1-C256-4FCA-AE17-4C7FE5B7ECEA}" destId="{53831898-D107-421D-A97D-E900B399EC88}" srcOrd="3" destOrd="0" parTransId="{46338658-30CF-40A5-B551-29CFC14F25D7}" sibTransId="{764B3C43-D233-46B1-B793-9EBEE9F721E1}"/>
    <dgm:cxn modelId="{90264068-67E8-44E4-A1E1-5A45F5C50300}" srcId="{12C821B1-C256-4FCA-AE17-4C7FE5B7ECEA}" destId="{9C0FB805-B43E-4D15-9C9A-3D1A264B3D9E}" srcOrd="1" destOrd="0" parTransId="{F0E2FA28-E655-42EB-97D0-8F3DDD7A02F0}" sibTransId="{C0DDE3B2-5E4E-4A90-A056-EF3741A1D5A2}"/>
    <dgm:cxn modelId="{E10EA98A-4329-4D47-944D-A99A8F05C72E}" type="presOf" srcId="{703F7628-947C-4E2D-93A1-57412B53E0B8}" destId="{F9DA2C23-ECA1-47C5-BE16-8B7BC7E71814}" srcOrd="0" destOrd="0" presId="urn:microsoft.com/office/officeart/2005/8/layout/vList2"/>
    <dgm:cxn modelId="{4C35D7A6-79C6-4CEF-B833-D469BCB5AFAE}" type="presOf" srcId="{53831898-D107-421D-A97D-E900B399EC88}" destId="{AED07660-6614-4A18-9C94-49490274CBF4}" srcOrd="0" destOrd="0" presId="urn:microsoft.com/office/officeart/2005/8/layout/vList2"/>
    <dgm:cxn modelId="{9F7CFAAE-B1F1-4E89-B92E-11D891F2BAE2}" srcId="{12C821B1-C256-4FCA-AE17-4C7FE5B7ECEA}" destId="{F7DD1482-239D-4C6F-A1EF-45C0AD4DE1E9}" srcOrd="2" destOrd="0" parTransId="{FE08F137-FF19-4F4F-B581-01ED7912D076}" sibTransId="{E953206D-C5C1-460B-A0D2-E20F610F85AE}"/>
    <dgm:cxn modelId="{6A2A2CE3-EEE0-48C3-A277-503C6F694C05}" type="presOf" srcId="{9C0FB805-B43E-4D15-9C9A-3D1A264B3D9E}" destId="{65E30A7E-BAEA-4EED-9816-58A97201AC63}" srcOrd="0" destOrd="0" presId="urn:microsoft.com/office/officeart/2005/8/layout/vList2"/>
    <dgm:cxn modelId="{609874F1-7B84-4FF9-BDEE-B2F225299FA1}" srcId="{12C821B1-C256-4FCA-AE17-4C7FE5B7ECEA}" destId="{703F7628-947C-4E2D-93A1-57412B53E0B8}" srcOrd="0" destOrd="0" parTransId="{C549DC58-66D7-40D8-B684-A2296AA22D5D}" sibTransId="{3296C7D8-3577-4E01-96D1-AE784895414C}"/>
    <dgm:cxn modelId="{9A075DF4-0AD5-4144-93C0-2DC1FF9538A1}" type="presOf" srcId="{F7DD1482-239D-4C6F-A1EF-45C0AD4DE1E9}" destId="{050C3DC2-A652-47AF-BF5F-B10755F960EC}" srcOrd="0" destOrd="0" presId="urn:microsoft.com/office/officeart/2005/8/layout/vList2"/>
    <dgm:cxn modelId="{F2578C9B-C36B-4897-B272-E4A496FFE763}" type="presParOf" srcId="{AD57803B-FD26-4F99-AA52-989D5D1A5CE2}" destId="{F9DA2C23-ECA1-47C5-BE16-8B7BC7E71814}" srcOrd="0" destOrd="0" presId="urn:microsoft.com/office/officeart/2005/8/layout/vList2"/>
    <dgm:cxn modelId="{6375FA7D-E2C5-4C58-9757-BD5272B2C677}" type="presParOf" srcId="{AD57803B-FD26-4F99-AA52-989D5D1A5CE2}" destId="{0DCBADD5-12EB-459A-AC75-4CC742B04E6B}" srcOrd="1" destOrd="0" presId="urn:microsoft.com/office/officeart/2005/8/layout/vList2"/>
    <dgm:cxn modelId="{B4C735BA-AFA5-436F-B6B7-4FEA7DD3B134}" type="presParOf" srcId="{AD57803B-FD26-4F99-AA52-989D5D1A5CE2}" destId="{65E30A7E-BAEA-4EED-9816-58A97201AC63}" srcOrd="2" destOrd="0" presId="urn:microsoft.com/office/officeart/2005/8/layout/vList2"/>
    <dgm:cxn modelId="{C443368D-9861-465F-8AEC-00CCD73FFDF0}" type="presParOf" srcId="{AD57803B-FD26-4F99-AA52-989D5D1A5CE2}" destId="{C770D589-246D-495A-925C-AA3CBB0C8A51}" srcOrd="3" destOrd="0" presId="urn:microsoft.com/office/officeart/2005/8/layout/vList2"/>
    <dgm:cxn modelId="{BC7D1D59-5E7F-459B-9F77-F38DCB2744A5}" type="presParOf" srcId="{AD57803B-FD26-4F99-AA52-989D5D1A5CE2}" destId="{050C3DC2-A652-47AF-BF5F-B10755F960EC}" srcOrd="4" destOrd="0" presId="urn:microsoft.com/office/officeart/2005/8/layout/vList2"/>
    <dgm:cxn modelId="{4168A3A8-FDE1-460C-8E50-12A75887BBF3}" type="presParOf" srcId="{AD57803B-FD26-4F99-AA52-989D5D1A5CE2}" destId="{23EB2DC6-DD80-463E-988C-CC7FF1344027}" srcOrd="5" destOrd="0" presId="urn:microsoft.com/office/officeart/2005/8/layout/vList2"/>
    <dgm:cxn modelId="{D86FD3DA-468D-4150-971B-35312BE77425}" type="presParOf" srcId="{AD57803B-FD26-4F99-AA52-989D5D1A5CE2}" destId="{AED07660-6614-4A18-9C94-49490274CBF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90A979-9730-4B0B-BDB7-65FAEA28821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F75F7F1-8B52-4AB4-B63D-4CD38CB3736E}">
      <dgm:prSet/>
      <dgm:spPr/>
      <dgm:t>
        <a:bodyPr/>
        <a:lstStyle/>
        <a:p>
          <a:r>
            <a:rPr lang="en-GB"/>
            <a:t>OAuth2 Resource Owner Credentials Flow</a:t>
          </a:r>
          <a:endParaRPr lang="en-US"/>
        </a:p>
      </dgm:t>
    </dgm:pt>
    <dgm:pt modelId="{A210B218-951A-4030-A39E-FCED7B8BDA6B}" type="parTrans" cxnId="{6793A6BF-A86E-471F-BCC8-2B18E3ED5762}">
      <dgm:prSet/>
      <dgm:spPr/>
      <dgm:t>
        <a:bodyPr/>
        <a:lstStyle/>
        <a:p>
          <a:endParaRPr lang="en-US"/>
        </a:p>
      </dgm:t>
    </dgm:pt>
    <dgm:pt modelId="{142D0D7D-94FE-4A1E-96CA-96BD2705740C}" type="sibTrans" cxnId="{6793A6BF-A86E-471F-BCC8-2B18E3ED5762}">
      <dgm:prSet/>
      <dgm:spPr/>
      <dgm:t>
        <a:bodyPr/>
        <a:lstStyle/>
        <a:p>
          <a:endParaRPr lang="en-US"/>
        </a:p>
      </dgm:t>
    </dgm:pt>
    <dgm:pt modelId="{09B9ECE3-85EC-4E5D-988E-67CAD9F5B414}">
      <dgm:prSet/>
      <dgm:spPr/>
      <dgm:t>
        <a:bodyPr/>
        <a:lstStyle/>
        <a:p>
          <a:r>
            <a:rPr lang="en-GB" dirty="0"/>
            <a:t>O</a:t>
          </a:r>
          <a:r>
            <a:rPr lang="en-CH" dirty="0" err="1"/>
            <a:t>penID</a:t>
          </a:r>
          <a:r>
            <a:rPr lang="en-CH" dirty="0"/>
            <a:t> Connect </a:t>
          </a:r>
          <a:r>
            <a:rPr lang="de-CH" dirty="0"/>
            <a:t>C</a:t>
          </a:r>
          <a:r>
            <a:rPr lang="en-CH" dirty="0"/>
            <a:t>o</a:t>
          </a:r>
          <a:r>
            <a:rPr lang="de-CH" dirty="0"/>
            <a:t>d</a:t>
          </a:r>
          <a:r>
            <a:rPr lang="en-CH" dirty="0"/>
            <a:t>e </a:t>
          </a:r>
          <a:r>
            <a:rPr lang="en-GB" dirty="0"/>
            <a:t>flow</a:t>
          </a:r>
          <a:endParaRPr lang="en-US" dirty="0"/>
        </a:p>
      </dgm:t>
    </dgm:pt>
    <dgm:pt modelId="{EC3C7768-7016-4108-9E8B-1E3683496DEA}" type="parTrans" cxnId="{1ECD22F0-384E-4878-B6D5-F87AD971CD92}">
      <dgm:prSet/>
      <dgm:spPr/>
      <dgm:t>
        <a:bodyPr/>
        <a:lstStyle/>
        <a:p>
          <a:endParaRPr lang="en-US"/>
        </a:p>
      </dgm:t>
    </dgm:pt>
    <dgm:pt modelId="{6D33A314-1212-4E3A-B187-0D523F0FAD0B}" type="sibTrans" cxnId="{1ECD22F0-384E-4878-B6D5-F87AD971CD92}">
      <dgm:prSet/>
      <dgm:spPr/>
      <dgm:t>
        <a:bodyPr/>
        <a:lstStyle/>
        <a:p>
          <a:endParaRPr lang="en-US"/>
        </a:p>
      </dgm:t>
    </dgm:pt>
    <dgm:pt modelId="{6E1C6428-B255-4152-B860-59E0F2D88CB8}">
      <dgm:prSet/>
      <dgm:spPr/>
      <dgm:t>
        <a:bodyPr/>
        <a:lstStyle/>
        <a:p>
          <a:r>
            <a:rPr lang="en-GB" dirty="0"/>
            <a:t>O</a:t>
          </a:r>
          <a:r>
            <a:rPr lang="en-CH" dirty="0" err="1"/>
            <a:t>penID</a:t>
          </a:r>
          <a:r>
            <a:rPr lang="en-CH" dirty="0"/>
            <a:t> Connect</a:t>
          </a:r>
          <a:r>
            <a:rPr lang="en-GB" dirty="0"/>
            <a:t> </a:t>
          </a:r>
          <a:r>
            <a:rPr lang="en-CH" dirty="0"/>
            <a:t>Hybrid </a:t>
          </a:r>
          <a:r>
            <a:rPr lang="en-GB" dirty="0"/>
            <a:t>flow</a:t>
          </a:r>
          <a:endParaRPr lang="en-US" dirty="0"/>
        </a:p>
      </dgm:t>
    </dgm:pt>
    <dgm:pt modelId="{C6B34BE9-EAB2-4289-899F-87B16834DE3B}" type="parTrans" cxnId="{68DB2C2A-873B-45E3-93D2-ECB8B032F49C}">
      <dgm:prSet/>
      <dgm:spPr/>
      <dgm:t>
        <a:bodyPr/>
        <a:lstStyle/>
        <a:p>
          <a:endParaRPr lang="en-US"/>
        </a:p>
      </dgm:t>
    </dgm:pt>
    <dgm:pt modelId="{DB202CB5-DFDA-41DB-B6F7-FD112A7E6DD5}" type="sibTrans" cxnId="{68DB2C2A-873B-45E3-93D2-ECB8B032F49C}">
      <dgm:prSet/>
      <dgm:spPr/>
      <dgm:t>
        <a:bodyPr/>
        <a:lstStyle/>
        <a:p>
          <a:endParaRPr lang="en-US"/>
        </a:p>
      </dgm:t>
    </dgm:pt>
    <dgm:pt modelId="{BAAB5930-CAF8-463B-8BF0-E994892CFC89}">
      <dgm:prSet/>
      <dgm:spPr/>
      <dgm:t>
        <a:bodyPr/>
        <a:lstStyle/>
        <a:p>
          <a:r>
            <a:rPr lang="en-CH" dirty="0"/>
            <a:t>OpenID Connect </a:t>
          </a:r>
          <a:r>
            <a:rPr lang="en-GB" dirty="0"/>
            <a:t>PKCE Authorization Code Flow RFC 7636</a:t>
          </a:r>
          <a:endParaRPr lang="en-US" dirty="0"/>
        </a:p>
      </dgm:t>
    </dgm:pt>
    <dgm:pt modelId="{69D7471B-9C91-4707-B65E-D5B7264420EA}" type="parTrans" cxnId="{0E694382-3146-4259-9BB9-019710ECAA80}">
      <dgm:prSet/>
      <dgm:spPr/>
      <dgm:t>
        <a:bodyPr/>
        <a:lstStyle/>
        <a:p>
          <a:endParaRPr lang="en-US"/>
        </a:p>
      </dgm:t>
    </dgm:pt>
    <dgm:pt modelId="{1BCB0E6B-84F2-40E4-B9D7-4A4A9BFC1082}" type="sibTrans" cxnId="{0E694382-3146-4259-9BB9-019710ECAA80}">
      <dgm:prSet/>
      <dgm:spPr/>
      <dgm:t>
        <a:bodyPr/>
        <a:lstStyle/>
        <a:p>
          <a:endParaRPr lang="en-US"/>
        </a:p>
      </dgm:t>
    </dgm:pt>
    <dgm:pt modelId="{3F3691D4-F5EA-4347-8414-0A929BFAF69A}">
      <dgm:prSet/>
      <dgm:spPr/>
      <dgm:t>
        <a:bodyPr/>
        <a:lstStyle/>
        <a:p>
          <a:r>
            <a:rPr lang="en-CH" dirty="0"/>
            <a:t>OAuth Device Flow</a:t>
          </a:r>
          <a:endParaRPr lang="en-US" dirty="0"/>
        </a:p>
      </dgm:t>
    </dgm:pt>
    <dgm:pt modelId="{B5CE6FD7-9428-4664-9EE7-AD0697A1DB06}" type="parTrans" cxnId="{3F702259-BBA0-401F-B802-9310AC79A870}">
      <dgm:prSet/>
      <dgm:spPr/>
      <dgm:t>
        <a:bodyPr/>
        <a:lstStyle/>
        <a:p>
          <a:endParaRPr lang="en-US"/>
        </a:p>
      </dgm:t>
    </dgm:pt>
    <dgm:pt modelId="{08A1E029-F075-4ABE-98AD-D56279DEDEB2}" type="sibTrans" cxnId="{3F702259-BBA0-401F-B802-9310AC79A870}">
      <dgm:prSet/>
      <dgm:spPr/>
      <dgm:t>
        <a:bodyPr/>
        <a:lstStyle/>
        <a:p>
          <a:endParaRPr lang="en-US"/>
        </a:p>
      </dgm:t>
    </dgm:pt>
    <dgm:pt modelId="{A122D85D-3F61-40E9-BAFE-2FF2FF45ED72}" type="pres">
      <dgm:prSet presAssocID="{8A90A979-9730-4B0B-BDB7-65FAEA28821F}" presName="linear" presStyleCnt="0">
        <dgm:presLayoutVars>
          <dgm:animLvl val="lvl"/>
          <dgm:resizeHandles val="exact"/>
        </dgm:presLayoutVars>
      </dgm:prSet>
      <dgm:spPr/>
    </dgm:pt>
    <dgm:pt modelId="{ACCACDB8-81CA-441D-AD7E-33A645FC2259}" type="pres">
      <dgm:prSet presAssocID="{AF75F7F1-8B52-4AB4-B63D-4CD38CB3736E}" presName="parentText" presStyleLbl="node1" presStyleIdx="0" presStyleCnt="5">
        <dgm:presLayoutVars>
          <dgm:chMax val="0"/>
          <dgm:bulletEnabled val="1"/>
        </dgm:presLayoutVars>
      </dgm:prSet>
      <dgm:spPr/>
    </dgm:pt>
    <dgm:pt modelId="{0FA0CE64-1F24-4D6E-BCB2-0C5B5683DE6C}" type="pres">
      <dgm:prSet presAssocID="{142D0D7D-94FE-4A1E-96CA-96BD2705740C}" presName="spacer" presStyleCnt="0"/>
      <dgm:spPr/>
    </dgm:pt>
    <dgm:pt modelId="{AE93C913-42DF-4F24-A074-FE513DC4C0A8}" type="pres">
      <dgm:prSet presAssocID="{09B9ECE3-85EC-4E5D-988E-67CAD9F5B414}" presName="parentText" presStyleLbl="node1" presStyleIdx="1" presStyleCnt="5">
        <dgm:presLayoutVars>
          <dgm:chMax val="0"/>
          <dgm:bulletEnabled val="1"/>
        </dgm:presLayoutVars>
      </dgm:prSet>
      <dgm:spPr/>
    </dgm:pt>
    <dgm:pt modelId="{976D223B-2706-4421-A6D3-B23C54099175}" type="pres">
      <dgm:prSet presAssocID="{6D33A314-1212-4E3A-B187-0D523F0FAD0B}" presName="spacer" presStyleCnt="0"/>
      <dgm:spPr/>
    </dgm:pt>
    <dgm:pt modelId="{48667D89-3A53-45C7-8AF8-457F2997F73E}" type="pres">
      <dgm:prSet presAssocID="{6E1C6428-B255-4152-B860-59E0F2D88CB8}" presName="parentText" presStyleLbl="node1" presStyleIdx="2" presStyleCnt="5">
        <dgm:presLayoutVars>
          <dgm:chMax val="0"/>
          <dgm:bulletEnabled val="1"/>
        </dgm:presLayoutVars>
      </dgm:prSet>
      <dgm:spPr/>
    </dgm:pt>
    <dgm:pt modelId="{FF00F2C5-95DD-4A24-B084-6482DD417528}" type="pres">
      <dgm:prSet presAssocID="{DB202CB5-DFDA-41DB-B6F7-FD112A7E6DD5}" presName="spacer" presStyleCnt="0"/>
      <dgm:spPr/>
    </dgm:pt>
    <dgm:pt modelId="{31CED13E-D695-4E01-886D-1260B7CAE2B3}" type="pres">
      <dgm:prSet presAssocID="{BAAB5930-CAF8-463B-8BF0-E994892CFC89}" presName="parentText" presStyleLbl="node1" presStyleIdx="3" presStyleCnt="5">
        <dgm:presLayoutVars>
          <dgm:chMax val="0"/>
          <dgm:bulletEnabled val="1"/>
        </dgm:presLayoutVars>
      </dgm:prSet>
      <dgm:spPr/>
    </dgm:pt>
    <dgm:pt modelId="{8EB8816D-72E1-42EE-AA07-8610FD1847C2}" type="pres">
      <dgm:prSet presAssocID="{1BCB0E6B-84F2-40E4-B9D7-4A4A9BFC1082}" presName="spacer" presStyleCnt="0"/>
      <dgm:spPr/>
    </dgm:pt>
    <dgm:pt modelId="{A5752023-E10D-46CA-A1FB-10B1143378BD}" type="pres">
      <dgm:prSet presAssocID="{3F3691D4-F5EA-4347-8414-0A929BFAF69A}" presName="parentText" presStyleLbl="node1" presStyleIdx="4" presStyleCnt="5">
        <dgm:presLayoutVars>
          <dgm:chMax val="0"/>
          <dgm:bulletEnabled val="1"/>
        </dgm:presLayoutVars>
      </dgm:prSet>
      <dgm:spPr/>
    </dgm:pt>
  </dgm:ptLst>
  <dgm:cxnLst>
    <dgm:cxn modelId="{68DB2C2A-873B-45E3-93D2-ECB8B032F49C}" srcId="{8A90A979-9730-4B0B-BDB7-65FAEA28821F}" destId="{6E1C6428-B255-4152-B860-59E0F2D88CB8}" srcOrd="2" destOrd="0" parTransId="{C6B34BE9-EAB2-4289-899F-87B16834DE3B}" sibTransId="{DB202CB5-DFDA-41DB-B6F7-FD112A7E6DD5}"/>
    <dgm:cxn modelId="{DB57B634-C2D7-4F19-86FF-9989FFD998D6}" type="presOf" srcId="{3F3691D4-F5EA-4347-8414-0A929BFAF69A}" destId="{A5752023-E10D-46CA-A1FB-10B1143378BD}" srcOrd="0" destOrd="0" presId="urn:microsoft.com/office/officeart/2005/8/layout/vList2"/>
    <dgm:cxn modelId="{30F2F734-41BD-4FE4-8A58-9120FA46DACB}" type="presOf" srcId="{8A90A979-9730-4B0B-BDB7-65FAEA28821F}" destId="{A122D85D-3F61-40E9-BAFE-2FF2FF45ED72}" srcOrd="0" destOrd="0" presId="urn:microsoft.com/office/officeart/2005/8/layout/vList2"/>
    <dgm:cxn modelId="{A67B1F79-0608-4F88-90F2-1CC0845B20B6}" type="presOf" srcId="{6E1C6428-B255-4152-B860-59E0F2D88CB8}" destId="{48667D89-3A53-45C7-8AF8-457F2997F73E}" srcOrd="0" destOrd="0" presId="urn:microsoft.com/office/officeart/2005/8/layout/vList2"/>
    <dgm:cxn modelId="{3F702259-BBA0-401F-B802-9310AC79A870}" srcId="{8A90A979-9730-4B0B-BDB7-65FAEA28821F}" destId="{3F3691D4-F5EA-4347-8414-0A929BFAF69A}" srcOrd="4" destOrd="0" parTransId="{B5CE6FD7-9428-4664-9EE7-AD0697A1DB06}" sibTransId="{08A1E029-F075-4ABE-98AD-D56279DEDEB2}"/>
    <dgm:cxn modelId="{0E694382-3146-4259-9BB9-019710ECAA80}" srcId="{8A90A979-9730-4B0B-BDB7-65FAEA28821F}" destId="{BAAB5930-CAF8-463B-8BF0-E994892CFC89}" srcOrd="3" destOrd="0" parTransId="{69D7471B-9C91-4707-B65E-D5B7264420EA}" sibTransId="{1BCB0E6B-84F2-40E4-B9D7-4A4A9BFC1082}"/>
    <dgm:cxn modelId="{6793A6BF-A86E-471F-BCC8-2B18E3ED5762}" srcId="{8A90A979-9730-4B0B-BDB7-65FAEA28821F}" destId="{AF75F7F1-8B52-4AB4-B63D-4CD38CB3736E}" srcOrd="0" destOrd="0" parTransId="{A210B218-951A-4030-A39E-FCED7B8BDA6B}" sibTransId="{142D0D7D-94FE-4A1E-96CA-96BD2705740C}"/>
    <dgm:cxn modelId="{9DE02BDE-5468-4DD3-9EF2-43AD0C0E38EC}" type="presOf" srcId="{BAAB5930-CAF8-463B-8BF0-E994892CFC89}" destId="{31CED13E-D695-4E01-886D-1260B7CAE2B3}" srcOrd="0" destOrd="0" presId="urn:microsoft.com/office/officeart/2005/8/layout/vList2"/>
    <dgm:cxn modelId="{B1BC6BEA-691B-49A7-B465-377C089D1AFB}" type="presOf" srcId="{09B9ECE3-85EC-4E5D-988E-67CAD9F5B414}" destId="{AE93C913-42DF-4F24-A074-FE513DC4C0A8}" srcOrd="0" destOrd="0" presId="urn:microsoft.com/office/officeart/2005/8/layout/vList2"/>
    <dgm:cxn modelId="{1ECD22F0-384E-4878-B6D5-F87AD971CD92}" srcId="{8A90A979-9730-4B0B-BDB7-65FAEA28821F}" destId="{09B9ECE3-85EC-4E5D-988E-67CAD9F5B414}" srcOrd="1" destOrd="0" parTransId="{EC3C7768-7016-4108-9E8B-1E3683496DEA}" sibTransId="{6D33A314-1212-4E3A-B187-0D523F0FAD0B}"/>
    <dgm:cxn modelId="{2128A5F9-2DA3-4C92-B114-0AFEB6FE3054}" type="presOf" srcId="{AF75F7F1-8B52-4AB4-B63D-4CD38CB3736E}" destId="{ACCACDB8-81CA-441D-AD7E-33A645FC2259}" srcOrd="0" destOrd="0" presId="urn:microsoft.com/office/officeart/2005/8/layout/vList2"/>
    <dgm:cxn modelId="{6106EE6A-03EA-4ED2-98B9-CA225C48DC63}" type="presParOf" srcId="{A122D85D-3F61-40E9-BAFE-2FF2FF45ED72}" destId="{ACCACDB8-81CA-441D-AD7E-33A645FC2259}" srcOrd="0" destOrd="0" presId="urn:microsoft.com/office/officeart/2005/8/layout/vList2"/>
    <dgm:cxn modelId="{4B3FDFE0-71BD-4BA3-BF18-2AE4FB81AADA}" type="presParOf" srcId="{A122D85D-3F61-40E9-BAFE-2FF2FF45ED72}" destId="{0FA0CE64-1F24-4D6E-BCB2-0C5B5683DE6C}" srcOrd="1" destOrd="0" presId="urn:microsoft.com/office/officeart/2005/8/layout/vList2"/>
    <dgm:cxn modelId="{9EC75D46-9995-47DD-A334-50C2A49959B9}" type="presParOf" srcId="{A122D85D-3F61-40E9-BAFE-2FF2FF45ED72}" destId="{AE93C913-42DF-4F24-A074-FE513DC4C0A8}" srcOrd="2" destOrd="0" presId="urn:microsoft.com/office/officeart/2005/8/layout/vList2"/>
    <dgm:cxn modelId="{4DC1AD90-53A8-42DB-8952-43FE3052911A}" type="presParOf" srcId="{A122D85D-3F61-40E9-BAFE-2FF2FF45ED72}" destId="{976D223B-2706-4421-A6D3-B23C54099175}" srcOrd="3" destOrd="0" presId="urn:microsoft.com/office/officeart/2005/8/layout/vList2"/>
    <dgm:cxn modelId="{8BA4DD3A-D020-4C69-86FD-C985C8710BFD}" type="presParOf" srcId="{A122D85D-3F61-40E9-BAFE-2FF2FF45ED72}" destId="{48667D89-3A53-45C7-8AF8-457F2997F73E}" srcOrd="4" destOrd="0" presId="urn:microsoft.com/office/officeart/2005/8/layout/vList2"/>
    <dgm:cxn modelId="{5C51686A-198E-43FB-9621-682F7F4BACA3}" type="presParOf" srcId="{A122D85D-3F61-40E9-BAFE-2FF2FF45ED72}" destId="{FF00F2C5-95DD-4A24-B084-6482DD417528}" srcOrd="5" destOrd="0" presId="urn:microsoft.com/office/officeart/2005/8/layout/vList2"/>
    <dgm:cxn modelId="{575910CD-018B-4CCE-B36E-601696FB02CC}" type="presParOf" srcId="{A122D85D-3F61-40E9-BAFE-2FF2FF45ED72}" destId="{31CED13E-D695-4E01-886D-1260B7CAE2B3}" srcOrd="6" destOrd="0" presId="urn:microsoft.com/office/officeart/2005/8/layout/vList2"/>
    <dgm:cxn modelId="{05870884-62F7-42DD-8D77-954BF5F4ADEC}" type="presParOf" srcId="{A122D85D-3F61-40E9-BAFE-2FF2FF45ED72}" destId="{8EB8816D-72E1-42EE-AA07-8610FD1847C2}" srcOrd="7" destOrd="0" presId="urn:microsoft.com/office/officeart/2005/8/layout/vList2"/>
    <dgm:cxn modelId="{130086D1-4FEC-439C-8378-225432D52C23}" type="presParOf" srcId="{A122D85D-3F61-40E9-BAFE-2FF2FF45ED72}" destId="{A5752023-E10D-46CA-A1FB-10B1143378BD}"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C821B1-C256-4FCA-AE17-4C7FE5B7ECE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703F7628-947C-4E2D-93A1-57412B53E0B8}">
      <dgm:prSet/>
      <dgm:spPr/>
      <dgm:t>
        <a:bodyPr/>
        <a:lstStyle/>
        <a:p>
          <a:r>
            <a:rPr lang="en-GB" dirty="0"/>
            <a:t>Standard Requirements</a:t>
          </a:r>
          <a:endParaRPr lang="en-US" dirty="0"/>
        </a:p>
      </dgm:t>
    </dgm:pt>
    <dgm:pt modelId="{C549DC58-66D7-40D8-B684-A2296AA22D5D}" type="parTrans" cxnId="{609874F1-7B84-4FF9-BDEE-B2F225299FA1}">
      <dgm:prSet/>
      <dgm:spPr/>
      <dgm:t>
        <a:bodyPr/>
        <a:lstStyle/>
        <a:p>
          <a:endParaRPr lang="en-US"/>
        </a:p>
      </dgm:t>
    </dgm:pt>
    <dgm:pt modelId="{3296C7D8-3577-4E01-96D1-AE784895414C}" type="sibTrans" cxnId="{609874F1-7B84-4FF9-BDEE-B2F225299FA1}">
      <dgm:prSet/>
      <dgm:spPr/>
      <dgm:t>
        <a:bodyPr/>
        <a:lstStyle/>
        <a:p>
          <a:endParaRPr lang="en-US"/>
        </a:p>
      </dgm:t>
    </dgm:pt>
    <dgm:pt modelId="{9C0FB805-B43E-4D15-9C9A-3D1A264B3D9E}">
      <dgm:prSet/>
      <dgm:spPr/>
      <dgm:t>
        <a:bodyPr/>
        <a:lstStyle/>
        <a:p>
          <a:r>
            <a:rPr lang="en-GB" dirty="0"/>
            <a:t>Complex Requirements</a:t>
          </a:r>
          <a:endParaRPr lang="en-US" dirty="0"/>
        </a:p>
      </dgm:t>
    </dgm:pt>
    <dgm:pt modelId="{F0E2FA28-E655-42EB-97D0-8F3DDD7A02F0}" type="parTrans" cxnId="{90264068-67E8-44E4-A1E1-5A45F5C50300}">
      <dgm:prSet/>
      <dgm:spPr/>
      <dgm:t>
        <a:bodyPr/>
        <a:lstStyle/>
        <a:p>
          <a:endParaRPr lang="en-US"/>
        </a:p>
      </dgm:t>
    </dgm:pt>
    <dgm:pt modelId="{C0DDE3B2-5E4E-4A90-A056-EF3741A1D5A2}" type="sibTrans" cxnId="{90264068-67E8-44E4-A1E1-5A45F5C50300}">
      <dgm:prSet/>
      <dgm:spPr/>
      <dgm:t>
        <a:bodyPr/>
        <a:lstStyle/>
        <a:p>
          <a:endParaRPr lang="en-US"/>
        </a:p>
      </dgm:t>
    </dgm:pt>
    <dgm:pt modelId="{F7DD1482-239D-4C6F-A1EF-45C0AD4DE1E9}">
      <dgm:prSet/>
      <dgm:spPr/>
      <dgm:t>
        <a:bodyPr/>
        <a:lstStyle/>
        <a:p>
          <a:r>
            <a:rPr lang="en-GB" dirty="0"/>
            <a:t>Policies uses Requirements</a:t>
          </a:r>
          <a:endParaRPr lang="en-US" dirty="0"/>
        </a:p>
      </dgm:t>
    </dgm:pt>
    <dgm:pt modelId="{FE08F137-FF19-4F4F-B581-01ED7912D076}" type="parTrans" cxnId="{9F7CFAAE-B1F1-4E89-B92E-11D891F2BAE2}">
      <dgm:prSet/>
      <dgm:spPr/>
      <dgm:t>
        <a:bodyPr/>
        <a:lstStyle/>
        <a:p>
          <a:endParaRPr lang="en-US"/>
        </a:p>
      </dgm:t>
    </dgm:pt>
    <dgm:pt modelId="{E953206D-C5C1-460B-A0D2-E20F610F85AE}" type="sibTrans" cxnId="{9F7CFAAE-B1F1-4E89-B92E-11D891F2BAE2}">
      <dgm:prSet/>
      <dgm:spPr/>
      <dgm:t>
        <a:bodyPr/>
        <a:lstStyle/>
        <a:p>
          <a:endParaRPr lang="en-US"/>
        </a:p>
      </dgm:t>
    </dgm:pt>
    <dgm:pt modelId="{53831898-D107-421D-A97D-E900B399EC88}">
      <dgm:prSet/>
      <dgm:spPr/>
      <dgm:t>
        <a:bodyPr/>
        <a:lstStyle/>
        <a:p>
          <a:r>
            <a:rPr lang="en-GB" dirty="0"/>
            <a:t>Authorization Handlers</a:t>
          </a:r>
          <a:endParaRPr lang="en-US" dirty="0"/>
        </a:p>
      </dgm:t>
    </dgm:pt>
    <dgm:pt modelId="{46338658-30CF-40A5-B551-29CFC14F25D7}" type="parTrans" cxnId="{CC921F33-0F5C-4533-9492-9266D3FEF7AD}">
      <dgm:prSet/>
      <dgm:spPr/>
      <dgm:t>
        <a:bodyPr/>
        <a:lstStyle/>
        <a:p>
          <a:endParaRPr lang="en-US"/>
        </a:p>
      </dgm:t>
    </dgm:pt>
    <dgm:pt modelId="{764B3C43-D233-46B1-B793-9EBEE9F721E1}" type="sibTrans" cxnId="{CC921F33-0F5C-4533-9492-9266D3FEF7AD}">
      <dgm:prSet/>
      <dgm:spPr/>
      <dgm:t>
        <a:bodyPr/>
        <a:lstStyle/>
        <a:p>
          <a:endParaRPr lang="en-US"/>
        </a:p>
      </dgm:t>
    </dgm:pt>
    <dgm:pt modelId="{AD57803B-FD26-4F99-AA52-989D5D1A5CE2}" type="pres">
      <dgm:prSet presAssocID="{12C821B1-C256-4FCA-AE17-4C7FE5B7ECEA}" presName="linear" presStyleCnt="0">
        <dgm:presLayoutVars>
          <dgm:animLvl val="lvl"/>
          <dgm:resizeHandles val="exact"/>
        </dgm:presLayoutVars>
      </dgm:prSet>
      <dgm:spPr/>
    </dgm:pt>
    <dgm:pt modelId="{F9DA2C23-ECA1-47C5-BE16-8B7BC7E71814}" type="pres">
      <dgm:prSet presAssocID="{703F7628-947C-4E2D-93A1-57412B53E0B8}" presName="parentText" presStyleLbl="node1" presStyleIdx="0" presStyleCnt="4">
        <dgm:presLayoutVars>
          <dgm:chMax val="0"/>
          <dgm:bulletEnabled val="1"/>
        </dgm:presLayoutVars>
      </dgm:prSet>
      <dgm:spPr/>
    </dgm:pt>
    <dgm:pt modelId="{0DCBADD5-12EB-459A-AC75-4CC742B04E6B}" type="pres">
      <dgm:prSet presAssocID="{3296C7D8-3577-4E01-96D1-AE784895414C}" presName="spacer" presStyleCnt="0"/>
      <dgm:spPr/>
    </dgm:pt>
    <dgm:pt modelId="{65E30A7E-BAEA-4EED-9816-58A97201AC63}" type="pres">
      <dgm:prSet presAssocID="{9C0FB805-B43E-4D15-9C9A-3D1A264B3D9E}" presName="parentText" presStyleLbl="node1" presStyleIdx="1" presStyleCnt="4">
        <dgm:presLayoutVars>
          <dgm:chMax val="0"/>
          <dgm:bulletEnabled val="1"/>
        </dgm:presLayoutVars>
      </dgm:prSet>
      <dgm:spPr/>
    </dgm:pt>
    <dgm:pt modelId="{C770D589-246D-495A-925C-AA3CBB0C8A51}" type="pres">
      <dgm:prSet presAssocID="{C0DDE3B2-5E4E-4A90-A056-EF3741A1D5A2}" presName="spacer" presStyleCnt="0"/>
      <dgm:spPr/>
    </dgm:pt>
    <dgm:pt modelId="{050C3DC2-A652-47AF-BF5F-B10755F960EC}" type="pres">
      <dgm:prSet presAssocID="{F7DD1482-239D-4C6F-A1EF-45C0AD4DE1E9}" presName="parentText" presStyleLbl="node1" presStyleIdx="2" presStyleCnt="4">
        <dgm:presLayoutVars>
          <dgm:chMax val="0"/>
          <dgm:bulletEnabled val="1"/>
        </dgm:presLayoutVars>
      </dgm:prSet>
      <dgm:spPr/>
    </dgm:pt>
    <dgm:pt modelId="{23EB2DC6-DD80-463E-988C-CC7FF1344027}" type="pres">
      <dgm:prSet presAssocID="{E953206D-C5C1-460B-A0D2-E20F610F85AE}" presName="spacer" presStyleCnt="0"/>
      <dgm:spPr/>
    </dgm:pt>
    <dgm:pt modelId="{AED07660-6614-4A18-9C94-49490274CBF4}" type="pres">
      <dgm:prSet presAssocID="{53831898-D107-421D-A97D-E900B399EC88}" presName="parentText" presStyleLbl="node1" presStyleIdx="3" presStyleCnt="4" custLinFactNeighborY="-5734">
        <dgm:presLayoutVars>
          <dgm:chMax val="0"/>
          <dgm:bulletEnabled val="1"/>
        </dgm:presLayoutVars>
      </dgm:prSet>
      <dgm:spPr/>
    </dgm:pt>
  </dgm:ptLst>
  <dgm:cxnLst>
    <dgm:cxn modelId="{381B192E-1D9C-495F-A3F1-EAFACDD898B5}" type="presOf" srcId="{12C821B1-C256-4FCA-AE17-4C7FE5B7ECEA}" destId="{AD57803B-FD26-4F99-AA52-989D5D1A5CE2}" srcOrd="0" destOrd="0" presId="urn:microsoft.com/office/officeart/2005/8/layout/vList2"/>
    <dgm:cxn modelId="{CC921F33-0F5C-4533-9492-9266D3FEF7AD}" srcId="{12C821B1-C256-4FCA-AE17-4C7FE5B7ECEA}" destId="{53831898-D107-421D-A97D-E900B399EC88}" srcOrd="3" destOrd="0" parTransId="{46338658-30CF-40A5-B551-29CFC14F25D7}" sibTransId="{764B3C43-D233-46B1-B793-9EBEE9F721E1}"/>
    <dgm:cxn modelId="{90264068-67E8-44E4-A1E1-5A45F5C50300}" srcId="{12C821B1-C256-4FCA-AE17-4C7FE5B7ECEA}" destId="{9C0FB805-B43E-4D15-9C9A-3D1A264B3D9E}" srcOrd="1" destOrd="0" parTransId="{F0E2FA28-E655-42EB-97D0-8F3DDD7A02F0}" sibTransId="{C0DDE3B2-5E4E-4A90-A056-EF3741A1D5A2}"/>
    <dgm:cxn modelId="{E10EA98A-4329-4D47-944D-A99A8F05C72E}" type="presOf" srcId="{703F7628-947C-4E2D-93A1-57412B53E0B8}" destId="{F9DA2C23-ECA1-47C5-BE16-8B7BC7E71814}" srcOrd="0" destOrd="0" presId="urn:microsoft.com/office/officeart/2005/8/layout/vList2"/>
    <dgm:cxn modelId="{4C35D7A6-79C6-4CEF-B833-D469BCB5AFAE}" type="presOf" srcId="{53831898-D107-421D-A97D-E900B399EC88}" destId="{AED07660-6614-4A18-9C94-49490274CBF4}" srcOrd="0" destOrd="0" presId="urn:microsoft.com/office/officeart/2005/8/layout/vList2"/>
    <dgm:cxn modelId="{9F7CFAAE-B1F1-4E89-B92E-11D891F2BAE2}" srcId="{12C821B1-C256-4FCA-AE17-4C7FE5B7ECEA}" destId="{F7DD1482-239D-4C6F-A1EF-45C0AD4DE1E9}" srcOrd="2" destOrd="0" parTransId="{FE08F137-FF19-4F4F-B581-01ED7912D076}" sibTransId="{E953206D-C5C1-460B-A0D2-E20F610F85AE}"/>
    <dgm:cxn modelId="{6A2A2CE3-EEE0-48C3-A277-503C6F694C05}" type="presOf" srcId="{9C0FB805-B43E-4D15-9C9A-3D1A264B3D9E}" destId="{65E30A7E-BAEA-4EED-9816-58A97201AC63}" srcOrd="0" destOrd="0" presId="urn:microsoft.com/office/officeart/2005/8/layout/vList2"/>
    <dgm:cxn modelId="{609874F1-7B84-4FF9-BDEE-B2F225299FA1}" srcId="{12C821B1-C256-4FCA-AE17-4C7FE5B7ECEA}" destId="{703F7628-947C-4E2D-93A1-57412B53E0B8}" srcOrd="0" destOrd="0" parTransId="{C549DC58-66D7-40D8-B684-A2296AA22D5D}" sibTransId="{3296C7D8-3577-4E01-96D1-AE784895414C}"/>
    <dgm:cxn modelId="{9A075DF4-0AD5-4144-93C0-2DC1FF9538A1}" type="presOf" srcId="{F7DD1482-239D-4C6F-A1EF-45C0AD4DE1E9}" destId="{050C3DC2-A652-47AF-BF5F-B10755F960EC}" srcOrd="0" destOrd="0" presId="urn:microsoft.com/office/officeart/2005/8/layout/vList2"/>
    <dgm:cxn modelId="{F2578C9B-C36B-4897-B272-E4A496FFE763}" type="presParOf" srcId="{AD57803B-FD26-4F99-AA52-989D5D1A5CE2}" destId="{F9DA2C23-ECA1-47C5-BE16-8B7BC7E71814}" srcOrd="0" destOrd="0" presId="urn:microsoft.com/office/officeart/2005/8/layout/vList2"/>
    <dgm:cxn modelId="{6375FA7D-E2C5-4C58-9757-BD5272B2C677}" type="presParOf" srcId="{AD57803B-FD26-4F99-AA52-989D5D1A5CE2}" destId="{0DCBADD5-12EB-459A-AC75-4CC742B04E6B}" srcOrd="1" destOrd="0" presId="urn:microsoft.com/office/officeart/2005/8/layout/vList2"/>
    <dgm:cxn modelId="{B4C735BA-AFA5-436F-B6B7-4FEA7DD3B134}" type="presParOf" srcId="{AD57803B-FD26-4F99-AA52-989D5D1A5CE2}" destId="{65E30A7E-BAEA-4EED-9816-58A97201AC63}" srcOrd="2" destOrd="0" presId="urn:microsoft.com/office/officeart/2005/8/layout/vList2"/>
    <dgm:cxn modelId="{C443368D-9861-465F-8AEC-00CCD73FFDF0}" type="presParOf" srcId="{AD57803B-FD26-4F99-AA52-989D5D1A5CE2}" destId="{C770D589-246D-495A-925C-AA3CBB0C8A51}" srcOrd="3" destOrd="0" presId="urn:microsoft.com/office/officeart/2005/8/layout/vList2"/>
    <dgm:cxn modelId="{BC7D1D59-5E7F-459B-9F77-F38DCB2744A5}" type="presParOf" srcId="{AD57803B-FD26-4F99-AA52-989D5D1A5CE2}" destId="{050C3DC2-A652-47AF-BF5F-B10755F960EC}" srcOrd="4" destOrd="0" presId="urn:microsoft.com/office/officeart/2005/8/layout/vList2"/>
    <dgm:cxn modelId="{4168A3A8-FDE1-460C-8E50-12A75887BBF3}" type="presParOf" srcId="{AD57803B-FD26-4F99-AA52-989D5D1A5CE2}" destId="{23EB2DC6-DD80-463E-988C-CC7FF1344027}" srcOrd="5" destOrd="0" presId="urn:microsoft.com/office/officeart/2005/8/layout/vList2"/>
    <dgm:cxn modelId="{D86FD3DA-468D-4150-971B-35312BE77425}" type="presParOf" srcId="{AD57803B-FD26-4F99-AA52-989D5D1A5CE2}" destId="{AED07660-6614-4A18-9C94-49490274CBF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0CD06-00EF-4ECA-8276-AC9C540C6A36}">
      <dsp:nvSpPr>
        <dsp:cNvPr id="0" name=""/>
        <dsp:cNvSpPr/>
      </dsp:nvSpPr>
      <dsp:spPr>
        <a:xfrm>
          <a:off x="0" y="19896"/>
          <a:ext cx="10515600" cy="12472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GB" sz="5200" kern="1200"/>
            <a:t>Security &amp; Applications today</a:t>
          </a:r>
          <a:endParaRPr lang="en-US" sz="5200" kern="1200"/>
        </a:p>
      </dsp:txBody>
      <dsp:txXfrm>
        <a:off x="60884" y="80780"/>
        <a:ext cx="10393832" cy="1125452"/>
      </dsp:txXfrm>
    </dsp:sp>
    <dsp:sp modelId="{F9DA2C23-ECA1-47C5-BE16-8B7BC7E71814}">
      <dsp:nvSpPr>
        <dsp:cNvPr id="0" name=""/>
        <dsp:cNvSpPr/>
      </dsp:nvSpPr>
      <dsp:spPr>
        <a:xfrm>
          <a:off x="0" y="1416877"/>
          <a:ext cx="10515600" cy="12472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GB" sz="5200" kern="1200"/>
            <a:t>OpenID Connect, OAuth2</a:t>
          </a:r>
          <a:endParaRPr lang="en-US" sz="5200" kern="1200"/>
        </a:p>
      </dsp:txBody>
      <dsp:txXfrm>
        <a:off x="60884" y="1477761"/>
        <a:ext cx="10393832" cy="1125452"/>
      </dsp:txXfrm>
    </dsp:sp>
    <dsp:sp modelId="{050C3DC2-A652-47AF-BF5F-B10755F960EC}">
      <dsp:nvSpPr>
        <dsp:cNvPr id="0" name=""/>
        <dsp:cNvSpPr/>
      </dsp:nvSpPr>
      <dsp:spPr>
        <a:xfrm>
          <a:off x="0" y="2813857"/>
          <a:ext cx="10515600" cy="12472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GB" sz="5200" kern="1200" dirty="0"/>
            <a:t>Authorization: ASP.NET Core Policies</a:t>
          </a:r>
          <a:endParaRPr lang="en-US" sz="5200" kern="1200" dirty="0"/>
        </a:p>
      </dsp:txBody>
      <dsp:txXfrm>
        <a:off x="60884" y="2874741"/>
        <a:ext cx="10393832" cy="1125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A2C23-ECA1-47C5-BE16-8B7BC7E71814}">
      <dsp:nvSpPr>
        <dsp:cNvPr id="0" name=""/>
        <dsp:cNvSpPr/>
      </dsp:nvSpPr>
      <dsp:spPr>
        <a:xfrm>
          <a:off x="0" y="1177"/>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Authentication, Authorization, Accounting</a:t>
          </a:r>
          <a:endParaRPr lang="en-US" sz="3900" kern="1200" dirty="0"/>
        </a:p>
      </dsp:txBody>
      <dsp:txXfrm>
        <a:off x="45663" y="46840"/>
        <a:ext cx="10424274" cy="844089"/>
      </dsp:txXfrm>
    </dsp:sp>
    <dsp:sp modelId="{65E30A7E-BAEA-4EED-9816-58A97201AC63}">
      <dsp:nvSpPr>
        <dsp:cNvPr id="0" name=""/>
        <dsp:cNvSpPr/>
      </dsp:nvSpPr>
      <dsp:spPr>
        <a:xfrm>
          <a:off x="0" y="1048912"/>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Session Protection HTTP headers</a:t>
          </a:r>
          <a:endParaRPr lang="en-US" sz="3900" kern="1200" dirty="0"/>
        </a:p>
      </dsp:txBody>
      <dsp:txXfrm>
        <a:off x="45663" y="1094575"/>
        <a:ext cx="10424274" cy="844089"/>
      </dsp:txXfrm>
    </dsp:sp>
    <dsp:sp modelId="{050C3DC2-A652-47AF-BF5F-B10755F960EC}">
      <dsp:nvSpPr>
        <dsp:cNvPr id="0" name=""/>
        <dsp:cNvSpPr/>
      </dsp:nvSpPr>
      <dsp:spPr>
        <a:xfrm>
          <a:off x="0" y="2096647"/>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HTTPS Certs TLS 1.</a:t>
          </a:r>
          <a:r>
            <a:rPr lang="en-CH" sz="3900" kern="1200" dirty="0"/>
            <a:t>2</a:t>
          </a:r>
          <a:r>
            <a:rPr lang="en-GB" sz="3900" kern="1200" dirty="0"/>
            <a:t>, 1.</a:t>
          </a:r>
          <a:r>
            <a:rPr lang="en-CH" sz="3900" kern="1200" dirty="0"/>
            <a:t>3</a:t>
          </a:r>
          <a:endParaRPr lang="en-US" sz="3900" kern="1200" dirty="0"/>
        </a:p>
      </dsp:txBody>
      <dsp:txXfrm>
        <a:off x="45663" y="2142310"/>
        <a:ext cx="10424274" cy="844089"/>
      </dsp:txXfrm>
    </dsp:sp>
    <dsp:sp modelId="{AED07660-6614-4A18-9C94-49490274CBF4}">
      <dsp:nvSpPr>
        <dsp:cNvPr id="0" name=""/>
        <dsp:cNvSpPr/>
      </dsp:nvSpPr>
      <dsp:spPr>
        <a:xfrm>
          <a:off x="0" y="3137941"/>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WAF Web Application Firewall</a:t>
          </a:r>
          <a:endParaRPr lang="en-US" sz="3900" kern="1200" dirty="0"/>
        </a:p>
      </dsp:txBody>
      <dsp:txXfrm>
        <a:off x="45663" y="3183604"/>
        <a:ext cx="10424274" cy="84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ACDB8-81CA-441D-AD7E-33A645FC2259}">
      <dsp:nvSpPr>
        <dsp:cNvPr id="0" name=""/>
        <dsp:cNvSpPr/>
      </dsp:nvSpPr>
      <dsp:spPr>
        <a:xfrm>
          <a:off x="0" y="672"/>
          <a:ext cx="6513603" cy="111230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OAuth2 Resource Owner Credentials Flow</a:t>
          </a:r>
          <a:endParaRPr lang="en-US" sz="2800" kern="1200"/>
        </a:p>
      </dsp:txBody>
      <dsp:txXfrm>
        <a:off x="54298" y="54970"/>
        <a:ext cx="6405007" cy="1003708"/>
      </dsp:txXfrm>
    </dsp:sp>
    <dsp:sp modelId="{AE93C913-42DF-4F24-A074-FE513DC4C0A8}">
      <dsp:nvSpPr>
        <dsp:cNvPr id="0" name=""/>
        <dsp:cNvSpPr/>
      </dsp:nvSpPr>
      <dsp:spPr>
        <a:xfrm>
          <a:off x="0" y="1193616"/>
          <a:ext cx="6513603" cy="111230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O</a:t>
          </a:r>
          <a:r>
            <a:rPr lang="en-CH" sz="2800" kern="1200" dirty="0" err="1"/>
            <a:t>penID</a:t>
          </a:r>
          <a:r>
            <a:rPr lang="en-CH" sz="2800" kern="1200" dirty="0"/>
            <a:t> Connect </a:t>
          </a:r>
          <a:r>
            <a:rPr lang="de-CH" sz="2800" kern="1200" dirty="0"/>
            <a:t>C</a:t>
          </a:r>
          <a:r>
            <a:rPr lang="en-CH" sz="2800" kern="1200" dirty="0"/>
            <a:t>o</a:t>
          </a:r>
          <a:r>
            <a:rPr lang="de-CH" sz="2800" kern="1200" dirty="0"/>
            <a:t>d</a:t>
          </a:r>
          <a:r>
            <a:rPr lang="en-CH" sz="2800" kern="1200" dirty="0"/>
            <a:t>e </a:t>
          </a:r>
          <a:r>
            <a:rPr lang="en-GB" sz="2800" kern="1200" dirty="0"/>
            <a:t>flow</a:t>
          </a:r>
          <a:endParaRPr lang="en-US" sz="2800" kern="1200" dirty="0"/>
        </a:p>
      </dsp:txBody>
      <dsp:txXfrm>
        <a:off x="54298" y="1247914"/>
        <a:ext cx="6405007" cy="1003708"/>
      </dsp:txXfrm>
    </dsp:sp>
    <dsp:sp modelId="{48667D89-3A53-45C7-8AF8-457F2997F73E}">
      <dsp:nvSpPr>
        <dsp:cNvPr id="0" name=""/>
        <dsp:cNvSpPr/>
      </dsp:nvSpPr>
      <dsp:spPr>
        <a:xfrm>
          <a:off x="0" y="2386560"/>
          <a:ext cx="6513603" cy="111230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O</a:t>
          </a:r>
          <a:r>
            <a:rPr lang="en-CH" sz="2800" kern="1200" dirty="0" err="1"/>
            <a:t>penID</a:t>
          </a:r>
          <a:r>
            <a:rPr lang="en-CH" sz="2800" kern="1200" dirty="0"/>
            <a:t> Connect</a:t>
          </a:r>
          <a:r>
            <a:rPr lang="en-GB" sz="2800" kern="1200" dirty="0"/>
            <a:t> </a:t>
          </a:r>
          <a:r>
            <a:rPr lang="en-CH" sz="2800" kern="1200" dirty="0"/>
            <a:t>Hybrid </a:t>
          </a:r>
          <a:r>
            <a:rPr lang="en-GB" sz="2800" kern="1200" dirty="0"/>
            <a:t>flow</a:t>
          </a:r>
          <a:endParaRPr lang="en-US" sz="2800" kern="1200" dirty="0"/>
        </a:p>
      </dsp:txBody>
      <dsp:txXfrm>
        <a:off x="54298" y="2440858"/>
        <a:ext cx="6405007" cy="1003708"/>
      </dsp:txXfrm>
    </dsp:sp>
    <dsp:sp modelId="{31CED13E-D695-4E01-886D-1260B7CAE2B3}">
      <dsp:nvSpPr>
        <dsp:cNvPr id="0" name=""/>
        <dsp:cNvSpPr/>
      </dsp:nvSpPr>
      <dsp:spPr>
        <a:xfrm>
          <a:off x="0" y="3579505"/>
          <a:ext cx="6513603" cy="111230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CH" sz="2800" kern="1200" dirty="0"/>
            <a:t>OpenID Connect </a:t>
          </a:r>
          <a:r>
            <a:rPr lang="en-GB" sz="2800" kern="1200" dirty="0"/>
            <a:t>PKCE Authorization Code Flow RFC 7636</a:t>
          </a:r>
          <a:endParaRPr lang="en-US" sz="2800" kern="1200" dirty="0"/>
        </a:p>
      </dsp:txBody>
      <dsp:txXfrm>
        <a:off x="54298" y="3633803"/>
        <a:ext cx="6405007" cy="1003708"/>
      </dsp:txXfrm>
    </dsp:sp>
    <dsp:sp modelId="{A5752023-E10D-46CA-A1FB-10B1143378BD}">
      <dsp:nvSpPr>
        <dsp:cNvPr id="0" name=""/>
        <dsp:cNvSpPr/>
      </dsp:nvSpPr>
      <dsp:spPr>
        <a:xfrm>
          <a:off x="0" y="4772449"/>
          <a:ext cx="6513603" cy="111230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CH" sz="2800" kern="1200" dirty="0"/>
            <a:t>OAuth Device Flow</a:t>
          </a:r>
          <a:endParaRPr lang="en-US" sz="2800" kern="1200" dirty="0"/>
        </a:p>
      </dsp:txBody>
      <dsp:txXfrm>
        <a:off x="54298" y="4826747"/>
        <a:ext cx="6405007" cy="10037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A2C23-ECA1-47C5-BE16-8B7BC7E71814}">
      <dsp:nvSpPr>
        <dsp:cNvPr id="0" name=""/>
        <dsp:cNvSpPr/>
      </dsp:nvSpPr>
      <dsp:spPr>
        <a:xfrm>
          <a:off x="0" y="1177"/>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Standard Requirements</a:t>
          </a:r>
          <a:endParaRPr lang="en-US" sz="3900" kern="1200" dirty="0"/>
        </a:p>
      </dsp:txBody>
      <dsp:txXfrm>
        <a:off x="45663" y="46840"/>
        <a:ext cx="10424274" cy="844089"/>
      </dsp:txXfrm>
    </dsp:sp>
    <dsp:sp modelId="{65E30A7E-BAEA-4EED-9816-58A97201AC63}">
      <dsp:nvSpPr>
        <dsp:cNvPr id="0" name=""/>
        <dsp:cNvSpPr/>
      </dsp:nvSpPr>
      <dsp:spPr>
        <a:xfrm>
          <a:off x="0" y="1048912"/>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Complex Requirements</a:t>
          </a:r>
          <a:endParaRPr lang="en-US" sz="3900" kern="1200" dirty="0"/>
        </a:p>
      </dsp:txBody>
      <dsp:txXfrm>
        <a:off x="45663" y="1094575"/>
        <a:ext cx="10424274" cy="844089"/>
      </dsp:txXfrm>
    </dsp:sp>
    <dsp:sp modelId="{050C3DC2-A652-47AF-BF5F-B10755F960EC}">
      <dsp:nvSpPr>
        <dsp:cNvPr id="0" name=""/>
        <dsp:cNvSpPr/>
      </dsp:nvSpPr>
      <dsp:spPr>
        <a:xfrm>
          <a:off x="0" y="2096647"/>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Policies uses Requirements</a:t>
          </a:r>
          <a:endParaRPr lang="en-US" sz="3900" kern="1200" dirty="0"/>
        </a:p>
      </dsp:txBody>
      <dsp:txXfrm>
        <a:off x="45663" y="2142310"/>
        <a:ext cx="10424274" cy="844089"/>
      </dsp:txXfrm>
    </dsp:sp>
    <dsp:sp modelId="{AED07660-6614-4A18-9C94-49490274CBF4}">
      <dsp:nvSpPr>
        <dsp:cNvPr id="0" name=""/>
        <dsp:cNvSpPr/>
      </dsp:nvSpPr>
      <dsp:spPr>
        <a:xfrm>
          <a:off x="0" y="3137941"/>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Authorization Handlers</a:t>
          </a:r>
          <a:endParaRPr lang="en-US" sz="3900" kern="1200" dirty="0"/>
        </a:p>
      </dsp:txBody>
      <dsp:txXfrm>
        <a:off x="45663" y="3183604"/>
        <a:ext cx="10424274" cy="8440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A31D0-8CDF-43F4-93E5-6D9BCDB96118}" type="datetimeFigureOut">
              <a:rPr lang="de-DE" smtClean="0"/>
              <a:t>28.05.2019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B297D-EACB-4E51-9E3D-1BFE2F3F6E1E}" type="slidenum">
              <a:rPr lang="de-DE" smtClean="0"/>
              <a:t>‹#›</a:t>
            </a:fld>
            <a:endParaRPr lang="de-DE"/>
          </a:p>
        </p:txBody>
      </p:sp>
    </p:spTree>
    <p:extLst>
      <p:ext uri="{BB962C8B-B14F-4D97-AF65-F5344CB8AC3E}">
        <p14:creationId xmlns:p14="http://schemas.microsoft.com/office/powerpoint/2010/main" val="4226273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a:t>
            </a:fld>
            <a:endParaRPr lang="de-DE"/>
          </a:p>
        </p:txBody>
      </p:sp>
    </p:spTree>
    <p:extLst>
      <p:ext uri="{BB962C8B-B14F-4D97-AF65-F5344CB8AC3E}">
        <p14:creationId xmlns:p14="http://schemas.microsoft.com/office/powerpoint/2010/main" val="2715237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7B7B297D-EACB-4E51-9E3D-1BFE2F3F6E1E}" type="slidenum">
              <a:rPr lang="de-DE" smtClean="0"/>
              <a:t>16</a:t>
            </a:fld>
            <a:endParaRPr lang="de-DE"/>
          </a:p>
        </p:txBody>
      </p:sp>
    </p:spTree>
    <p:extLst>
      <p:ext uri="{BB962C8B-B14F-4D97-AF65-F5344CB8AC3E}">
        <p14:creationId xmlns:p14="http://schemas.microsoft.com/office/powerpoint/2010/main" val="4290712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18</a:t>
            </a:fld>
            <a:endParaRPr lang="de-DE"/>
          </a:p>
        </p:txBody>
      </p:sp>
    </p:spTree>
    <p:extLst>
      <p:ext uri="{BB962C8B-B14F-4D97-AF65-F5344CB8AC3E}">
        <p14:creationId xmlns:p14="http://schemas.microsoft.com/office/powerpoint/2010/main" val="1776589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TODO, needs to be improved</a:t>
            </a:r>
          </a:p>
        </p:txBody>
      </p:sp>
      <p:sp>
        <p:nvSpPr>
          <p:cNvPr id="4" name="Foliennummernplatzhalter 3"/>
          <p:cNvSpPr>
            <a:spLocks noGrp="1"/>
          </p:cNvSpPr>
          <p:nvPr>
            <p:ph type="sldNum" sz="quarter" idx="10"/>
          </p:nvPr>
        </p:nvSpPr>
        <p:spPr/>
        <p:txBody>
          <a:bodyPr/>
          <a:lstStyle/>
          <a:p>
            <a:fld id="{7B7B297D-EACB-4E51-9E3D-1BFE2F3F6E1E}" type="slidenum">
              <a:rPr lang="de-DE" smtClean="0"/>
              <a:t>19</a:t>
            </a:fld>
            <a:endParaRPr lang="de-DE"/>
          </a:p>
        </p:txBody>
      </p:sp>
    </p:spTree>
    <p:extLst>
      <p:ext uri="{BB962C8B-B14F-4D97-AF65-F5344CB8AC3E}">
        <p14:creationId xmlns:p14="http://schemas.microsoft.com/office/powerpoint/2010/main" val="3752721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15 </a:t>
            </a:r>
            <a:r>
              <a:rPr lang="de-CH" dirty="0"/>
              <a:t>m</a:t>
            </a:r>
            <a:r>
              <a:rPr lang="en-CH" dirty="0" err="1"/>
              <a:t>i</a:t>
            </a:r>
            <a:r>
              <a:rPr lang="de-CH" dirty="0"/>
              <a:t>n</a:t>
            </a:r>
            <a:r>
              <a:rPr lang="en-CH" dirty="0"/>
              <a:t>s</a:t>
            </a:r>
          </a:p>
          <a:p>
            <a:endParaRPr lang="en-CH" dirty="0"/>
          </a:p>
          <a:p>
            <a:r>
              <a:rPr lang="de-CH" dirty="0"/>
              <a:t>P</a:t>
            </a:r>
            <a:r>
              <a:rPr lang="en-CH" dirty="0" err="1"/>
              <a:t>rotected</a:t>
            </a:r>
            <a:r>
              <a:rPr lang="en-CH" dirty="0"/>
              <a:t>, trusted applications </a:t>
            </a:r>
            <a:r>
              <a:rPr lang="en-CH" dirty="0" err="1"/>
              <a:t>qu</a:t>
            </a:r>
            <a:r>
              <a:rPr lang="de-CH" dirty="0"/>
              <a:t>e</a:t>
            </a:r>
            <a:r>
              <a:rPr lang="en-CH" dirty="0"/>
              <a:t>s</a:t>
            </a:r>
            <a:r>
              <a:rPr lang="de-CH" dirty="0"/>
              <a:t>t</a:t>
            </a:r>
            <a:r>
              <a:rPr lang="en-CH" dirty="0" err="1"/>
              <a:t>i</a:t>
            </a:r>
            <a:r>
              <a:rPr lang="de-CH" dirty="0"/>
              <a:t>o</a:t>
            </a:r>
            <a:r>
              <a:rPr lang="en-CH" dirty="0"/>
              <a:t>n</a:t>
            </a:r>
          </a:p>
        </p:txBody>
      </p:sp>
      <p:sp>
        <p:nvSpPr>
          <p:cNvPr id="4" name="Slide Number Placeholder 3"/>
          <p:cNvSpPr>
            <a:spLocks noGrp="1"/>
          </p:cNvSpPr>
          <p:nvPr>
            <p:ph type="sldNum" sz="quarter" idx="5"/>
          </p:nvPr>
        </p:nvSpPr>
        <p:spPr/>
        <p:txBody>
          <a:bodyPr/>
          <a:lstStyle/>
          <a:p>
            <a:fld id="{7B7B297D-EACB-4E51-9E3D-1BFE2F3F6E1E}" type="slidenum">
              <a:rPr lang="de-DE" smtClean="0"/>
              <a:t>22</a:t>
            </a:fld>
            <a:endParaRPr lang="de-DE"/>
          </a:p>
        </p:txBody>
      </p:sp>
    </p:spTree>
    <p:extLst>
      <p:ext uri="{BB962C8B-B14F-4D97-AF65-F5344CB8AC3E}">
        <p14:creationId xmlns:p14="http://schemas.microsoft.com/office/powerpoint/2010/main" val="3122430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err="1"/>
              <a:t>id_token</a:t>
            </a:r>
            <a:endParaRPr lang="en-GB" b="1" dirty="0"/>
          </a:p>
          <a:p>
            <a:pPr marL="285750" indent="-285750">
              <a:buFont typeface="Arial" panose="020B0604020202020204" pitchFamily="34" charset="0"/>
              <a:buChar char="•"/>
            </a:pPr>
            <a:r>
              <a:rPr lang="en-GB" sz="1200" kern="1200" dirty="0">
                <a:solidFill>
                  <a:schemeClr val="tx1"/>
                </a:solidFill>
                <a:latin typeface="+mn-lt"/>
                <a:ea typeface="+mn-ea"/>
                <a:cs typeface="+mn-cs"/>
              </a:rPr>
              <a:t>Identity token for the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Validated, opened by Client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to be used for API access</a:t>
            </a:r>
            <a:endParaRPr lang="en-GB" dirty="0"/>
          </a:p>
          <a:p>
            <a:r>
              <a:rPr lang="en-GB" sz="1200" b="1" dirty="0"/>
              <a:t>access _token</a:t>
            </a:r>
          </a:p>
          <a:p>
            <a:pPr marL="285750" indent="-285750">
              <a:buFont typeface="Arial" panose="020B0604020202020204" pitchFamily="34" charset="0"/>
              <a:buChar char="•"/>
            </a:pPr>
            <a:r>
              <a:rPr lang="en-GB" sz="1200" kern="1200" dirty="0">
                <a:solidFill>
                  <a:schemeClr val="tx1"/>
                </a:solidFill>
                <a:latin typeface="+mn-lt"/>
                <a:ea typeface="+mn-ea"/>
                <a:cs typeface="+mn-cs"/>
              </a:rPr>
              <a:t>access token for APIs, Resources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opened, by Client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Implicit validation on Client using the </a:t>
            </a:r>
            <a:r>
              <a:rPr lang="en-GB" sz="1200" kern="1200" dirty="0" err="1">
                <a:solidFill>
                  <a:schemeClr val="tx1"/>
                </a:solidFill>
                <a:latin typeface="+mn-lt"/>
                <a:ea typeface="+mn-ea"/>
                <a:cs typeface="+mn-cs"/>
              </a:rPr>
              <a:t>at_hash</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To be used for API access, resources.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Can by any format, not just a JWT</a:t>
            </a:r>
          </a:p>
          <a:p>
            <a:pPr marL="0" indent="0">
              <a:buFont typeface="Arial" panose="020B0604020202020204" pitchFamily="34" charset="0"/>
              <a:buNone/>
            </a:pPr>
            <a:r>
              <a:rPr lang="en-GB" sz="1200" b="1" dirty="0"/>
              <a:t>reference _token</a:t>
            </a:r>
          </a:p>
          <a:p>
            <a:pPr marL="285750" indent="-285750">
              <a:buFont typeface="Arial" panose="020B0604020202020204" pitchFamily="34" charset="0"/>
              <a:buChar char="•"/>
            </a:pPr>
            <a:r>
              <a:rPr lang="en-GB" sz="1200" kern="1200" dirty="0">
                <a:solidFill>
                  <a:schemeClr val="tx1"/>
                </a:solidFill>
                <a:latin typeface="+mn-lt"/>
                <a:ea typeface="+mn-ea"/>
                <a:cs typeface="+mn-cs"/>
              </a:rPr>
              <a:t>random string, no defined format</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references an </a:t>
            </a:r>
            <a:r>
              <a:rPr lang="en-GB" sz="1200" kern="1200" dirty="0" err="1">
                <a:solidFill>
                  <a:schemeClr val="tx1"/>
                </a:solidFill>
                <a:latin typeface="+mn-lt"/>
                <a:ea typeface="+mn-ea"/>
                <a:cs typeface="+mn-cs"/>
              </a:rPr>
              <a:t>access_token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easy to control the lifecycle</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makes it possible that </a:t>
            </a:r>
            <a:r>
              <a:rPr lang="en-GB" sz="1200" kern="1200" dirty="0" err="1">
                <a:solidFill>
                  <a:schemeClr val="tx1"/>
                </a:solidFill>
                <a:latin typeface="+mn-lt"/>
                <a:ea typeface="+mn-ea"/>
                <a:cs typeface="+mn-cs"/>
              </a:rPr>
              <a:t>access_token</a:t>
            </a:r>
            <a:r>
              <a:rPr lang="en-GB" sz="1200" kern="1200" dirty="0">
                <a:solidFill>
                  <a:schemeClr val="tx1"/>
                </a:solidFill>
                <a:latin typeface="+mn-lt"/>
                <a:ea typeface="+mn-ea"/>
                <a:cs typeface="+mn-cs"/>
              </a:rPr>
              <a:t> must never leave the safe zone</a:t>
            </a:r>
          </a:p>
          <a:p>
            <a:pPr marL="0" indent="0">
              <a:buFont typeface="Arial" panose="020B0604020202020204" pitchFamily="34" charset="0"/>
              <a:buNone/>
            </a:pPr>
            <a:r>
              <a:rPr lang="en-GB" sz="1200" b="1" dirty="0"/>
              <a:t>refresh token</a:t>
            </a:r>
          </a:p>
          <a:p>
            <a:pPr marL="285750" indent="-285750">
              <a:buFont typeface="Arial" panose="020B0604020202020204" pitchFamily="34" charset="0"/>
              <a:buChar char="•"/>
            </a:pPr>
            <a:r>
              <a:rPr lang="en-GB" sz="1200" kern="1200" dirty="0">
                <a:solidFill>
                  <a:schemeClr val="tx1"/>
                </a:solidFill>
                <a:latin typeface="+mn-lt"/>
                <a:ea typeface="+mn-ea"/>
                <a:cs typeface="+mn-cs"/>
              </a:rPr>
              <a:t>random string, no defined format</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Used to refresh the tokens </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Implicit Flow</a:t>
            </a:r>
          </a:p>
          <a:p>
            <a:pPr marL="0" indent="0">
              <a:buFont typeface="Arial" panose="020B0604020202020204" pitchFamily="34" charset="0"/>
              <a:buNone/>
            </a:pPr>
            <a:r>
              <a:rPr lang="en-GB" sz="1200" b="1" kern="1200" dirty="0">
                <a:solidFill>
                  <a:schemeClr val="tx1"/>
                </a:solidFill>
                <a:latin typeface="+mn-lt"/>
                <a:ea typeface="+mn-ea"/>
                <a:cs typeface="+mn-cs"/>
              </a:rPr>
              <a:t>Scope</a:t>
            </a:r>
          </a:p>
          <a:p>
            <a:pPr marL="285750" indent="-285750">
              <a:buFont typeface="Arial" panose="020B0604020202020204" pitchFamily="34" charset="0"/>
              <a:buChar char="•"/>
            </a:pPr>
            <a:r>
              <a:rPr lang="en-GB" sz="1200" kern="1200" dirty="0">
                <a:solidFill>
                  <a:schemeClr val="tx1"/>
                </a:solidFill>
                <a:latin typeface="+mn-lt"/>
                <a:ea typeface="+mn-ea"/>
                <a:cs typeface="+mn-cs"/>
              </a:rPr>
              <a:t>Identity scopes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API or Resource scopes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managing your claims, grouping, APIs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OpenID scopes </a:t>
            </a:r>
            <a:r>
              <a:rPr lang="en-GB" sz="1200" kern="1200" dirty="0" err="1">
                <a:solidFill>
                  <a:schemeClr val="tx1"/>
                </a:solidFill>
                <a:latin typeface="+mn-lt"/>
                <a:ea typeface="+mn-ea"/>
                <a:cs typeface="+mn-cs"/>
              </a:rPr>
              <a:t>openid</a:t>
            </a:r>
            <a:r>
              <a:rPr lang="en-GB" sz="1200" kern="1200" dirty="0">
                <a:solidFill>
                  <a:schemeClr val="tx1"/>
                </a:solidFill>
                <a:latin typeface="+mn-lt"/>
                <a:ea typeface="+mn-ea"/>
                <a:cs typeface="+mn-cs"/>
              </a:rPr>
              <a:t>, profile, email, phone</a:t>
            </a:r>
          </a:p>
          <a:p>
            <a:pPr marL="0" indent="0">
              <a:buFont typeface="Arial" panose="020B0604020202020204" pitchFamily="34" charset="0"/>
              <a:buNone/>
            </a:pPr>
            <a:endParaRPr lang="en-GB" sz="1200" kern="1200" dirty="0">
              <a:solidFill>
                <a:schemeClr val="tx1"/>
              </a:solidFill>
              <a:latin typeface="+mn-lt"/>
              <a:ea typeface="+mn-ea"/>
              <a:cs typeface="+mn-cs"/>
            </a:endParaRP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23</a:t>
            </a:fld>
            <a:endParaRPr lang="de-DE"/>
          </a:p>
        </p:txBody>
      </p:sp>
    </p:spTree>
    <p:extLst>
      <p:ext uri="{BB962C8B-B14F-4D97-AF65-F5344CB8AC3E}">
        <p14:creationId xmlns:p14="http://schemas.microsoft.com/office/powerpoint/2010/main" val="2912660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24</a:t>
            </a:fld>
            <a:endParaRPr lang="de-DE"/>
          </a:p>
        </p:txBody>
      </p:sp>
    </p:spTree>
    <p:extLst>
      <p:ext uri="{BB962C8B-B14F-4D97-AF65-F5344CB8AC3E}">
        <p14:creationId xmlns:p14="http://schemas.microsoft.com/office/powerpoint/2010/main" val="1831946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25</a:t>
            </a:fld>
            <a:endParaRPr lang="de-DE"/>
          </a:p>
        </p:txBody>
      </p:sp>
    </p:spTree>
    <p:extLst>
      <p:ext uri="{BB962C8B-B14F-4D97-AF65-F5344CB8AC3E}">
        <p14:creationId xmlns:p14="http://schemas.microsoft.com/office/powerpoint/2010/main" val="4275466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26</a:t>
            </a:fld>
            <a:endParaRPr lang="de-DE"/>
          </a:p>
        </p:txBody>
      </p:sp>
    </p:spTree>
    <p:extLst>
      <p:ext uri="{BB962C8B-B14F-4D97-AF65-F5344CB8AC3E}">
        <p14:creationId xmlns:p14="http://schemas.microsoft.com/office/powerpoint/2010/main" val="2104702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The Authorization Code Flow returns an Authorization Code to the Client, which can then exchange it for an ID Token and an Access Token directly. This provides the benefit of not exposing any tokens to the User Agent and possibly other malicious applications with access to the User Agent. The Authorization Server can also authenticate the Client before exchanging the Authorization Code for an Access Token. The Authorization Code flow is suitable for Clients that can securely maintain a Client Secret between themselves and the Authorization Server. </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Authorization Code. </a:t>
            </a:r>
          </a:p>
          <a:p>
            <a:r>
              <a:rPr lang="en-GB" dirty="0"/>
              <a:t>Client requests a response using the Authorization Code at the Token Endpoint. </a:t>
            </a:r>
          </a:p>
          <a:p>
            <a:r>
              <a:rPr lang="en-GB" dirty="0"/>
              <a:t>Client receives a response that contains an ID Token and Access Token in the response body. </a:t>
            </a:r>
          </a:p>
          <a:p>
            <a:r>
              <a:rPr lang="en-GB" dirty="0"/>
              <a:t>Client validates the ID token and retrieves the End-User's Subject Identifier.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27</a:t>
            </a:fld>
            <a:endParaRPr lang="de-DE"/>
          </a:p>
        </p:txBody>
      </p:sp>
    </p:spTree>
    <p:extLst>
      <p:ext uri="{BB962C8B-B14F-4D97-AF65-F5344CB8AC3E}">
        <p14:creationId xmlns:p14="http://schemas.microsoft.com/office/powerpoint/2010/main" val="2124055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28</a:t>
            </a:fld>
            <a:endParaRPr lang="de-DE"/>
          </a:p>
        </p:txBody>
      </p:sp>
    </p:spTree>
    <p:extLst>
      <p:ext uri="{BB962C8B-B14F-4D97-AF65-F5344CB8AC3E}">
        <p14:creationId xmlns:p14="http://schemas.microsoft.com/office/powerpoint/2010/main" val="608866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2</a:t>
            </a:fld>
            <a:endParaRPr lang="de-DE"/>
          </a:p>
        </p:txBody>
      </p:sp>
    </p:spTree>
    <p:extLst>
      <p:ext uri="{BB962C8B-B14F-4D97-AF65-F5344CB8AC3E}">
        <p14:creationId xmlns:p14="http://schemas.microsoft.com/office/powerpoint/2010/main" val="34460181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a:p>
            <a:r>
              <a:rPr lang="en-GB" dirty="0"/>
              <a:t>http://openid.net/specs/oauth-v2-multiple-response-types-1_0.html</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Authorization Code and, depending on the Response Type, one or more additional parameters. </a:t>
            </a:r>
          </a:p>
          <a:p>
            <a:r>
              <a:rPr lang="en-GB" dirty="0"/>
              <a:t>Client requests a response using the Authorization Code at the Token Endpoint. </a:t>
            </a:r>
          </a:p>
          <a:p>
            <a:r>
              <a:rPr lang="en-GB" dirty="0"/>
              <a:t>Client receives a response that contains an ID Token and Access Token in the response body. </a:t>
            </a:r>
          </a:p>
          <a:p>
            <a:r>
              <a:rPr lang="en-GB" dirty="0"/>
              <a:t>Client validates the ID Token and retrieves the End-User's Subject Identifier. </a:t>
            </a:r>
          </a:p>
          <a:p>
            <a:endParaRPr lang="en-GB" dirty="0"/>
          </a:p>
          <a:p>
            <a:r>
              <a:rPr lang="en-GB" dirty="0"/>
              <a:t>code token </a:t>
            </a:r>
          </a:p>
          <a:p>
            <a:r>
              <a:rPr lang="en-GB" dirty="0"/>
              <a:t>When supplied as the value for the </a:t>
            </a:r>
            <a:r>
              <a:rPr lang="en-GB" dirty="0" err="1"/>
              <a:t>response_type</a:t>
            </a:r>
            <a:r>
              <a:rPr lang="en-GB" dirty="0"/>
              <a:t> parameter, a successful response MUST include an Access Token, an Access Token Type, and an Authorization Code.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a:t>code </a:t>
            </a:r>
            <a:r>
              <a:rPr lang="en-GB" dirty="0" err="1"/>
              <a:t>id_token</a:t>
            </a:r>
            <a:r>
              <a:rPr lang="en-GB" dirty="0"/>
              <a:t> </a:t>
            </a:r>
          </a:p>
          <a:p>
            <a:r>
              <a:rPr lang="en-GB" dirty="0"/>
              <a:t>When supplied as the value for the </a:t>
            </a:r>
            <a:r>
              <a:rPr lang="en-GB" dirty="0" err="1"/>
              <a:t>response_type</a:t>
            </a:r>
            <a:r>
              <a:rPr lang="en-GB" dirty="0"/>
              <a:t> parameter, a successful response MUST include both an Authorization Code and an </a:t>
            </a:r>
            <a:r>
              <a:rPr lang="en-GB" dirty="0" err="1"/>
              <a:t>id_token</a:t>
            </a:r>
            <a:r>
              <a:rPr lang="en-GB" dirty="0"/>
              <a:t>.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err="1"/>
              <a:t>id_token</a:t>
            </a:r>
            <a:r>
              <a:rPr lang="en-GB" dirty="0"/>
              <a:t> token </a:t>
            </a:r>
          </a:p>
          <a:p>
            <a:r>
              <a:rPr lang="en-GB" dirty="0"/>
              <a:t>When supplied as the value for the </a:t>
            </a:r>
            <a:r>
              <a:rPr lang="en-GB" dirty="0" err="1"/>
              <a:t>response_type</a:t>
            </a:r>
            <a:r>
              <a:rPr lang="en-GB" dirty="0"/>
              <a:t> parameter, a successful response MUST include an Access Token, an Access Token Type, and an </a:t>
            </a:r>
            <a:r>
              <a:rPr lang="en-GB" dirty="0" err="1"/>
              <a:t>id_token</a:t>
            </a:r>
            <a:r>
              <a:rPr lang="en-GB" dirty="0"/>
              <a:t>.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a:t>code </a:t>
            </a:r>
            <a:r>
              <a:rPr lang="en-GB" dirty="0" err="1"/>
              <a:t>id_token</a:t>
            </a:r>
            <a:r>
              <a:rPr lang="en-GB" dirty="0"/>
              <a:t> token </a:t>
            </a:r>
          </a:p>
          <a:p>
            <a:r>
              <a:rPr lang="en-GB" dirty="0"/>
              <a:t>When supplied as the value for the </a:t>
            </a:r>
            <a:r>
              <a:rPr lang="en-GB" dirty="0" err="1"/>
              <a:t>response_type</a:t>
            </a:r>
            <a:r>
              <a:rPr lang="en-GB" dirty="0"/>
              <a:t> parameter, a successful response MUST include an Authorization Code, an </a:t>
            </a:r>
            <a:r>
              <a:rPr lang="en-GB" dirty="0" err="1"/>
              <a:t>id_token</a:t>
            </a:r>
            <a:r>
              <a:rPr lang="en-GB" dirty="0"/>
              <a:t>, an Access Token, and an Access Token Type.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29</a:t>
            </a:fld>
            <a:endParaRPr lang="de-DE"/>
          </a:p>
        </p:txBody>
      </p:sp>
    </p:spTree>
    <p:extLst>
      <p:ext uri="{BB962C8B-B14F-4D97-AF65-F5344CB8AC3E}">
        <p14:creationId xmlns:p14="http://schemas.microsoft.com/office/powerpoint/2010/main" val="1145795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30</a:t>
            </a:fld>
            <a:endParaRPr lang="de-DE"/>
          </a:p>
        </p:txBody>
      </p:sp>
    </p:spTree>
    <p:extLst>
      <p:ext uri="{BB962C8B-B14F-4D97-AF65-F5344CB8AC3E}">
        <p14:creationId xmlns:p14="http://schemas.microsoft.com/office/powerpoint/2010/main" val="3065451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31</a:t>
            </a:fld>
            <a:endParaRPr lang="de-DE"/>
          </a:p>
        </p:txBody>
      </p:sp>
    </p:spTree>
    <p:extLst>
      <p:ext uri="{BB962C8B-B14F-4D97-AF65-F5344CB8AC3E}">
        <p14:creationId xmlns:p14="http://schemas.microsoft.com/office/powerpoint/2010/main" val="1585337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32</a:t>
            </a:fld>
            <a:endParaRPr lang="de-DE"/>
          </a:p>
        </p:txBody>
      </p:sp>
    </p:spTree>
    <p:extLst>
      <p:ext uri="{BB962C8B-B14F-4D97-AF65-F5344CB8AC3E}">
        <p14:creationId xmlns:p14="http://schemas.microsoft.com/office/powerpoint/2010/main" val="1454483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33</a:t>
            </a:fld>
            <a:endParaRPr lang="de-DE"/>
          </a:p>
        </p:txBody>
      </p:sp>
    </p:spTree>
    <p:extLst>
      <p:ext uri="{BB962C8B-B14F-4D97-AF65-F5344CB8AC3E}">
        <p14:creationId xmlns:p14="http://schemas.microsoft.com/office/powerpoint/2010/main" val="186137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34</a:t>
            </a:fld>
            <a:endParaRPr lang="de-DE"/>
          </a:p>
        </p:txBody>
      </p:sp>
    </p:spTree>
    <p:extLst>
      <p:ext uri="{BB962C8B-B14F-4D97-AF65-F5344CB8AC3E}">
        <p14:creationId xmlns:p14="http://schemas.microsoft.com/office/powerpoint/2010/main" val="31579700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35</a:t>
            </a:fld>
            <a:endParaRPr lang="de-DE"/>
          </a:p>
        </p:txBody>
      </p:sp>
    </p:spTree>
    <p:extLst>
      <p:ext uri="{BB962C8B-B14F-4D97-AF65-F5344CB8AC3E}">
        <p14:creationId xmlns:p14="http://schemas.microsoft.com/office/powerpoint/2010/main" val="507313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CH" dirty="0"/>
              <a:t>30 </a:t>
            </a:r>
            <a:r>
              <a:rPr lang="de-CH" dirty="0"/>
              <a:t>m</a:t>
            </a:r>
            <a:r>
              <a:rPr lang="en-CH" dirty="0" err="1"/>
              <a:t>i</a:t>
            </a:r>
            <a:r>
              <a:rPr lang="de-CH" dirty="0"/>
              <a:t>n</a:t>
            </a:r>
            <a:r>
              <a:rPr lang="en-CH" dirty="0"/>
              <a:t>s</a:t>
            </a:r>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36</a:t>
            </a:fld>
            <a:endParaRPr lang="de-DE"/>
          </a:p>
        </p:txBody>
      </p:sp>
    </p:spTree>
    <p:extLst>
      <p:ext uri="{BB962C8B-B14F-4D97-AF65-F5344CB8AC3E}">
        <p14:creationId xmlns:p14="http://schemas.microsoft.com/office/powerpoint/2010/main" val="30005940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37</a:t>
            </a:fld>
            <a:endParaRPr lang="de-DE"/>
          </a:p>
        </p:txBody>
      </p:sp>
    </p:spTree>
    <p:extLst>
      <p:ext uri="{BB962C8B-B14F-4D97-AF65-F5344CB8AC3E}">
        <p14:creationId xmlns:p14="http://schemas.microsoft.com/office/powerpoint/2010/main" val="134462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38</a:t>
            </a:fld>
            <a:endParaRPr lang="de-DE"/>
          </a:p>
        </p:txBody>
      </p:sp>
    </p:spTree>
    <p:extLst>
      <p:ext uri="{BB962C8B-B14F-4D97-AF65-F5344CB8AC3E}">
        <p14:creationId xmlns:p14="http://schemas.microsoft.com/office/powerpoint/2010/main" val="2606771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a:t>
            </a:fld>
            <a:endParaRPr lang="de-DE"/>
          </a:p>
        </p:txBody>
      </p:sp>
    </p:spTree>
    <p:extLst>
      <p:ext uri="{BB962C8B-B14F-4D97-AF65-F5344CB8AC3E}">
        <p14:creationId xmlns:p14="http://schemas.microsoft.com/office/powerpoint/2010/main" val="890019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39</a:t>
            </a:fld>
            <a:endParaRPr lang="de-DE"/>
          </a:p>
        </p:txBody>
      </p:sp>
    </p:spTree>
    <p:extLst>
      <p:ext uri="{BB962C8B-B14F-4D97-AF65-F5344CB8AC3E}">
        <p14:creationId xmlns:p14="http://schemas.microsoft.com/office/powerpoint/2010/main" val="13092779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CH" dirty="0"/>
              <a:t>30</a:t>
            </a:r>
            <a:r>
              <a:rPr lang="de-CH" dirty="0"/>
              <a:t>m</a:t>
            </a:r>
            <a:r>
              <a:rPr lang="en-CH" dirty="0" err="1"/>
              <a:t>i</a:t>
            </a:r>
            <a:r>
              <a:rPr lang="de-CH" dirty="0"/>
              <a:t>n</a:t>
            </a:r>
            <a:r>
              <a:rPr lang="en-CH" dirty="0"/>
              <a:t>s</a:t>
            </a:r>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40</a:t>
            </a:fld>
            <a:endParaRPr lang="de-DE"/>
          </a:p>
        </p:txBody>
      </p:sp>
    </p:spTree>
    <p:extLst>
      <p:ext uri="{BB962C8B-B14F-4D97-AF65-F5344CB8AC3E}">
        <p14:creationId xmlns:p14="http://schemas.microsoft.com/office/powerpoint/2010/main" val="31439382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41</a:t>
            </a:fld>
            <a:endParaRPr lang="de-DE"/>
          </a:p>
        </p:txBody>
      </p:sp>
    </p:spTree>
    <p:extLst>
      <p:ext uri="{BB962C8B-B14F-4D97-AF65-F5344CB8AC3E}">
        <p14:creationId xmlns:p14="http://schemas.microsoft.com/office/powerpoint/2010/main" val="2913102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42</a:t>
            </a:fld>
            <a:endParaRPr lang="de-DE"/>
          </a:p>
        </p:txBody>
      </p:sp>
    </p:spTree>
    <p:extLst>
      <p:ext uri="{BB962C8B-B14F-4D97-AF65-F5344CB8AC3E}">
        <p14:creationId xmlns:p14="http://schemas.microsoft.com/office/powerpoint/2010/main" val="35200953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43</a:t>
            </a:fld>
            <a:endParaRPr lang="de-DE"/>
          </a:p>
        </p:txBody>
      </p:sp>
    </p:spTree>
    <p:extLst>
      <p:ext uri="{BB962C8B-B14F-4D97-AF65-F5344CB8AC3E}">
        <p14:creationId xmlns:p14="http://schemas.microsoft.com/office/powerpoint/2010/main" val="9189356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44</a:t>
            </a:fld>
            <a:endParaRPr lang="de-DE"/>
          </a:p>
        </p:txBody>
      </p:sp>
    </p:spTree>
    <p:extLst>
      <p:ext uri="{BB962C8B-B14F-4D97-AF65-F5344CB8AC3E}">
        <p14:creationId xmlns:p14="http://schemas.microsoft.com/office/powerpoint/2010/main" val="5180711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40 </a:t>
            </a:r>
            <a:r>
              <a:rPr lang="de-CH" dirty="0"/>
              <a:t>m</a:t>
            </a:r>
            <a:r>
              <a:rPr lang="en-CH" dirty="0" err="1"/>
              <a:t>i</a:t>
            </a:r>
            <a:r>
              <a:rPr lang="de-CH" dirty="0"/>
              <a:t>n</a:t>
            </a:r>
            <a:r>
              <a:rPr lang="en-CH" dirty="0"/>
              <a:t>s</a:t>
            </a:r>
          </a:p>
        </p:txBody>
      </p:sp>
      <p:sp>
        <p:nvSpPr>
          <p:cNvPr id="4" name="Slide Number Placeholder 3"/>
          <p:cNvSpPr>
            <a:spLocks noGrp="1"/>
          </p:cNvSpPr>
          <p:nvPr>
            <p:ph type="sldNum" sz="quarter" idx="5"/>
          </p:nvPr>
        </p:nvSpPr>
        <p:spPr/>
        <p:txBody>
          <a:bodyPr/>
          <a:lstStyle/>
          <a:p>
            <a:fld id="{7B7B297D-EACB-4E51-9E3D-1BFE2F3F6E1E}" type="slidenum">
              <a:rPr lang="de-DE" smtClean="0"/>
              <a:t>45</a:t>
            </a:fld>
            <a:endParaRPr lang="de-DE"/>
          </a:p>
        </p:txBody>
      </p:sp>
    </p:spTree>
    <p:extLst>
      <p:ext uri="{BB962C8B-B14F-4D97-AF65-F5344CB8AC3E}">
        <p14:creationId xmlns:p14="http://schemas.microsoft.com/office/powerpoint/2010/main" val="33405900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7B7B297D-EACB-4E51-9E3D-1BFE2F3F6E1E}" type="slidenum">
              <a:rPr lang="de-DE" smtClean="0"/>
              <a:t>46</a:t>
            </a:fld>
            <a:endParaRPr lang="de-DE"/>
          </a:p>
        </p:txBody>
      </p:sp>
    </p:spTree>
    <p:extLst>
      <p:ext uri="{BB962C8B-B14F-4D97-AF65-F5344CB8AC3E}">
        <p14:creationId xmlns:p14="http://schemas.microsoft.com/office/powerpoint/2010/main" val="12794602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47</a:t>
            </a:fld>
            <a:endParaRPr lang="de-DE"/>
          </a:p>
        </p:txBody>
      </p:sp>
    </p:spTree>
    <p:extLst>
      <p:ext uri="{BB962C8B-B14F-4D97-AF65-F5344CB8AC3E}">
        <p14:creationId xmlns:p14="http://schemas.microsoft.com/office/powerpoint/2010/main" val="23232609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49</a:t>
            </a:fld>
            <a:endParaRPr lang="de-DE"/>
          </a:p>
        </p:txBody>
      </p:sp>
    </p:spTree>
    <p:extLst>
      <p:ext uri="{BB962C8B-B14F-4D97-AF65-F5344CB8AC3E}">
        <p14:creationId xmlns:p14="http://schemas.microsoft.com/office/powerpoint/2010/main" val="1959231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Explain one stop apps, reusing company AAA</a:t>
            </a:r>
          </a:p>
        </p:txBody>
      </p:sp>
      <p:sp>
        <p:nvSpPr>
          <p:cNvPr id="4" name="Foliennummernplatzhalter 3"/>
          <p:cNvSpPr>
            <a:spLocks noGrp="1"/>
          </p:cNvSpPr>
          <p:nvPr>
            <p:ph type="sldNum" sz="quarter" idx="10"/>
          </p:nvPr>
        </p:nvSpPr>
        <p:spPr/>
        <p:txBody>
          <a:bodyPr/>
          <a:lstStyle/>
          <a:p>
            <a:fld id="{7B7B297D-EACB-4E51-9E3D-1BFE2F3F6E1E}" type="slidenum">
              <a:rPr lang="de-DE" smtClean="0"/>
              <a:t>4</a:t>
            </a:fld>
            <a:endParaRPr lang="de-DE"/>
          </a:p>
        </p:txBody>
      </p:sp>
    </p:spTree>
    <p:extLst>
      <p:ext uri="{BB962C8B-B14F-4D97-AF65-F5344CB8AC3E}">
        <p14:creationId xmlns:p14="http://schemas.microsoft.com/office/powerpoint/2010/main" val="15191785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51</a:t>
            </a:fld>
            <a:endParaRPr lang="de-DE"/>
          </a:p>
        </p:txBody>
      </p:sp>
    </p:spTree>
    <p:extLst>
      <p:ext uri="{BB962C8B-B14F-4D97-AF65-F5344CB8AC3E}">
        <p14:creationId xmlns:p14="http://schemas.microsoft.com/office/powerpoint/2010/main" val="3975144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52</a:t>
            </a:fld>
            <a:endParaRPr lang="de-DE"/>
          </a:p>
        </p:txBody>
      </p:sp>
    </p:spTree>
    <p:extLst>
      <p:ext uri="{BB962C8B-B14F-4D97-AF65-F5344CB8AC3E}">
        <p14:creationId xmlns:p14="http://schemas.microsoft.com/office/powerpoint/2010/main" val="27652081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53</a:t>
            </a:fld>
            <a:endParaRPr lang="de-DE"/>
          </a:p>
        </p:txBody>
      </p:sp>
    </p:spTree>
    <p:extLst>
      <p:ext uri="{BB962C8B-B14F-4D97-AF65-F5344CB8AC3E}">
        <p14:creationId xmlns:p14="http://schemas.microsoft.com/office/powerpoint/2010/main" val="40215921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54</a:t>
            </a:fld>
            <a:endParaRPr lang="de-DE"/>
          </a:p>
        </p:txBody>
      </p:sp>
    </p:spTree>
    <p:extLst>
      <p:ext uri="{BB962C8B-B14F-4D97-AF65-F5344CB8AC3E}">
        <p14:creationId xmlns:p14="http://schemas.microsoft.com/office/powerpoint/2010/main" val="27915302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7B7B297D-EACB-4E51-9E3D-1BFE2F3F6E1E}" type="slidenum">
              <a:rPr lang="de-DE" smtClean="0"/>
              <a:t>55</a:t>
            </a:fld>
            <a:endParaRPr lang="de-DE"/>
          </a:p>
        </p:txBody>
      </p:sp>
    </p:spTree>
    <p:extLst>
      <p:ext uri="{BB962C8B-B14F-4D97-AF65-F5344CB8AC3E}">
        <p14:creationId xmlns:p14="http://schemas.microsoft.com/office/powerpoint/2010/main" val="3972144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57</a:t>
            </a:fld>
            <a:endParaRPr lang="de-DE"/>
          </a:p>
        </p:txBody>
      </p:sp>
    </p:spTree>
    <p:extLst>
      <p:ext uri="{BB962C8B-B14F-4D97-AF65-F5344CB8AC3E}">
        <p14:creationId xmlns:p14="http://schemas.microsoft.com/office/powerpoint/2010/main" val="3259357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App in one</a:t>
            </a:r>
          </a:p>
        </p:txBody>
      </p:sp>
      <p:sp>
        <p:nvSpPr>
          <p:cNvPr id="4" name="Foliennummernplatzhalter 3"/>
          <p:cNvSpPr>
            <a:spLocks noGrp="1"/>
          </p:cNvSpPr>
          <p:nvPr>
            <p:ph type="sldNum" sz="quarter" idx="10"/>
          </p:nvPr>
        </p:nvSpPr>
        <p:spPr/>
        <p:txBody>
          <a:bodyPr/>
          <a:lstStyle/>
          <a:p>
            <a:fld id="{7B7B297D-EACB-4E51-9E3D-1BFE2F3F6E1E}" type="slidenum">
              <a:rPr lang="de-DE" smtClean="0"/>
              <a:t>5</a:t>
            </a:fld>
            <a:endParaRPr lang="de-DE"/>
          </a:p>
        </p:txBody>
      </p:sp>
    </p:spTree>
    <p:extLst>
      <p:ext uri="{BB962C8B-B14F-4D97-AF65-F5344CB8AC3E}">
        <p14:creationId xmlns:p14="http://schemas.microsoft.com/office/powerpoint/2010/main" val="1613422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a:t>What is Authentication?</a:t>
            </a:r>
          </a:p>
          <a:p>
            <a:r>
              <a:rPr lang="en-GB" dirty="0"/>
              <a:t>Is the process of verifying an identity (who they say they are)</a:t>
            </a:r>
          </a:p>
          <a:p>
            <a:r>
              <a:rPr lang="en-GB" b="1" dirty="0"/>
              <a:t>What is Authorization?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Is the process of verifying what someone is allowed to do (permissions)</a:t>
            </a:r>
            <a:endParaRPr lang="en-GB" b="1" dirty="0"/>
          </a:p>
          <a:p>
            <a:r>
              <a:rPr lang="en-GB" b="1" dirty="0"/>
              <a:t>What is an Identity?</a:t>
            </a:r>
          </a:p>
          <a:p>
            <a:r>
              <a:rPr lang="en-GB" dirty="0"/>
              <a:t>User + Application</a:t>
            </a:r>
          </a:p>
        </p:txBody>
      </p:sp>
      <p:sp>
        <p:nvSpPr>
          <p:cNvPr id="4" name="Foliennummernplatzhalter 3"/>
          <p:cNvSpPr>
            <a:spLocks noGrp="1"/>
          </p:cNvSpPr>
          <p:nvPr>
            <p:ph type="sldNum" sz="quarter" idx="10"/>
          </p:nvPr>
        </p:nvSpPr>
        <p:spPr/>
        <p:txBody>
          <a:bodyPr/>
          <a:lstStyle/>
          <a:p>
            <a:fld id="{7B7B297D-EACB-4E51-9E3D-1BFE2F3F6E1E}" type="slidenum">
              <a:rPr lang="de-DE" smtClean="0"/>
              <a:t>6</a:t>
            </a:fld>
            <a:endParaRPr lang="de-DE"/>
          </a:p>
        </p:txBody>
      </p:sp>
    </p:spTree>
    <p:extLst>
      <p:ext uri="{BB962C8B-B14F-4D97-AF65-F5344CB8AC3E}">
        <p14:creationId xmlns:p14="http://schemas.microsoft.com/office/powerpoint/2010/main" val="441259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8</a:t>
            </a:fld>
            <a:endParaRPr lang="de-DE"/>
          </a:p>
        </p:txBody>
      </p:sp>
    </p:spTree>
    <p:extLst>
      <p:ext uri="{BB962C8B-B14F-4D97-AF65-F5344CB8AC3E}">
        <p14:creationId xmlns:p14="http://schemas.microsoft.com/office/powerpoint/2010/main" val="3731632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14</a:t>
            </a:fld>
            <a:endParaRPr lang="de-DE"/>
          </a:p>
        </p:txBody>
      </p:sp>
    </p:spTree>
    <p:extLst>
      <p:ext uri="{BB962C8B-B14F-4D97-AF65-F5344CB8AC3E}">
        <p14:creationId xmlns:p14="http://schemas.microsoft.com/office/powerpoint/2010/main" val="3083666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User </a:t>
            </a:r>
            <a:r>
              <a:rPr lang="de-DE" dirty="0" err="1"/>
              <a:t>with</a:t>
            </a:r>
            <a:r>
              <a:rPr lang="de-DE" dirty="0"/>
              <a:t> </a:t>
            </a:r>
            <a:r>
              <a:rPr lang="de-DE" dirty="0" err="1"/>
              <a:t>client</a:t>
            </a:r>
            <a:r>
              <a:rPr lang="de-DE" dirty="0"/>
              <a:t> =&gt; Identity</a:t>
            </a:r>
          </a:p>
        </p:txBody>
      </p:sp>
      <p:sp>
        <p:nvSpPr>
          <p:cNvPr id="4" name="Foliennummernplatzhalter 3"/>
          <p:cNvSpPr>
            <a:spLocks noGrp="1"/>
          </p:cNvSpPr>
          <p:nvPr>
            <p:ph type="sldNum" sz="quarter" idx="10"/>
          </p:nvPr>
        </p:nvSpPr>
        <p:spPr/>
        <p:txBody>
          <a:bodyPr/>
          <a:lstStyle/>
          <a:p>
            <a:fld id="{7B7B297D-EACB-4E51-9E3D-1BFE2F3F6E1E}" type="slidenum">
              <a:rPr lang="de-DE" smtClean="0"/>
              <a:t>15</a:t>
            </a:fld>
            <a:endParaRPr lang="de-DE"/>
          </a:p>
        </p:txBody>
      </p:sp>
    </p:spTree>
    <p:extLst>
      <p:ext uri="{BB962C8B-B14F-4D97-AF65-F5344CB8AC3E}">
        <p14:creationId xmlns:p14="http://schemas.microsoft.com/office/powerpoint/2010/main" val="2040638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GB"/>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28/05/2019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232252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28/05/2019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3146432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GB"/>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28/05/2019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70504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28/05/2019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80353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GB"/>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1B45A5F-6AA1-471D-956D-5B6631FC2132}" type="datetimeFigureOut">
              <a:rPr lang="en-GB" smtClean="0"/>
              <a:t>28/05/2019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328888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p:cNvSpPr>
            <a:spLocks noGrp="1"/>
          </p:cNvSpPr>
          <p:nvPr>
            <p:ph type="dt" sz="half" idx="10"/>
          </p:nvPr>
        </p:nvSpPr>
        <p:spPr/>
        <p:txBody>
          <a:bodyPr/>
          <a:lstStyle/>
          <a:p>
            <a:fld id="{31B45A5F-6AA1-471D-956D-5B6631FC2132}" type="datetimeFigureOut">
              <a:rPr lang="en-GB" smtClean="0"/>
              <a:t>28/05/2019</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46774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GB"/>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p:cNvSpPr>
            <a:spLocks noGrp="1"/>
          </p:cNvSpPr>
          <p:nvPr>
            <p:ph type="dt" sz="half" idx="10"/>
          </p:nvPr>
        </p:nvSpPr>
        <p:spPr/>
        <p:txBody>
          <a:bodyPr/>
          <a:lstStyle/>
          <a:p>
            <a:fld id="{31B45A5F-6AA1-471D-956D-5B6631FC2132}" type="datetimeFigureOut">
              <a:rPr lang="en-GB" smtClean="0"/>
              <a:t>28/05/2019</a:t>
            </a:fld>
            <a:endParaRPr lang="en-GB"/>
          </a:p>
        </p:txBody>
      </p:sp>
      <p:sp>
        <p:nvSpPr>
          <p:cNvPr id="8" name="Fußzeilenplatzhalter 7"/>
          <p:cNvSpPr>
            <a:spLocks noGrp="1"/>
          </p:cNvSpPr>
          <p:nvPr>
            <p:ph type="ftr" sz="quarter" idx="11"/>
          </p:nvPr>
        </p:nvSpPr>
        <p:spPr/>
        <p:txBody>
          <a:bodyPr/>
          <a:lstStyle/>
          <a:p>
            <a:endParaRPr lang="en-GB"/>
          </a:p>
        </p:txBody>
      </p:sp>
      <p:sp>
        <p:nvSpPr>
          <p:cNvPr id="9" name="Foliennummernplatzhalter 8"/>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1704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Datumsplatzhalter 2"/>
          <p:cNvSpPr>
            <a:spLocks noGrp="1"/>
          </p:cNvSpPr>
          <p:nvPr>
            <p:ph type="dt" sz="half" idx="10"/>
          </p:nvPr>
        </p:nvSpPr>
        <p:spPr/>
        <p:txBody>
          <a:bodyPr/>
          <a:lstStyle/>
          <a:p>
            <a:fld id="{31B45A5F-6AA1-471D-956D-5B6631FC2132}" type="datetimeFigureOut">
              <a:rPr lang="en-GB" smtClean="0"/>
              <a:t>28/05/2019</a:t>
            </a:fld>
            <a:endParaRPr lang="en-GB"/>
          </a:p>
        </p:txBody>
      </p:sp>
      <p:sp>
        <p:nvSpPr>
          <p:cNvPr id="4" name="Fußzeilenplatzhalter 3"/>
          <p:cNvSpPr>
            <a:spLocks noGrp="1"/>
          </p:cNvSpPr>
          <p:nvPr>
            <p:ph type="ftr" sz="quarter" idx="11"/>
          </p:nvPr>
        </p:nvSpPr>
        <p:spPr/>
        <p:txBody>
          <a:bodyPr/>
          <a:lstStyle/>
          <a:p>
            <a:endParaRPr lang="en-GB"/>
          </a:p>
        </p:txBody>
      </p:sp>
      <p:sp>
        <p:nvSpPr>
          <p:cNvPr id="5" name="Foliennummernplatzhalter 4"/>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204233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1B45A5F-6AA1-471D-956D-5B6631FC2132}" type="datetimeFigureOut">
              <a:rPr lang="en-GB" smtClean="0"/>
              <a:t>28/05/2019</a:t>
            </a:fld>
            <a:endParaRPr lang="en-GB"/>
          </a:p>
        </p:txBody>
      </p:sp>
      <p:sp>
        <p:nvSpPr>
          <p:cNvPr id="3" name="Fußzeilenplatzhalter 2"/>
          <p:cNvSpPr>
            <a:spLocks noGrp="1"/>
          </p:cNvSpPr>
          <p:nvPr>
            <p:ph type="ftr" sz="quarter" idx="11"/>
          </p:nvPr>
        </p:nvSpPr>
        <p:spPr/>
        <p:txBody>
          <a:bodyPr/>
          <a:lstStyle/>
          <a:p>
            <a:endParaRPr lang="en-GB"/>
          </a:p>
        </p:txBody>
      </p:sp>
      <p:sp>
        <p:nvSpPr>
          <p:cNvPr id="4" name="Foliennummernplatzhalter 3"/>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50696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GB"/>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1B45A5F-6AA1-471D-956D-5B6631FC2132}" type="datetimeFigureOut">
              <a:rPr lang="en-GB" smtClean="0"/>
              <a:t>28/05/2019</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76273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GB"/>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1B45A5F-6AA1-471D-956D-5B6631FC2132}" type="datetimeFigureOut">
              <a:rPr lang="en-GB" smtClean="0"/>
              <a:t>28/05/2019</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90662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GB"/>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45A5F-6AA1-471D-956D-5B6631FC2132}" type="datetimeFigureOut">
              <a:rPr lang="en-GB" smtClean="0"/>
              <a:t>28/05/2019</a:t>
            </a:fld>
            <a:endParaRPr lang="en-GB"/>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43DB9-592A-405B-8AEE-13CA9CF6C2BB}" type="slidenum">
              <a:rPr lang="en-GB" smtClean="0"/>
              <a:t>‹#›</a:t>
            </a:fld>
            <a:endParaRPr lang="en-GB"/>
          </a:p>
        </p:txBody>
      </p:sp>
    </p:spTree>
    <p:extLst>
      <p:ext uri="{BB962C8B-B14F-4D97-AF65-F5344CB8AC3E}">
        <p14:creationId xmlns:p14="http://schemas.microsoft.com/office/powerpoint/2010/main" val="400636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mienbod.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s://twitter.com/damien_bod"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openid.net/connec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github.com/damienbod" TargetMode="Externa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hyperlink" Target="http://openid.net/specs/openid-connect-core-1_0.html" TargetMode="External"/><Relationship Id="rId7" Type="http://schemas.openxmlformats.org/officeDocument/2006/relationships/diagramColors" Target="../diagrams/colors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tools.ietf.org/html/draft-ietf-oauth-device-flow-12"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damienbod/AspNetCoreHybridFlowWithApi"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github.com/damienbod/AspNetCoreWindowsAuth"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damienbod/AspNetCoreHybridFlowWithApi"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github.com/damienbod/AspNetCoreWindowsAuth"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s://docs.microsoft.com/en-us/azure/architecture/multitenant-identity/authenticate" TargetMode="External"/><Relationship Id="rId3" Type="http://schemas.openxmlformats.org/officeDocument/2006/relationships/hyperlink" Target="https://github.com/damienbod/AspNet5IdentityServerAngularImplicitFlow" TargetMode="External"/><Relationship Id="rId7" Type="http://schemas.openxmlformats.org/officeDocument/2006/relationships/hyperlink" Target="https://auth0.com/blog/cookies-vs-tokens-definitive-guide"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hyperlink" Target="https://openid.net/" TargetMode="External"/><Relationship Id="rId5" Type="http://schemas.openxmlformats.org/officeDocument/2006/relationships/hyperlink" Target="https://www.npmjs.com/package/angular-auth-oidc-client" TargetMode="External"/><Relationship Id="rId10" Type="http://schemas.openxmlformats.org/officeDocument/2006/relationships/hyperlink" Target="https://csp-evaluator.withgoogle.com/" TargetMode="External"/><Relationship Id="rId4" Type="http://schemas.openxmlformats.org/officeDocument/2006/relationships/hyperlink" Target="https://medium.com/@darutk/diagrams-of-all-the-openid-connect-flows-6968e3990660" TargetMode="External"/><Relationship Id="rId9" Type="http://schemas.openxmlformats.org/officeDocument/2006/relationships/hyperlink" Target="https://scotthelme.co.uk/say-hello-to-security-tx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ctrTitle" idx="4294967295"/>
          </p:nvPr>
        </p:nvSpPr>
        <p:spPr>
          <a:xfrm>
            <a:off x="1207877" y="626109"/>
            <a:ext cx="5686023" cy="1277938"/>
          </a:xfrm>
        </p:spPr>
        <p:txBody>
          <a:bodyPr vert="horz" lIns="91440" tIns="45720" rIns="91440" bIns="45720" rtlCol="0" anchor="ctr">
            <a:normAutofit/>
          </a:bodyPr>
          <a:lstStyle/>
          <a:p>
            <a:pPr algn="l"/>
            <a:r>
              <a:rPr lang="en-US" sz="4400" b="1" kern="1200" dirty="0">
                <a:latin typeface="+mj-lt"/>
                <a:ea typeface="+mj-ea"/>
                <a:cs typeface="+mj-cs"/>
              </a:rPr>
              <a:t>ASP.NET Core Security</a:t>
            </a:r>
          </a:p>
        </p:txBody>
      </p:sp>
      <p:sp>
        <p:nvSpPr>
          <p:cNvPr id="3" name="Untertitel 2"/>
          <p:cNvSpPr>
            <a:spLocks noGrp="1"/>
          </p:cNvSpPr>
          <p:nvPr>
            <p:ph type="subTitle" idx="4294967295"/>
          </p:nvPr>
        </p:nvSpPr>
        <p:spPr>
          <a:xfrm>
            <a:off x="5351463" y="2944813"/>
            <a:ext cx="6840537" cy="2865437"/>
          </a:xfrm>
        </p:spPr>
        <p:txBody>
          <a:bodyPr vert="horz" lIns="91440" tIns="45720" rIns="91440" bIns="45720" rtlCol="0">
            <a:normAutofit/>
          </a:bodyPr>
          <a:lstStyle/>
          <a:p>
            <a:pPr indent="-228600" algn="l">
              <a:buFont typeface="Arial" panose="020B0604020202020204" pitchFamily="34" charset="0"/>
              <a:buChar char="•"/>
            </a:pPr>
            <a:r>
              <a:rPr lang="en-US"/>
              <a:t>Damien Bowden Microsoft MVP</a:t>
            </a:r>
          </a:p>
          <a:p>
            <a:pPr indent="-228600" algn="l">
              <a:buFont typeface="Arial" panose="020B0604020202020204" pitchFamily="34" charset="0"/>
              <a:buChar char="•"/>
            </a:pPr>
            <a:r>
              <a:rPr lang="en-US">
                <a:hlinkClick r:id="rId3"/>
              </a:rPr>
              <a:t>https://damienbod.com</a:t>
            </a:r>
            <a:r>
              <a:rPr lang="en-US"/>
              <a:t> </a:t>
            </a:r>
          </a:p>
          <a:p>
            <a:pPr indent="-228600" algn="l">
              <a:buFont typeface="Arial" panose="020B0604020202020204" pitchFamily="34" charset="0"/>
              <a:buChar char="•"/>
            </a:pPr>
            <a:r>
              <a:rPr lang="en-US">
                <a:hlinkClick r:id="rId4"/>
              </a:rPr>
              <a:t>@damien_bod</a:t>
            </a: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p:txBody>
      </p:sp>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1212463" y="2989536"/>
            <a:ext cx="2603386" cy="2603386"/>
          </a:xfrm>
          <a:prstGeom prst="rect">
            <a:avLst/>
          </a:prstGeom>
          <a:effectLst/>
        </p:spPr>
      </p:pic>
    </p:spTree>
    <p:extLst>
      <p:ext uri="{BB962C8B-B14F-4D97-AF65-F5344CB8AC3E}">
        <p14:creationId xmlns:p14="http://schemas.microsoft.com/office/powerpoint/2010/main" val="412231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Tree>
    <p:extLst>
      <p:ext uri="{BB962C8B-B14F-4D97-AF65-F5344CB8AC3E}">
        <p14:creationId xmlns:p14="http://schemas.microsoft.com/office/powerpoint/2010/main" val="254190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Tree>
    <p:extLst>
      <p:ext uri="{BB962C8B-B14F-4D97-AF65-F5344CB8AC3E}">
        <p14:creationId xmlns:p14="http://schemas.microsoft.com/office/powerpoint/2010/main" val="193695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cxnSp>
        <p:nvCxnSpPr>
          <p:cNvPr id="6" name="Gerader Verbinder 5">
            <a:extLst>
              <a:ext uri="{FF2B5EF4-FFF2-40B4-BE49-F238E27FC236}">
                <a16:creationId xmlns:a16="http://schemas.microsoft.com/office/drawing/2014/main" id="{F5D2C9AF-9DF5-4517-ABBC-88EEEB2908B6}"/>
              </a:ext>
            </a:extLst>
          </p:cNvPr>
          <p:cNvCxnSpPr>
            <a:cxnSpLocks/>
          </p:cNvCxnSpPr>
          <p:nvPr/>
        </p:nvCxnSpPr>
        <p:spPr>
          <a:xfrm>
            <a:off x="7546910" y="3657600"/>
            <a:ext cx="0" cy="321056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0" name="Rechteck 9">
            <a:extLst>
              <a:ext uri="{FF2B5EF4-FFF2-40B4-BE49-F238E27FC236}">
                <a16:creationId xmlns:a16="http://schemas.microsoft.com/office/drawing/2014/main" id="{E2AA19DD-39BB-4883-838E-567D660B29DF}"/>
              </a:ext>
            </a:extLst>
          </p:cNvPr>
          <p:cNvSpPr/>
          <p:nvPr/>
        </p:nvSpPr>
        <p:spPr>
          <a:xfrm>
            <a:off x="5618480" y="3257734"/>
            <a:ext cx="2373500" cy="6122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WAF</a:t>
            </a:r>
          </a:p>
        </p:txBody>
      </p:sp>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
        <p:nvSpPr>
          <p:cNvPr id="9" name="Rechteck 8">
            <a:extLst>
              <a:ext uri="{FF2B5EF4-FFF2-40B4-BE49-F238E27FC236}">
                <a16:creationId xmlns:a16="http://schemas.microsoft.com/office/drawing/2014/main" id="{8D6646D6-C792-432C-B49D-02B464BF7458}"/>
              </a:ext>
            </a:extLst>
          </p:cNvPr>
          <p:cNvSpPr/>
          <p:nvPr/>
        </p:nvSpPr>
        <p:spPr>
          <a:xfrm>
            <a:off x="8392160" y="373772"/>
            <a:ext cx="2731992"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Protected Zone</a:t>
            </a:r>
          </a:p>
        </p:txBody>
      </p:sp>
      <p:cxnSp>
        <p:nvCxnSpPr>
          <p:cNvPr id="11" name="Gerader Verbinder 10">
            <a:extLst>
              <a:ext uri="{FF2B5EF4-FFF2-40B4-BE49-F238E27FC236}">
                <a16:creationId xmlns:a16="http://schemas.microsoft.com/office/drawing/2014/main" id="{BCDFF45E-6B64-4EC8-B910-67EE9B6DA1B9}"/>
              </a:ext>
            </a:extLst>
          </p:cNvPr>
          <p:cNvCxnSpPr>
            <a:cxnSpLocks/>
          </p:cNvCxnSpPr>
          <p:nvPr/>
        </p:nvCxnSpPr>
        <p:spPr>
          <a:xfrm>
            <a:off x="5890830" y="0"/>
            <a:ext cx="0" cy="3257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89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09876" y="1057046"/>
            <a:ext cx="7758547" cy="4401375"/>
          </a:xfrm>
          <a:prstGeom prst="rect">
            <a:avLst/>
          </a:prstGeom>
        </p:spPr>
      </p:pic>
      <p:cxnSp>
        <p:nvCxnSpPr>
          <p:cNvPr id="6" name="Gerader Verbinder 5">
            <a:extLst>
              <a:ext uri="{FF2B5EF4-FFF2-40B4-BE49-F238E27FC236}">
                <a16:creationId xmlns:a16="http://schemas.microsoft.com/office/drawing/2014/main" id="{F5D2C9AF-9DF5-4517-ABBC-88EEEB2908B6}"/>
              </a:ext>
            </a:extLst>
          </p:cNvPr>
          <p:cNvCxnSpPr>
            <a:cxnSpLocks/>
          </p:cNvCxnSpPr>
          <p:nvPr/>
        </p:nvCxnSpPr>
        <p:spPr>
          <a:xfrm>
            <a:off x="7546910" y="3657600"/>
            <a:ext cx="0" cy="321056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0" name="Rechteck 9">
            <a:extLst>
              <a:ext uri="{FF2B5EF4-FFF2-40B4-BE49-F238E27FC236}">
                <a16:creationId xmlns:a16="http://schemas.microsoft.com/office/drawing/2014/main" id="{E2AA19DD-39BB-4883-838E-567D660B29DF}"/>
              </a:ext>
            </a:extLst>
          </p:cNvPr>
          <p:cNvSpPr/>
          <p:nvPr/>
        </p:nvSpPr>
        <p:spPr>
          <a:xfrm>
            <a:off x="6817360" y="3257734"/>
            <a:ext cx="2373500" cy="6122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WAF</a:t>
            </a:r>
          </a:p>
        </p:txBody>
      </p:sp>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
        <p:nvSpPr>
          <p:cNvPr id="9" name="Rechteck 8">
            <a:extLst>
              <a:ext uri="{FF2B5EF4-FFF2-40B4-BE49-F238E27FC236}">
                <a16:creationId xmlns:a16="http://schemas.microsoft.com/office/drawing/2014/main" id="{8D6646D6-C792-432C-B49D-02B464BF7458}"/>
              </a:ext>
            </a:extLst>
          </p:cNvPr>
          <p:cNvSpPr/>
          <p:nvPr/>
        </p:nvSpPr>
        <p:spPr>
          <a:xfrm>
            <a:off x="8392160" y="373772"/>
            <a:ext cx="2731992"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Protected Zone</a:t>
            </a:r>
          </a:p>
        </p:txBody>
      </p:sp>
      <p:cxnSp>
        <p:nvCxnSpPr>
          <p:cNvPr id="11" name="Gerader Verbinder 10">
            <a:extLst>
              <a:ext uri="{FF2B5EF4-FFF2-40B4-BE49-F238E27FC236}">
                <a16:creationId xmlns:a16="http://schemas.microsoft.com/office/drawing/2014/main" id="{BCDFF45E-6B64-4EC8-B910-67EE9B6DA1B9}"/>
              </a:ext>
            </a:extLst>
          </p:cNvPr>
          <p:cNvCxnSpPr>
            <a:cxnSpLocks/>
          </p:cNvCxnSpPr>
          <p:nvPr/>
        </p:nvCxnSpPr>
        <p:spPr>
          <a:xfrm>
            <a:off x="7689150" y="0"/>
            <a:ext cx="0" cy="3257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84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3">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5">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Textfeld 1">
            <a:extLst>
              <a:ext uri="{FF2B5EF4-FFF2-40B4-BE49-F238E27FC236}">
                <a16:creationId xmlns:a16="http://schemas.microsoft.com/office/drawing/2014/main" id="{B5619178-272B-4C5A-9561-6D5F033D924B}"/>
              </a:ext>
            </a:extLst>
          </p:cNvPr>
          <p:cNvGraphicFramePr/>
          <p:nvPr>
            <p:extLst>
              <p:ext uri="{D42A27DB-BD31-4B8C-83A1-F6EECF244321}">
                <p14:modId xmlns:p14="http://schemas.microsoft.com/office/powerpoint/2010/main" val="3176576280"/>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6725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ACDA0000-93B3-4E8E-889C-9CCEEA1DF2AB}"/>
              </a:ext>
            </a:extLst>
          </p:cNvPr>
          <p:cNvPicPr>
            <a:picLocks noChangeAspect="1"/>
          </p:cNvPicPr>
          <p:nvPr/>
        </p:nvPicPr>
        <p:blipFill>
          <a:blip r:embed="rId3"/>
          <a:stretch>
            <a:fillRect/>
          </a:stretch>
        </p:blipFill>
        <p:spPr>
          <a:xfrm>
            <a:off x="570729" y="3758818"/>
            <a:ext cx="11050542" cy="695422"/>
          </a:xfrm>
          <a:prstGeom prst="rect">
            <a:avLst/>
          </a:prstGeom>
        </p:spPr>
      </p:pic>
      <p:sp>
        <p:nvSpPr>
          <p:cNvPr id="4" name="Textfeld 3">
            <a:extLst>
              <a:ext uri="{FF2B5EF4-FFF2-40B4-BE49-F238E27FC236}">
                <a16:creationId xmlns:a16="http://schemas.microsoft.com/office/drawing/2014/main" id="{FBD5953D-D290-4BAE-9FD1-B54384D5B152}"/>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5" name="Textfeld 4">
            <a:extLst>
              <a:ext uri="{FF2B5EF4-FFF2-40B4-BE49-F238E27FC236}">
                <a16:creationId xmlns:a16="http://schemas.microsoft.com/office/drawing/2014/main" id="{A631C14A-7F54-461A-8193-717B4E3187AD}"/>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6" name="Textfeld 5">
            <a:extLst>
              <a:ext uri="{FF2B5EF4-FFF2-40B4-BE49-F238E27FC236}">
                <a16:creationId xmlns:a16="http://schemas.microsoft.com/office/drawing/2014/main" id="{72EEEB65-0F74-45DB-A060-F09DA919F4BD}"/>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7" name="Textfeld 6">
            <a:extLst>
              <a:ext uri="{FF2B5EF4-FFF2-40B4-BE49-F238E27FC236}">
                <a16:creationId xmlns:a16="http://schemas.microsoft.com/office/drawing/2014/main" id="{A2F240DF-751F-48C4-A342-8DCC68613FE5}"/>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11" name="Gerader Verbinder 10">
            <a:extLst>
              <a:ext uri="{FF2B5EF4-FFF2-40B4-BE49-F238E27FC236}">
                <a16:creationId xmlns:a16="http://schemas.microsoft.com/office/drawing/2014/main" id="{70013895-07D1-4C41-9BF8-55A9A5200EF2}"/>
              </a:ext>
            </a:extLst>
          </p:cNvPr>
          <p:cNvCxnSpPr>
            <a:cxnSpLocks/>
            <a:stCxn id="5"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9448D7E2-A6DF-4F9D-92F9-D0A66228880A}"/>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435137B2-AFED-44C0-884E-92C615017544}"/>
              </a:ext>
            </a:extLst>
          </p:cNvPr>
          <p:cNvCxnSpPr>
            <a:cxnSpLocks/>
            <a:endCxn id="5"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BD3D905C-2DCF-48F8-B6C8-E4659D5CA015}"/>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3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6C953CC-CB01-4EE6-BC5A-DA3BE9166976}"/>
              </a:ext>
            </a:extLst>
          </p:cNvPr>
          <p:cNvSpPr txBox="1"/>
          <p:nvPr/>
        </p:nvSpPr>
        <p:spPr>
          <a:xfrm>
            <a:off x="1524000" y="1122362"/>
            <a:ext cx="9144000" cy="284003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500" kern="1200">
                <a:solidFill>
                  <a:schemeClr val="tx1"/>
                </a:solidFill>
                <a:latin typeface="+mj-lt"/>
                <a:ea typeface="+mj-ea"/>
                <a:cs typeface="+mj-cs"/>
              </a:rPr>
              <a:t>USE Standards</a:t>
            </a:r>
          </a:p>
          <a:p>
            <a:pPr algn="ctr">
              <a:lnSpc>
                <a:spcPct val="90000"/>
              </a:lnSpc>
              <a:spcBef>
                <a:spcPct val="0"/>
              </a:spcBef>
              <a:spcAft>
                <a:spcPts val="600"/>
              </a:spcAft>
            </a:pPr>
            <a:endParaRPr lang="en-US" sz="4500" kern="1200">
              <a:solidFill>
                <a:schemeClr val="tx1"/>
              </a:solidFill>
              <a:latin typeface="+mj-lt"/>
              <a:ea typeface="+mj-ea"/>
              <a:cs typeface="+mj-cs"/>
            </a:endParaRPr>
          </a:p>
          <a:p>
            <a:pPr algn="ctr">
              <a:lnSpc>
                <a:spcPct val="90000"/>
              </a:lnSpc>
              <a:spcBef>
                <a:spcPct val="0"/>
              </a:spcBef>
              <a:spcAft>
                <a:spcPts val="600"/>
              </a:spcAft>
            </a:pPr>
            <a:r>
              <a:rPr lang="en-US" sz="4500" kern="1200">
                <a:solidFill>
                  <a:schemeClr val="tx1"/>
                </a:solidFill>
                <a:latin typeface="+mj-lt"/>
                <a:ea typeface="+mj-ea"/>
                <a:cs typeface="+mj-cs"/>
              </a:rPr>
              <a:t>Don’t implement this yourself, use certified libs, packages, tested</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14726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Back Home">
            <a:extLst>
              <a:ext uri="{FF2B5EF4-FFF2-40B4-BE49-F238E27FC236}">
                <a16:creationId xmlns:a16="http://schemas.microsoft.com/office/drawing/2014/main" id="{93083772-3490-4DCB-84CD-CF50BB6A75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370056"/>
            <a:ext cx="5294716" cy="2117886"/>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Grafik 4">
            <a:extLst>
              <a:ext uri="{FF2B5EF4-FFF2-40B4-BE49-F238E27FC236}">
                <a16:creationId xmlns:a16="http://schemas.microsoft.com/office/drawing/2014/main" id="{6E0AE155-6200-442F-94CA-973F13A87E64}"/>
              </a:ext>
            </a:extLst>
          </p:cNvPr>
          <p:cNvPicPr>
            <a:picLocks noChangeAspect="1"/>
          </p:cNvPicPr>
          <p:nvPr/>
        </p:nvPicPr>
        <p:blipFill>
          <a:blip r:embed="rId3"/>
          <a:stretch>
            <a:fillRect/>
          </a:stretch>
        </p:blipFill>
        <p:spPr>
          <a:xfrm>
            <a:off x="6253817" y="768339"/>
            <a:ext cx="5294715" cy="5321321"/>
          </a:xfrm>
          <a:prstGeom prst="rect">
            <a:avLst/>
          </a:prstGeom>
        </p:spPr>
      </p:pic>
    </p:spTree>
    <p:extLst>
      <p:ext uri="{BB962C8B-B14F-4D97-AF65-F5344CB8AC3E}">
        <p14:creationId xmlns:p14="http://schemas.microsoft.com/office/powerpoint/2010/main" val="309487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945B1A8D-ED1D-428A-9E90-33454A90F61E}"/>
              </a:ext>
            </a:extLst>
          </p:cNvPr>
          <p:cNvSpPr/>
          <p:nvPr/>
        </p:nvSpPr>
        <p:spPr>
          <a:xfrm>
            <a:off x="2092960" y="2854960"/>
            <a:ext cx="4267200" cy="2418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OAuth2</a:t>
            </a:r>
          </a:p>
        </p:txBody>
      </p:sp>
      <p:sp>
        <p:nvSpPr>
          <p:cNvPr id="7" name="Rechteck 6">
            <a:extLst>
              <a:ext uri="{FF2B5EF4-FFF2-40B4-BE49-F238E27FC236}">
                <a16:creationId xmlns:a16="http://schemas.microsoft.com/office/drawing/2014/main" id="{6B1EE37E-35C1-4374-8EB8-20DD409DCB1D}"/>
              </a:ext>
            </a:extLst>
          </p:cNvPr>
          <p:cNvSpPr/>
          <p:nvPr/>
        </p:nvSpPr>
        <p:spPr>
          <a:xfrm>
            <a:off x="2092960" y="1991360"/>
            <a:ext cx="4267200" cy="863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OpenID Connect</a:t>
            </a:r>
          </a:p>
        </p:txBody>
      </p:sp>
      <p:sp>
        <p:nvSpPr>
          <p:cNvPr id="8" name="Textfeld 7">
            <a:extLst>
              <a:ext uri="{FF2B5EF4-FFF2-40B4-BE49-F238E27FC236}">
                <a16:creationId xmlns:a16="http://schemas.microsoft.com/office/drawing/2014/main" id="{B485A4F8-5164-4C25-907D-AB199F601036}"/>
              </a:ext>
            </a:extLst>
          </p:cNvPr>
          <p:cNvSpPr txBox="1"/>
          <p:nvPr/>
        </p:nvSpPr>
        <p:spPr>
          <a:xfrm>
            <a:off x="7132320" y="2174240"/>
            <a:ext cx="3515360" cy="707886"/>
          </a:xfrm>
          <a:prstGeom prst="rect">
            <a:avLst/>
          </a:prstGeom>
          <a:noFill/>
        </p:spPr>
        <p:txBody>
          <a:bodyPr wrap="square" rtlCol="0">
            <a:spAutoFit/>
          </a:bodyPr>
          <a:lstStyle/>
          <a:p>
            <a:r>
              <a:rPr lang="en-GB" sz="4000" dirty="0"/>
              <a:t>Authentication</a:t>
            </a:r>
          </a:p>
        </p:txBody>
      </p:sp>
      <p:sp>
        <p:nvSpPr>
          <p:cNvPr id="9" name="Textfeld 8">
            <a:extLst>
              <a:ext uri="{FF2B5EF4-FFF2-40B4-BE49-F238E27FC236}">
                <a16:creationId xmlns:a16="http://schemas.microsoft.com/office/drawing/2014/main" id="{15939A08-ABCB-4F2E-95B8-97B38E358AAE}"/>
              </a:ext>
            </a:extLst>
          </p:cNvPr>
          <p:cNvSpPr txBox="1"/>
          <p:nvPr/>
        </p:nvSpPr>
        <p:spPr>
          <a:xfrm>
            <a:off x="7132320" y="3801497"/>
            <a:ext cx="3515360" cy="1323439"/>
          </a:xfrm>
          <a:prstGeom prst="rect">
            <a:avLst/>
          </a:prstGeom>
          <a:noFill/>
        </p:spPr>
        <p:txBody>
          <a:bodyPr wrap="square" rtlCol="0">
            <a:spAutoFit/>
          </a:bodyPr>
          <a:lstStyle/>
          <a:p>
            <a:r>
              <a:rPr lang="en-GB" sz="4000" dirty="0"/>
              <a:t>Authorization</a:t>
            </a:r>
            <a:endParaRPr lang="en-CH" sz="4000" dirty="0"/>
          </a:p>
          <a:p>
            <a:r>
              <a:rPr lang="en-CH" sz="4000" dirty="0"/>
              <a:t>Delegated</a:t>
            </a:r>
            <a:endParaRPr lang="en-GB" sz="4000" dirty="0"/>
          </a:p>
        </p:txBody>
      </p:sp>
    </p:spTree>
    <p:extLst>
      <p:ext uri="{BB962C8B-B14F-4D97-AF65-F5344CB8AC3E}">
        <p14:creationId xmlns:p14="http://schemas.microsoft.com/office/powerpoint/2010/main" val="374427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5"/>
            <a:ext cx="10515600" cy="1713058"/>
          </a:xfrm>
        </p:spPr>
        <p:txBody>
          <a:bodyPr>
            <a:normAutofit fontScale="90000"/>
          </a:bodyPr>
          <a:lstStyle/>
          <a:p>
            <a:br>
              <a:rPr lang="en-GB" dirty="0"/>
            </a:br>
            <a:br>
              <a:rPr lang="en-GB" dirty="0"/>
            </a:br>
            <a:endParaRPr lang="en-GB" dirty="0"/>
          </a:p>
        </p:txBody>
      </p:sp>
      <p:sp>
        <p:nvSpPr>
          <p:cNvPr id="5" name="Titel 1">
            <a:extLst>
              <a:ext uri="{FF2B5EF4-FFF2-40B4-BE49-F238E27FC236}">
                <a16:creationId xmlns:a16="http://schemas.microsoft.com/office/drawing/2014/main" id="{0217F8F0-E2BB-4A2F-90E5-915B09626654}"/>
              </a:ext>
            </a:extLst>
          </p:cNvPr>
          <p:cNvSpPr txBox="1">
            <a:spLocks/>
          </p:cNvSpPr>
          <p:nvPr/>
        </p:nvSpPr>
        <p:spPr>
          <a:xfrm>
            <a:off x="912090" y="853427"/>
            <a:ext cx="5135418" cy="135406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200" dirty="0"/>
              <a:t>OpenID Connect</a:t>
            </a:r>
          </a:p>
          <a:p>
            <a:endParaRPr lang="en-GB" sz="2400" dirty="0"/>
          </a:p>
          <a:p>
            <a:r>
              <a:rPr lang="en-GB" sz="3500" dirty="0">
                <a:hlinkClick r:id="rId3"/>
              </a:rPr>
              <a:t>http://openid.net/connect/</a:t>
            </a:r>
            <a:endParaRPr lang="en-GB" sz="3500" dirty="0"/>
          </a:p>
          <a:p>
            <a:endParaRPr lang="en-GB" dirty="0"/>
          </a:p>
        </p:txBody>
      </p:sp>
      <p:pic>
        <p:nvPicPr>
          <p:cNvPr id="2050" name="Picture 2" descr="Back Home">
            <a:extLst>
              <a:ext uri="{FF2B5EF4-FFF2-40B4-BE49-F238E27FC236}">
                <a16:creationId xmlns:a16="http://schemas.microsoft.com/office/drawing/2014/main" id="{FFEE9F0D-3979-48CE-A3C9-502C9CDBF3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6642" y="335376"/>
            <a:ext cx="4383243" cy="1753298"/>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a16="http://schemas.microsoft.com/office/drawing/2014/main" id="{14DDD6F3-2EFB-4B02-B79B-391AB93DAF55}"/>
              </a:ext>
            </a:extLst>
          </p:cNvPr>
          <p:cNvSpPr txBox="1"/>
          <p:nvPr/>
        </p:nvSpPr>
        <p:spPr>
          <a:xfrm>
            <a:off x="912090" y="2262640"/>
            <a:ext cx="10515600" cy="393954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Standard, Specification</a:t>
            </a:r>
          </a:p>
          <a:p>
            <a:endParaRPr lang="en-GB" sz="1000" dirty="0">
              <a:latin typeface="+mj-lt"/>
            </a:endParaRPr>
          </a:p>
          <a:p>
            <a:pPr marL="285750" indent="-285750">
              <a:buFont typeface="Arial" panose="020B0604020202020204" pitchFamily="34" charset="0"/>
              <a:buChar char="•"/>
            </a:pPr>
            <a:r>
              <a:rPr lang="en-GB" sz="4000" dirty="0">
                <a:latin typeface="+mj-lt"/>
              </a:rPr>
              <a:t>Authentication and Authorization</a:t>
            </a:r>
          </a:p>
          <a:p>
            <a:endParaRPr lang="en-GB" sz="1000" dirty="0">
              <a:latin typeface="+mj-lt"/>
            </a:endParaRPr>
          </a:p>
          <a:p>
            <a:pPr marL="285750" indent="-285750">
              <a:buFont typeface="Arial" panose="020B0604020202020204" pitchFamily="34" charset="0"/>
              <a:buChar char="•"/>
            </a:pPr>
            <a:r>
              <a:rPr lang="en-GB" sz="4000" dirty="0">
                <a:latin typeface="+mj-lt"/>
              </a:rPr>
              <a:t>built on top of OAuth2 (access control)</a:t>
            </a:r>
          </a:p>
          <a:p>
            <a:endParaRPr lang="en-GB" sz="1000" dirty="0">
              <a:latin typeface="+mj-lt"/>
            </a:endParaRPr>
          </a:p>
          <a:p>
            <a:pPr marL="285750" indent="-285750">
              <a:buFont typeface="Arial" panose="020B0604020202020204" pitchFamily="34" charset="0"/>
              <a:buChar char="•"/>
            </a:pPr>
            <a:r>
              <a:rPr lang="en-GB" sz="4000" dirty="0">
                <a:latin typeface="+mj-lt"/>
              </a:rPr>
              <a:t>Identity (Person can have n Identities)</a:t>
            </a:r>
          </a:p>
          <a:p>
            <a:endParaRPr lang="en-GB" sz="1000" dirty="0">
              <a:latin typeface="+mj-lt"/>
            </a:endParaRPr>
          </a:p>
          <a:p>
            <a:pPr marL="285750" indent="-285750">
              <a:buFont typeface="Arial" panose="020B0604020202020204" pitchFamily="34" charset="0"/>
              <a:buChar char="•"/>
            </a:pPr>
            <a:r>
              <a:rPr lang="en-GB" sz="4000" dirty="0" err="1">
                <a:latin typeface="+mj-lt"/>
              </a:rPr>
              <a:t>UserInfo</a:t>
            </a:r>
            <a:r>
              <a:rPr lang="en-GB" sz="4000" dirty="0">
                <a:latin typeface="+mj-lt"/>
              </a:rPr>
              <a:t> Endpoint</a:t>
            </a:r>
          </a:p>
          <a:p>
            <a:endParaRPr lang="en-GB" sz="1000" dirty="0">
              <a:latin typeface="+mj-lt"/>
            </a:endParaRPr>
          </a:p>
        </p:txBody>
      </p:sp>
    </p:spTree>
    <p:extLst>
      <p:ext uri="{BB962C8B-B14F-4D97-AF65-F5344CB8AC3E}">
        <p14:creationId xmlns:p14="http://schemas.microsoft.com/office/powerpoint/2010/main" val="2549182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259115" y="83713"/>
            <a:ext cx="9945914" cy="6356685"/>
          </a:xfrm>
        </p:spPr>
        <p:txBody>
          <a:bodyPr/>
          <a:lstStyle/>
          <a:p>
            <a:pPr>
              <a:lnSpc>
                <a:spcPct val="150000"/>
              </a:lnSpc>
            </a:pPr>
            <a:br>
              <a:rPr lang="en-GB" sz="3200" dirty="0"/>
            </a:br>
            <a:br>
              <a:rPr lang="en-GB" sz="3200" dirty="0"/>
            </a:br>
            <a:r>
              <a:rPr lang="en-GB" sz="3200" dirty="0"/>
              <a:t>		</a:t>
            </a:r>
            <a:br>
              <a:rPr lang="en-GB" sz="3200" dirty="0"/>
            </a:br>
            <a:r>
              <a:rPr lang="en-GB" sz="3200" dirty="0"/>
              <a:t>               </a:t>
            </a:r>
            <a:br>
              <a:rPr lang="en-CH" sz="3200" dirty="0"/>
            </a:br>
            <a:r>
              <a:rPr lang="en-CH" sz="3200" dirty="0"/>
              <a:t>                 </a:t>
            </a:r>
            <a:r>
              <a:rPr lang="en-GB" sz="3200" dirty="0">
                <a:hlinkClick r:id="rId3"/>
              </a:rPr>
              <a:t>https://github.com/damienbod</a:t>
            </a:r>
            <a:br>
              <a:rPr lang="en-GB" sz="3200" dirty="0"/>
            </a:br>
            <a:br>
              <a:rPr lang="en-CH" sz="3200" dirty="0"/>
            </a:br>
            <a:r>
              <a:rPr lang="en-GB" sz="3200" dirty="0"/>
              <a:t>ASP.NET Core, </a:t>
            </a:r>
            <a:r>
              <a:rPr lang="en-CH" sz="3200" dirty="0"/>
              <a:t>O</a:t>
            </a:r>
            <a:r>
              <a:rPr lang="de-CH" sz="3200" dirty="0"/>
              <a:t>p</a:t>
            </a:r>
            <a:r>
              <a:rPr lang="en-CH" sz="3200" dirty="0"/>
              <a:t>e</a:t>
            </a:r>
            <a:r>
              <a:rPr lang="de-CH" sz="3200" dirty="0"/>
              <a:t>n</a:t>
            </a:r>
            <a:r>
              <a:rPr lang="en-CH" sz="3200" dirty="0"/>
              <a:t>I</a:t>
            </a:r>
            <a:r>
              <a:rPr lang="de-CH" sz="3200" dirty="0"/>
              <a:t>D</a:t>
            </a:r>
            <a:r>
              <a:rPr lang="en-CH" sz="3200" dirty="0"/>
              <a:t> </a:t>
            </a:r>
            <a:r>
              <a:rPr lang="de-CH" sz="3200" dirty="0"/>
              <a:t>C</a:t>
            </a:r>
            <a:r>
              <a:rPr lang="en-CH" sz="3200" dirty="0"/>
              <a:t>o</a:t>
            </a:r>
            <a:r>
              <a:rPr lang="de-CH" sz="3200" dirty="0"/>
              <a:t>n</a:t>
            </a:r>
            <a:r>
              <a:rPr lang="en-CH" sz="3200" dirty="0"/>
              <a:t>n</a:t>
            </a:r>
            <a:r>
              <a:rPr lang="de-CH" sz="3200" dirty="0"/>
              <a:t>e</a:t>
            </a:r>
            <a:r>
              <a:rPr lang="en-CH" sz="3200" dirty="0"/>
              <a:t>c</a:t>
            </a:r>
            <a:r>
              <a:rPr lang="de-CH" sz="3200" dirty="0"/>
              <a:t>t</a:t>
            </a:r>
            <a:r>
              <a:rPr lang="en-CH" sz="3200" dirty="0"/>
              <a:t>, </a:t>
            </a:r>
            <a:r>
              <a:rPr lang="de-CH" sz="3200" dirty="0"/>
              <a:t>O</a:t>
            </a:r>
            <a:r>
              <a:rPr lang="en-CH" sz="3200" dirty="0"/>
              <a:t>A</a:t>
            </a:r>
            <a:r>
              <a:rPr lang="de-CH" sz="3200" dirty="0"/>
              <a:t>u</a:t>
            </a:r>
            <a:r>
              <a:rPr lang="en-CH" sz="3200" dirty="0"/>
              <a:t>t</a:t>
            </a:r>
            <a:r>
              <a:rPr lang="de-CH" sz="3200" dirty="0"/>
              <a:t>h</a:t>
            </a:r>
            <a:r>
              <a:rPr lang="en-CH" sz="3200" dirty="0"/>
              <a:t>, </a:t>
            </a:r>
            <a:r>
              <a:rPr lang="de-CH" sz="3200" dirty="0"/>
              <a:t>I</a:t>
            </a:r>
            <a:r>
              <a:rPr lang="en-CH" sz="3200" dirty="0"/>
              <a:t>d</a:t>
            </a:r>
            <a:r>
              <a:rPr lang="de-CH" sz="3200" dirty="0"/>
              <a:t>e</a:t>
            </a:r>
            <a:r>
              <a:rPr lang="en-CH" sz="3200" dirty="0"/>
              <a:t>n</a:t>
            </a:r>
            <a:r>
              <a:rPr lang="de-CH" sz="3200" dirty="0"/>
              <a:t>t</a:t>
            </a:r>
            <a:r>
              <a:rPr lang="en-CH" sz="3200" dirty="0" err="1"/>
              <a:t>i</a:t>
            </a:r>
            <a:r>
              <a:rPr lang="de-CH" sz="3200" dirty="0"/>
              <a:t>t</a:t>
            </a:r>
            <a:r>
              <a:rPr lang="en-CH" sz="3200" dirty="0"/>
              <a:t>y, </a:t>
            </a:r>
            <a:r>
              <a:rPr lang="de-CH" sz="3200" dirty="0"/>
              <a:t>A</a:t>
            </a:r>
            <a:r>
              <a:rPr lang="en-CH" sz="3200" dirty="0"/>
              <a:t>z</a:t>
            </a:r>
            <a:r>
              <a:rPr lang="de-CH" sz="3200" dirty="0"/>
              <a:t>u</a:t>
            </a:r>
            <a:r>
              <a:rPr lang="en-CH" sz="3200" dirty="0"/>
              <a:t>r</a:t>
            </a:r>
            <a:r>
              <a:rPr lang="de-CH" sz="3200" dirty="0"/>
              <a:t>e</a:t>
            </a:r>
            <a:br>
              <a:rPr lang="en-CH" sz="3200" dirty="0"/>
            </a:br>
            <a:r>
              <a:rPr lang="en-GB" sz="3200" dirty="0"/>
              <a:t>Angular</a:t>
            </a:r>
            <a:r>
              <a:rPr lang="en-CH" sz="3200" dirty="0"/>
              <a:t>, </a:t>
            </a:r>
            <a:r>
              <a:rPr lang="en-GB" sz="3200" dirty="0"/>
              <a:t>angular-auth-</a:t>
            </a:r>
            <a:r>
              <a:rPr lang="en-GB" sz="3200" dirty="0" err="1"/>
              <a:t>oidc</a:t>
            </a:r>
            <a:r>
              <a:rPr lang="en-GB" sz="3200" dirty="0"/>
              <a:t>-client </a:t>
            </a:r>
            <a:r>
              <a:rPr lang="en-GB" sz="3200" dirty="0" err="1"/>
              <a:t>npm</a:t>
            </a:r>
            <a:endParaRPr lang="en-GB" sz="3200" dirty="0"/>
          </a:p>
        </p:txBody>
      </p:sp>
      <p:pic>
        <p:nvPicPr>
          <p:cNvPr id="1026" name="Picture 2" descr="http://fabian-gosebrink.com/img/MVP_Logo_Horizontal_Preferred_Cyan300_CMYK_72ppi.png">
            <a:extLst>
              <a:ext uri="{FF2B5EF4-FFF2-40B4-BE49-F238E27FC236}">
                <a16:creationId xmlns:a16="http://schemas.microsoft.com/office/drawing/2014/main" id="{DD45089F-00B0-4B0E-A40E-1649E66AF8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173" y="1134166"/>
            <a:ext cx="2518104" cy="10295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dergebnis für github logo">
            <a:extLst>
              <a:ext uri="{FF2B5EF4-FFF2-40B4-BE49-F238E27FC236}">
                <a16:creationId xmlns:a16="http://schemas.microsoft.com/office/drawing/2014/main" id="{E22A3B5C-2C25-456C-A72F-1ACC1E3C73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2330" y="3123288"/>
            <a:ext cx="1393411" cy="13934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ack Home">
            <a:extLst>
              <a:ext uri="{FF2B5EF4-FFF2-40B4-BE49-F238E27FC236}">
                <a16:creationId xmlns:a16="http://schemas.microsoft.com/office/drawing/2014/main" id="{F46A000E-911D-4D3F-A240-961253E183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7162" y="226635"/>
            <a:ext cx="3214499" cy="1285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FEE4B0F-495F-4B60-83CF-44638C60B58B}"/>
              </a:ext>
            </a:extLst>
          </p:cNvPr>
          <p:cNvPicPr>
            <a:picLocks noChangeAspect="1"/>
          </p:cNvPicPr>
          <p:nvPr/>
        </p:nvPicPr>
        <p:blipFill>
          <a:blip r:embed="rId7"/>
          <a:stretch>
            <a:fillRect/>
          </a:stretch>
        </p:blipFill>
        <p:spPr>
          <a:xfrm>
            <a:off x="8782871" y="921190"/>
            <a:ext cx="2007162" cy="1822171"/>
          </a:xfrm>
          <a:prstGeom prst="rect">
            <a:avLst/>
          </a:prstGeom>
        </p:spPr>
      </p:pic>
      <p:pic>
        <p:nvPicPr>
          <p:cNvPr id="8" name="Grafik 4">
            <a:extLst>
              <a:ext uri="{FF2B5EF4-FFF2-40B4-BE49-F238E27FC236}">
                <a16:creationId xmlns:a16="http://schemas.microsoft.com/office/drawing/2014/main" id="{ECAA6B3D-C31A-4BD5-9BDD-E341F0D02CA7}"/>
              </a:ext>
            </a:extLst>
          </p:cNvPr>
          <p:cNvPicPr>
            <a:picLocks noChangeAspect="1"/>
          </p:cNvPicPr>
          <p:nvPr/>
        </p:nvPicPr>
        <p:blipFill>
          <a:blip r:embed="rId8"/>
          <a:stretch>
            <a:fillRect/>
          </a:stretch>
        </p:blipFill>
        <p:spPr>
          <a:xfrm>
            <a:off x="5947068" y="1648917"/>
            <a:ext cx="1088972" cy="1094444"/>
          </a:xfrm>
          <a:prstGeom prst="rect">
            <a:avLst/>
          </a:prstGeom>
        </p:spPr>
      </p:pic>
    </p:spTree>
    <p:extLst>
      <p:ext uri="{BB962C8B-B14F-4D97-AF65-F5344CB8AC3E}">
        <p14:creationId xmlns:p14="http://schemas.microsoft.com/office/powerpoint/2010/main" val="2993636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BB0F2401-99A5-4941-B13C-FE740A0994F3}"/>
              </a:ext>
            </a:extLst>
          </p:cNvPr>
          <p:cNvSpPr txBox="1"/>
          <p:nvPr/>
        </p:nvSpPr>
        <p:spPr>
          <a:xfrm>
            <a:off x="979055" y="1062182"/>
            <a:ext cx="9337963" cy="1754326"/>
          </a:xfrm>
          <a:prstGeom prst="rect">
            <a:avLst/>
          </a:prstGeom>
          <a:noFill/>
        </p:spPr>
        <p:txBody>
          <a:bodyPr wrap="square" rtlCol="0">
            <a:spAutoFit/>
          </a:bodyPr>
          <a:lstStyle/>
          <a:p>
            <a:r>
              <a:rPr lang="en-GB" sz="5400" dirty="0">
                <a:latin typeface="+mj-lt"/>
              </a:rPr>
              <a:t>Open ID Connect (OIDC) is supported by almost all systems</a:t>
            </a:r>
            <a:r>
              <a:rPr lang="en-GB" dirty="0">
                <a:latin typeface="+mj-lt"/>
              </a:rPr>
              <a:t>.</a:t>
            </a:r>
          </a:p>
        </p:txBody>
      </p:sp>
      <p:sp>
        <p:nvSpPr>
          <p:cNvPr id="6" name="Textfeld 5">
            <a:extLst>
              <a:ext uri="{FF2B5EF4-FFF2-40B4-BE49-F238E27FC236}">
                <a16:creationId xmlns:a16="http://schemas.microsoft.com/office/drawing/2014/main" id="{2FBC3109-60FB-4457-A6E4-33C58BAE0E4E}"/>
              </a:ext>
            </a:extLst>
          </p:cNvPr>
          <p:cNvSpPr txBox="1"/>
          <p:nvPr/>
        </p:nvSpPr>
        <p:spPr>
          <a:xfrm>
            <a:off x="979055" y="3823855"/>
            <a:ext cx="10086109" cy="1077218"/>
          </a:xfrm>
          <a:prstGeom prst="rect">
            <a:avLst/>
          </a:prstGeom>
          <a:noFill/>
        </p:spPr>
        <p:txBody>
          <a:bodyPr wrap="square" rtlCol="0">
            <a:spAutoFit/>
          </a:bodyPr>
          <a:lstStyle/>
          <a:p>
            <a:r>
              <a:rPr lang="en-GB" sz="3200" dirty="0">
                <a:latin typeface="+mj-lt"/>
              </a:rPr>
              <a:t>Azure AD, Azure B2C, OKTA, IdentityServer4, google accounts, </a:t>
            </a:r>
            <a:r>
              <a:rPr lang="en-GB" sz="3200" dirty="0" err="1">
                <a:latin typeface="+mj-lt"/>
              </a:rPr>
              <a:t>Openiddict</a:t>
            </a:r>
            <a:r>
              <a:rPr lang="en-GB" sz="3200" dirty="0">
                <a:latin typeface="+mj-lt"/>
              </a:rPr>
              <a:t>, node-</a:t>
            </a:r>
            <a:r>
              <a:rPr lang="en-GB" sz="3200" dirty="0" err="1">
                <a:latin typeface="+mj-lt"/>
              </a:rPr>
              <a:t>oidc</a:t>
            </a:r>
            <a:r>
              <a:rPr lang="en-GB" sz="3200" dirty="0">
                <a:latin typeface="+mj-lt"/>
              </a:rPr>
              <a:t>-provider</a:t>
            </a:r>
          </a:p>
        </p:txBody>
      </p:sp>
    </p:spTree>
    <p:extLst>
      <p:ext uri="{BB962C8B-B14F-4D97-AF65-F5344CB8AC3E}">
        <p14:creationId xmlns:p14="http://schemas.microsoft.com/office/powerpoint/2010/main" val="1795105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4BF6763-A911-4B8B-9041-34A87ECDC372}"/>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4" name="Textfeld 3">
            <a:extLst>
              <a:ext uri="{FF2B5EF4-FFF2-40B4-BE49-F238E27FC236}">
                <a16:creationId xmlns:a16="http://schemas.microsoft.com/office/drawing/2014/main" id="{4E448CED-6AAE-4C85-A31F-DC0A064D65A8}"/>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5" name="Textfeld 4">
            <a:extLst>
              <a:ext uri="{FF2B5EF4-FFF2-40B4-BE49-F238E27FC236}">
                <a16:creationId xmlns:a16="http://schemas.microsoft.com/office/drawing/2014/main" id="{8597F5A9-0022-40FD-88C9-0E59B01C5697}"/>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6" name="Textfeld 5">
            <a:extLst>
              <a:ext uri="{FF2B5EF4-FFF2-40B4-BE49-F238E27FC236}">
                <a16:creationId xmlns:a16="http://schemas.microsoft.com/office/drawing/2014/main" id="{F5D6180B-2741-451D-902B-FE8BF47D11E4}"/>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7" name="Gerader Verbinder 6">
            <a:extLst>
              <a:ext uri="{FF2B5EF4-FFF2-40B4-BE49-F238E27FC236}">
                <a16:creationId xmlns:a16="http://schemas.microsoft.com/office/drawing/2014/main" id="{110AC3BD-5037-4B54-9E98-17ABF94BF84D}"/>
              </a:ext>
            </a:extLst>
          </p:cNvPr>
          <p:cNvCxnSpPr>
            <a:cxnSpLocks/>
            <a:stCxn id="4"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AEA5662-4E07-41AE-A530-FC0BF577536D}"/>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F7A682D4-588F-44AA-9858-E9316562408F}"/>
              </a:ext>
            </a:extLst>
          </p:cNvPr>
          <p:cNvCxnSpPr>
            <a:cxnSpLocks/>
            <a:endCxn id="4"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9DDE2074-8F38-4AA5-B790-661C0CACD820}"/>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D8174526-0CC9-4366-862B-8DC1608BCF66}"/>
              </a:ext>
            </a:extLst>
          </p:cNvPr>
          <p:cNvPicPr>
            <a:picLocks noChangeAspect="1"/>
          </p:cNvPicPr>
          <p:nvPr/>
        </p:nvPicPr>
        <p:blipFill>
          <a:blip r:embed="rId2"/>
          <a:stretch>
            <a:fillRect/>
          </a:stretch>
        </p:blipFill>
        <p:spPr>
          <a:xfrm>
            <a:off x="455714" y="3873438"/>
            <a:ext cx="11021963" cy="638264"/>
          </a:xfrm>
          <a:prstGeom prst="rect">
            <a:avLst/>
          </a:prstGeom>
        </p:spPr>
      </p:pic>
    </p:spTree>
    <p:extLst>
      <p:ext uri="{BB962C8B-B14F-4D97-AF65-F5344CB8AC3E}">
        <p14:creationId xmlns:p14="http://schemas.microsoft.com/office/powerpoint/2010/main" val="1865077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C95BEF-1BE0-4945-9439-AECFD858C2DA}"/>
              </a:ext>
            </a:extLst>
          </p:cNvPr>
          <p:cNvSpPr>
            <a:spLocks noGrp="1"/>
          </p:cNvSpPr>
          <p:nvPr>
            <p:ph type="title"/>
          </p:nvPr>
        </p:nvSpPr>
        <p:spPr>
          <a:xfrm>
            <a:off x="863029" y="1012004"/>
            <a:ext cx="3416158" cy="4795408"/>
          </a:xfrm>
        </p:spPr>
        <p:txBody>
          <a:bodyPr>
            <a:normAutofit/>
          </a:bodyPr>
          <a:lstStyle/>
          <a:p>
            <a:r>
              <a:rPr lang="en-GB" sz="2400" dirty="0">
                <a:solidFill>
                  <a:srgbClr val="FFFFFF"/>
                </a:solidFill>
              </a:rPr>
              <a:t>OpenID Connect Flows</a:t>
            </a:r>
            <a:br>
              <a:rPr lang="en-CH" sz="2400" dirty="0">
                <a:solidFill>
                  <a:srgbClr val="FFFFFF"/>
                </a:solidFill>
              </a:rPr>
            </a:br>
            <a:br>
              <a:rPr lang="en-CH" sz="2400" dirty="0">
                <a:solidFill>
                  <a:srgbClr val="FFFFFF"/>
                </a:solidFill>
              </a:rPr>
            </a:br>
            <a:r>
              <a:rPr lang="en-GB" sz="2400" dirty="0">
                <a:solidFill>
                  <a:srgbClr val="FFFFFF"/>
                </a:solidFill>
              </a:rPr>
              <a:t>OAuth2 Flows </a:t>
            </a:r>
            <a:br>
              <a:rPr lang="en-GB" sz="2400" dirty="0">
                <a:solidFill>
                  <a:srgbClr val="FFFFFF"/>
                </a:solidFill>
              </a:rPr>
            </a:br>
            <a:br>
              <a:rPr lang="en-CH" sz="2400" dirty="0">
                <a:solidFill>
                  <a:srgbClr val="FFFFFF"/>
                </a:solidFill>
              </a:rPr>
            </a:br>
            <a:br>
              <a:rPr lang="en-CH" sz="2400" dirty="0">
                <a:solidFill>
                  <a:srgbClr val="FFFFFF"/>
                </a:solidFill>
              </a:rPr>
            </a:br>
            <a:br>
              <a:rPr lang="en-GB" sz="2400" dirty="0">
                <a:solidFill>
                  <a:srgbClr val="FFFFFF"/>
                </a:solidFill>
              </a:rPr>
            </a:br>
            <a:r>
              <a:rPr lang="en-GB" sz="18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http://openid.net/specs/openid-connect-core-1_0.html</a:t>
            </a:r>
            <a:endParaRPr lang="en-GB" sz="1800" dirty="0">
              <a:solidFill>
                <a:schemeClr val="accent1">
                  <a:lumMod val="60000"/>
                  <a:lumOff val="40000"/>
                </a:schemeClr>
              </a:solidFill>
            </a:endParaRPr>
          </a:p>
        </p:txBody>
      </p:sp>
      <p:graphicFrame>
        <p:nvGraphicFramePr>
          <p:cNvPr id="5" name="Content Placeholder 2">
            <a:extLst>
              <a:ext uri="{FF2B5EF4-FFF2-40B4-BE49-F238E27FC236}">
                <a16:creationId xmlns:a16="http://schemas.microsoft.com/office/drawing/2014/main" id="{C5DC0DCD-26FE-487E-8576-A3F85646EEA1}"/>
              </a:ext>
            </a:extLst>
          </p:cNvPr>
          <p:cNvGraphicFramePr>
            <a:graphicFrameLocks noGrp="1"/>
          </p:cNvGraphicFramePr>
          <p:nvPr>
            <p:ph idx="1"/>
            <p:extLst>
              <p:ext uri="{D42A27DB-BD31-4B8C-83A1-F6EECF244321}">
                <p14:modId xmlns:p14="http://schemas.microsoft.com/office/powerpoint/2010/main" val="418598069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2794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4900" kern="1200" dirty="0">
                <a:solidFill>
                  <a:schemeClr val="tx1"/>
                </a:solidFill>
                <a:latin typeface="+mj-lt"/>
                <a:ea typeface="+mj-ea"/>
                <a:cs typeface="+mj-cs"/>
              </a:rPr>
              <a:t>id token</a:t>
            </a:r>
            <a:br>
              <a:rPr lang="en-US" sz="4900" kern="1200" dirty="0">
                <a:solidFill>
                  <a:schemeClr val="tx1"/>
                </a:solidFill>
                <a:latin typeface="+mj-lt"/>
                <a:ea typeface="+mj-ea"/>
                <a:cs typeface="+mj-cs"/>
              </a:rPr>
            </a:br>
            <a:r>
              <a:rPr lang="en-US" sz="4900" kern="1200" dirty="0" err="1">
                <a:solidFill>
                  <a:schemeClr val="tx1"/>
                </a:solidFill>
                <a:latin typeface="+mj-lt"/>
                <a:ea typeface="+mj-ea"/>
                <a:cs typeface="+mj-cs"/>
              </a:rPr>
              <a:t>token</a:t>
            </a:r>
            <a:r>
              <a:rPr lang="en-US" sz="4900" kern="1200" dirty="0">
                <a:solidFill>
                  <a:schemeClr val="tx1"/>
                </a:solidFill>
                <a:latin typeface="+mj-lt"/>
                <a:ea typeface="+mj-ea"/>
                <a:cs typeface="+mj-cs"/>
              </a:rPr>
              <a:t> (access token)</a:t>
            </a:r>
            <a:br>
              <a:rPr lang="en-US" sz="4900" kern="1200" dirty="0">
                <a:solidFill>
                  <a:schemeClr val="tx1"/>
                </a:solidFill>
                <a:latin typeface="+mj-lt"/>
                <a:ea typeface="+mj-ea"/>
                <a:cs typeface="+mj-cs"/>
              </a:rPr>
            </a:br>
            <a:r>
              <a:rPr lang="en-US" sz="4900" kern="1200" dirty="0">
                <a:solidFill>
                  <a:schemeClr val="tx1"/>
                </a:solidFill>
                <a:latin typeface="+mj-lt"/>
                <a:ea typeface="+mj-ea"/>
                <a:cs typeface="+mj-cs"/>
              </a:rPr>
              <a:t>reference</a:t>
            </a:r>
            <a:r>
              <a:rPr lang="en-CH" sz="4900" kern="1200" dirty="0">
                <a:solidFill>
                  <a:schemeClr val="tx1"/>
                </a:solidFill>
                <a:latin typeface="+mj-lt"/>
                <a:ea typeface="+mj-ea"/>
                <a:cs typeface="+mj-cs"/>
              </a:rPr>
              <a:t> / </a:t>
            </a:r>
            <a:r>
              <a:rPr lang="de-CH" sz="4900" kern="1200" dirty="0">
                <a:solidFill>
                  <a:schemeClr val="tx1"/>
                </a:solidFill>
                <a:latin typeface="+mj-lt"/>
                <a:ea typeface="+mj-ea"/>
                <a:cs typeface="+mj-cs"/>
              </a:rPr>
              <a:t>s</a:t>
            </a:r>
            <a:r>
              <a:rPr lang="en-CH" sz="4900" kern="1200" dirty="0">
                <a:solidFill>
                  <a:schemeClr val="tx1"/>
                </a:solidFill>
                <a:latin typeface="+mj-lt"/>
                <a:ea typeface="+mj-ea"/>
                <a:cs typeface="+mj-cs"/>
              </a:rPr>
              <a:t>e</a:t>
            </a:r>
            <a:r>
              <a:rPr lang="de-CH" sz="4900" kern="1200" dirty="0">
                <a:solidFill>
                  <a:schemeClr val="tx1"/>
                </a:solidFill>
                <a:latin typeface="+mj-lt"/>
                <a:ea typeface="+mj-ea"/>
                <a:cs typeface="+mj-cs"/>
              </a:rPr>
              <a:t>l</a:t>
            </a:r>
            <a:r>
              <a:rPr lang="en-CH" sz="4900" kern="1200" dirty="0">
                <a:solidFill>
                  <a:schemeClr val="tx1"/>
                </a:solidFill>
                <a:latin typeface="+mj-lt"/>
                <a:ea typeface="+mj-ea"/>
                <a:cs typeface="+mj-cs"/>
              </a:rPr>
              <a:t>f </a:t>
            </a:r>
            <a:r>
              <a:rPr lang="de-CH" sz="4900" kern="1200" dirty="0">
                <a:solidFill>
                  <a:schemeClr val="tx1"/>
                </a:solidFill>
                <a:latin typeface="+mj-lt"/>
                <a:ea typeface="+mj-ea"/>
                <a:cs typeface="+mj-cs"/>
              </a:rPr>
              <a:t>c</a:t>
            </a:r>
            <a:r>
              <a:rPr lang="en-CH" sz="4900" kern="1200" dirty="0">
                <a:solidFill>
                  <a:schemeClr val="tx1"/>
                </a:solidFill>
                <a:latin typeface="+mj-lt"/>
                <a:ea typeface="+mj-ea"/>
                <a:cs typeface="+mj-cs"/>
              </a:rPr>
              <a:t>o</a:t>
            </a:r>
            <a:r>
              <a:rPr lang="de-CH" sz="4900" kern="1200" dirty="0">
                <a:solidFill>
                  <a:schemeClr val="tx1"/>
                </a:solidFill>
                <a:latin typeface="+mj-lt"/>
                <a:ea typeface="+mj-ea"/>
                <a:cs typeface="+mj-cs"/>
              </a:rPr>
              <a:t>n</a:t>
            </a:r>
            <a:r>
              <a:rPr lang="en-CH" sz="4900" kern="1200" dirty="0">
                <a:solidFill>
                  <a:schemeClr val="tx1"/>
                </a:solidFill>
                <a:latin typeface="+mj-lt"/>
                <a:ea typeface="+mj-ea"/>
                <a:cs typeface="+mj-cs"/>
              </a:rPr>
              <a:t>t</a:t>
            </a:r>
            <a:r>
              <a:rPr lang="de-CH" sz="4900" kern="1200" dirty="0">
                <a:solidFill>
                  <a:schemeClr val="tx1"/>
                </a:solidFill>
                <a:latin typeface="+mj-lt"/>
                <a:ea typeface="+mj-ea"/>
                <a:cs typeface="+mj-cs"/>
              </a:rPr>
              <a:t>a</a:t>
            </a:r>
            <a:r>
              <a:rPr lang="en-CH" sz="4900" kern="1200" dirty="0" err="1">
                <a:solidFill>
                  <a:schemeClr val="tx1"/>
                </a:solidFill>
                <a:latin typeface="+mj-lt"/>
                <a:ea typeface="+mj-ea"/>
                <a:cs typeface="+mj-cs"/>
              </a:rPr>
              <a:t>i</a:t>
            </a:r>
            <a:r>
              <a:rPr lang="de-CH" sz="4900" kern="1200" dirty="0">
                <a:solidFill>
                  <a:schemeClr val="tx1"/>
                </a:solidFill>
                <a:latin typeface="+mj-lt"/>
                <a:ea typeface="+mj-ea"/>
                <a:cs typeface="+mj-cs"/>
              </a:rPr>
              <a:t>n</a:t>
            </a:r>
            <a:r>
              <a:rPr lang="en-CH" sz="4900" kern="1200" dirty="0">
                <a:solidFill>
                  <a:schemeClr val="tx1"/>
                </a:solidFill>
                <a:latin typeface="+mj-lt"/>
                <a:ea typeface="+mj-ea"/>
                <a:cs typeface="+mj-cs"/>
              </a:rPr>
              <a:t>e</a:t>
            </a:r>
            <a:r>
              <a:rPr lang="de-CH" sz="4900" kern="1200" dirty="0">
                <a:solidFill>
                  <a:schemeClr val="tx1"/>
                </a:solidFill>
                <a:latin typeface="+mj-lt"/>
                <a:ea typeface="+mj-ea"/>
                <a:cs typeface="+mj-cs"/>
              </a:rPr>
              <a:t>d</a:t>
            </a:r>
            <a:r>
              <a:rPr lang="en-US" sz="4900" kern="1200" dirty="0">
                <a:solidFill>
                  <a:schemeClr val="tx1"/>
                </a:solidFill>
                <a:latin typeface="+mj-lt"/>
                <a:ea typeface="+mj-ea"/>
                <a:cs typeface="+mj-cs"/>
              </a:rPr>
              <a:t> token</a:t>
            </a:r>
            <a:br>
              <a:rPr lang="en-US" sz="4900" kern="1200" dirty="0">
                <a:solidFill>
                  <a:schemeClr val="tx1"/>
                </a:solidFill>
                <a:latin typeface="+mj-lt"/>
                <a:ea typeface="+mj-ea"/>
                <a:cs typeface="+mj-cs"/>
              </a:rPr>
            </a:br>
            <a:r>
              <a:rPr lang="en-US" sz="4900" kern="1200" dirty="0">
                <a:solidFill>
                  <a:schemeClr val="tx1"/>
                </a:solidFill>
                <a:latin typeface="+mj-lt"/>
                <a:ea typeface="+mj-ea"/>
                <a:cs typeface="+mj-cs"/>
              </a:rPr>
              <a:t>refresh token</a:t>
            </a:r>
          </a:p>
        </p:txBody>
      </p:sp>
      <p:sp>
        <p:nvSpPr>
          <p:cNvPr id="5" name="Titel 3">
            <a:extLst>
              <a:ext uri="{FF2B5EF4-FFF2-40B4-BE49-F238E27FC236}">
                <a16:creationId xmlns:a16="http://schemas.microsoft.com/office/drawing/2014/main" id="{C67111A6-D534-4060-953B-878665986617}"/>
              </a:ext>
            </a:extLst>
          </p:cNvPr>
          <p:cNvSpPr txBox="1">
            <a:spLocks/>
          </p:cNvSpPr>
          <p:nvPr/>
        </p:nvSpPr>
        <p:spPr>
          <a:xfrm>
            <a:off x="1524000" y="4256436"/>
            <a:ext cx="9144000" cy="1600818"/>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US" sz="2400" kern="1200">
                <a:solidFill>
                  <a:schemeClr val="accent1"/>
                </a:solidFill>
                <a:latin typeface="+mn-lt"/>
                <a:ea typeface="+mn-ea"/>
                <a:cs typeface="+mn-cs"/>
              </a:rPr>
              <a:t>scope</a:t>
            </a:r>
            <a:br>
              <a:rPr lang="en-US" sz="2400" kern="1200">
                <a:solidFill>
                  <a:schemeClr val="accent1"/>
                </a:solidFill>
                <a:latin typeface="+mn-lt"/>
                <a:ea typeface="+mn-ea"/>
                <a:cs typeface="+mn-cs"/>
              </a:rPr>
            </a:br>
            <a:r>
              <a:rPr lang="en-US" sz="2400" kern="1200">
                <a:solidFill>
                  <a:schemeClr val="accent1"/>
                </a:solidFill>
                <a:latin typeface="+mn-lt"/>
                <a:ea typeface="+mn-ea"/>
                <a:cs typeface="+mn-cs"/>
              </a:rPr>
              <a:t>Back-Channel</a:t>
            </a:r>
            <a:br>
              <a:rPr lang="en-US" sz="2400" kern="1200">
                <a:solidFill>
                  <a:schemeClr val="accent1"/>
                </a:solidFill>
                <a:latin typeface="+mn-lt"/>
                <a:ea typeface="+mn-ea"/>
                <a:cs typeface="+mn-cs"/>
              </a:rPr>
            </a:br>
            <a:r>
              <a:rPr lang="en-US" sz="2400" kern="1200">
                <a:solidFill>
                  <a:schemeClr val="accent1"/>
                </a:solidFill>
                <a:latin typeface="+mn-lt"/>
                <a:ea typeface="+mn-ea"/>
                <a:cs typeface="+mn-cs"/>
              </a:rPr>
              <a:t>Front-Channel</a:t>
            </a:r>
            <a:br>
              <a:rPr lang="en-US" sz="2400" kern="1200">
                <a:solidFill>
                  <a:schemeClr val="accent1"/>
                </a:solidFill>
                <a:latin typeface="+mn-lt"/>
                <a:ea typeface="+mn-ea"/>
                <a:cs typeface="+mn-cs"/>
              </a:rPr>
            </a:br>
            <a:r>
              <a:rPr lang="en-US" sz="2400" kern="1200">
                <a:solidFill>
                  <a:schemeClr val="accent1"/>
                </a:solidFill>
                <a:latin typeface="+mn-lt"/>
                <a:ea typeface="+mn-ea"/>
                <a:cs typeface="+mn-cs"/>
              </a:rPr>
              <a:t>User Agent</a:t>
            </a:r>
          </a:p>
        </p:txBody>
      </p:sp>
      <p:cxnSp>
        <p:nvCxnSpPr>
          <p:cNvPr id="14" name="Straight Connector 13">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93613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feld 1">
            <a:extLst>
              <a:ext uri="{FF2B5EF4-FFF2-40B4-BE49-F238E27FC236}">
                <a16:creationId xmlns:a16="http://schemas.microsoft.com/office/drawing/2014/main" id="{6EDB35B4-7633-47C8-B7B9-65442B9C71DE}"/>
              </a:ext>
            </a:extLst>
          </p:cNvPr>
          <p:cNvSpPr txBox="1"/>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p>
            <a:pPr algn="ctr">
              <a:lnSpc>
                <a:spcPct val="90000"/>
              </a:lnSpc>
              <a:spcBef>
                <a:spcPct val="0"/>
              </a:spcBef>
              <a:spcAft>
                <a:spcPts val="600"/>
              </a:spcAft>
            </a:pPr>
            <a:r>
              <a:rPr lang="en-US" sz="2800" kern="1200" dirty="0">
                <a:solidFill>
                  <a:schemeClr val="bg1"/>
                </a:solidFill>
                <a:latin typeface="+mj-lt"/>
                <a:ea typeface="+mj-ea"/>
                <a:cs typeface="+mj-cs"/>
              </a:rPr>
              <a:t>OAuth2 Resource Owner Credentials Flow</a:t>
            </a:r>
          </a:p>
        </p:txBody>
      </p:sp>
      <p:sp>
        <p:nvSpPr>
          <p:cNvPr id="6" name="Textfeld 5">
            <a:extLst>
              <a:ext uri="{FF2B5EF4-FFF2-40B4-BE49-F238E27FC236}">
                <a16:creationId xmlns:a16="http://schemas.microsoft.com/office/drawing/2014/main" id="{71D9F284-7040-4FF8-987E-2AEAF2284DEF}"/>
              </a:ext>
            </a:extLst>
          </p:cNvPr>
          <p:cNvSpPr txBox="1"/>
          <p:nvPr/>
        </p:nvSpPr>
        <p:spPr>
          <a:xfrm>
            <a:off x="643468" y="2638044"/>
            <a:ext cx="3363974" cy="3415622"/>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sz="2400" dirty="0">
                <a:solidFill>
                  <a:schemeClr val="bg1"/>
                </a:solidFill>
              </a:rPr>
              <a:t>MC to MC applications</a:t>
            </a:r>
          </a:p>
          <a:p>
            <a:pPr indent="-228600">
              <a:lnSpc>
                <a:spcPct val="90000"/>
              </a:lnSpc>
              <a:spcAft>
                <a:spcPts val="600"/>
              </a:spcAft>
              <a:buFont typeface="Arial" panose="020B0604020202020204" pitchFamily="34" charset="0"/>
              <a:buChar char="•"/>
            </a:pPr>
            <a:endParaRPr lang="en-US" sz="2400" dirty="0">
              <a:solidFill>
                <a:schemeClr val="bg1"/>
              </a:solidFill>
            </a:endParaRPr>
          </a:p>
          <a:p>
            <a:pPr marL="285750" indent="-228600">
              <a:lnSpc>
                <a:spcPct val="90000"/>
              </a:lnSpc>
              <a:spcAft>
                <a:spcPts val="600"/>
              </a:spcAft>
              <a:buFont typeface="Arial" panose="020B0604020202020204" pitchFamily="34" charset="0"/>
              <a:buChar char="•"/>
            </a:pPr>
            <a:r>
              <a:rPr lang="en-US" sz="2400" dirty="0">
                <a:solidFill>
                  <a:schemeClr val="bg1"/>
                </a:solidFill>
              </a:rPr>
              <a:t>trusted client</a:t>
            </a:r>
          </a:p>
          <a:p>
            <a:pPr indent="-228600">
              <a:lnSpc>
                <a:spcPct val="90000"/>
              </a:lnSpc>
              <a:spcAft>
                <a:spcPts val="600"/>
              </a:spcAft>
              <a:buFont typeface="Arial" panose="020B0604020202020204" pitchFamily="34" charset="0"/>
              <a:buChar char="•"/>
            </a:pPr>
            <a:endParaRPr lang="en-US" sz="2400" dirty="0">
              <a:solidFill>
                <a:schemeClr val="bg1"/>
              </a:solidFill>
            </a:endParaRPr>
          </a:p>
          <a:p>
            <a:pPr marL="285750" indent="-228600">
              <a:lnSpc>
                <a:spcPct val="90000"/>
              </a:lnSpc>
              <a:spcAft>
                <a:spcPts val="600"/>
              </a:spcAft>
              <a:buFont typeface="Arial" panose="020B0604020202020204" pitchFamily="34" charset="0"/>
              <a:buChar char="•"/>
            </a:pPr>
            <a:r>
              <a:rPr lang="en-US" sz="2400" dirty="0" err="1">
                <a:solidFill>
                  <a:schemeClr val="bg1"/>
                </a:solidFill>
              </a:rPr>
              <a:t>grant_type</a:t>
            </a:r>
            <a:r>
              <a:rPr lang="en-US" sz="2400" dirty="0">
                <a:solidFill>
                  <a:schemeClr val="bg1"/>
                </a:solidFill>
              </a:rPr>
              <a:t>=</a:t>
            </a:r>
            <a:r>
              <a:rPr lang="en-US" sz="2400" dirty="0" err="1">
                <a:solidFill>
                  <a:schemeClr val="bg1"/>
                </a:solidFill>
              </a:rPr>
              <a:t>client_credential&amp;client_id</a:t>
            </a:r>
            <a:r>
              <a:rPr lang="en-US" sz="2400" dirty="0">
                <a:solidFill>
                  <a:schemeClr val="bg1"/>
                </a:solidFill>
              </a:rPr>
              <a:t>=</a:t>
            </a:r>
            <a:r>
              <a:rPr lang="en-US" sz="2400" dirty="0" err="1">
                <a:solidFill>
                  <a:schemeClr val="bg1"/>
                </a:solidFill>
              </a:rPr>
              <a:t>xxxxxxxxxx&amp;client_secret</a:t>
            </a:r>
            <a:r>
              <a:rPr lang="en-US" sz="2400" dirty="0">
                <a:solidFill>
                  <a:schemeClr val="bg1"/>
                </a:solidFill>
              </a:rPr>
              <a:t>=</a:t>
            </a:r>
            <a:r>
              <a:rPr lang="en-US" sz="2400" dirty="0" err="1">
                <a:solidFill>
                  <a:schemeClr val="bg1"/>
                </a:solidFill>
              </a:rPr>
              <a:t>xxxxxxxxxx</a:t>
            </a:r>
            <a:endParaRPr lang="en-US" sz="2400" dirty="0">
              <a:solidFill>
                <a:schemeClr val="bg1"/>
              </a:solidFill>
            </a:endParaRPr>
          </a:p>
          <a:p>
            <a:pPr indent="-228600">
              <a:lnSpc>
                <a:spcPct val="90000"/>
              </a:lnSpc>
              <a:spcAft>
                <a:spcPts val="600"/>
              </a:spcAft>
              <a:buFont typeface="Arial" panose="020B0604020202020204" pitchFamily="34" charset="0"/>
              <a:buChar char="•"/>
            </a:pPr>
            <a:endParaRPr lang="en-US" sz="2400" dirty="0">
              <a:solidFill>
                <a:schemeClr val="bg1"/>
              </a:solidFill>
            </a:endParaRPr>
          </a:p>
          <a:p>
            <a:pPr marL="285750" indent="-228600">
              <a:lnSpc>
                <a:spcPct val="90000"/>
              </a:lnSpc>
              <a:spcAft>
                <a:spcPts val="600"/>
              </a:spcAft>
              <a:buFont typeface="Arial" panose="020B0604020202020204" pitchFamily="34" charset="0"/>
              <a:buChar char="•"/>
            </a:pPr>
            <a:r>
              <a:rPr lang="en-US" sz="2400" dirty="0">
                <a:solidFill>
                  <a:schemeClr val="bg1"/>
                </a:solidFill>
              </a:rPr>
              <a:t>Limited user cases</a:t>
            </a:r>
          </a:p>
        </p:txBody>
      </p:sp>
      <p:pic>
        <p:nvPicPr>
          <p:cNvPr id="4" name="Grafik 3">
            <a:extLst>
              <a:ext uri="{FF2B5EF4-FFF2-40B4-BE49-F238E27FC236}">
                <a16:creationId xmlns:a16="http://schemas.microsoft.com/office/drawing/2014/main" id="{104AE858-C4E6-4510-B881-80E4CA62EC8F}"/>
              </a:ext>
            </a:extLst>
          </p:cNvPr>
          <p:cNvPicPr>
            <a:picLocks noChangeAspect="1"/>
          </p:cNvPicPr>
          <p:nvPr/>
        </p:nvPicPr>
        <p:blipFill>
          <a:blip r:embed="rId3"/>
          <a:stretch>
            <a:fillRect/>
          </a:stretch>
        </p:blipFill>
        <p:spPr>
          <a:xfrm>
            <a:off x="5731573" y="643467"/>
            <a:ext cx="5383148" cy="5410199"/>
          </a:xfrm>
          <a:prstGeom prst="rect">
            <a:avLst/>
          </a:prstGeom>
        </p:spPr>
      </p:pic>
    </p:spTree>
    <p:extLst>
      <p:ext uri="{BB962C8B-B14F-4D97-AF65-F5344CB8AC3E}">
        <p14:creationId xmlns:p14="http://schemas.microsoft.com/office/powerpoint/2010/main" val="1162063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7995-6543-4656-845E-51C9D39A8449}"/>
              </a:ext>
            </a:extLst>
          </p:cNvPr>
          <p:cNvSpPr>
            <a:spLocks noGrp="1"/>
          </p:cNvSpPr>
          <p:nvPr>
            <p:ph type="title"/>
          </p:nvPr>
        </p:nvSpPr>
        <p:spPr/>
        <p:txBody>
          <a:bodyPr/>
          <a:lstStyle/>
          <a:p>
            <a:r>
              <a:rPr lang="en-GB" dirty="0"/>
              <a:t>OAuth2 Resource Owner Credentials Flow</a:t>
            </a:r>
            <a:endParaRPr lang="en-CH" dirty="0"/>
          </a:p>
        </p:txBody>
      </p:sp>
      <p:pic>
        <p:nvPicPr>
          <p:cNvPr id="4" name="Picture 3">
            <a:extLst>
              <a:ext uri="{FF2B5EF4-FFF2-40B4-BE49-F238E27FC236}">
                <a16:creationId xmlns:a16="http://schemas.microsoft.com/office/drawing/2014/main" id="{0277E0AA-E7F4-4A20-86C9-8BD8DF52C1CA}"/>
              </a:ext>
            </a:extLst>
          </p:cNvPr>
          <p:cNvPicPr>
            <a:picLocks noChangeAspect="1"/>
          </p:cNvPicPr>
          <p:nvPr/>
        </p:nvPicPr>
        <p:blipFill>
          <a:blip r:embed="rId3"/>
          <a:stretch>
            <a:fillRect/>
          </a:stretch>
        </p:blipFill>
        <p:spPr>
          <a:xfrm>
            <a:off x="1319155" y="1741921"/>
            <a:ext cx="9293036" cy="4944415"/>
          </a:xfrm>
          <a:prstGeom prst="rect">
            <a:avLst/>
          </a:prstGeom>
        </p:spPr>
      </p:pic>
      <p:pic>
        <p:nvPicPr>
          <p:cNvPr id="5" name="Grafik 3">
            <a:extLst>
              <a:ext uri="{FF2B5EF4-FFF2-40B4-BE49-F238E27FC236}">
                <a16:creationId xmlns:a16="http://schemas.microsoft.com/office/drawing/2014/main" id="{15AA321F-FA9D-4842-B43A-84AB13658DA5}"/>
              </a:ext>
            </a:extLst>
          </p:cNvPr>
          <p:cNvPicPr>
            <a:picLocks noChangeAspect="1"/>
          </p:cNvPicPr>
          <p:nvPr/>
        </p:nvPicPr>
        <p:blipFill>
          <a:blip r:embed="rId4"/>
          <a:stretch>
            <a:fillRect/>
          </a:stretch>
        </p:blipFill>
        <p:spPr>
          <a:xfrm>
            <a:off x="10708781" y="574752"/>
            <a:ext cx="901775" cy="906307"/>
          </a:xfrm>
          <a:prstGeom prst="rect">
            <a:avLst/>
          </a:prstGeom>
        </p:spPr>
      </p:pic>
    </p:spTree>
    <p:extLst>
      <p:ext uri="{BB962C8B-B14F-4D97-AF65-F5344CB8AC3E}">
        <p14:creationId xmlns:p14="http://schemas.microsoft.com/office/powerpoint/2010/main" val="828618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800" kern="1200" dirty="0">
                <a:solidFill>
                  <a:schemeClr val="bg1"/>
                </a:solidFill>
                <a:latin typeface="+mj-lt"/>
                <a:ea typeface="+mj-ea"/>
                <a:cs typeface="+mj-cs"/>
              </a:rPr>
              <a:t>O</a:t>
            </a:r>
            <a:r>
              <a:rPr lang="en-CH" sz="2800" kern="1200" dirty="0">
                <a:solidFill>
                  <a:schemeClr val="bg1"/>
                </a:solidFill>
                <a:latin typeface="+mj-lt"/>
                <a:ea typeface="+mj-ea"/>
                <a:cs typeface="+mj-cs"/>
              </a:rPr>
              <a:t>p</a:t>
            </a:r>
            <a:r>
              <a:rPr lang="de-CH" sz="2800" kern="1200" dirty="0">
                <a:solidFill>
                  <a:schemeClr val="bg1"/>
                </a:solidFill>
                <a:latin typeface="+mj-lt"/>
                <a:ea typeface="+mj-ea"/>
                <a:cs typeface="+mj-cs"/>
              </a:rPr>
              <a:t>e</a:t>
            </a:r>
            <a:r>
              <a:rPr lang="en-CH" sz="2800" kern="1200" dirty="0">
                <a:solidFill>
                  <a:schemeClr val="bg1"/>
                </a:solidFill>
                <a:latin typeface="+mj-lt"/>
                <a:ea typeface="+mj-ea"/>
                <a:cs typeface="+mj-cs"/>
              </a:rPr>
              <a:t>n</a:t>
            </a:r>
            <a:r>
              <a:rPr lang="de-CH" sz="2800" kern="1200" dirty="0">
                <a:solidFill>
                  <a:schemeClr val="bg1"/>
                </a:solidFill>
                <a:latin typeface="+mj-lt"/>
                <a:ea typeface="+mj-ea"/>
                <a:cs typeface="+mj-cs"/>
              </a:rPr>
              <a:t>I</a:t>
            </a:r>
            <a:r>
              <a:rPr lang="en-CH" sz="2800" kern="1200" dirty="0">
                <a:solidFill>
                  <a:schemeClr val="bg1"/>
                </a:solidFill>
                <a:latin typeface="+mj-lt"/>
                <a:ea typeface="+mj-ea"/>
                <a:cs typeface="+mj-cs"/>
              </a:rPr>
              <a:t>D </a:t>
            </a:r>
            <a:r>
              <a:rPr lang="de-CH" sz="2800" kern="1200" dirty="0">
                <a:solidFill>
                  <a:schemeClr val="bg1"/>
                </a:solidFill>
                <a:latin typeface="+mj-lt"/>
                <a:ea typeface="+mj-ea"/>
                <a:cs typeface="+mj-cs"/>
              </a:rPr>
              <a:t>C</a:t>
            </a:r>
            <a:r>
              <a:rPr lang="en-CH" sz="2800" kern="1200" dirty="0">
                <a:solidFill>
                  <a:schemeClr val="bg1"/>
                </a:solidFill>
                <a:latin typeface="+mj-lt"/>
                <a:ea typeface="+mj-ea"/>
                <a:cs typeface="+mj-cs"/>
              </a:rPr>
              <a:t>o</a:t>
            </a:r>
            <a:r>
              <a:rPr lang="de-CH" sz="2800" kern="1200" dirty="0">
                <a:solidFill>
                  <a:schemeClr val="bg1"/>
                </a:solidFill>
                <a:latin typeface="+mj-lt"/>
                <a:ea typeface="+mj-ea"/>
                <a:cs typeface="+mj-cs"/>
              </a:rPr>
              <a:t>n</a:t>
            </a:r>
            <a:r>
              <a:rPr lang="en-CH" sz="2800" kern="1200" dirty="0">
                <a:solidFill>
                  <a:schemeClr val="bg1"/>
                </a:solidFill>
                <a:latin typeface="+mj-lt"/>
                <a:ea typeface="+mj-ea"/>
                <a:cs typeface="+mj-cs"/>
              </a:rPr>
              <a:t>n</a:t>
            </a:r>
            <a:r>
              <a:rPr lang="de-CH" sz="2800" kern="1200" dirty="0">
                <a:solidFill>
                  <a:schemeClr val="bg1"/>
                </a:solidFill>
                <a:latin typeface="+mj-lt"/>
                <a:ea typeface="+mj-ea"/>
                <a:cs typeface="+mj-cs"/>
              </a:rPr>
              <a:t>e</a:t>
            </a:r>
            <a:r>
              <a:rPr lang="en-CH" sz="2800" kern="1200" dirty="0">
                <a:solidFill>
                  <a:schemeClr val="bg1"/>
                </a:solidFill>
                <a:latin typeface="+mj-lt"/>
                <a:ea typeface="+mj-ea"/>
                <a:cs typeface="+mj-cs"/>
              </a:rPr>
              <a:t>c</a:t>
            </a:r>
            <a:r>
              <a:rPr lang="de-CH" sz="2800" kern="1200" dirty="0">
                <a:solidFill>
                  <a:schemeClr val="bg1"/>
                </a:solidFill>
                <a:latin typeface="+mj-lt"/>
                <a:ea typeface="+mj-ea"/>
                <a:cs typeface="+mj-cs"/>
              </a:rPr>
              <a:t>t</a:t>
            </a:r>
            <a:r>
              <a:rPr lang="en-US" sz="2800" kern="1200" dirty="0">
                <a:solidFill>
                  <a:schemeClr val="bg1"/>
                </a:solidFill>
                <a:latin typeface="+mj-lt"/>
                <a:ea typeface="+mj-ea"/>
                <a:cs typeface="+mj-cs"/>
              </a:rPr>
              <a:t> Authorization Code flow</a:t>
            </a:r>
          </a:p>
        </p:txBody>
      </p:sp>
      <p:sp>
        <p:nvSpPr>
          <p:cNvPr id="6" name="Textfeld 5">
            <a:extLst>
              <a:ext uri="{FF2B5EF4-FFF2-40B4-BE49-F238E27FC236}">
                <a16:creationId xmlns:a16="http://schemas.microsoft.com/office/drawing/2014/main" id="{7AF04EEB-5976-4BB9-84BF-1921AE3CCEF8}"/>
              </a:ext>
            </a:extLst>
          </p:cNvPr>
          <p:cNvSpPr txBox="1"/>
          <p:nvPr/>
        </p:nvSpPr>
        <p:spPr>
          <a:xfrm>
            <a:off x="643468" y="2638044"/>
            <a:ext cx="3363974" cy="3415622"/>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sz="2400" dirty="0">
                <a:solidFill>
                  <a:schemeClr val="bg1"/>
                </a:solidFill>
              </a:rPr>
              <a:t>Server to server applications with User</a:t>
            </a:r>
          </a:p>
          <a:p>
            <a:pPr indent="-228600">
              <a:lnSpc>
                <a:spcPct val="90000"/>
              </a:lnSpc>
              <a:spcAft>
                <a:spcPts val="600"/>
              </a:spcAft>
              <a:buFont typeface="Arial" panose="020B0604020202020204" pitchFamily="34" charset="0"/>
              <a:buChar char="•"/>
            </a:pPr>
            <a:endParaRPr lang="en-US" sz="2400" dirty="0">
              <a:solidFill>
                <a:schemeClr val="bg1"/>
              </a:solidFill>
            </a:endParaRPr>
          </a:p>
          <a:p>
            <a:pPr marL="285750" indent="-228600">
              <a:lnSpc>
                <a:spcPct val="90000"/>
              </a:lnSpc>
              <a:spcAft>
                <a:spcPts val="600"/>
              </a:spcAft>
              <a:buFont typeface="Arial" panose="020B0604020202020204" pitchFamily="34" charset="0"/>
              <a:buChar char="•"/>
            </a:pPr>
            <a:r>
              <a:rPr lang="en-US" sz="2400" dirty="0">
                <a:solidFill>
                  <a:schemeClr val="bg1"/>
                </a:solidFill>
              </a:rPr>
              <a:t>Can keep secrets, is trusted</a:t>
            </a:r>
          </a:p>
          <a:p>
            <a:pPr indent="-228600">
              <a:lnSpc>
                <a:spcPct val="90000"/>
              </a:lnSpc>
              <a:spcAft>
                <a:spcPts val="600"/>
              </a:spcAft>
              <a:buFont typeface="Arial" panose="020B0604020202020204" pitchFamily="34" charset="0"/>
              <a:buChar char="•"/>
            </a:pPr>
            <a:endParaRPr lang="en-US" sz="2400" dirty="0">
              <a:solidFill>
                <a:schemeClr val="bg1"/>
              </a:solidFill>
            </a:endParaRPr>
          </a:p>
          <a:p>
            <a:pPr marL="285750" indent="-228600">
              <a:lnSpc>
                <a:spcPct val="90000"/>
              </a:lnSpc>
              <a:spcAft>
                <a:spcPts val="600"/>
              </a:spcAft>
              <a:buFont typeface="Arial" panose="020B0604020202020204" pitchFamily="34" charset="0"/>
              <a:buChar char="•"/>
            </a:pPr>
            <a:r>
              <a:rPr lang="en-US" sz="2400" dirty="0">
                <a:solidFill>
                  <a:schemeClr val="bg1"/>
                </a:solidFill>
              </a:rPr>
              <a:t>Client is authenticated</a:t>
            </a:r>
          </a:p>
          <a:p>
            <a:pPr indent="-228600">
              <a:lnSpc>
                <a:spcPct val="90000"/>
              </a:lnSpc>
              <a:spcAft>
                <a:spcPts val="600"/>
              </a:spcAft>
              <a:buFont typeface="Arial" panose="020B0604020202020204" pitchFamily="34" charset="0"/>
              <a:buChar char="•"/>
            </a:pPr>
            <a:endParaRPr lang="en-US" sz="2400" dirty="0">
              <a:solidFill>
                <a:schemeClr val="bg1"/>
              </a:solidFill>
            </a:endParaRPr>
          </a:p>
          <a:p>
            <a:pPr marL="285750" indent="-228600">
              <a:lnSpc>
                <a:spcPct val="90000"/>
              </a:lnSpc>
              <a:spcAft>
                <a:spcPts val="600"/>
              </a:spcAft>
              <a:buFont typeface="Arial" panose="020B0604020202020204" pitchFamily="34" charset="0"/>
              <a:buChar char="•"/>
            </a:pPr>
            <a:r>
              <a:rPr lang="en-US" sz="2400" dirty="0" err="1">
                <a:solidFill>
                  <a:schemeClr val="bg1"/>
                </a:solidFill>
              </a:rPr>
              <a:t>response_type</a:t>
            </a:r>
            <a:r>
              <a:rPr lang="en-US" sz="2400" dirty="0">
                <a:solidFill>
                  <a:schemeClr val="bg1"/>
                </a:solidFill>
              </a:rPr>
              <a:t> = code</a:t>
            </a:r>
          </a:p>
        </p:txBody>
      </p:sp>
      <p:pic>
        <p:nvPicPr>
          <p:cNvPr id="4" name="Picture 2" descr="Back Home">
            <a:extLst>
              <a:ext uri="{FF2B5EF4-FFF2-40B4-BE49-F238E27FC236}">
                <a16:creationId xmlns:a16="http://schemas.microsoft.com/office/drawing/2014/main" id="{B1C073CB-B90A-46DD-9991-8FE2DBC0C7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2098413"/>
            <a:ext cx="6250769" cy="250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151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8BF86C40-D13A-44BE-93AB-C77E437CCFA9}"/>
              </a:ext>
            </a:extLst>
          </p:cNvPr>
          <p:cNvSpPr txBox="1">
            <a:spLocks/>
          </p:cNvSpPr>
          <p:nvPr/>
        </p:nvSpPr>
        <p:spPr>
          <a:xfrm>
            <a:off x="838200" y="409141"/>
            <a:ext cx="8106472" cy="8085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Authorization Code flow</a:t>
            </a:r>
          </a:p>
        </p:txBody>
      </p:sp>
      <p:pic>
        <p:nvPicPr>
          <p:cNvPr id="8" name="Picture 2" descr="Back Home">
            <a:extLst>
              <a:ext uri="{FF2B5EF4-FFF2-40B4-BE49-F238E27FC236}">
                <a16:creationId xmlns:a16="http://schemas.microsoft.com/office/drawing/2014/main" id="{C57F88B1-4863-4743-A9EC-991DA6D12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671" y="204570"/>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D04C057E-00DE-461B-BD58-093AD89D03B1}"/>
              </a:ext>
            </a:extLst>
          </p:cNvPr>
          <p:cNvPicPr>
            <a:picLocks noChangeAspect="1"/>
          </p:cNvPicPr>
          <p:nvPr/>
        </p:nvPicPr>
        <p:blipFill>
          <a:blip r:embed="rId4"/>
          <a:stretch>
            <a:fillRect/>
          </a:stretch>
        </p:blipFill>
        <p:spPr>
          <a:xfrm>
            <a:off x="1166585" y="1422222"/>
            <a:ext cx="9858829" cy="5062284"/>
          </a:xfrm>
          <a:prstGeom prst="rect">
            <a:avLst/>
          </a:prstGeom>
        </p:spPr>
      </p:pic>
    </p:spTree>
    <p:extLst>
      <p:ext uri="{BB962C8B-B14F-4D97-AF65-F5344CB8AC3E}">
        <p14:creationId xmlns:p14="http://schemas.microsoft.com/office/powerpoint/2010/main" val="3648880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800" kern="1200">
                <a:solidFill>
                  <a:schemeClr val="bg1"/>
                </a:solidFill>
                <a:latin typeface="+mj-lt"/>
                <a:ea typeface="+mj-ea"/>
                <a:cs typeface="+mj-cs"/>
              </a:rPr>
              <a:t>OIDC </a:t>
            </a:r>
            <a:r>
              <a:rPr lang="en-CH" sz="2800" kern="1200" dirty="0">
                <a:solidFill>
                  <a:schemeClr val="bg1"/>
                </a:solidFill>
                <a:latin typeface="+mj-lt"/>
                <a:ea typeface="+mj-ea"/>
                <a:cs typeface="+mj-cs"/>
              </a:rPr>
              <a:t>H</a:t>
            </a:r>
            <a:r>
              <a:rPr lang="de-CH" sz="2800" kern="1200" dirty="0">
                <a:solidFill>
                  <a:schemeClr val="bg1"/>
                </a:solidFill>
                <a:latin typeface="+mj-lt"/>
                <a:ea typeface="+mj-ea"/>
                <a:cs typeface="+mj-cs"/>
              </a:rPr>
              <a:t>y</a:t>
            </a:r>
            <a:r>
              <a:rPr lang="en-CH" sz="2800" kern="1200" dirty="0">
                <a:solidFill>
                  <a:schemeClr val="bg1"/>
                </a:solidFill>
                <a:latin typeface="+mj-lt"/>
                <a:ea typeface="+mj-ea"/>
                <a:cs typeface="+mj-cs"/>
              </a:rPr>
              <a:t>b</a:t>
            </a:r>
            <a:r>
              <a:rPr lang="de-CH" sz="2800" kern="1200" dirty="0">
                <a:solidFill>
                  <a:schemeClr val="bg1"/>
                </a:solidFill>
                <a:latin typeface="+mj-lt"/>
                <a:ea typeface="+mj-ea"/>
                <a:cs typeface="+mj-cs"/>
              </a:rPr>
              <a:t>r</a:t>
            </a:r>
            <a:r>
              <a:rPr lang="en-CH" sz="2800" kern="1200" dirty="0" err="1">
                <a:solidFill>
                  <a:schemeClr val="bg1"/>
                </a:solidFill>
                <a:latin typeface="+mj-lt"/>
                <a:ea typeface="+mj-ea"/>
                <a:cs typeface="+mj-cs"/>
              </a:rPr>
              <a:t>i</a:t>
            </a:r>
            <a:r>
              <a:rPr lang="de-CH" sz="2800" kern="1200" dirty="0">
                <a:solidFill>
                  <a:schemeClr val="bg1"/>
                </a:solidFill>
                <a:latin typeface="+mj-lt"/>
                <a:ea typeface="+mj-ea"/>
                <a:cs typeface="+mj-cs"/>
              </a:rPr>
              <a:t>d</a:t>
            </a:r>
            <a:r>
              <a:rPr lang="en-US" sz="2800" kern="1200" dirty="0">
                <a:solidFill>
                  <a:schemeClr val="bg1"/>
                </a:solidFill>
                <a:latin typeface="+mj-lt"/>
                <a:ea typeface="+mj-ea"/>
                <a:cs typeface="+mj-cs"/>
              </a:rPr>
              <a:t> flow</a:t>
            </a:r>
          </a:p>
        </p:txBody>
      </p:sp>
      <p:sp>
        <p:nvSpPr>
          <p:cNvPr id="6" name="Textfeld 5">
            <a:extLst>
              <a:ext uri="{FF2B5EF4-FFF2-40B4-BE49-F238E27FC236}">
                <a16:creationId xmlns:a16="http://schemas.microsoft.com/office/drawing/2014/main" id="{7AF04EEB-5976-4BB9-84BF-1921AE3CCEF8}"/>
              </a:ext>
            </a:extLst>
          </p:cNvPr>
          <p:cNvSpPr txBox="1"/>
          <p:nvPr/>
        </p:nvSpPr>
        <p:spPr>
          <a:xfrm>
            <a:off x="643468" y="2324637"/>
            <a:ext cx="3363974" cy="4179194"/>
          </a:xfrm>
          <a:prstGeom prst="rect">
            <a:avLst/>
          </a:prstGeom>
        </p:spPr>
        <p:txBody>
          <a:bodyPr vert="horz" lIns="91440" tIns="45720" rIns="91440" bIns="45720" rtlCol="0">
            <a:noAutofit/>
          </a:bodyPr>
          <a:lstStyle/>
          <a:p>
            <a:pPr marL="285750" indent="-285750">
              <a:buFont typeface="Arial" panose="020B0604020202020204" pitchFamily="34" charset="0"/>
              <a:buChar char="•"/>
            </a:pPr>
            <a:r>
              <a:rPr lang="en-GB" sz="2400" dirty="0">
                <a:solidFill>
                  <a:schemeClr val="bg1"/>
                </a:solidFill>
              </a:rPr>
              <a:t>Mix of the Code and Implicit Flow</a:t>
            </a:r>
            <a:endParaRPr lang="en-CH" sz="2400" dirty="0">
              <a:solidFill>
                <a:schemeClr val="bg1"/>
              </a:solidFill>
            </a:endParaRPr>
          </a:p>
          <a:p>
            <a:endParaRPr lang="en-GB" sz="2400" dirty="0">
              <a:solidFill>
                <a:schemeClr val="bg1"/>
              </a:solidFill>
            </a:endParaRPr>
          </a:p>
          <a:p>
            <a:pPr marL="285750" indent="-285750">
              <a:buFont typeface="Arial" panose="020B0604020202020204" pitchFamily="34" charset="0"/>
              <a:buChar char="•"/>
            </a:pPr>
            <a:r>
              <a:rPr lang="en-GB" sz="2400" dirty="0">
                <a:solidFill>
                  <a:schemeClr val="bg1"/>
                </a:solidFill>
              </a:rPr>
              <a:t>Can be used for Web applications with server side rendering.</a:t>
            </a:r>
            <a:endParaRPr lang="en-CH" sz="2400" dirty="0">
              <a:solidFill>
                <a:schemeClr val="bg1"/>
              </a:solidFill>
            </a:endParaRPr>
          </a:p>
          <a:p>
            <a:endParaRPr lang="en-GB" sz="2400" dirty="0">
              <a:solidFill>
                <a:schemeClr val="bg1"/>
              </a:solidFill>
            </a:endParaRPr>
          </a:p>
          <a:p>
            <a:pPr marL="285750" indent="-285750">
              <a:buFont typeface="Arial" panose="020B0604020202020204" pitchFamily="34" charset="0"/>
              <a:buChar char="•"/>
            </a:pPr>
            <a:r>
              <a:rPr lang="en-US" altLang="en-US" sz="2400" dirty="0" err="1">
                <a:solidFill>
                  <a:schemeClr val="bg1"/>
                </a:solidFill>
              </a:rPr>
              <a:t>response_type</a:t>
            </a:r>
            <a:r>
              <a:rPr lang="en-US" altLang="en-US" sz="2400" dirty="0">
                <a:solidFill>
                  <a:schemeClr val="bg1"/>
                </a:solidFill>
              </a:rPr>
              <a:t> = code </a:t>
            </a:r>
            <a:r>
              <a:rPr lang="en-US" altLang="en-US" sz="2400" dirty="0" err="1">
                <a:solidFill>
                  <a:schemeClr val="bg1"/>
                </a:solidFill>
              </a:rPr>
              <a:t>id_token</a:t>
            </a:r>
            <a:r>
              <a:rPr lang="en-CH" altLang="en-US" sz="2400" dirty="0">
                <a:solidFill>
                  <a:schemeClr val="bg1"/>
                </a:solidFill>
              </a:rPr>
              <a:t> | </a:t>
            </a:r>
            <a:r>
              <a:rPr lang="en-GB" sz="2400" dirty="0">
                <a:solidFill>
                  <a:schemeClr val="bg1"/>
                </a:solidFill>
              </a:rPr>
              <a:t>code </a:t>
            </a:r>
            <a:r>
              <a:rPr lang="en-GB" sz="2400" dirty="0" err="1">
                <a:solidFill>
                  <a:schemeClr val="bg1"/>
                </a:solidFill>
              </a:rPr>
              <a:t>id_token</a:t>
            </a:r>
            <a:r>
              <a:rPr lang="en-GB" sz="2400" dirty="0">
                <a:solidFill>
                  <a:schemeClr val="bg1"/>
                </a:solidFill>
              </a:rPr>
              <a:t> token</a:t>
            </a:r>
            <a:r>
              <a:rPr lang="en-CH" sz="2400" dirty="0">
                <a:solidFill>
                  <a:schemeClr val="bg1"/>
                </a:solidFill>
              </a:rPr>
              <a:t> | </a:t>
            </a:r>
            <a:r>
              <a:rPr lang="en-GB" sz="2400" dirty="0">
                <a:solidFill>
                  <a:schemeClr val="bg1"/>
                </a:solidFill>
              </a:rPr>
              <a:t>code token </a:t>
            </a:r>
          </a:p>
        </p:txBody>
      </p:sp>
      <p:pic>
        <p:nvPicPr>
          <p:cNvPr id="4" name="Picture 2" descr="Back Home">
            <a:extLst>
              <a:ext uri="{FF2B5EF4-FFF2-40B4-BE49-F238E27FC236}">
                <a16:creationId xmlns:a16="http://schemas.microsoft.com/office/drawing/2014/main" id="{B1C073CB-B90A-46DD-9991-8FE2DBC0C7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2098413"/>
            <a:ext cx="6250769" cy="250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702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FFC131CF-A91A-45BF-831D-43A5360AAF69}"/>
              </a:ext>
            </a:extLst>
          </p:cNvPr>
          <p:cNvSpPr txBox="1">
            <a:spLocks/>
          </p:cNvSpPr>
          <p:nvPr/>
        </p:nvSpPr>
        <p:spPr>
          <a:xfrm>
            <a:off x="801671" y="558111"/>
            <a:ext cx="7260772" cy="795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Hybrid flow</a:t>
            </a:r>
          </a:p>
        </p:txBody>
      </p:sp>
      <p:pic>
        <p:nvPicPr>
          <p:cNvPr id="8" name="Picture 2" descr="Back Home">
            <a:extLst>
              <a:ext uri="{FF2B5EF4-FFF2-40B4-BE49-F238E27FC236}">
                <a16:creationId xmlns:a16="http://schemas.microsoft.com/office/drawing/2014/main" id="{B6229B2C-C009-4392-82B8-C672FBC4C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2099" y="347057"/>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BD0CBA1B-D311-49DE-84D8-FE77A7D09690}"/>
              </a:ext>
            </a:extLst>
          </p:cNvPr>
          <p:cNvPicPr>
            <a:picLocks noChangeAspect="1"/>
          </p:cNvPicPr>
          <p:nvPr/>
        </p:nvPicPr>
        <p:blipFill>
          <a:blip r:embed="rId4"/>
          <a:stretch>
            <a:fillRect/>
          </a:stretch>
        </p:blipFill>
        <p:spPr>
          <a:xfrm>
            <a:off x="1169508" y="1470505"/>
            <a:ext cx="9852983" cy="5040438"/>
          </a:xfrm>
          <a:prstGeom prst="rect">
            <a:avLst/>
          </a:prstGeom>
        </p:spPr>
      </p:pic>
    </p:spTree>
    <p:extLst>
      <p:ext uri="{BB962C8B-B14F-4D97-AF65-F5344CB8AC3E}">
        <p14:creationId xmlns:p14="http://schemas.microsoft.com/office/powerpoint/2010/main" val="3568274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3">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5">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Textfeld 1">
            <a:extLst>
              <a:ext uri="{FF2B5EF4-FFF2-40B4-BE49-F238E27FC236}">
                <a16:creationId xmlns:a16="http://schemas.microsoft.com/office/drawing/2014/main" id="{B5619178-272B-4C5A-9561-6D5F033D924B}"/>
              </a:ext>
            </a:extLst>
          </p:cNvPr>
          <p:cNvGraphicFramePr/>
          <p:nvPr>
            <p:extLst>
              <p:ext uri="{D42A27DB-BD31-4B8C-83A1-F6EECF244321}">
                <p14:modId xmlns:p14="http://schemas.microsoft.com/office/powerpoint/2010/main" val="3928622487"/>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0795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solidFill>
                  <a:schemeClr val="bg1"/>
                </a:solidFill>
              </a:rPr>
              <a:t>Native App PKCE Authorization Code Flow</a:t>
            </a:r>
          </a:p>
        </p:txBody>
      </p:sp>
      <p:sp>
        <p:nvSpPr>
          <p:cNvPr id="6" name="Textfeld 5">
            <a:extLst>
              <a:ext uri="{FF2B5EF4-FFF2-40B4-BE49-F238E27FC236}">
                <a16:creationId xmlns:a16="http://schemas.microsoft.com/office/drawing/2014/main" id="{7AF04EEB-5976-4BB9-84BF-1921AE3CCEF8}"/>
              </a:ext>
            </a:extLst>
          </p:cNvPr>
          <p:cNvSpPr txBox="1"/>
          <p:nvPr/>
        </p:nvSpPr>
        <p:spPr>
          <a:xfrm>
            <a:off x="643468" y="2638044"/>
            <a:ext cx="3363974" cy="3415622"/>
          </a:xfrm>
          <a:prstGeom prst="rect">
            <a:avLst/>
          </a:prstGeom>
        </p:spPr>
        <p:txBody>
          <a:bodyPr vert="horz" lIns="91440" tIns="45720" rIns="91440" bIns="45720" rtlCol="0">
            <a:normAutofit/>
          </a:bodyPr>
          <a:lstStyle/>
          <a:p>
            <a:r>
              <a:rPr lang="en-GB" sz="2000" dirty="0">
                <a:solidFill>
                  <a:schemeClr val="bg1"/>
                </a:solidFill>
              </a:rPr>
              <a:t>RFC 7636</a:t>
            </a:r>
            <a:endParaRPr lang="en-CH" sz="2000" dirty="0">
              <a:solidFill>
                <a:schemeClr val="bg1"/>
              </a:solidFill>
            </a:endParaRPr>
          </a:p>
          <a:p>
            <a:endParaRPr lang="en-CH" sz="2000" dirty="0">
              <a:hlinkClick r:id="rId3">
                <a:extLst>
                  <a:ext uri="{A12FA001-AC4F-418D-AE19-62706E023703}">
                    <ahyp:hlinkClr xmlns:ahyp="http://schemas.microsoft.com/office/drawing/2018/hyperlinkcolor" val="tx"/>
                  </a:ext>
                </a:extLst>
              </a:hlinkClick>
            </a:endParaRPr>
          </a:p>
          <a:p>
            <a:r>
              <a:rPr lang="en-GB" sz="20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https://tools.ietf.org/html/rfc7636</a:t>
            </a:r>
            <a:endParaRPr lang="en-GB" sz="2000" dirty="0">
              <a:solidFill>
                <a:schemeClr val="accent1">
                  <a:lumMod val="60000"/>
                  <a:lumOff val="40000"/>
                </a:schemeClr>
              </a:solidFill>
            </a:endParaRPr>
          </a:p>
        </p:txBody>
      </p:sp>
      <p:pic>
        <p:nvPicPr>
          <p:cNvPr id="4" name="Picture 2" descr="Back Home">
            <a:extLst>
              <a:ext uri="{FF2B5EF4-FFF2-40B4-BE49-F238E27FC236}">
                <a16:creationId xmlns:a16="http://schemas.microsoft.com/office/drawing/2014/main" id="{B1C073CB-B90A-46DD-9991-8FE2DBC0C77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97763" y="2098413"/>
            <a:ext cx="6250769" cy="250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903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D2216887-FB26-45FC-80CF-6B14C2B301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514" y="643467"/>
            <a:ext cx="10488971" cy="5571066"/>
          </a:xfrm>
          <a:prstGeom prst="rect">
            <a:avLst/>
          </a:prstGeom>
        </p:spPr>
      </p:pic>
    </p:spTree>
    <p:extLst>
      <p:ext uri="{BB962C8B-B14F-4D97-AF65-F5344CB8AC3E}">
        <p14:creationId xmlns:p14="http://schemas.microsoft.com/office/powerpoint/2010/main" val="4256673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2800" dirty="0">
                <a:solidFill>
                  <a:schemeClr val="bg1"/>
                </a:solidFill>
              </a:rPr>
              <a:t>S</a:t>
            </a:r>
            <a:r>
              <a:rPr lang="en-CH" sz="2800" dirty="0" err="1">
                <a:solidFill>
                  <a:schemeClr val="bg1"/>
                </a:solidFill>
              </a:rPr>
              <a:t>i</a:t>
            </a:r>
            <a:r>
              <a:rPr lang="de-CH" sz="2800" dirty="0">
                <a:solidFill>
                  <a:schemeClr val="bg1"/>
                </a:solidFill>
              </a:rPr>
              <a:t>n</a:t>
            </a:r>
            <a:r>
              <a:rPr lang="en-CH" sz="2800" dirty="0">
                <a:solidFill>
                  <a:schemeClr val="bg1"/>
                </a:solidFill>
              </a:rPr>
              <a:t>g</a:t>
            </a:r>
            <a:r>
              <a:rPr lang="de-CH" sz="2800" dirty="0">
                <a:solidFill>
                  <a:schemeClr val="bg1"/>
                </a:solidFill>
              </a:rPr>
              <a:t>l</a:t>
            </a:r>
            <a:r>
              <a:rPr lang="en-CH" sz="2800" dirty="0">
                <a:solidFill>
                  <a:schemeClr val="bg1"/>
                </a:solidFill>
              </a:rPr>
              <a:t>e </a:t>
            </a:r>
            <a:r>
              <a:rPr lang="de-CH" sz="2800" dirty="0">
                <a:solidFill>
                  <a:schemeClr val="bg1"/>
                </a:solidFill>
              </a:rPr>
              <a:t>P</a:t>
            </a:r>
            <a:r>
              <a:rPr lang="en-CH" sz="2800" dirty="0">
                <a:solidFill>
                  <a:schemeClr val="bg1"/>
                </a:solidFill>
              </a:rPr>
              <a:t>a</a:t>
            </a:r>
            <a:r>
              <a:rPr lang="de-CH" sz="2800" dirty="0">
                <a:solidFill>
                  <a:schemeClr val="bg1"/>
                </a:solidFill>
              </a:rPr>
              <a:t>g</a:t>
            </a:r>
            <a:r>
              <a:rPr lang="en-CH" sz="2800" dirty="0">
                <a:solidFill>
                  <a:schemeClr val="bg1"/>
                </a:solidFill>
              </a:rPr>
              <a:t>e </a:t>
            </a:r>
            <a:r>
              <a:rPr lang="de-CH" sz="2800" dirty="0">
                <a:solidFill>
                  <a:schemeClr val="bg1"/>
                </a:solidFill>
              </a:rPr>
              <a:t>A</a:t>
            </a:r>
            <a:r>
              <a:rPr lang="en-CH" sz="2800" dirty="0">
                <a:solidFill>
                  <a:schemeClr val="bg1"/>
                </a:solidFill>
              </a:rPr>
              <a:t>p</a:t>
            </a:r>
            <a:r>
              <a:rPr lang="de-CH" sz="2800" dirty="0">
                <a:solidFill>
                  <a:schemeClr val="bg1"/>
                </a:solidFill>
              </a:rPr>
              <a:t>p</a:t>
            </a:r>
            <a:r>
              <a:rPr lang="en-CH" sz="2800" dirty="0">
                <a:solidFill>
                  <a:schemeClr val="bg1"/>
                </a:solidFill>
              </a:rPr>
              <a:t>l</a:t>
            </a:r>
            <a:r>
              <a:rPr lang="de-CH" sz="2800" dirty="0">
                <a:solidFill>
                  <a:schemeClr val="bg1"/>
                </a:solidFill>
              </a:rPr>
              <a:t>i</a:t>
            </a:r>
            <a:r>
              <a:rPr lang="en-CH" sz="2800" dirty="0">
                <a:solidFill>
                  <a:schemeClr val="bg1"/>
                </a:solidFill>
              </a:rPr>
              <a:t>c</a:t>
            </a:r>
            <a:r>
              <a:rPr lang="de-CH" sz="2800" dirty="0">
                <a:solidFill>
                  <a:schemeClr val="bg1"/>
                </a:solidFill>
              </a:rPr>
              <a:t>a</a:t>
            </a:r>
            <a:r>
              <a:rPr lang="en-CH" sz="2800" dirty="0">
                <a:solidFill>
                  <a:schemeClr val="bg1"/>
                </a:solidFill>
              </a:rPr>
              <a:t>t</a:t>
            </a:r>
            <a:r>
              <a:rPr lang="de-CH" sz="2800" dirty="0">
                <a:solidFill>
                  <a:schemeClr val="bg1"/>
                </a:solidFill>
              </a:rPr>
              <a:t>i</a:t>
            </a:r>
            <a:r>
              <a:rPr lang="en-CH" sz="2800" dirty="0">
                <a:solidFill>
                  <a:schemeClr val="bg1"/>
                </a:solidFill>
              </a:rPr>
              <a:t>o</a:t>
            </a:r>
            <a:r>
              <a:rPr lang="de-CH" sz="2800" dirty="0">
                <a:solidFill>
                  <a:schemeClr val="bg1"/>
                </a:solidFill>
              </a:rPr>
              <a:t>n</a:t>
            </a:r>
            <a:r>
              <a:rPr lang="en-CH" sz="2800" dirty="0">
                <a:solidFill>
                  <a:schemeClr val="bg1"/>
                </a:solidFill>
              </a:rPr>
              <a:t>s</a:t>
            </a:r>
            <a:endParaRPr lang="en-GB" sz="2800" dirty="0">
              <a:solidFill>
                <a:schemeClr val="bg1"/>
              </a:solidFill>
              <a:hlinkClick r:id="rId3">
                <a:extLst>
                  <a:ext uri="{A12FA001-AC4F-418D-AE19-62706E023703}">
                    <ahyp:hlinkClr xmlns:ahyp="http://schemas.microsoft.com/office/drawing/2018/hyperlinkcolor" val="tx"/>
                  </a:ext>
                </a:extLst>
              </a:hlinkClick>
            </a:endParaRPr>
          </a:p>
        </p:txBody>
      </p:sp>
      <p:sp>
        <p:nvSpPr>
          <p:cNvPr id="6" name="Textfeld 5">
            <a:extLst>
              <a:ext uri="{FF2B5EF4-FFF2-40B4-BE49-F238E27FC236}">
                <a16:creationId xmlns:a16="http://schemas.microsoft.com/office/drawing/2014/main" id="{7AF04EEB-5976-4BB9-84BF-1921AE3CCEF8}"/>
              </a:ext>
            </a:extLst>
          </p:cNvPr>
          <p:cNvSpPr txBox="1"/>
          <p:nvPr/>
        </p:nvSpPr>
        <p:spPr>
          <a:xfrm>
            <a:off x="643468" y="2638044"/>
            <a:ext cx="3363974" cy="3415622"/>
          </a:xfrm>
          <a:prstGeom prst="rect">
            <a:avLst/>
          </a:prstGeom>
        </p:spPr>
        <p:txBody>
          <a:bodyPr vert="horz" lIns="91440" tIns="45720" rIns="91440" bIns="45720" rtlCol="0">
            <a:normAutofit/>
          </a:bodyPr>
          <a:lstStyle/>
          <a:p>
            <a:r>
              <a:rPr lang="en-CH" sz="2400" dirty="0">
                <a:solidFill>
                  <a:schemeClr val="bg1"/>
                </a:solidFill>
              </a:rPr>
              <a:t>Cookies</a:t>
            </a:r>
          </a:p>
          <a:p>
            <a:endParaRPr lang="en-CH" sz="2400" dirty="0">
              <a:solidFill>
                <a:schemeClr val="bg1"/>
              </a:solidFill>
            </a:endParaRPr>
          </a:p>
          <a:p>
            <a:r>
              <a:rPr lang="en-CH" sz="2400" dirty="0">
                <a:solidFill>
                  <a:schemeClr val="bg1"/>
                </a:solidFill>
              </a:rPr>
              <a:t>OIDC Code Flow with PKCE</a:t>
            </a:r>
          </a:p>
          <a:p>
            <a:endParaRPr lang="en-CH" sz="2400" dirty="0">
              <a:solidFill>
                <a:schemeClr val="bg1"/>
              </a:solidFill>
            </a:endParaRPr>
          </a:p>
          <a:p>
            <a:r>
              <a:rPr lang="en-CH" sz="2400" dirty="0">
                <a:solidFill>
                  <a:schemeClr val="bg1"/>
                </a:solidFill>
              </a:rPr>
              <a:t>OIDC Implicit Flow</a:t>
            </a:r>
          </a:p>
          <a:p>
            <a:endParaRPr lang="en-CH" sz="2000" dirty="0">
              <a:hlinkClick r:id="rId3"/>
            </a:endParaRPr>
          </a:p>
        </p:txBody>
      </p:sp>
      <p:pic>
        <p:nvPicPr>
          <p:cNvPr id="8" name="Picture 7">
            <a:extLst>
              <a:ext uri="{FF2B5EF4-FFF2-40B4-BE49-F238E27FC236}">
                <a16:creationId xmlns:a16="http://schemas.microsoft.com/office/drawing/2014/main" id="{62405B16-55F3-4536-B95B-1B73394A48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1235" y="190451"/>
            <a:ext cx="5338802" cy="6667549"/>
          </a:xfrm>
          <a:prstGeom prst="rect">
            <a:avLst/>
          </a:prstGeom>
        </p:spPr>
      </p:pic>
    </p:spTree>
    <p:extLst>
      <p:ext uri="{BB962C8B-B14F-4D97-AF65-F5344CB8AC3E}">
        <p14:creationId xmlns:p14="http://schemas.microsoft.com/office/powerpoint/2010/main" val="2715695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77455" y="497710"/>
            <a:ext cx="7648359" cy="1311772"/>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2000" dirty="0"/>
              <a:t>OpenID Connect </a:t>
            </a:r>
            <a:r>
              <a:rPr lang="en-CH" sz="12000" dirty="0"/>
              <a:t>C</a:t>
            </a:r>
            <a:r>
              <a:rPr lang="de-CH" sz="12000" dirty="0"/>
              <a:t>o</a:t>
            </a:r>
            <a:r>
              <a:rPr lang="en-CH" sz="12000" dirty="0"/>
              <a:t>d</a:t>
            </a:r>
            <a:r>
              <a:rPr lang="de-CH" sz="12000" dirty="0"/>
              <a:t>e</a:t>
            </a:r>
            <a:r>
              <a:rPr lang="en-CH" sz="12000" dirty="0"/>
              <a:t> </a:t>
            </a:r>
            <a:r>
              <a:rPr lang="de-CH" sz="12000" dirty="0"/>
              <a:t>f</a:t>
            </a:r>
            <a:r>
              <a:rPr lang="en-CH" sz="12000" dirty="0"/>
              <a:t>l</a:t>
            </a:r>
            <a:r>
              <a:rPr lang="de-CH" sz="12000" dirty="0"/>
              <a:t>o</a:t>
            </a:r>
            <a:r>
              <a:rPr lang="en-CH" sz="12000" dirty="0"/>
              <a:t>w </a:t>
            </a:r>
            <a:r>
              <a:rPr lang="de-CH" sz="12000" dirty="0"/>
              <a:t>w</a:t>
            </a:r>
            <a:r>
              <a:rPr lang="en-CH" sz="12000" dirty="0" err="1"/>
              <a:t>ith</a:t>
            </a:r>
            <a:r>
              <a:rPr lang="en-CH" sz="12000" dirty="0"/>
              <a:t> </a:t>
            </a:r>
            <a:r>
              <a:rPr lang="de-CH" sz="12000" dirty="0"/>
              <a:t>P</a:t>
            </a:r>
            <a:r>
              <a:rPr lang="en-CH" sz="12000" dirty="0"/>
              <a:t>K</a:t>
            </a:r>
            <a:r>
              <a:rPr lang="de-CH" sz="12000" dirty="0"/>
              <a:t>C</a:t>
            </a:r>
            <a:r>
              <a:rPr lang="en-CH" sz="12000" dirty="0"/>
              <a:t>E</a:t>
            </a:r>
            <a:endParaRPr lang="en-GB" sz="12000" dirty="0"/>
          </a:p>
        </p:txBody>
      </p:sp>
      <p:sp>
        <p:nvSpPr>
          <p:cNvPr id="6" name="Textfeld 5">
            <a:extLst>
              <a:ext uri="{FF2B5EF4-FFF2-40B4-BE49-F238E27FC236}">
                <a16:creationId xmlns:a16="http://schemas.microsoft.com/office/drawing/2014/main" id="{0CE00204-14AC-4CD7-9EA2-5C5B92D75A67}"/>
              </a:ext>
            </a:extLst>
          </p:cNvPr>
          <p:cNvSpPr txBox="1"/>
          <p:nvPr/>
        </p:nvSpPr>
        <p:spPr>
          <a:xfrm>
            <a:off x="877455" y="2508333"/>
            <a:ext cx="10437090" cy="301621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For browser applications, SPAs</a:t>
            </a:r>
          </a:p>
          <a:p>
            <a:endParaRPr lang="en-GB" sz="1000" dirty="0">
              <a:latin typeface="+mj-lt"/>
            </a:endParaRPr>
          </a:p>
          <a:p>
            <a:pPr marL="285750" indent="-285750">
              <a:buFont typeface="Arial" panose="020B0604020202020204" pitchFamily="34" charset="0"/>
              <a:buChar char="•"/>
            </a:pPr>
            <a:r>
              <a:rPr lang="en-GB" sz="4000" dirty="0">
                <a:latin typeface="+mj-lt"/>
              </a:rPr>
              <a:t>Client is not authenticated, or trusted</a:t>
            </a:r>
          </a:p>
          <a:p>
            <a:endParaRPr lang="en-GB" sz="1000" dirty="0">
              <a:latin typeface="+mj-lt"/>
            </a:endParaRPr>
          </a:p>
          <a:p>
            <a:pPr marL="285750" indent="-285750">
              <a:buFont typeface="Arial" panose="020B0604020202020204" pitchFamily="34" charset="0"/>
              <a:buChar char="•"/>
            </a:pPr>
            <a:r>
              <a:rPr lang="en-GB" sz="4000" dirty="0" err="1">
                <a:latin typeface="+mj-lt"/>
              </a:rPr>
              <a:t>response_type</a:t>
            </a:r>
            <a:r>
              <a:rPr lang="en-GB" sz="4000" dirty="0">
                <a:latin typeface="+mj-lt"/>
              </a:rPr>
              <a:t> = </a:t>
            </a:r>
            <a:r>
              <a:rPr lang="en-CH" sz="4000" dirty="0">
                <a:latin typeface="+mj-lt"/>
              </a:rPr>
              <a:t>c</a:t>
            </a:r>
            <a:r>
              <a:rPr lang="de-CH" sz="4000" dirty="0">
                <a:latin typeface="+mj-lt"/>
              </a:rPr>
              <a:t>o</a:t>
            </a:r>
            <a:r>
              <a:rPr lang="en-CH" sz="4000" dirty="0">
                <a:latin typeface="+mj-lt"/>
              </a:rPr>
              <a:t>d</a:t>
            </a:r>
            <a:r>
              <a:rPr lang="de-CH" sz="4000" dirty="0">
                <a:latin typeface="+mj-lt"/>
              </a:rPr>
              <a:t>e</a:t>
            </a:r>
            <a:endParaRPr lang="en-CH" sz="4000" dirty="0">
              <a:latin typeface="+mj-lt"/>
            </a:endParaRPr>
          </a:p>
          <a:p>
            <a:endParaRPr lang="en-GB" sz="1000" dirty="0"/>
          </a:p>
          <a:p>
            <a:pPr marL="285750" indent="-285750">
              <a:buFont typeface="Arial" panose="020B0604020202020204" pitchFamily="34" charset="0"/>
              <a:buChar char="•"/>
            </a:pPr>
            <a:r>
              <a:rPr lang="en-CH" sz="4000" dirty="0">
                <a:latin typeface="+mj-lt"/>
              </a:rPr>
              <a:t>NO SECRET</a:t>
            </a:r>
            <a:endParaRPr lang="en-GB" sz="4000" dirty="0">
              <a:latin typeface="+mj-lt"/>
            </a:endParaRPr>
          </a:p>
        </p:txBody>
      </p:sp>
      <p:pic>
        <p:nvPicPr>
          <p:cNvPr id="4" name="Picture 2" descr="Back Home">
            <a:extLst>
              <a:ext uri="{FF2B5EF4-FFF2-40B4-BE49-F238E27FC236}">
                <a16:creationId xmlns:a16="http://schemas.microsoft.com/office/drawing/2014/main" id="{ADC65542-2FC2-4134-8881-EF06393DF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4386" y="396110"/>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2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2800" dirty="0">
                <a:solidFill>
                  <a:schemeClr val="bg1"/>
                </a:solidFill>
              </a:rPr>
              <a:t>O</a:t>
            </a:r>
            <a:r>
              <a:rPr lang="en-CH" sz="2800" dirty="0">
                <a:solidFill>
                  <a:schemeClr val="bg1"/>
                </a:solidFill>
              </a:rPr>
              <a:t>A</a:t>
            </a:r>
            <a:r>
              <a:rPr lang="de-CH" sz="2800" dirty="0">
                <a:solidFill>
                  <a:schemeClr val="bg1"/>
                </a:solidFill>
              </a:rPr>
              <a:t>u</a:t>
            </a:r>
            <a:r>
              <a:rPr lang="en-CH" sz="2800" dirty="0">
                <a:solidFill>
                  <a:schemeClr val="bg1"/>
                </a:solidFill>
              </a:rPr>
              <a:t>t</a:t>
            </a:r>
            <a:r>
              <a:rPr lang="de-CH" sz="2800" dirty="0">
                <a:solidFill>
                  <a:schemeClr val="bg1"/>
                </a:solidFill>
              </a:rPr>
              <a:t>h</a:t>
            </a:r>
            <a:r>
              <a:rPr lang="en-CH" sz="2800" dirty="0">
                <a:solidFill>
                  <a:schemeClr val="bg1"/>
                </a:solidFill>
              </a:rPr>
              <a:t> D</a:t>
            </a:r>
            <a:r>
              <a:rPr lang="de-CH" sz="2800" dirty="0">
                <a:solidFill>
                  <a:schemeClr val="bg1"/>
                </a:solidFill>
              </a:rPr>
              <a:t>e</a:t>
            </a:r>
            <a:r>
              <a:rPr lang="en-CH" sz="2800" dirty="0">
                <a:solidFill>
                  <a:schemeClr val="bg1"/>
                </a:solidFill>
              </a:rPr>
              <a:t>v</a:t>
            </a:r>
            <a:r>
              <a:rPr lang="de-CH" sz="2800" dirty="0">
                <a:solidFill>
                  <a:schemeClr val="bg1"/>
                </a:solidFill>
              </a:rPr>
              <a:t>i</a:t>
            </a:r>
            <a:r>
              <a:rPr lang="en-CH" sz="2800" dirty="0">
                <a:solidFill>
                  <a:schemeClr val="bg1"/>
                </a:solidFill>
              </a:rPr>
              <a:t>c</a:t>
            </a:r>
            <a:r>
              <a:rPr lang="de-CH" sz="2800" dirty="0">
                <a:solidFill>
                  <a:schemeClr val="bg1"/>
                </a:solidFill>
              </a:rPr>
              <a:t>e</a:t>
            </a:r>
            <a:r>
              <a:rPr lang="en-CH" sz="2800" dirty="0">
                <a:solidFill>
                  <a:schemeClr val="bg1"/>
                </a:solidFill>
              </a:rPr>
              <a:t> </a:t>
            </a:r>
            <a:r>
              <a:rPr lang="de-CH" sz="2800" dirty="0">
                <a:solidFill>
                  <a:schemeClr val="bg1"/>
                </a:solidFill>
              </a:rPr>
              <a:t>F</a:t>
            </a:r>
            <a:r>
              <a:rPr lang="en-CH" sz="2800" dirty="0">
                <a:solidFill>
                  <a:schemeClr val="bg1"/>
                </a:solidFill>
              </a:rPr>
              <a:t>l</a:t>
            </a:r>
            <a:r>
              <a:rPr lang="de-CH" sz="2800" dirty="0">
                <a:solidFill>
                  <a:schemeClr val="bg1"/>
                </a:solidFill>
              </a:rPr>
              <a:t>o</a:t>
            </a:r>
            <a:r>
              <a:rPr lang="en-CH" sz="2800" dirty="0">
                <a:solidFill>
                  <a:schemeClr val="bg1"/>
                </a:solidFill>
              </a:rPr>
              <a:t>w</a:t>
            </a:r>
            <a:endParaRPr lang="en-GB" sz="2800" dirty="0">
              <a:solidFill>
                <a:schemeClr val="bg1"/>
              </a:solidFill>
              <a:hlinkClick r:id="rId3">
                <a:extLst>
                  <a:ext uri="{A12FA001-AC4F-418D-AE19-62706E023703}">
                    <ahyp:hlinkClr xmlns:ahyp="http://schemas.microsoft.com/office/drawing/2018/hyperlinkcolor" val="tx"/>
                  </a:ext>
                </a:extLst>
              </a:hlinkClick>
            </a:endParaRPr>
          </a:p>
        </p:txBody>
      </p:sp>
      <p:sp>
        <p:nvSpPr>
          <p:cNvPr id="6" name="Textfeld 5">
            <a:extLst>
              <a:ext uri="{FF2B5EF4-FFF2-40B4-BE49-F238E27FC236}">
                <a16:creationId xmlns:a16="http://schemas.microsoft.com/office/drawing/2014/main" id="{7AF04EEB-5976-4BB9-84BF-1921AE3CCEF8}"/>
              </a:ext>
            </a:extLst>
          </p:cNvPr>
          <p:cNvSpPr txBox="1"/>
          <p:nvPr/>
        </p:nvSpPr>
        <p:spPr>
          <a:xfrm>
            <a:off x="643468" y="2638044"/>
            <a:ext cx="3363974" cy="3415622"/>
          </a:xfrm>
          <a:prstGeom prst="rect">
            <a:avLst/>
          </a:prstGeom>
        </p:spPr>
        <p:txBody>
          <a:bodyPr vert="horz" lIns="91440" tIns="45720" rIns="91440" bIns="45720" rtlCol="0">
            <a:normAutofit/>
          </a:bodyPr>
          <a:lstStyle/>
          <a:p>
            <a:r>
              <a:rPr lang="en-GB" sz="2000" dirty="0">
                <a:solidFill>
                  <a:schemeClr val="bg1"/>
                </a:solidFill>
              </a:rPr>
              <a:t>RFC 7636</a:t>
            </a:r>
            <a:endParaRPr lang="en-CH" sz="2000" dirty="0">
              <a:solidFill>
                <a:schemeClr val="bg1"/>
              </a:solidFill>
            </a:endParaRPr>
          </a:p>
          <a:p>
            <a:endParaRPr lang="en-CH" sz="2000" dirty="0">
              <a:hlinkClick r:id="rId3"/>
            </a:endParaRPr>
          </a:p>
          <a:p>
            <a:r>
              <a:rPr lang="en-GB" sz="20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https://tools.ietf.org/html/draft-ietf-oauth-device-flow-12</a:t>
            </a:r>
            <a:endParaRPr lang="en-CH" sz="2000" dirty="0">
              <a:solidFill>
                <a:schemeClr val="accent1">
                  <a:lumMod val="60000"/>
                  <a:lumOff val="40000"/>
                </a:schemeClr>
              </a:solidFill>
            </a:endParaRPr>
          </a:p>
        </p:txBody>
      </p:sp>
      <p:pic>
        <p:nvPicPr>
          <p:cNvPr id="7" name="Grafik 3">
            <a:extLst>
              <a:ext uri="{FF2B5EF4-FFF2-40B4-BE49-F238E27FC236}">
                <a16:creationId xmlns:a16="http://schemas.microsoft.com/office/drawing/2014/main" id="{345DD95C-EDAA-4EBA-9994-D4EF02CE1174}"/>
              </a:ext>
            </a:extLst>
          </p:cNvPr>
          <p:cNvPicPr>
            <a:picLocks noChangeAspect="1"/>
          </p:cNvPicPr>
          <p:nvPr/>
        </p:nvPicPr>
        <p:blipFill>
          <a:blip r:embed="rId5"/>
          <a:stretch>
            <a:fillRect/>
          </a:stretch>
        </p:blipFill>
        <p:spPr>
          <a:xfrm>
            <a:off x="5731573" y="643467"/>
            <a:ext cx="5383148" cy="5410199"/>
          </a:xfrm>
          <a:prstGeom prst="rect">
            <a:avLst/>
          </a:prstGeom>
        </p:spPr>
      </p:pic>
    </p:spTree>
    <p:extLst>
      <p:ext uri="{BB962C8B-B14F-4D97-AF65-F5344CB8AC3E}">
        <p14:creationId xmlns:p14="http://schemas.microsoft.com/office/powerpoint/2010/main" val="619017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DA72FF3-584F-4727-B023-58AAE4D5BBDD}"/>
              </a:ext>
            </a:extLst>
          </p:cNvPr>
          <p:cNvPicPr>
            <a:picLocks noChangeAspect="1"/>
          </p:cNvPicPr>
          <p:nvPr/>
        </p:nvPicPr>
        <p:blipFill>
          <a:blip r:embed="rId3"/>
          <a:stretch>
            <a:fillRect/>
          </a:stretch>
        </p:blipFill>
        <p:spPr>
          <a:xfrm>
            <a:off x="2739937" y="643467"/>
            <a:ext cx="6712126" cy="5571066"/>
          </a:xfrm>
          <a:prstGeom prst="rect">
            <a:avLst/>
          </a:prstGeom>
        </p:spPr>
      </p:pic>
    </p:spTree>
    <p:extLst>
      <p:ext uri="{BB962C8B-B14F-4D97-AF65-F5344CB8AC3E}">
        <p14:creationId xmlns:p14="http://schemas.microsoft.com/office/powerpoint/2010/main" val="3916353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272877" y="5248297"/>
            <a:ext cx="9478818" cy="1274617"/>
          </a:xfrm>
        </p:spPr>
        <p:txBody>
          <a:bodyPr>
            <a:noAutofit/>
          </a:bodyPr>
          <a:lstStyle/>
          <a:p>
            <a:pPr>
              <a:lnSpc>
                <a:spcPct val="150000"/>
              </a:lnSpc>
            </a:pPr>
            <a:r>
              <a:rPr lang="en-GB" sz="1800" dirty="0">
                <a:hlinkClick r:id="rId3"/>
              </a:rPr>
              <a:t>https://github.com/damienbod/AspNetCoreHybridFlowWithApi </a:t>
            </a:r>
            <a:r>
              <a:rPr lang="en-GB" sz="1800" dirty="0">
                <a:hlinkClick r:id="rId4"/>
              </a:rPr>
              <a:t>https://github.com/damienbod/AspNetCoreWindowsAuth</a:t>
            </a:r>
            <a:endParaRPr lang="en-GB" sz="1800" dirty="0"/>
          </a:p>
        </p:txBody>
      </p:sp>
      <p:sp>
        <p:nvSpPr>
          <p:cNvPr id="2" name="Textfeld 1">
            <a:extLst>
              <a:ext uri="{FF2B5EF4-FFF2-40B4-BE49-F238E27FC236}">
                <a16:creationId xmlns:a16="http://schemas.microsoft.com/office/drawing/2014/main" id="{19A9744A-3266-40C5-9BCC-BA94E8E857AF}"/>
              </a:ext>
            </a:extLst>
          </p:cNvPr>
          <p:cNvSpPr txBox="1"/>
          <p:nvPr/>
        </p:nvSpPr>
        <p:spPr>
          <a:xfrm>
            <a:off x="1272877" y="2454935"/>
            <a:ext cx="10553262" cy="646331"/>
          </a:xfrm>
          <a:prstGeom prst="rect">
            <a:avLst/>
          </a:prstGeom>
          <a:noFill/>
        </p:spPr>
        <p:txBody>
          <a:bodyPr wrap="square" rtlCol="0">
            <a:spAutoFit/>
          </a:bodyPr>
          <a:lstStyle/>
          <a:p>
            <a:r>
              <a:rPr lang="en-GB" sz="3600" dirty="0">
                <a:latin typeface="+mj-lt"/>
              </a:rPr>
              <a:t>OpenID</a:t>
            </a:r>
            <a:r>
              <a:rPr lang="en-CH" sz="3600" dirty="0">
                <a:latin typeface="+mj-lt"/>
              </a:rPr>
              <a:t> </a:t>
            </a:r>
            <a:r>
              <a:rPr lang="de-CH" sz="3600" dirty="0">
                <a:latin typeface="+mj-lt"/>
              </a:rPr>
              <a:t>C</a:t>
            </a:r>
            <a:r>
              <a:rPr lang="en-CH" sz="3600" dirty="0">
                <a:latin typeface="+mj-lt"/>
              </a:rPr>
              <a:t>o</a:t>
            </a:r>
            <a:r>
              <a:rPr lang="de-CH" sz="3600" dirty="0">
                <a:latin typeface="+mj-lt"/>
              </a:rPr>
              <a:t>n</a:t>
            </a:r>
            <a:r>
              <a:rPr lang="en-CH" sz="3600" dirty="0">
                <a:latin typeface="+mj-lt"/>
              </a:rPr>
              <a:t>n</a:t>
            </a:r>
            <a:r>
              <a:rPr lang="de-CH" sz="3600" dirty="0">
                <a:latin typeface="+mj-lt"/>
              </a:rPr>
              <a:t>e</a:t>
            </a:r>
            <a:r>
              <a:rPr lang="en-CH" sz="3600" dirty="0">
                <a:latin typeface="+mj-lt"/>
              </a:rPr>
              <a:t>c</a:t>
            </a:r>
            <a:r>
              <a:rPr lang="de-CH" sz="3600" dirty="0">
                <a:latin typeface="+mj-lt"/>
              </a:rPr>
              <a:t>t</a:t>
            </a:r>
            <a:r>
              <a:rPr lang="en-GB" sz="3600" dirty="0">
                <a:latin typeface="+mj-lt"/>
              </a:rPr>
              <a:t> Hybrid Flow</a:t>
            </a:r>
            <a:r>
              <a:rPr lang="en-CH" sz="3600" dirty="0">
                <a:latin typeface="+mj-lt"/>
              </a:rPr>
              <a:t> / Code Flow</a:t>
            </a:r>
          </a:p>
        </p:txBody>
      </p:sp>
      <p:sp>
        <p:nvSpPr>
          <p:cNvPr id="6" name="TextBox 5">
            <a:extLst>
              <a:ext uri="{FF2B5EF4-FFF2-40B4-BE49-F238E27FC236}">
                <a16:creationId xmlns:a16="http://schemas.microsoft.com/office/drawing/2014/main" id="{B5E474CA-716C-4DB5-965A-2B0383EFEBBA}"/>
              </a:ext>
            </a:extLst>
          </p:cNvPr>
          <p:cNvSpPr txBox="1"/>
          <p:nvPr/>
        </p:nvSpPr>
        <p:spPr>
          <a:xfrm>
            <a:off x="1272876" y="460421"/>
            <a:ext cx="6183991" cy="1107996"/>
          </a:xfrm>
          <a:prstGeom prst="rect">
            <a:avLst/>
          </a:prstGeom>
          <a:noFill/>
        </p:spPr>
        <p:txBody>
          <a:bodyPr wrap="square" rtlCol="0">
            <a:spAutoFit/>
          </a:bodyPr>
          <a:lstStyle/>
          <a:p>
            <a:r>
              <a:rPr lang="de-CH" sz="6600" dirty="0"/>
              <a:t>C</a:t>
            </a:r>
            <a:r>
              <a:rPr lang="en-CH" sz="6600" dirty="0"/>
              <a:t>o</a:t>
            </a:r>
            <a:r>
              <a:rPr lang="de-CH" sz="6600" dirty="0"/>
              <a:t>d</a:t>
            </a:r>
            <a:r>
              <a:rPr lang="en-CH" sz="6600" dirty="0"/>
              <a:t>e </a:t>
            </a:r>
            <a:r>
              <a:rPr lang="de-CH" sz="6600" dirty="0"/>
              <a:t>e</a:t>
            </a:r>
            <a:r>
              <a:rPr lang="en-CH" sz="6600" dirty="0"/>
              <a:t>x</a:t>
            </a:r>
            <a:r>
              <a:rPr lang="de-CH" sz="6600" dirty="0"/>
              <a:t>a</a:t>
            </a:r>
            <a:r>
              <a:rPr lang="en-CH" sz="6600" dirty="0"/>
              <a:t>m</a:t>
            </a:r>
            <a:r>
              <a:rPr lang="de-CH" sz="6600" dirty="0"/>
              <a:t>p</a:t>
            </a:r>
            <a:r>
              <a:rPr lang="en-CH" sz="6600" dirty="0"/>
              <a:t>l</a:t>
            </a:r>
            <a:r>
              <a:rPr lang="de-CH" sz="6600" dirty="0"/>
              <a:t>e</a:t>
            </a:r>
            <a:r>
              <a:rPr lang="en-CH" sz="6600" dirty="0"/>
              <a:t>s</a:t>
            </a:r>
          </a:p>
        </p:txBody>
      </p:sp>
    </p:spTree>
    <p:extLst>
      <p:ext uri="{BB962C8B-B14F-4D97-AF65-F5344CB8AC3E}">
        <p14:creationId xmlns:p14="http://schemas.microsoft.com/office/powerpoint/2010/main" val="1445161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95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4525AF-E62A-4337-8C44-B76B90899ABF}"/>
              </a:ext>
            </a:extLst>
          </p:cNvPr>
          <p:cNvPicPr>
            <a:picLocks noChangeAspect="1"/>
          </p:cNvPicPr>
          <p:nvPr/>
        </p:nvPicPr>
        <p:blipFill>
          <a:blip r:embed="rId3"/>
          <a:stretch>
            <a:fillRect/>
          </a:stretch>
        </p:blipFill>
        <p:spPr>
          <a:xfrm>
            <a:off x="840275" y="643467"/>
            <a:ext cx="10511449" cy="5571066"/>
          </a:xfrm>
          <a:prstGeom prst="rect">
            <a:avLst/>
          </a:prstGeom>
        </p:spPr>
      </p:pic>
    </p:spTree>
    <p:extLst>
      <p:ext uri="{BB962C8B-B14F-4D97-AF65-F5344CB8AC3E}">
        <p14:creationId xmlns:p14="http://schemas.microsoft.com/office/powerpoint/2010/main" val="1445471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F4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F39C050-F187-422D-9C18-23707D5A4CAB}"/>
              </a:ext>
            </a:extLst>
          </p:cNvPr>
          <p:cNvPicPr>
            <a:picLocks noChangeAspect="1"/>
          </p:cNvPicPr>
          <p:nvPr/>
        </p:nvPicPr>
        <p:blipFill rotWithShape="1">
          <a:blip r:embed="rId3"/>
          <a:srcRect r="15830"/>
          <a:stretch/>
        </p:blipFill>
        <p:spPr>
          <a:xfrm>
            <a:off x="643467" y="643467"/>
            <a:ext cx="10905066" cy="5571066"/>
          </a:xfrm>
          <a:prstGeom prst="rect">
            <a:avLst/>
          </a:prstGeom>
        </p:spPr>
      </p:pic>
    </p:spTree>
    <p:extLst>
      <p:ext uri="{BB962C8B-B14F-4D97-AF65-F5344CB8AC3E}">
        <p14:creationId xmlns:p14="http://schemas.microsoft.com/office/powerpoint/2010/main" val="39324686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77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0A12223-4546-47A2-A009-64A7E7EA35CD}"/>
              </a:ext>
            </a:extLst>
          </p:cNvPr>
          <p:cNvPicPr>
            <a:picLocks noChangeAspect="1"/>
          </p:cNvPicPr>
          <p:nvPr/>
        </p:nvPicPr>
        <p:blipFill>
          <a:blip r:embed="rId3"/>
          <a:stretch>
            <a:fillRect/>
          </a:stretch>
        </p:blipFill>
        <p:spPr>
          <a:xfrm>
            <a:off x="1374757" y="643467"/>
            <a:ext cx="9442486" cy="5571066"/>
          </a:xfrm>
          <a:prstGeom prst="rect">
            <a:avLst/>
          </a:prstGeom>
        </p:spPr>
      </p:pic>
    </p:spTree>
    <p:extLst>
      <p:ext uri="{BB962C8B-B14F-4D97-AF65-F5344CB8AC3E}">
        <p14:creationId xmlns:p14="http://schemas.microsoft.com/office/powerpoint/2010/main" val="167098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7241404E-F95C-4FAF-A59D-0D3C3DE0FE14}"/>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6928" b="4139"/>
          <a:stretch/>
        </p:blipFill>
        <p:spPr>
          <a:xfrm>
            <a:off x="20" y="1"/>
            <a:ext cx="12191980" cy="6857999"/>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4387349" y="1200152"/>
            <a:ext cx="6897171" cy="4457696"/>
          </a:xfrm>
        </p:spPr>
        <p:txBody>
          <a:bodyPr vert="horz" lIns="91440" tIns="45720" rIns="91440" bIns="45720" rtlCol="0" anchor="ctr">
            <a:normAutofit/>
          </a:bodyPr>
          <a:lstStyle/>
          <a:p>
            <a:r>
              <a:rPr lang="en-US" sz="8000">
                <a:solidFill>
                  <a:srgbClr val="FFFFFF"/>
                </a:solidFill>
              </a:rPr>
              <a:t>Security &amp; Applications today</a:t>
            </a:r>
          </a:p>
        </p:txBody>
      </p:sp>
      <p:cxnSp>
        <p:nvCxnSpPr>
          <p:cNvPr id="11" name="Straight Connector 10">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517256"/>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272877" y="5248297"/>
            <a:ext cx="9478818" cy="1274617"/>
          </a:xfrm>
        </p:spPr>
        <p:txBody>
          <a:bodyPr>
            <a:noAutofit/>
          </a:bodyPr>
          <a:lstStyle/>
          <a:p>
            <a:pPr>
              <a:lnSpc>
                <a:spcPct val="150000"/>
              </a:lnSpc>
            </a:pPr>
            <a:r>
              <a:rPr lang="en-GB" sz="1800" dirty="0">
                <a:hlinkClick r:id="rId3"/>
              </a:rPr>
              <a:t>https://github.com/damienbod/AspNetCoreHybridFlowWithApi </a:t>
            </a:r>
            <a:r>
              <a:rPr lang="en-GB" sz="1800" dirty="0">
                <a:hlinkClick r:id="rId4"/>
              </a:rPr>
              <a:t>https://github.com/damienbod/AspNetCoreWindowsAuth</a:t>
            </a:r>
            <a:endParaRPr lang="en-GB" sz="1800" dirty="0"/>
          </a:p>
        </p:txBody>
      </p:sp>
      <p:sp>
        <p:nvSpPr>
          <p:cNvPr id="2" name="Textfeld 1">
            <a:extLst>
              <a:ext uri="{FF2B5EF4-FFF2-40B4-BE49-F238E27FC236}">
                <a16:creationId xmlns:a16="http://schemas.microsoft.com/office/drawing/2014/main" id="{19A9744A-3266-40C5-9BCC-BA94E8E857AF}"/>
              </a:ext>
            </a:extLst>
          </p:cNvPr>
          <p:cNvSpPr txBox="1"/>
          <p:nvPr/>
        </p:nvSpPr>
        <p:spPr>
          <a:xfrm>
            <a:off x="1272877" y="2454935"/>
            <a:ext cx="10553262" cy="646331"/>
          </a:xfrm>
          <a:prstGeom prst="rect">
            <a:avLst/>
          </a:prstGeom>
          <a:noFill/>
        </p:spPr>
        <p:txBody>
          <a:bodyPr wrap="square" rtlCol="0">
            <a:spAutoFit/>
          </a:bodyPr>
          <a:lstStyle/>
          <a:p>
            <a:r>
              <a:rPr lang="en-GB" sz="3600" dirty="0">
                <a:latin typeface="+mj-lt"/>
              </a:rPr>
              <a:t>OAuth2 Resource Owner Credentials Flow</a:t>
            </a:r>
          </a:p>
        </p:txBody>
      </p:sp>
      <p:sp>
        <p:nvSpPr>
          <p:cNvPr id="6" name="TextBox 5">
            <a:extLst>
              <a:ext uri="{FF2B5EF4-FFF2-40B4-BE49-F238E27FC236}">
                <a16:creationId xmlns:a16="http://schemas.microsoft.com/office/drawing/2014/main" id="{B5E474CA-716C-4DB5-965A-2B0383EFEBBA}"/>
              </a:ext>
            </a:extLst>
          </p:cNvPr>
          <p:cNvSpPr txBox="1"/>
          <p:nvPr/>
        </p:nvSpPr>
        <p:spPr>
          <a:xfrm>
            <a:off x="1272876" y="460421"/>
            <a:ext cx="6183991" cy="1107996"/>
          </a:xfrm>
          <a:prstGeom prst="rect">
            <a:avLst/>
          </a:prstGeom>
          <a:noFill/>
        </p:spPr>
        <p:txBody>
          <a:bodyPr wrap="square" rtlCol="0">
            <a:spAutoFit/>
          </a:bodyPr>
          <a:lstStyle/>
          <a:p>
            <a:r>
              <a:rPr lang="de-CH" sz="6600" dirty="0"/>
              <a:t>C</a:t>
            </a:r>
            <a:r>
              <a:rPr lang="en-CH" sz="6600" dirty="0"/>
              <a:t>o</a:t>
            </a:r>
            <a:r>
              <a:rPr lang="de-CH" sz="6600" dirty="0"/>
              <a:t>d</a:t>
            </a:r>
            <a:r>
              <a:rPr lang="en-CH" sz="6600" dirty="0"/>
              <a:t>e </a:t>
            </a:r>
            <a:r>
              <a:rPr lang="de-CH" sz="6600" dirty="0"/>
              <a:t>e</a:t>
            </a:r>
            <a:r>
              <a:rPr lang="en-CH" sz="6600" dirty="0"/>
              <a:t>x</a:t>
            </a:r>
            <a:r>
              <a:rPr lang="de-CH" sz="6600" dirty="0"/>
              <a:t>a</a:t>
            </a:r>
            <a:r>
              <a:rPr lang="en-CH" sz="6600" dirty="0"/>
              <a:t>m</a:t>
            </a:r>
            <a:r>
              <a:rPr lang="de-CH" sz="6600" dirty="0"/>
              <a:t>p</a:t>
            </a:r>
            <a:r>
              <a:rPr lang="en-CH" sz="6600" dirty="0"/>
              <a:t>l</a:t>
            </a:r>
            <a:r>
              <a:rPr lang="de-CH" sz="6600" dirty="0"/>
              <a:t>e</a:t>
            </a:r>
            <a:r>
              <a:rPr lang="en-CH" sz="6600" dirty="0"/>
              <a:t>s</a:t>
            </a:r>
          </a:p>
        </p:txBody>
      </p:sp>
    </p:spTree>
    <p:extLst>
      <p:ext uri="{BB962C8B-B14F-4D97-AF65-F5344CB8AC3E}">
        <p14:creationId xmlns:p14="http://schemas.microsoft.com/office/powerpoint/2010/main" val="3139758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63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3800852-3DFA-4BEC-A53F-F85AD3930221}"/>
              </a:ext>
            </a:extLst>
          </p:cNvPr>
          <p:cNvPicPr>
            <a:picLocks noChangeAspect="1"/>
          </p:cNvPicPr>
          <p:nvPr/>
        </p:nvPicPr>
        <p:blipFill rotWithShape="1">
          <a:blip r:embed="rId3"/>
          <a:srcRect t="318" r="1" b="1"/>
          <a:stretch/>
        </p:blipFill>
        <p:spPr>
          <a:xfrm>
            <a:off x="643467" y="643467"/>
            <a:ext cx="10905066" cy="5571066"/>
          </a:xfrm>
          <a:prstGeom prst="rect">
            <a:avLst/>
          </a:prstGeom>
        </p:spPr>
      </p:pic>
    </p:spTree>
    <p:extLst>
      <p:ext uri="{BB962C8B-B14F-4D97-AF65-F5344CB8AC3E}">
        <p14:creationId xmlns:p14="http://schemas.microsoft.com/office/powerpoint/2010/main" val="737673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F3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AE90310-BBEB-447A-B4CB-4B582DA55181}"/>
              </a:ext>
            </a:extLst>
          </p:cNvPr>
          <p:cNvPicPr>
            <a:picLocks noChangeAspect="1"/>
          </p:cNvPicPr>
          <p:nvPr/>
        </p:nvPicPr>
        <p:blipFill>
          <a:blip r:embed="rId3"/>
          <a:stretch>
            <a:fillRect/>
          </a:stretch>
        </p:blipFill>
        <p:spPr>
          <a:xfrm>
            <a:off x="713329" y="643467"/>
            <a:ext cx="10765342" cy="5571066"/>
          </a:xfrm>
          <a:prstGeom prst="rect">
            <a:avLst/>
          </a:prstGeom>
        </p:spPr>
      </p:pic>
    </p:spTree>
    <p:extLst>
      <p:ext uri="{BB962C8B-B14F-4D97-AF65-F5344CB8AC3E}">
        <p14:creationId xmlns:p14="http://schemas.microsoft.com/office/powerpoint/2010/main" val="3028420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1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16069EA-EF74-45E4-833F-C8B7B0B9FDDE}"/>
              </a:ext>
            </a:extLst>
          </p:cNvPr>
          <p:cNvPicPr>
            <a:picLocks noChangeAspect="1"/>
          </p:cNvPicPr>
          <p:nvPr/>
        </p:nvPicPr>
        <p:blipFill>
          <a:blip r:embed="rId3"/>
          <a:stretch>
            <a:fillRect/>
          </a:stretch>
        </p:blipFill>
        <p:spPr>
          <a:xfrm>
            <a:off x="1566680" y="643467"/>
            <a:ext cx="9058640" cy="5571066"/>
          </a:xfrm>
          <a:prstGeom prst="rect">
            <a:avLst/>
          </a:prstGeom>
        </p:spPr>
      </p:pic>
    </p:spTree>
    <p:extLst>
      <p:ext uri="{BB962C8B-B14F-4D97-AF65-F5344CB8AC3E}">
        <p14:creationId xmlns:p14="http://schemas.microsoft.com/office/powerpoint/2010/main" val="14661917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A4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3EB14F8-12F5-4851-86FC-D2F0042B8112}"/>
              </a:ext>
            </a:extLst>
          </p:cNvPr>
          <p:cNvPicPr>
            <a:picLocks noChangeAspect="1"/>
          </p:cNvPicPr>
          <p:nvPr/>
        </p:nvPicPr>
        <p:blipFill>
          <a:blip r:embed="rId3"/>
          <a:stretch>
            <a:fillRect/>
          </a:stretch>
        </p:blipFill>
        <p:spPr>
          <a:xfrm>
            <a:off x="643467" y="1234356"/>
            <a:ext cx="10905066" cy="4389288"/>
          </a:xfrm>
          <a:prstGeom prst="rect">
            <a:avLst/>
          </a:prstGeom>
        </p:spPr>
      </p:pic>
    </p:spTree>
    <p:extLst>
      <p:ext uri="{BB962C8B-B14F-4D97-AF65-F5344CB8AC3E}">
        <p14:creationId xmlns:p14="http://schemas.microsoft.com/office/powerpoint/2010/main" val="19738879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E293D215-3997-4001-A5B3-E670BB3E7454}"/>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6928" b="4139"/>
          <a:stretch/>
        </p:blipFill>
        <p:spPr>
          <a:xfrm>
            <a:off x="20" y="1"/>
            <a:ext cx="12191980" cy="6857999"/>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4387349" y="1200152"/>
            <a:ext cx="6897171" cy="4457696"/>
          </a:xfrm>
        </p:spPr>
        <p:txBody>
          <a:bodyPr vert="horz" lIns="91440" tIns="45720" rIns="91440" bIns="45720" rtlCol="0" anchor="ctr">
            <a:normAutofit/>
          </a:bodyPr>
          <a:lstStyle/>
          <a:p>
            <a:br>
              <a:rPr lang="en-US" sz="6200" dirty="0">
                <a:solidFill>
                  <a:srgbClr val="FFFFFF"/>
                </a:solidFill>
              </a:rPr>
            </a:br>
            <a:r>
              <a:rPr lang="en-US" sz="6200" dirty="0">
                <a:solidFill>
                  <a:srgbClr val="FFFFFF"/>
                </a:solidFill>
              </a:rPr>
              <a:t>Authorization: ASP.NET Core Policies</a:t>
            </a:r>
            <a:br>
              <a:rPr lang="en-US" sz="6200" dirty="0">
                <a:solidFill>
                  <a:srgbClr val="FFFFFF"/>
                </a:solidFill>
              </a:rPr>
            </a:br>
            <a:endParaRPr lang="en-US" sz="6200" dirty="0">
              <a:solidFill>
                <a:srgbClr val="FFFFFF"/>
              </a:solidFill>
            </a:endParaRPr>
          </a:p>
        </p:txBody>
      </p:sp>
      <p:cxnSp>
        <p:nvCxnSpPr>
          <p:cNvPr id="11" name="Straight Connector 10">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834543"/>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6C953CC-CB01-4EE6-BC5A-DA3BE9166976}"/>
              </a:ext>
            </a:extLst>
          </p:cNvPr>
          <p:cNvSpPr txBox="1"/>
          <p:nvPr/>
        </p:nvSpPr>
        <p:spPr>
          <a:xfrm>
            <a:off x="1524000" y="1122362"/>
            <a:ext cx="9144000" cy="2840037"/>
          </a:xfrm>
          <a:prstGeom prst="rect">
            <a:avLst/>
          </a:prstGeom>
        </p:spPr>
        <p:txBody>
          <a:bodyPr vert="horz" lIns="91440" tIns="45720" rIns="91440" bIns="45720" rtlCol="0" anchor="b">
            <a:normAutofit fontScale="92500" lnSpcReduction="20000"/>
          </a:bodyPr>
          <a:lstStyle/>
          <a:p>
            <a:pPr algn="ctr"/>
            <a:r>
              <a:rPr lang="en-GB" sz="4400" dirty="0"/>
              <a:t>Authorization is the responsibility of the Application / API, not the STS.</a:t>
            </a:r>
          </a:p>
          <a:p>
            <a:pPr algn="ctr">
              <a:lnSpc>
                <a:spcPct val="90000"/>
              </a:lnSpc>
              <a:spcBef>
                <a:spcPct val="0"/>
              </a:spcBef>
              <a:spcAft>
                <a:spcPts val="600"/>
              </a:spcAft>
            </a:pPr>
            <a:endParaRPr lang="en-US" sz="4500" kern="1200" dirty="0">
              <a:solidFill>
                <a:schemeClr val="tx1"/>
              </a:solidFill>
              <a:latin typeface="+mj-lt"/>
              <a:ea typeface="+mj-ea"/>
              <a:cs typeface="+mj-cs"/>
            </a:endParaRPr>
          </a:p>
          <a:p>
            <a:pPr algn="ctr"/>
            <a:r>
              <a:rPr lang="en-GB" sz="4400" dirty="0"/>
              <a:t>This can be implemented in an separate library.</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7908136"/>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3">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5">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Textfeld 1">
            <a:extLst>
              <a:ext uri="{FF2B5EF4-FFF2-40B4-BE49-F238E27FC236}">
                <a16:creationId xmlns:a16="http://schemas.microsoft.com/office/drawing/2014/main" id="{B5619178-272B-4C5A-9561-6D5F033D924B}"/>
              </a:ext>
            </a:extLst>
          </p:cNvPr>
          <p:cNvGraphicFramePr/>
          <p:nvPr>
            <p:extLst>
              <p:ext uri="{D42A27DB-BD31-4B8C-83A1-F6EECF244321}">
                <p14:modId xmlns:p14="http://schemas.microsoft.com/office/powerpoint/2010/main" val="2174258272"/>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44404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feld 4">
            <a:extLst>
              <a:ext uri="{FF2B5EF4-FFF2-40B4-BE49-F238E27FC236}">
                <a16:creationId xmlns:a16="http://schemas.microsoft.com/office/drawing/2014/main" id="{3272D89A-C4AA-41B3-B6FB-B33684CF6A0C}"/>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a:solidFill>
                  <a:srgbClr val="FFFFFF"/>
                </a:solidFill>
                <a:latin typeface="+mj-lt"/>
                <a:ea typeface="+mj-ea"/>
                <a:cs typeface="+mj-cs"/>
              </a:rPr>
              <a:t>Create a Requirement</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AC76181-E23C-4255-ACB0-0E6249CBDFB7}"/>
              </a:ext>
            </a:extLst>
          </p:cNvPr>
          <p:cNvPicPr>
            <a:picLocks noChangeAspect="1"/>
          </p:cNvPicPr>
          <p:nvPr/>
        </p:nvPicPr>
        <p:blipFill>
          <a:blip r:embed="rId2"/>
          <a:stretch>
            <a:fillRect/>
          </a:stretch>
        </p:blipFill>
        <p:spPr>
          <a:xfrm>
            <a:off x="320040" y="3057256"/>
            <a:ext cx="11496821" cy="2902947"/>
          </a:xfrm>
          <a:prstGeom prst="rect">
            <a:avLst/>
          </a:prstGeom>
        </p:spPr>
      </p:pic>
    </p:spTree>
    <p:extLst>
      <p:ext uri="{BB962C8B-B14F-4D97-AF65-F5344CB8AC3E}">
        <p14:creationId xmlns:p14="http://schemas.microsoft.com/office/powerpoint/2010/main" val="20799249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feld 4">
            <a:extLst>
              <a:ext uri="{FF2B5EF4-FFF2-40B4-BE49-F238E27FC236}">
                <a16:creationId xmlns:a16="http://schemas.microsoft.com/office/drawing/2014/main" id="{3272D89A-C4AA-41B3-B6FB-B33684CF6A0C}"/>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a:solidFill>
                  <a:srgbClr val="FFFFFF"/>
                </a:solidFill>
                <a:latin typeface="+mj-lt"/>
                <a:ea typeface="+mj-ea"/>
                <a:cs typeface="+mj-cs"/>
              </a:rPr>
              <a:t>Make a Handler</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BC96B0A-FFC2-4F14-8E74-479CBB25ABE3}"/>
              </a:ext>
            </a:extLst>
          </p:cNvPr>
          <p:cNvPicPr>
            <a:picLocks noChangeAspect="1"/>
          </p:cNvPicPr>
          <p:nvPr/>
        </p:nvPicPr>
        <p:blipFill>
          <a:blip r:embed="rId3"/>
          <a:stretch>
            <a:fillRect/>
          </a:stretch>
        </p:blipFill>
        <p:spPr>
          <a:xfrm>
            <a:off x="476225" y="2368596"/>
            <a:ext cx="11084950" cy="4489404"/>
          </a:xfrm>
          <a:prstGeom prst="rect">
            <a:avLst/>
          </a:prstGeom>
        </p:spPr>
      </p:pic>
    </p:spTree>
    <p:extLst>
      <p:ext uri="{BB962C8B-B14F-4D97-AF65-F5344CB8AC3E}">
        <p14:creationId xmlns:p14="http://schemas.microsoft.com/office/powerpoint/2010/main" val="403152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Tree>
    <p:extLst>
      <p:ext uri="{BB962C8B-B14F-4D97-AF65-F5344CB8AC3E}">
        <p14:creationId xmlns:p14="http://schemas.microsoft.com/office/powerpoint/2010/main" val="2872993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feld 4">
            <a:extLst>
              <a:ext uri="{FF2B5EF4-FFF2-40B4-BE49-F238E27FC236}">
                <a16:creationId xmlns:a16="http://schemas.microsoft.com/office/drawing/2014/main" id="{3272D89A-C4AA-41B3-B6FB-B33684CF6A0C}"/>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a:solidFill>
                  <a:srgbClr val="FFFFFF"/>
                </a:solidFill>
                <a:latin typeface="+mj-lt"/>
                <a:ea typeface="+mj-ea"/>
                <a:cs typeface="+mj-cs"/>
              </a:rPr>
              <a:t>Create a Policy</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6302B10-9F1C-4CDF-BD69-00569D4B1F86}"/>
              </a:ext>
            </a:extLst>
          </p:cNvPr>
          <p:cNvPicPr>
            <a:picLocks noChangeAspect="1"/>
          </p:cNvPicPr>
          <p:nvPr/>
        </p:nvPicPr>
        <p:blipFill>
          <a:blip r:embed="rId2"/>
          <a:stretch>
            <a:fillRect/>
          </a:stretch>
        </p:blipFill>
        <p:spPr>
          <a:xfrm>
            <a:off x="320040" y="2884805"/>
            <a:ext cx="11496821" cy="3247849"/>
          </a:xfrm>
          <a:prstGeom prst="rect">
            <a:avLst/>
          </a:prstGeom>
        </p:spPr>
      </p:pic>
    </p:spTree>
    <p:extLst>
      <p:ext uri="{BB962C8B-B14F-4D97-AF65-F5344CB8AC3E}">
        <p14:creationId xmlns:p14="http://schemas.microsoft.com/office/powerpoint/2010/main" val="16274298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feld 4">
            <a:extLst>
              <a:ext uri="{FF2B5EF4-FFF2-40B4-BE49-F238E27FC236}">
                <a16:creationId xmlns:a16="http://schemas.microsoft.com/office/drawing/2014/main" id="{3272D89A-C4AA-41B3-B6FB-B33684CF6A0C}"/>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dirty="0">
                <a:solidFill>
                  <a:srgbClr val="FFFFFF"/>
                </a:solidFill>
                <a:latin typeface="+mj-lt"/>
                <a:ea typeface="+mj-ea"/>
                <a:cs typeface="+mj-cs"/>
              </a:rPr>
              <a:t>Apply the Policy</a:t>
            </a:r>
            <a:r>
              <a:rPr lang="en-CH" sz="5400" kern="1200" dirty="0">
                <a:solidFill>
                  <a:srgbClr val="FFFFFF"/>
                </a:solidFill>
                <a:latin typeface="+mj-lt"/>
                <a:ea typeface="+mj-ea"/>
                <a:cs typeface="+mj-cs"/>
              </a:rPr>
              <a:t> (</a:t>
            </a:r>
            <a:r>
              <a:rPr lang="de-CH" sz="5400" kern="1200" dirty="0">
                <a:solidFill>
                  <a:srgbClr val="FFFFFF"/>
                </a:solidFill>
                <a:latin typeface="+mj-lt"/>
                <a:ea typeface="+mj-ea"/>
                <a:cs typeface="+mj-cs"/>
              </a:rPr>
              <a:t>C</a:t>
            </a:r>
            <a:r>
              <a:rPr lang="en-CH" sz="5400" dirty="0" err="1">
                <a:solidFill>
                  <a:srgbClr val="FFFFFF"/>
                </a:solidFill>
                <a:latin typeface="+mj-lt"/>
                <a:ea typeface="+mj-ea"/>
                <a:cs typeface="+mj-cs"/>
              </a:rPr>
              <a:t>ontroller</a:t>
            </a:r>
            <a:r>
              <a:rPr lang="en-CH" sz="5400" kern="1200" dirty="0">
                <a:solidFill>
                  <a:srgbClr val="FFFFFF"/>
                </a:solidFill>
                <a:latin typeface="+mj-lt"/>
                <a:ea typeface="+mj-ea"/>
                <a:cs typeface="+mj-cs"/>
              </a:rPr>
              <a:t>)</a:t>
            </a:r>
            <a:endParaRPr lang="en-US" sz="5400" kern="1200" dirty="0">
              <a:solidFill>
                <a:srgbClr val="FFFFFF"/>
              </a:solidFill>
              <a:latin typeface="+mj-lt"/>
              <a:ea typeface="+mj-ea"/>
              <a:cs typeface="+mj-cs"/>
            </a:endParaRP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AE0BF99-9F69-4A35-B781-E5F54C98653F}"/>
              </a:ext>
            </a:extLst>
          </p:cNvPr>
          <p:cNvPicPr>
            <a:picLocks noChangeAspect="1"/>
          </p:cNvPicPr>
          <p:nvPr/>
        </p:nvPicPr>
        <p:blipFill>
          <a:blip r:embed="rId3"/>
          <a:stretch>
            <a:fillRect/>
          </a:stretch>
        </p:blipFill>
        <p:spPr>
          <a:xfrm>
            <a:off x="1607399" y="2509911"/>
            <a:ext cx="8922102" cy="3997637"/>
          </a:xfrm>
          <a:prstGeom prst="rect">
            <a:avLst/>
          </a:prstGeom>
        </p:spPr>
      </p:pic>
    </p:spTree>
    <p:extLst>
      <p:ext uri="{BB962C8B-B14F-4D97-AF65-F5344CB8AC3E}">
        <p14:creationId xmlns:p14="http://schemas.microsoft.com/office/powerpoint/2010/main" val="17568225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feld 4">
            <a:extLst>
              <a:ext uri="{FF2B5EF4-FFF2-40B4-BE49-F238E27FC236}">
                <a16:creationId xmlns:a16="http://schemas.microsoft.com/office/drawing/2014/main" id="{3272D89A-C4AA-41B3-B6FB-B33684CF6A0C}"/>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dirty="0">
                <a:solidFill>
                  <a:srgbClr val="FFFFFF"/>
                </a:solidFill>
                <a:latin typeface="+mj-lt"/>
                <a:ea typeface="+mj-ea"/>
                <a:cs typeface="+mj-cs"/>
              </a:rPr>
              <a:t>Apply the Policy</a:t>
            </a:r>
            <a:r>
              <a:rPr lang="en-CH" sz="5400" kern="1200" dirty="0">
                <a:solidFill>
                  <a:srgbClr val="FFFFFF"/>
                </a:solidFill>
                <a:latin typeface="+mj-lt"/>
                <a:ea typeface="+mj-ea"/>
                <a:cs typeface="+mj-cs"/>
              </a:rPr>
              <a:t> </a:t>
            </a:r>
            <a:r>
              <a:rPr lang="de-CH" sz="5400" kern="1200" dirty="0">
                <a:solidFill>
                  <a:srgbClr val="FFFFFF"/>
                </a:solidFill>
                <a:latin typeface="+mj-lt"/>
                <a:ea typeface="+mj-ea"/>
                <a:cs typeface="+mj-cs"/>
              </a:rPr>
              <a:t>(R</a:t>
            </a:r>
            <a:r>
              <a:rPr lang="en-CH" sz="5400" kern="1200" dirty="0">
                <a:solidFill>
                  <a:srgbClr val="FFFFFF"/>
                </a:solidFill>
                <a:latin typeface="+mj-lt"/>
                <a:ea typeface="+mj-ea"/>
                <a:cs typeface="+mj-cs"/>
              </a:rPr>
              <a:t>a</a:t>
            </a:r>
            <a:r>
              <a:rPr lang="de-CH" sz="5400" kern="1200" dirty="0">
                <a:solidFill>
                  <a:srgbClr val="FFFFFF"/>
                </a:solidFill>
                <a:latin typeface="+mj-lt"/>
                <a:ea typeface="+mj-ea"/>
                <a:cs typeface="+mj-cs"/>
              </a:rPr>
              <a:t>z</a:t>
            </a:r>
            <a:r>
              <a:rPr lang="en-CH" sz="5400" kern="1200" dirty="0">
                <a:solidFill>
                  <a:srgbClr val="FFFFFF"/>
                </a:solidFill>
                <a:latin typeface="+mj-lt"/>
                <a:ea typeface="+mj-ea"/>
                <a:cs typeface="+mj-cs"/>
              </a:rPr>
              <a:t>o</a:t>
            </a:r>
            <a:r>
              <a:rPr lang="de-CH" sz="5400" kern="1200" dirty="0">
                <a:solidFill>
                  <a:srgbClr val="FFFFFF"/>
                </a:solidFill>
                <a:latin typeface="+mj-lt"/>
                <a:ea typeface="+mj-ea"/>
                <a:cs typeface="+mj-cs"/>
              </a:rPr>
              <a:t>r</a:t>
            </a:r>
            <a:r>
              <a:rPr lang="en-CH" sz="5400" kern="1200" dirty="0">
                <a:solidFill>
                  <a:srgbClr val="FFFFFF"/>
                </a:solidFill>
                <a:latin typeface="+mj-lt"/>
                <a:ea typeface="+mj-ea"/>
                <a:cs typeface="+mj-cs"/>
              </a:rPr>
              <a:t> </a:t>
            </a:r>
            <a:r>
              <a:rPr lang="de-CH" sz="5400" kern="1200" dirty="0">
                <a:solidFill>
                  <a:srgbClr val="FFFFFF"/>
                </a:solidFill>
                <a:latin typeface="+mj-lt"/>
                <a:ea typeface="+mj-ea"/>
                <a:cs typeface="+mj-cs"/>
              </a:rPr>
              <a:t>P</a:t>
            </a:r>
            <a:r>
              <a:rPr lang="en-CH" sz="5400" kern="1200" dirty="0">
                <a:solidFill>
                  <a:srgbClr val="FFFFFF"/>
                </a:solidFill>
                <a:latin typeface="+mj-lt"/>
                <a:ea typeface="+mj-ea"/>
                <a:cs typeface="+mj-cs"/>
              </a:rPr>
              <a:t>a</a:t>
            </a:r>
            <a:r>
              <a:rPr lang="de-CH" sz="5400" kern="1200" dirty="0">
                <a:solidFill>
                  <a:srgbClr val="FFFFFF"/>
                </a:solidFill>
                <a:latin typeface="+mj-lt"/>
                <a:ea typeface="+mj-ea"/>
                <a:cs typeface="+mj-cs"/>
              </a:rPr>
              <a:t>g</a:t>
            </a:r>
            <a:r>
              <a:rPr lang="en-CH" sz="5400" kern="1200" dirty="0">
                <a:solidFill>
                  <a:srgbClr val="FFFFFF"/>
                </a:solidFill>
                <a:latin typeface="+mj-lt"/>
                <a:ea typeface="+mj-ea"/>
                <a:cs typeface="+mj-cs"/>
              </a:rPr>
              <a:t>e)</a:t>
            </a:r>
            <a:endParaRPr lang="en-US" sz="5400" kern="1200" dirty="0">
              <a:solidFill>
                <a:srgbClr val="FFFFFF"/>
              </a:solidFill>
              <a:latin typeface="+mj-lt"/>
              <a:ea typeface="+mj-ea"/>
              <a:cs typeface="+mj-cs"/>
            </a:endParaRP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5E8E628-7BFA-4962-A753-F0A46951E769}"/>
              </a:ext>
            </a:extLst>
          </p:cNvPr>
          <p:cNvPicPr>
            <a:picLocks noChangeAspect="1"/>
          </p:cNvPicPr>
          <p:nvPr/>
        </p:nvPicPr>
        <p:blipFill>
          <a:blip r:embed="rId3"/>
          <a:stretch>
            <a:fillRect/>
          </a:stretch>
        </p:blipFill>
        <p:spPr>
          <a:xfrm>
            <a:off x="2090142" y="2310834"/>
            <a:ext cx="8011715" cy="4561080"/>
          </a:xfrm>
          <a:prstGeom prst="rect">
            <a:avLst/>
          </a:prstGeom>
        </p:spPr>
      </p:pic>
    </p:spTree>
    <p:extLst>
      <p:ext uri="{BB962C8B-B14F-4D97-AF65-F5344CB8AC3E}">
        <p14:creationId xmlns:p14="http://schemas.microsoft.com/office/powerpoint/2010/main" val="1177461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feld 4">
            <a:extLst>
              <a:ext uri="{FF2B5EF4-FFF2-40B4-BE49-F238E27FC236}">
                <a16:creationId xmlns:a16="http://schemas.microsoft.com/office/drawing/2014/main" id="{3272D89A-C4AA-41B3-B6FB-B33684CF6A0C}"/>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dirty="0">
                <a:solidFill>
                  <a:srgbClr val="FFFFFF"/>
                </a:solidFill>
                <a:latin typeface="+mj-lt"/>
                <a:ea typeface="+mj-ea"/>
                <a:cs typeface="+mj-cs"/>
              </a:rPr>
              <a:t>Apply </a:t>
            </a:r>
            <a:r>
              <a:rPr lang="en-CH" sz="5400" kern="1200" dirty="0">
                <a:solidFill>
                  <a:srgbClr val="FFFFFF"/>
                </a:solidFill>
                <a:latin typeface="+mj-lt"/>
                <a:ea typeface="+mj-ea"/>
                <a:cs typeface="+mj-cs"/>
              </a:rPr>
              <a:t>a</a:t>
            </a:r>
            <a:r>
              <a:rPr lang="en-US" sz="5400" kern="1200" dirty="0">
                <a:solidFill>
                  <a:srgbClr val="FFFFFF"/>
                </a:solidFill>
                <a:latin typeface="+mj-lt"/>
                <a:ea typeface="+mj-ea"/>
                <a:cs typeface="+mj-cs"/>
              </a:rPr>
              <a:t> R</a:t>
            </a:r>
            <a:r>
              <a:rPr lang="en-CH" sz="5400" kern="1200" dirty="0">
                <a:solidFill>
                  <a:srgbClr val="FFFFFF"/>
                </a:solidFill>
                <a:latin typeface="+mj-lt"/>
                <a:ea typeface="+mj-ea"/>
                <a:cs typeface="+mj-cs"/>
              </a:rPr>
              <a:t>e</a:t>
            </a:r>
            <a:r>
              <a:rPr lang="de-CH" sz="5400" kern="1200" dirty="0">
                <a:solidFill>
                  <a:srgbClr val="FFFFFF"/>
                </a:solidFill>
                <a:latin typeface="+mj-lt"/>
                <a:ea typeface="+mj-ea"/>
                <a:cs typeface="+mj-cs"/>
              </a:rPr>
              <a:t>q</a:t>
            </a:r>
            <a:r>
              <a:rPr lang="en-CH" sz="5400" kern="1200" dirty="0">
                <a:solidFill>
                  <a:srgbClr val="FFFFFF"/>
                </a:solidFill>
                <a:latin typeface="+mj-lt"/>
                <a:ea typeface="+mj-ea"/>
                <a:cs typeface="+mj-cs"/>
              </a:rPr>
              <a:t>u</a:t>
            </a:r>
            <a:r>
              <a:rPr lang="de-CH" sz="5400" kern="1200" dirty="0">
                <a:solidFill>
                  <a:srgbClr val="FFFFFF"/>
                </a:solidFill>
                <a:latin typeface="+mj-lt"/>
                <a:ea typeface="+mj-ea"/>
                <a:cs typeface="+mj-cs"/>
              </a:rPr>
              <a:t>i</a:t>
            </a:r>
            <a:r>
              <a:rPr lang="en-CH" sz="5400" kern="1200" dirty="0">
                <a:solidFill>
                  <a:srgbClr val="FFFFFF"/>
                </a:solidFill>
                <a:latin typeface="+mj-lt"/>
                <a:ea typeface="+mj-ea"/>
                <a:cs typeface="+mj-cs"/>
              </a:rPr>
              <a:t>r</a:t>
            </a:r>
            <a:r>
              <a:rPr lang="de-CH" sz="5400" kern="1200" dirty="0">
                <a:solidFill>
                  <a:srgbClr val="FFFFFF"/>
                </a:solidFill>
                <a:latin typeface="+mj-lt"/>
                <a:ea typeface="+mj-ea"/>
                <a:cs typeface="+mj-cs"/>
              </a:rPr>
              <a:t>e</a:t>
            </a:r>
            <a:r>
              <a:rPr lang="en-CH" sz="5400" kern="1200" dirty="0">
                <a:solidFill>
                  <a:srgbClr val="FFFFFF"/>
                </a:solidFill>
                <a:latin typeface="+mj-lt"/>
                <a:ea typeface="+mj-ea"/>
                <a:cs typeface="+mj-cs"/>
              </a:rPr>
              <a:t>m</a:t>
            </a:r>
            <a:r>
              <a:rPr lang="de-CH" sz="5400" kern="1200" dirty="0">
                <a:solidFill>
                  <a:srgbClr val="FFFFFF"/>
                </a:solidFill>
                <a:latin typeface="+mj-lt"/>
                <a:ea typeface="+mj-ea"/>
                <a:cs typeface="+mj-cs"/>
              </a:rPr>
              <a:t>e</a:t>
            </a:r>
            <a:r>
              <a:rPr lang="en-CH" sz="5400" kern="1200" dirty="0">
                <a:solidFill>
                  <a:srgbClr val="FFFFFF"/>
                </a:solidFill>
                <a:latin typeface="+mj-lt"/>
                <a:ea typeface="+mj-ea"/>
                <a:cs typeface="+mj-cs"/>
              </a:rPr>
              <a:t>n</a:t>
            </a:r>
            <a:r>
              <a:rPr lang="de-CH" sz="5400" kern="1200" dirty="0">
                <a:solidFill>
                  <a:srgbClr val="FFFFFF"/>
                </a:solidFill>
                <a:latin typeface="+mj-lt"/>
                <a:ea typeface="+mj-ea"/>
                <a:cs typeface="+mj-cs"/>
              </a:rPr>
              <a:t>t</a:t>
            </a:r>
            <a:r>
              <a:rPr lang="en-CH" sz="5400" kern="1200" dirty="0">
                <a:solidFill>
                  <a:srgbClr val="FFFFFF"/>
                </a:solidFill>
                <a:latin typeface="+mj-lt"/>
                <a:ea typeface="+mj-ea"/>
                <a:cs typeface="+mj-cs"/>
              </a:rPr>
              <a:t> </a:t>
            </a:r>
            <a:r>
              <a:rPr lang="en-CH" sz="5400" dirty="0">
                <a:solidFill>
                  <a:srgbClr val="FFFFFF"/>
                </a:solidFill>
                <a:latin typeface="+mj-lt"/>
                <a:ea typeface="+mj-ea"/>
                <a:cs typeface="+mj-cs"/>
              </a:rPr>
              <a:t>d</a:t>
            </a:r>
            <a:r>
              <a:rPr lang="en-CH" sz="5400" kern="1200" dirty="0">
                <a:solidFill>
                  <a:srgbClr val="FFFFFF"/>
                </a:solidFill>
                <a:latin typeface="+mj-lt"/>
                <a:ea typeface="+mj-ea"/>
                <a:cs typeface="+mj-cs"/>
              </a:rPr>
              <a:t>i</a:t>
            </a:r>
            <a:r>
              <a:rPr lang="de-CH" sz="5400" kern="1200" dirty="0">
                <a:solidFill>
                  <a:srgbClr val="FFFFFF"/>
                </a:solidFill>
                <a:latin typeface="+mj-lt"/>
                <a:ea typeface="+mj-ea"/>
                <a:cs typeface="+mj-cs"/>
              </a:rPr>
              <a:t>r</a:t>
            </a:r>
            <a:r>
              <a:rPr lang="en-CH" sz="5400" kern="1200" dirty="0">
                <a:solidFill>
                  <a:srgbClr val="FFFFFF"/>
                </a:solidFill>
                <a:latin typeface="+mj-lt"/>
                <a:ea typeface="+mj-ea"/>
                <a:cs typeface="+mj-cs"/>
              </a:rPr>
              <a:t>e</a:t>
            </a:r>
            <a:r>
              <a:rPr lang="de-CH" sz="5400" kern="1200" dirty="0">
                <a:solidFill>
                  <a:srgbClr val="FFFFFF"/>
                </a:solidFill>
                <a:latin typeface="+mj-lt"/>
                <a:ea typeface="+mj-ea"/>
                <a:cs typeface="+mj-cs"/>
              </a:rPr>
              <a:t>c</a:t>
            </a:r>
            <a:r>
              <a:rPr lang="en-CH" sz="5400" kern="1200" dirty="0">
                <a:solidFill>
                  <a:srgbClr val="FFFFFF"/>
                </a:solidFill>
                <a:latin typeface="+mj-lt"/>
                <a:ea typeface="+mj-ea"/>
                <a:cs typeface="+mj-cs"/>
              </a:rPr>
              <a:t>t</a:t>
            </a:r>
            <a:r>
              <a:rPr lang="de-CH" sz="5400" kern="1200" dirty="0">
                <a:solidFill>
                  <a:srgbClr val="FFFFFF"/>
                </a:solidFill>
                <a:latin typeface="+mj-lt"/>
                <a:ea typeface="+mj-ea"/>
                <a:cs typeface="+mj-cs"/>
              </a:rPr>
              <a:t>l</a:t>
            </a:r>
            <a:r>
              <a:rPr lang="en-CH" sz="5400" kern="1200" dirty="0">
                <a:solidFill>
                  <a:srgbClr val="FFFFFF"/>
                </a:solidFill>
                <a:latin typeface="+mj-lt"/>
                <a:ea typeface="+mj-ea"/>
                <a:cs typeface="+mj-cs"/>
              </a:rPr>
              <a:t>y</a:t>
            </a:r>
            <a:endParaRPr lang="en-US" sz="5400" kern="1200" dirty="0">
              <a:solidFill>
                <a:srgbClr val="FFFFFF"/>
              </a:solidFill>
              <a:latin typeface="+mj-lt"/>
              <a:ea typeface="+mj-ea"/>
              <a:cs typeface="+mj-cs"/>
            </a:endParaRP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6AD69AF-8CD8-4E16-927C-504D80FFE179}"/>
              </a:ext>
            </a:extLst>
          </p:cNvPr>
          <p:cNvPicPr>
            <a:picLocks noChangeAspect="1"/>
          </p:cNvPicPr>
          <p:nvPr/>
        </p:nvPicPr>
        <p:blipFill>
          <a:blip r:embed="rId3"/>
          <a:stretch>
            <a:fillRect/>
          </a:stretch>
        </p:blipFill>
        <p:spPr>
          <a:xfrm>
            <a:off x="1759421" y="2424437"/>
            <a:ext cx="9400122" cy="4433563"/>
          </a:xfrm>
          <a:prstGeom prst="rect">
            <a:avLst/>
          </a:prstGeom>
        </p:spPr>
      </p:pic>
    </p:spTree>
    <p:extLst>
      <p:ext uri="{BB962C8B-B14F-4D97-AF65-F5344CB8AC3E}">
        <p14:creationId xmlns:p14="http://schemas.microsoft.com/office/powerpoint/2010/main" val="34552555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feld 4">
            <a:extLst>
              <a:ext uri="{FF2B5EF4-FFF2-40B4-BE49-F238E27FC236}">
                <a16:creationId xmlns:a16="http://schemas.microsoft.com/office/drawing/2014/main" id="{3272D89A-C4AA-41B3-B6FB-B33684CF6A0C}"/>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de-CH" sz="5400" kern="1200" dirty="0">
                <a:solidFill>
                  <a:srgbClr val="FFFFFF"/>
                </a:solidFill>
                <a:latin typeface="+mj-lt"/>
                <a:ea typeface="+mj-ea"/>
                <a:cs typeface="+mj-cs"/>
              </a:rPr>
              <a:t>H</a:t>
            </a:r>
            <a:r>
              <a:rPr lang="en-CH" sz="5400" kern="1200" dirty="0">
                <a:solidFill>
                  <a:srgbClr val="FFFFFF"/>
                </a:solidFill>
                <a:latin typeface="+mj-lt"/>
                <a:ea typeface="+mj-ea"/>
                <a:cs typeface="+mj-cs"/>
              </a:rPr>
              <a:t>a</a:t>
            </a:r>
            <a:r>
              <a:rPr lang="de-CH" sz="5400" kern="1200" dirty="0">
                <a:solidFill>
                  <a:srgbClr val="FFFFFF"/>
                </a:solidFill>
                <a:latin typeface="+mj-lt"/>
                <a:ea typeface="+mj-ea"/>
                <a:cs typeface="+mj-cs"/>
              </a:rPr>
              <a:t>n</a:t>
            </a:r>
            <a:r>
              <a:rPr lang="en-CH" sz="5400" kern="1200" dirty="0">
                <a:solidFill>
                  <a:srgbClr val="FFFFFF"/>
                </a:solidFill>
                <a:latin typeface="+mj-lt"/>
                <a:ea typeface="+mj-ea"/>
                <a:cs typeface="+mj-cs"/>
              </a:rPr>
              <a:t>d</a:t>
            </a:r>
            <a:r>
              <a:rPr lang="de-CH" sz="5400" kern="1200" dirty="0">
                <a:solidFill>
                  <a:srgbClr val="FFFFFF"/>
                </a:solidFill>
                <a:latin typeface="+mj-lt"/>
                <a:ea typeface="+mj-ea"/>
                <a:cs typeface="+mj-cs"/>
              </a:rPr>
              <a:t>l</a:t>
            </a:r>
            <a:r>
              <a:rPr lang="en-CH" sz="5400" kern="1200" dirty="0">
                <a:solidFill>
                  <a:srgbClr val="FFFFFF"/>
                </a:solidFill>
                <a:latin typeface="+mj-lt"/>
                <a:ea typeface="+mj-ea"/>
                <a:cs typeface="+mj-cs"/>
              </a:rPr>
              <a:t>e</a:t>
            </a:r>
            <a:r>
              <a:rPr lang="de-CH" sz="5400" kern="1200" dirty="0">
                <a:solidFill>
                  <a:srgbClr val="FFFFFF"/>
                </a:solidFill>
                <a:latin typeface="+mj-lt"/>
                <a:ea typeface="+mj-ea"/>
                <a:cs typeface="+mj-cs"/>
              </a:rPr>
              <a:t>r</a:t>
            </a:r>
            <a:r>
              <a:rPr lang="en-CH" sz="5400" kern="1200" dirty="0">
                <a:solidFill>
                  <a:srgbClr val="FFFFFF"/>
                </a:solidFill>
                <a:latin typeface="+mj-lt"/>
                <a:ea typeface="+mj-ea"/>
                <a:cs typeface="+mj-cs"/>
              </a:rPr>
              <a:t> </a:t>
            </a:r>
            <a:r>
              <a:rPr lang="de-CH" sz="5400" kern="1200" dirty="0">
                <a:solidFill>
                  <a:srgbClr val="FFFFFF"/>
                </a:solidFill>
                <a:latin typeface="+mj-lt"/>
                <a:ea typeface="+mj-ea"/>
                <a:cs typeface="+mj-cs"/>
              </a:rPr>
              <a:t>w</a:t>
            </a:r>
            <a:r>
              <a:rPr lang="en-CH" sz="5400" kern="1200" dirty="0" err="1">
                <a:solidFill>
                  <a:srgbClr val="FFFFFF"/>
                </a:solidFill>
                <a:latin typeface="+mj-lt"/>
                <a:ea typeface="+mj-ea"/>
                <a:cs typeface="+mj-cs"/>
              </a:rPr>
              <a:t>i</a:t>
            </a:r>
            <a:r>
              <a:rPr lang="de-CH" sz="5400" kern="1200" dirty="0">
                <a:solidFill>
                  <a:srgbClr val="FFFFFF"/>
                </a:solidFill>
                <a:latin typeface="+mj-lt"/>
                <a:ea typeface="+mj-ea"/>
                <a:cs typeface="+mj-cs"/>
              </a:rPr>
              <a:t>t</a:t>
            </a:r>
            <a:r>
              <a:rPr lang="en-CH" sz="5400" kern="1200" dirty="0">
                <a:solidFill>
                  <a:srgbClr val="FFFFFF"/>
                </a:solidFill>
                <a:latin typeface="+mj-lt"/>
                <a:ea typeface="+mj-ea"/>
                <a:cs typeface="+mj-cs"/>
              </a:rPr>
              <a:t>h </a:t>
            </a:r>
            <a:r>
              <a:rPr lang="de-CH" sz="5400" kern="1200" dirty="0">
                <a:solidFill>
                  <a:srgbClr val="FFFFFF"/>
                </a:solidFill>
                <a:latin typeface="+mj-lt"/>
                <a:ea typeface="+mj-ea"/>
                <a:cs typeface="+mj-cs"/>
              </a:rPr>
              <a:t>R</a:t>
            </a:r>
            <a:r>
              <a:rPr lang="en-CH" sz="5400" kern="1200" dirty="0">
                <a:solidFill>
                  <a:srgbClr val="FFFFFF"/>
                </a:solidFill>
                <a:latin typeface="+mj-lt"/>
                <a:ea typeface="+mj-ea"/>
                <a:cs typeface="+mj-cs"/>
              </a:rPr>
              <a:t>e</a:t>
            </a:r>
            <a:r>
              <a:rPr lang="de-CH" sz="5400" kern="1200" dirty="0">
                <a:solidFill>
                  <a:srgbClr val="FFFFFF"/>
                </a:solidFill>
                <a:latin typeface="+mj-lt"/>
                <a:ea typeface="+mj-ea"/>
                <a:cs typeface="+mj-cs"/>
              </a:rPr>
              <a:t>s</a:t>
            </a:r>
            <a:r>
              <a:rPr lang="en-CH" sz="5400" kern="1200" dirty="0">
                <a:solidFill>
                  <a:srgbClr val="FFFFFF"/>
                </a:solidFill>
                <a:latin typeface="+mj-lt"/>
                <a:ea typeface="+mj-ea"/>
                <a:cs typeface="+mj-cs"/>
              </a:rPr>
              <a:t>o</a:t>
            </a:r>
            <a:r>
              <a:rPr lang="de-CH" sz="5400" kern="1200" dirty="0">
                <a:solidFill>
                  <a:srgbClr val="FFFFFF"/>
                </a:solidFill>
                <a:latin typeface="+mj-lt"/>
                <a:ea typeface="+mj-ea"/>
                <a:cs typeface="+mj-cs"/>
              </a:rPr>
              <a:t>u</a:t>
            </a:r>
            <a:r>
              <a:rPr lang="en-CH" sz="5400" kern="1200" dirty="0">
                <a:solidFill>
                  <a:srgbClr val="FFFFFF"/>
                </a:solidFill>
                <a:latin typeface="+mj-lt"/>
                <a:ea typeface="+mj-ea"/>
                <a:cs typeface="+mj-cs"/>
              </a:rPr>
              <a:t>r</a:t>
            </a:r>
            <a:r>
              <a:rPr lang="de-CH" sz="5400" kern="1200" dirty="0">
                <a:solidFill>
                  <a:srgbClr val="FFFFFF"/>
                </a:solidFill>
                <a:latin typeface="+mj-lt"/>
                <a:ea typeface="+mj-ea"/>
                <a:cs typeface="+mj-cs"/>
              </a:rPr>
              <a:t>c</a:t>
            </a:r>
            <a:r>
              <a:rPr lang="en-CH" sz="5400" kern="1200" dirty="0">
                <a:solidFill>
                  <a:srgbClr val="FFFFFF"/>
                </a:solidFill>
                <a:latin typeface="+mj-lt"/>
                <a:ea typeface="+mj-ea"/>
                <a:cs typeface="+mj-cs"/>
              </a:rPr>
              <a:t>e</a:t>
            </a:r>
            <a:endParaRPr lang="en-US" sz="5400" kern="1200" dirty="0">
              <a:solidFill>
                <a:srgbClr val="FFFFFF"/>
              </a:solidFill>
              <a:latin typeface="+mj-lt"/>
              <a:ea typeface="+mj-ea"/>
              <a:cs typeface="+mj-cs"/>
            </a:endParaRP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D8AB810-E145-40AA-806F-A87A0A16B798}"/>
              </a:ext>
            </a:extLst>
          </p:cNvPr>
          <p:cNvPicPr>
            <a:picLocks noChangeAspect="1"/>
          </p:cNvPicPr>
          <p:nvPr/>
        </p:nvPicPr>
        <p:blipFill>
          <a:blip r:embed="rId3"/>
          <a:stretch>
            <a:fillRect/>
          </a:stretch>
        </p:blipFill>
        <p:spPr>
          <a:xfrm>
            <a:off x="2132526" y="2359607"/>
            <a:ext cx="8106177" cy="4325751"/>
          </a:xfrm>
          <a:prstGeom prst="rect">
            <a:avLst/>
          </a:prstGeom>
        </p:spPr>
      </p:pic>
    </p:spTree>
    <p:extLst>
      <p:ext uri="{BB962C8B-B14F-4D97-AF65-F5344CB8AC3E}">
        <p14:creationId xmlns:p14="http://schemas.microsoft.com/office/powerpoint/2010/main" val="32251610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6C953CC-CB01-4EE6-BC5A-DA3BE9166976}"/>
              </a:ext>
            </a:extLst>
          </p:cNvPr>
          <p:cNvSpPr txBox="1"/>
          <p:nvPr/>
        </p:nvSpPr>
        <p:spPr>
          <a:xfrm>
            <a:off x="1524000" y="1122362"/>
            <a:ext cx="9144000" cy="2840037"/>
          </a:xfrm>
          <a:prstGeom prst="rect">
            <a:avLst/>
          </a:prstGeom>
        </p:spPr>
        <p:txBody>
          <a:bodyPr vert="horz" lIns="91440" tIns="45720" rIns="91440" bIns="45720" rtlCol="0" anchor="b">
            <a:normAutofit/>
          </a:bodyPr>
          <a:lstStyle/>
          <a:p>
            <a:pPr algn="ctr"/>
            <a:r>
              <a:rPr lang="en-CH" sz="4400" dirty="0"/>
              <a:t>A</a:t>
            </a:r>
            <a:r>
              <a:rPr lang="de-CH" sz="4400" dirty="0"/>
              <a:t>S</a:t>
            </a:r>
            <a:r>
              <a:rPr lang="en-CH" sz="4400" dirty="0"/>
              <a:t>P.</a:t>
            </a:r>
            <a:r>
              <a:rPr lang="de-CH" sz="4400" dirty="0"/>
              <a:t>N</a:t>
            </a:r>
            <a:r>
              <a:rPr lang="en-CH" sz="4400" dirty="0"/>
              <a:t>E</a:t>
            </a:r>
            <a:r>
              <a:rPr lang="de-CH" sz="4400" dirty="0"/>
              <a:t>T</a:t>
            </a:r>
            <a:r>
              <a:rPr lang="en-CH" sz="4400" dirty="0"/>
              <a:t> </a:t>
            </a:r>
            <a:r>
              <a:rPr lang="de-CH" sz="4400" dirty="0"/>
              <a:t>C</a:t>
            </a:r>
            <a:r>
              <a:rPr lang="en-CH" sz="4400" dirty="0"/>
              <a:t>o</a:t>
            </a:r>
            <a:r>
              <a:rPr lang="de-CH" sz="4400" dirty="0"/>
              <a:t>r</a:t>
            </a:r>
            <a:r>
              <a:rPr lang="en-CH" sz="4400" dirty="0"/>
              <a:t>e </a:t>
            </a:r>
            <a:r>
              <a:rPr lang="de-CH" sz="4400" dirty="0"/>
              <a:t>P</a:t>
            </a:r>
            <a:r>
              <a:rPr lang="en-CH" sz="4400" dirty="0"/>
              <a:t>o</a:t>
            </a:r>
            <a:r>
              <a:rPr lang="de-CH" sz="4400" dirty="0"/>
              <a:t>l</a:t>
            </a:r>
            <a:r>
              <a:rPr lang="en-CH" sz="4400" dirty="0" err="1"/>
              <a:t>i</a:t>
            </a:r>
            <a:r>
              <a:rPr lang="de-CH" sz="4400" dirty="0"/>
              <a:t>c</a:t>
            </a:r>
            <a:r>
              <a:rPr lang="en-CH" sz="4400" dirty="0" err="1"/>
              <a:t>ies</a:t>
            </a:r>
            <a:r>
              <a:rPr lang="en-CH" sz="4400" dirty="0"/>
              <a:t>, </a:t>
            </a:r>
            <a:r>
              <a:rPr lang="de-CH" sz="4400" dirty="0"/>
              <a:t>H</a:t>
            </a:r>
            <a:r>
              <a:rPr lang="en-CH" sz="4400" dirty="0"/>
              <a:t>a</a:t>
            </a:r>
            <a:r>
              <a:rPr lang="de-CH" sz="4400" dirty="0"/>
              <a:t>n</a:t>
            </a:r>
            <a:r>
              <a:rPr lang="en-CH" sz="4400" dirty="0"/>
              <a:t>d</a:t>
            </a:r>
            <a:r>
              <a:rPr lang="de-CH" sz="4400" dirty="0"/>
              <a:t>l</a:t>
            </a:r>
            <a:r>
              <a:rPr lang="en-CH" sz="4400" dirty="0" err="1"/>
              <a:t>ers</a:t>
            </a:r>
            <a:r>
              <a:rPr lang="en-CH" sz="4400" dirty="0"/>
              <a:t> and Requirements make</a:t>
            </a:r>
            <a:r>
              <a:rPr lang="de-CH" sz="4400" dirty="0"/>
              <a:t>s</a:t>
            </a:r>
            <a:r>
              <a:rPr lang="en-CH" sz="4400" dirty="0"/>
              <a:t> it easy to focus on </a:t>
            </a:r>
            <a:r>
              <a:rPr lang="en-GB" sz="4400" dirty="0"/>
              <a:t>Authorization </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34421"/>
      </p:ext>
    </p:extLst>
  </p:cSld>
  <p:clrMapOvr>
    <a:overrideClrMapping bg1="dk1" tx1="lt1" bg2="dk2" tx2="lt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16824" y="3246539"/>
            <a:ext cx="4902752" cy="2370197"/>
          </a:xfrm>
        </p:spPr>
        <p:txBody>
          <a:bodyPr>
            <a:normAutofit/>
          </a:bodyPr>
          <a:lstStyle/>
          <a:p>
            <a:r>
              <a:rPr lang="en-GB" sz="5300" dirty="0"/>
              <a:t>Thank you</a:t>
            </a:r>
            <a:br>
              <a:rPr lang="en-GB" sz="5300" dirty="0"/>
            </a:br>
            <a:br>
              <a:rPr lang="en-GB" sz="5300" dirty="0"/>
            </a:br>
            <a:r>
              <a:rPr lang="en-GB" sz="1600" dirty="0"/>
              <a:t>@</a:t>
            </a:r>
            <a:r>
              <a:rPr lang="en-GB" sz="1600" dirty="0" err="1"/>
              <a:t>damienbod</a:t>
            </a:r>
            <a:br>
              <a:rPr lang="en-GB" dirty="0"/>
            </a:br>
            <a:endParaRPr lang="en-GB" dirty="0"/>
          </a:p>
        </p:txBody>
      </p:sp>
    </p:spTree>
    <p:extLst>
      <p:ext uri="{BB962C8B-B14F-4D97-AF65-F5344CB8AC3E}">
        <p14:creationId xmlns:p14="http://schemas.microsoft.com/office/powerpoint/2010/main" val="15985029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0A348BCA-CFB4-4D20-903E-61770592C021}"/>
              </a:ext>
            </a:extLst>
          </p:cNvPr>
          <p:cNvSpPr txBox="1"/>
          <p:nvPr/>
        </p:nvSpPr>
        <p:spPr>
          <a:xfrm>
            <a:off x="729673" y="646545"/>
            <a:ext cx="10547927" cy="5355312"/>
          </a:xfrm>
          <a:prstGeom prst="rect">
            <a:avLst/>
          </a:prstGeom>
          <a:noFill/>
        </p:spPr>
        <p:txBody>
          <a:bodyPr wrap="square" rtlCol="0">
            <a:spAutoFit/>
          </a:bodyPr>
          <a:lstStyle/>
          <a:p>
            <a:r>
              <a:rPr lang="en-GB" dirty="0">
                <a:hlinkClick r:id="rId3"/>
              </a:rPr>
              <a:t>https://openid.net/developers/specs/</a:t>
            </a:r>
          </a:p>
          <a:p>
            <a:br>
              <a:rPr lang="en-GB" dirty="0">
                <a:hlinkClick r:id="rId3"/>
              </a:rPr>
            </a:br>
            <a:r>
              <a:rPr lang="en-GB" dirty="0">
                <a:hlinkClick r:id="rId3"/>
              </a:rPr>
              <a:t>https://github.com/damienbod/AspNet5IdentityServerAngularImplicitFlow </a:t>
            </a:r>
            <a:br>
              <a:rPr lang="en-GB" dirty="0"/>
            </a:br>
            <a:br>
              <a:rPr lang="en-GB" dirty="0"/>
            </a:br>
            <a:r>
              <a:rPr lang="en-GB" dirty="0">
                <a:hlinkClick r:id="rId4"/>
              </a:rPr>
              <a:t>https://medium.com/@darutk/diagrams-of-all-the-openid-connect-flows-6968e3990660</a:t>
            </a:r>
            <a:br>
              <a:rPr lang="en-GB" dirty="0"/>
            </a:br>
            <a:br>
              <a:rPr lang="en-GB" dirty="0"/>
            </a:br>
            <a:r>
              <a:rPr lang="en-GB" dirty="0">
                <a:hlinkClick r:id="rId5"/>
              </a:rPr>
              <a:t>https://www.npmjs.com/package/angular-auth-oidc-client</a:t>
            </a:r>
            <a:endParaRPr lang="en-GB" dirty="0"/>
          </a:p>
          <a:p>
            <a:br>
              <a:rPr lang="en-GB" dirty="0"/>
            </a:br>
            <a:r>
              <a:rPr lang="en-GB" dirty="0">
                <a:hlinkClick r:id="rId6"/>
              </a:rPr>
              <a:t>https://openid.net</a:t>
            </a:r>
            <a:br>
              <a:rPr lang="en-GB" dirty="0"/>
            </a:br>
            <a:br>
              <a:rPr lang="en-GB" dirty="0"/>
            </a:br>
            <a:r>
              <a:rPr lang="en-GB" dirty="0">
                <a:hlinkClick r:id="rId7"/>
              </a:rPr>
              <a:t>https://auth0.com/blog/cookies-vs-tokens-definitive-guide</a:t>
            </a:r>
            <a:br>
              <a:rPr lang="en-GB" dirty="0"/>
            </a:br>
            <a:br>
              <a:rPr lang="en-GB" dirty="0"/>
            </a:br>
            <a:r>
              <a:rPr lang="en-GB" dirty="0">
                <a:hlinkClick r:id="rId5"/>
              </a:rPr>
              <a:t>https://www.npmjs.com/package/angular-auth-oidc-client</a:t>
            </a:r>
            <a:br>
              <a:rPr lang="en-GB" dirty="0"/>
            </a:br>
            <a:br>
              <a:rPr lang="en-GB" dirty="0"/>
            </a:br>
            <a:r>
              <a:rPr lang="en-GB" dirty="0">
                <a:hlinkClick r:id="rId8"/>
              </a:rPr>
              <a:t>https://docs.microsoft.com/en-us/azure/architecture/multitenant-identity/authenticate</a:t>
            </a:r>
            <a:br>
              <a:rPr lang="en-GB" dirty="0"/>
            </a:br>
            <a:br>
              <a:rPr lang="en-GB" dirty="0"/>
            </a:br>
            <a:r>
              <a:rPr lang="en-GB" dirty="0">
                <a:hlinkClick r:id="rId9"/>
              </a:rPr>
              <a:t>https://scotthelme.co.uk/say-hello-to-security-txt</a:t>
            </a:r>
            <a:endParaRPr lang="en-CH" dirty="0"/>
          </a:p>
          <a:p>
            <a:endParaRPr lang="en-CH" dirty="0"/>
          </a:p>
          <a:p>
            <a:r>
              <a:rPr lang="de-CH">
                <a:hlinkClick r:id="rId10"/>
              </a:rPr>
              <a:t>https://csp-evaluator.withgoogle.com/</a:t>
            </a:r>
            <a:endParaRPr lang="en-CH"/>
          </a:p>
        </p:txBody>
      </p:sp>
    </p:spTree>
    <p:extLst>
      <p:ext uri="{BB962C8B-B14F-4D97-AF65-F5344CB8AC3E}">
        <p14:creationId xmlns:p14="http://schemas.microsoft.com/office/powerpoint/2010/main" val="354510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389991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2"/>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
        <p:nvSpPr>
          <p:cNvPr id="10" name="Rechteck 9">
            <a:extLst>
              <a:ext uri="{FF2B5EF4-FFF2-40B4-BE49-F238E27FC236}">
                <a16:creationId xmlns:a16="http://schemas.microsoft.com/office/drawing/2014/main" id="{1334CD2B-41FC-40D6-8F81-53D55AC39949}"/>
              </a:ext>
            </a:extLst>
          </p:cNvPr>
          <p:cNvSpPr/>
          <p:nvPr/>
        </p:nvSpPr>
        <p:spPr>
          <a:xfrm>
            <a:off x="7034758" y="1071349"/>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 2</a:t>
            </a:r>
          </a:p>
        </p:txBody>
      </p:sp>
      <p:sp>
        <p:nvSpPr>
          <p:cNvPr id="11" name="Rechteck 10">
            <a:extLst>
              <a:ext uri="{FF2B5EF4-FFF2-40B4-BE49-F238E27FC236}">
                <a16:creationId xmlns:a16="http://schemas.microsoft.com/office/drawing/2014/main" id="{AA8F09AA-9114-46A6-AD27-89E4A4EE8C2E}"/>
              </a:ext>
            </a:extLst>
          </p:cNvPr>
          <p:cNvSpPr/>
          <p:nvPr/>
        </p:nvSpPr>
        <p:spPr>
          <a:xfrm>
            <a:off x="7298918" y="188922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12" name="Rechteck 11">
            <a:extLst>
              <a:ext uri="{FF2B5EF4-FFF2-40B4-BE49-F238E27FC236}">
                <a16:creationId xmlns:a16="http://schemas.microsoft.com/office/drawing/2014/main" id="{AB1DFF6C-6DC3-4810-97E6-CF9D0359BC41}"/>
              </a:ext>
            </a:extLst>
          </p:cNvPr>
          <p:cNvSpPr/>
          <p:nvPr/>
        </p:nvSpPr>
        <p:spPr>
          <a:xfrm>
            <a:off x="9280118" y="188922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13" name="Rechteck 12">
            <a:extLst>
              <a:ext uri="{FF2B5EF4-FFF2-40B4-BE49-F238E27FC236}">
                <a16:creationId xmlns:a16="http://schemas.microsoft.com/office/drawing/2014/main" id="{6D9B90AC-569C-45C8-A4EE-32D97EDF8A82}"/>
              </a:ext>
            </a:extLst>
          </p:cNvPr>
          <p:cNvSpPr/>
          <p:nvPr/>
        </p:nvSpPr>
        <p:spPr>
          <a:xfrm>
            <a:off x="9280118" y="259534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14" name="Rechteck 13">
            <a:extLst>
              <a:ext uri="{FF2B5EF4-FFF2-40B4-BE49-F238E27FC236}">
                <a16:creationId xmlns:a16="http://schemas.microsoft.com/office/drawing/2014/main" id="{B4A663F4-054D-4556-83B8-B0CC22A71E49}"/>
              </a:ext>
            </a:extLst>
          </p:cNvPr>
          <p:cNvSpPr/>
          <p:nvPr/>
        </p:nvSpPr>
        <p:spPr>
          <a:xfrm>
            <a:off x="7298918" y="259534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15" name="Rechteck 14">
            <a:extLst>
              <a:ext uri="{FF2B5EF4-FFF2-40B4-BE49-F238E27FC236}">
                <a16:creationId xmlns:a16="http://schemas.microsoft.com/office/drawing/2014/main" id="{DD42068A-3946-468D-8D50-B0599CBF5CD9}"/>
              </a:ext>
            </a:extLst>
          </p:cNvPr>
          <p:cNvSpPr/>
          <p:nvPr/>
        </p:nvSpPr>
        <p:spPr>
          <a:xfrm>
            <a:off x="7298918" y="335734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986274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
        <p:nvSpPr>
          <p:cNvPr id="10" name="Rechteck 9">
            <a:extLst>
              <a:ext uri="{FF2B5EF4-FFF2-40B4-BE49-F238E27FC236}">
                <a16:creationId xmlns:a16="http://schemas.microsoft.com/office/drawing/2014/main" id="{1334CD2B-41FC-40D6-8F81-53D55AC39949}"/>
              </a:ext>
            </a:extLst>
          </p:cNvPr>
          <p:cNvSpPr/>
          <p:nvPr/>
        </p:nvSpPr>
        <p:spPr>
          <a:xfrm>
            <a:off x="7034758" y="1071349"/>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 2</a:t>
            </a:r>
          </a:p>
        </p:txBody>
      </p:sp>
      <p:sp>
        <p:nvSpPr>
          <p:cNvPr id="11" name="Rechteck 10">
            <a:extLst>
              <a:ext uri="{FF2B5EF4-FFF2-40B4-BE49-F238E27FC236}">
                <a16:creationId xmlns:a16="http://schemas.microsoft.com/office/drawing/2014/main" id="{AA8F09AA-9114-46A6-AD27-89E4A4EE8C2E}"/>
              </a:ext>
            </a:extLst>
          </p:cNvPr>
          <p:cNvSpPr/>
          <p:nvPr/>
        </p:nvSpPr>
        <p:spPr>
          <a:xfrm>
            <a:off x="7298918" y="188922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12" name="Rechteck 11">
            <a:extLst>
              <a:ext uri="{FF2B5EF4-FFF2-40B4-BE49-F238E27FC236}">
                <a16:creationId xmlns:a16="http://schemas.microsoft.com/office/drawing/2014/main" id="{AB1DFF6C-6DC3-4810-97E6-CF9D0359BC41}"/>
              </a:ext>
            </a:extLst>
          </p:cNvPr>
          <p:cNvSpPr/>
          <p:nvPr/>
        </p:nvSpPr>
        <p:spPr>
          <a:xfrm>
            <a:off x="9280118" y="188922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13" name="Rechteck 12">
            <a:extLst>
              <a:ext uri="{FF2B5EF4-FFF2-40B4-BE49-F238E27FC236}">
                <a16:creationId xmlns:a16="http://schemas.microsoft.com/office/drawing/2014/main" id="{6D9B90AC-569C-45C8-A4EE-32D97EDF8A82}"/>
              </a:ext>
            </a:extLst>
          </p:cNvPr>
          <p:cNvSpPr/>
          <p:nvPr/>
        </p:nvSpPr>
        <p:spPr>
          <a:xfrm>
            <a:off x="9280118" y="259534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14" name="Rechteck 13">
            <a:extLst>
              <a:ext uri="{FF2B5EF4-FFF2-40B4-BE49-F238E27FC236}">
                <a16:creationId xmlns:a16="http://schemas.microsoft.com/office/drawing/2014/main" id="{B4A663F4-054D-4556-83B8-B0CC22A71E49}"/>
              </a:ext>
            </a:extLst>
          </p:cNvPr>
          <p:cNvSpPr/>
          <p:nvPr/>
        </p:nvSpPr>
        <p:spPr>
          <a:xfrm>
            <a:off x="7298918" y="259534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15" name="Rechteck 14">
            <a:extLst>
              <a:ext uri="{FF2B5EF4-FFF2-40B4-BE49-F238E27FC236}">
                <a16:creationId xmlns:a16="http://schemas.microsoft.com/office/drawing/2014/main" id="{DD42068A-3946-468D-8D50-B0599CBF5CD9}"/>
              </a:ext>
            </a:extLst>
          </p:cNvPr>
          <p:cNvSpPr/>
          <p:nvPr/>
        </p:nvSpPr>
        <p:spPr>
          <a:xfrm>
            <a:off x="7298918" y="335734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84107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Tree>
    <p:extLst>
      <p:ext uri="{BB962C8B-B14F-4D97-AF65-F5344CB8AC3E}">
        <p14:creationId xmlns:p14="http://schemas.microsoft.com/office/powerpoint/2010/main" val="133196659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1481</TotalTime>
  <Words>1277</Words>
  <Application>Microsoft Office PowerPoint</Application>
  <PresentationFormat>Widescreen</PresentationFormat>
  <Paragraphs>285</Paragraphs>
  <Slides>57</Slides>
  <Notes>45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vt:lpstr>
      <vt:lpstr>ASP.NET Core Security</vt:lpstr>
      <vt:lpstr>                                      https://github.com/damienbod  ASP.NET Core, OpenID Connect, OAuth, Identity, Azure Angular, angular-auth-oidc-client npm</vt:lpstr>
      <vt:lpstr>PowerPoint Presentation</vt:lpstr>
      <vt:lpstr>Security &amp; Applications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OpenID Connect Flows  OAuth2 Flows     http://openid.net/specs/openid-connect-core-1_0.html</vt:lpstr>
      <vt:lpstr>id token token (access token) reference / self contained token refresh token</vt:lpstr>
      <vt:lpstr>PowerPoint Presentation</vt:lpstr>
      <vt:lpstr>OAuth2 Resource Owner Credentials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https://github.com/damienbod/AspNetCoreHybridFlowWithApi https://github.com/damienbod/AspNetCoreWindowsAuth</vt:lpstr>
      <vt:lpstr>PowerPoint Presentation</vt:lpstr>
      <vt:lpstr>PowerPoint Presentation</vt:lpstr>
      <vt:lpstr>PowerPoint Presentation</vt:lpstr>
      <vt:lpstr>https://github.com/damienbod/AspNetCoreHybridFlowWithApi https://github.com/damienbod/AspNetCoreWindowsAuth</vt:lpstr>
      <vt:lpstr>PowerPoint Presentation</vt:lpstr>
      <vt:lpstr>PowerPoint Presentation</vt:lpstr>
      <vt:lpstr>PowerPoint Presentation</vt:lpstr>
      <vt:lpstr>PowerPoint Presentation</vt:lpstr>
      <vt:lpstr> Authorization: ASP.NET Core Policies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@damienbod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Security</dc:title>
  <dc:creator>Bowden Damien</dc:creator>
  <cp:lastModifiedBy>Bowden Damien</cp:lastModifiedBy>
  <cp:revision>19</cp:revision>
  <dcterms:created xsi:type="dcterms:W3CDTF">2019-05-26T08:51:29Z</dcterms:created>
  <dcterms:modified xsi:type="dcterms:W3CDTF">2019-05-28T05:48:30Z</dcterms:modified>
</cp:coreProperties>
</file>