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71" r:id="rId4"/>
    <p:sldId id="265" r:id="rId5"/>
    <p:sldId id="267" r:id="rId6"/>
    <p:sldId id="276" r:id="rId7"/>
    <p:sldId id="268" r:id="rId8"/>
    <p:sldId id="269" r:id="rId9"/>
    <p:sldId id="261" r:id="rId10"/>
    <p:sldId id="277" r:id="rId11"/>
    <p:sldId id="266" r:id="rId12"/>
    <p:sldId id="272" r:id="rId13"/>
    <p:sldId id="273" r:id="rId14"/>
    <p:sldId id="274" r:id="rId15"/>
    <p:sldId id="263" r:id="rId16"/>
    <p:sldId id="26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0164" autoAdjust="0"/>
  </p:normalViewPr>
  <p:slideViewPr>
    <p:cSldViewPr snapToGrid="0">
      <p:cViewPr varScale="1">
        <p:scale>
          <a:sx n="69" d="100"/>
          <a:sy n="69" d="100"/>
        </p:scale>
        <p:origin x="2136"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22.05.2017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‹Nr.›</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2</a:t>
            </a:fld>
            <a:endParaRPr lang="de-DE"/>
          </a:p>
        </p:txBody>
      </p:sp>
    </p:spTree>
    <p:extLst>
      <p:ext uri="{BB962C8B-B14F-4D97-AF65-F5344CB8AC3E}">
        <p14:creationId xmlns:p14="http://schemas.microsoft.com/office/powerpoint/2010/main" val="1933105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11</a:t>
            </a:fld>
            <a:endParaRPr lang="de-DE"/>
          </a:p>
        </p:txBody>
      </p:sp>
    </p:spTree>
    <p:extLst>
      <p:ext uri="{BB962C8B-B14F-4D97-AF65-F5344CB8AC3E}">
        <p14:creationId xmlns:p14="http://schemas.microsoft.com/office/powerpoint/2010/main" val="3956538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A </a:t>
            </a:r>
            <a:r>
              <a:rPr lang="en-GB" dirty="0"/>
              <a:t>language-neutral specification for 1) </a:t>
            </a:r>
            <a:r>
              <a:rPr lang="en-GB" i="1" dirty="0"/>
              <a:t>capturing</a:t>
            </a:r>
            <a:r>
              <a:rPr lang="en-GB" dirty="0"/>
              <a:t>, and 2) </a:t>
            </a:r>
            <a:r>
              <a:rPr lang="en-GB" i="1" dirty="0"/>
              <a:t>rendering</a:t>
            </a:r>
            <a:r>
              <a:rPr lang="en-GB" dirty="0"/>
              <a:t>, structured log events in a format that’s both human-friendly and machine-readable.</a:t>
            </a:r>
          </a:p>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729055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59471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104358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90846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421932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2700177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Trace = 0</a:t>
            </a:r>
          </a:p>
          <a:p>
            <a:pPr marL="0" indent="0">
              <a:buNone/>
            </a:pPr>
            <a:r>
              <a:rPr lang="en-GB" sz="1200" dirty="0"/>
              <a:t>For information that is valuable only to a developer debugging an issue. These messages may contain sensitive application data and so should not be enabled in a production environment.</a:t>
            </a:r>
          </a:p>
          <a:p>
            <a:r>
              <a:rPr lang="en-GB" dirty="0"/>
              <a:t>Debug = 1</a:t>
            </a:r>
          </a:p>
          <a:p>
            <a:pPr marL="0" indent="0">
              <a:buNone/>
            </a:pPr>
            <a:r>
              <a:rPr lang="en-GB" sz="1200" dirty="0"/>
              <a:t>For information that has short-term usefulness during development and debugging.</a:t>
            </a:r>
          </a:p>
          <a:p>
            <a:r>
              <a:rPr lang="en-GB" dirty="0"/>
              <a:t>Information = 2</a:t>
            </a:r>
          </a:p>
          <a:p>
            <a:pPr marL="0" indent="0">
              <a:buNone/>
            </a:pPr>
            <a:r>
              <a:rPr lang="en-GB" sz="1200" dirty="0"/>
              <a:t>For tracking the general flow of the application. These logs typically have some long-term value. </a:t>
            </a:r>
          </a:p>
          <a:p>
            <a:r>
              <a:rPr lang="en-GB" dirty="0"/>
              <a:t>Warning = 3</a:t>
            </a:r>
          </a:p>
          <a:p>
            <a:pPr marL="0" indent="0">
              <a:buNone/>
            </a:pPr>
            <a:r>
              <a:rPr lang="en-GB" sz="1200" dirty="0"/>
              <a:t>For abnormal or unexpected events in the application flow. These may include errors or other conditions that do not cause the application to stop, but which may need to be investigated. Handled exceptions are a common place to use the Warning log level.</a:t>
            </a:r>
          </a:p>
          <a:p>
            <a:r>
              <a:rPr lang="en-GB" dirty="0"/>
              <a:t>Error = 4</a:t>
            </a:r>
          </a:p>
          <a:p>
            <a:pPr marL="0" indent="0">
              <a:buNone/>
            </a:pPr>
            <a:r>
              <a:rPr lang="en-GB" sz="1200" dirty="0"/>
              <a:t>For errors and exceptions that cannot be handled. These messages indicate a failure in the current activity or operation (such as the current HTTP request), not an application-wide failure. </a:t>
            </a:r>
          </a:p>
          <a:p>
            <a:r>
              <a:rPr lang="en-GB" dirty="0"/>
              <a:t>Critical = 5</a:t>
            </a:r>
          </a:p>
          <a:p>
            <a:pPr marL="0" indent="0">
              <a:buNone/>
            </a:pPr>
            <a:r>
              <a:rPr lang="en-GB" sz="1200" dirty="0"/>
              <a:t>Logs that describe an unrecoverable application or system crash, or a catastrophic failure that requires immediate attention. </a:t>
            </a:r>
          </a:p>
          <a:p>
            <a:endParaRPr lang="de-DE" dirty="0"/>
          </a:p>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7</a:t>
            </a:fld>
            <a:endParaRPr lang="de-DE"/>
          </a:p>
        </p:txBody>
      </p:sp>
    </p:spTree>
    <p:extLst>
      <p:ext uri="{BB962C8B-B14F-4D97-AF65-F5344CB8AC3E}">
        <p14:creationId xmlns:p14="http://schemas.microsoft.com/office/powerpoint/2010/main" val="255175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173329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9</a:t>
            </a:fld>
            <a:endParaRPr lang="de-DE"/>
          </a:p>
        </p:txBody>
      </p:sp>
    </p:spTree>
    <p:extLst>
      <p:ext uri="{BB962C8B-B14F-4D97-AF65-F5344CB8AC3E}">
        <p14:creationId xmlns:p14="http://schemas.microsoft.com/office/powerpoint/2010/main" val="416205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7B297D-EACB-4E51-9E3D-1BFE2F3F6E1E}" type="slidenum">
              <a:rPr lang="de-DE" smtClean="0"/>
              <a:t>10</a:t>
            </a:fld>
            <a:endParaRPr lang="de-DE"/>
          </a:p>
        </p:txBody>
      </p:sp>
    </p:spTree>
    <p:extLst>
      <p:ext uri="{BB962C8B-B14F-4D97-AF65-F5344CB8AC3E}">
        <p14:creationId xmlns:p14="http://schemas.microsoft.com/office/powerpoint/2010/main" val="134068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22/05/2017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22/05/2017</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22/05/2017</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22/05/2017</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22/05/2017</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22/05/2017</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22/05/2017</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22/05/2017</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‹Nr.›</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22/05/2017</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‹Nr.›</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damien_bod" TargetMode="External"/><Relationship Id="rId2" Type="http://schemas.openxmlformats.org/officeDocument/2006/relationships/hyperlink" Target="https://damienbod.com/" TargetMode="Externa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nblumhardt.com/2014/10/dynamically-changing-the-serilog-level/" TargetMode="External"/><Relationship Id="rId13" Type="http://schemas.openxmlformats.org/officeDocument/2006/relationships/hyperlink" Target="https://elmah.io/" TargetMode="External"/><Relationship Id="rId3" Type="http://schemas.openxmlformats.org/officeDocument/2006/relationships/hyperlink" Target="https://docs.microsoft.com/en-us/aspnet/core/fundamentals/logging" TargetMode="External"/><Relationship Id="rId7" Type="http://schemas.openxmlformats.org/officeDocument/2006/relationships/hyperlink" Target="https://serilog.net/" TargetMode="External"/><Relationship Id="rId12" Type="http://schemas.openxmlformats.org/officeDocument/2006/relationships/hyperlink" Target="https://www.elastic.co/webinars/introduction-elk-stack" TargetMode="External"/><Relationship Id="rId2" Type="http://schemas.openxmlformats.org/officeDocument/2006/relationships/hyperlink" Target="https://github/damienbod/AspNetCoreLogging" TargetMode="External"/><Relationship Id="rId16" Type="http://schemas.openxmlformats.org/officeDocument/2006/relationships/hyperlink" Target="https://www.microsoft.com/en-us/download/details.aspx?id=28567" TargetMode="External"/><Relationship Id="rId1" Type="http://schemas.openxmlformats.org/officeDocument/2006/relationships/slideLayout" Target="../slideLayouts/slideLayout2.xml"/><Relationship Id="rId6" Type="http://schemas.openxmlformats.org/officeDocument/2006/relationships/hyperlink" Target="http://blog.getseq.net/" TargetMode="External"/><Relationship Id="rId11" Type="http://schemas.openxmlformats.org/officeDocument/2006/relationships/hyperlink" Target="https://tpodolak.com/blog/2017/02/18/asp-net-core-tracking-flow-requests-nlog/" TargetMode="External"/><Relationship Id="rId5" Type="http://schemas.openxmlformats.org/officeDocument/2006/relationships/hyperlink" Target="https://github.com/aspnet/Logging" TargetMode="External"/><Relationship Id="rId15" Type="http://schemas.openxmlformats.org/officeDocument/2006/relationships/hyperlink" Target="https://github.com/mguinness/syslog-framework-logging" TargetMode="External"/><Relationship Id="rId10" Type="http://schemas.openxmlformats.org/officeDocument/2006/relationships/hyperlink" Target="https://damienbod.com/2016/08/17/asp-net-core-logging-with-nlog-and-microsoft-sql-server/" TargetMode="External"/><Relationship Id="rId4" Type="http://schemas.openxmlformats.org/officeDocument/2006/relationships/hyperlink" Target="https://github.com/aspnet/Logging/wiki/Guidelines" TargetMode="External"/><Relationship Id="rId9" Type="http://schemas.openxmlformats.org/officeDocument/2006/relationships/hyperlink" Target="http://nlog-project.org/" TargetMode="External"/><Relationship Id="rId14" Type="http://schemas.openxmlformats.org/officeDocument/2006/relationships/hyperlink" Target="https://messagetemplates.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1842510"/>
          </a:xfrm>
        </p:spPr>
        <p:txBody>
          <a:bodyPr/>
          <a:lstStyle/>
          <a:p>
            <a:r>
              <a:rPr lang="en-GB" dirty="0"/>
              <a:t>Logging with ASP.NET Core</a:t>
            </a:r>
          </a:p>
        </p:txBody>
      </p:sp>
      <p:sp>
        <p:nvSpPr>
          <p:cNvPr id="3" name="Untertitel 2"/>
          <p:cNvSpPr>
            <a:spLocks noGrp="1"/>
          </p:cNvSpPr>
          <p:nvPr>
            <p:ph type="subTitle" idx="1"/>
          </p:nvPr>
        </p:nvSpPr>
        <p:spPr>
          <a:xfrm>
            <a:off x="4488868" y="3541131"/>
            <a:ext cx="4239491" cy="1169414"/>
          </a:xfrm>
        </p:spPr>
        <p:txBody>
          <a:bodyPr>
            <a:normAutofit fontScale="92500" lnSpcReduction="10000"/>
          </a:bodyPr>
          <a:lstStyle/>
          <a:p>
            <a:r>
              <a:rPr lang="en-GB" dirty="0"/>
              <a:t>Damien Bowden Microsoft MVP</a:t>
            </a:r>
          </a:p>
          <a:p>
            <a:r>
              <a:rPr lang="en-GB" dirty="0">
                <a:hlinkClick r:id="rId2"/>
              </a:rPr>
              <a:t>https://damienbod.com</a:t>
            </a:r>
            <a:r>
              <a:rPr lang="en-GB" dirty="0"/>
              <a:t> </a:t>
            </a:r>
          </a:p>
          <a:p>
            <a:r>
              <a:rPr lang="en-GB" dirty="0">
                <a:hlinkClick r:id="rId3"/>
              </a:rPr>
              <a:t>@</a:t>
            </a:r>
            <a:r>
              <a:rPr lang="en-GB" dirty="0" err="1">
                <a:hlinkClick r:id="rId3"/>
              </a:rPr>
              <a:t>damien_bod</a:t>
            </a:r>
            <a:endParaRPr lang="en-GB" dirty="0"/>
          </a:p>
          <a:p>
            <a:endParaRPr lang="en-GB" dirty="0"/>
          </a:p>
          <a:p>
            <a:endParaRPr lang="en-GB"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3220047" y="3517312"/>
            <a:ext cx="1024812" cy="1024812"/>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142202"/>
            <a:ext cx="12192000" cy="1533525"/>
          </a:xfrm>
          <a:prstGeom prst="rect">
            <a:avLst/>
          </a:prstGeom>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55173" y="365125"/>
            <a:ext cx="9081655" cy="1325563"/>
          </a:xfrm>
        </p:spPr>
        <p:txBody>
          <a:bodyPr/>
          <a:lstStyle/>
          <a:p>
            <a:r>
              <a:rPr lang="en-GB" dirty="0"/>
              <a:t>Third Party Logging, Structured Logging</a:t>
            </a:r>
            <a:br>
              <a:rPr lang="en-GB" dirty="0"/>
            </a:br>
            <a:endParaRPr lang="en-GB" dirty="0"/>
          </a:p>
        </p:txBody>
      </p:sp>
      <p:sp>
        <p:nvSpPr>
          <p:cNvPr id="5" name="Inhaltsplatzhalter 2"/>
          <p:cNvSpPr txBox="1">
            <a:spLocks/>
          </p:cNvSpPr>
          <p:nvPr/>
        </p:nvSpPr>
        <p:spPr>
          <a:xfrm>
            <a:off x="4111337" y="1825625"/>
            <a:ext cx="3969327"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200" dirty="0" err="1"/>
              <a:t>Seq</a:t>
            </a:r>
            <a:endParaRPr lang="en-GB" sz="4200" dirty="0"/>
          </a:p>
          <a:p>
            <a:pPr marL="0" indent="0">
              <a:buNone/>
            </a:pPr>
            <a:r>
              <a:rPr lang="en-GB" sz="4200" dirty="0" err="1"/>
              <a:t>Elasticsearch</a:t>
            </a:r>
            <a:r>
              <a:rPr lang="en-GB" sz="4200" dirty="0"/>
              <a:t> (ELK)</a:t>
            </a:r>
          </a:p>
          <a:p>
            <a:pPr marL="0" indent="0">
              <a:buNone/>
            </a:pPr>
            <a:r>
              <a:rPr lang="en-GB" sz="4200" dirty="0"/>
              <a:t>SQL databases</a:t>
            </a:r>
          </a:p>
          <a:p>
            <a:pPr marL="0" indent="0">
              <a:buNone/>
            </a:pPr>
            <a:r>
              <a:rPr lang="nl-NL" sz="4200" dirty="0"/>
              <a:t>elmah.io</a:t>
            </a:r>
          </a:p>
          <a:p>
            <a:pPr marL="0" indent="0">
              <a:buNone/>
            </a:pPr>
            <a:r>
              <a:rPr lang="nl-NL" sz="4200" dirty="0"/>
              <a:t>Syslog</a:t>
            </a:r>
          </a:p>
          <a:p>
            <a:pPr marL="0" indent="0">
              <a:buNone/>
            </a:pPr>
            <a:r>
              <a:rPr lang="nl-NL" sz="4200" dirty="0"/>
              <a:t>ColoredConsole</a:t>
            </a:r>
          </a:p>
          <a:p>
            <a:pPr marL="0" indent="0">
              <a:buNone/>
            </a:pPr>
            <a:r>
              <a:rPr lang="nl-NL" sz="4200" dirty="0"/>
              <a:t>Files</a:t>
            </a:r>
            <a:endParaRPr lang="en-GB" sz="4200" dirty="0"/>
          </a:p>
          <a:p>
            <a:endParaRPr lang="en-GB" dirty="0"/>
          </a:p>
          <a:p>
            <a:endParaRPr lang="en-GB" dirty="0"/>
          </a:p>
        </p:txBody>
      </p:sp>
    </p:spTree>
    <p:extLst>
      <p:ext uri="{BB962C8B-B14F-4D97-AF65-F5344CB8AC3E}">
        <p14:creationId xmlns:p14="http://schemas.microsoft.com/office/powerpoint/2010/main" val="119989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Example: </a:t>
            </a:r>
            <a:r>
              <a:rPr lang="en-GB" dirty="0" err="1"/>
              <a:t>NLog</a:t>
            </a:r>
            <a:endParaRPr lang="en-GB" dirty="0"/>
          </a:p>
        </p:txBody>
      </p:sp>
      <p:pic>
        <p:nvPicPr>
          <p:cNvPr id="5" name="Grafik 4"/>
          <p:cNvPicPr>
            <a:picLocks noChangeAspect="1"/>
          </p:cNvPicPr>
          <p:nvPr/>
        </p:nvPicPr>
        <p:blipFill>
          <a:blip r:embed="rId3"/>
          <a:stretch>
            <a:fillRect/>
          </a:stretch>
        </p:blipFill>
        <p:spPr>
          <a:xfrm>
            <a:off x="838200" y="1539894"/>
            <a:ext cx="10874154" cy="4683625"/>
          </a:xfrm>
          <a:prstGeom prst="rect">
            <a:avLst/>
          </a:prstGeom>
        </p:spPr>
      </p:pic>
      <p:pic>
        <p:nvPicPr>
          <p:cNvPr id="3" name="Grafik 2"/>
          <p:cNvPicPr>
            <a:picLocks noChangeAspect="1"/>
          </p:cNvPicPr>
          <p:nvPr/>
        </p:nvPicPr>
        <p:blipFill>
          <a:blip r:embed="rId4"/>
          <a:stretch>
            <a:fillRect/>
          </a:stretch>
        </p:blipFill>
        <p:spPr>
          <a:xfrm>
            <a:off x="6647535" y="5678049"/>
            <a:ext cx="4614341" cy="759792"/>
          </a:xfrm>
          <a:prstGeom prst="rect">
            <a:avLst/>
          </a:prstGeom>
        </p:spPr>
      </p:pic>
    </p:spTree>
    <p:extLst>
      <p:ext uri="{BB962C8B-B14F-4D97-AF65-F5344CB8AC3E}">
        <p14:creationId xmlns:p14="http://schemas.microsoft.com/office/powerpoint/2010/main" val="213753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3923175" cy="2508704"/>
          </a:xfrm>
        </p:spPr>
        <p:txBody>
          <a:bodyPr/>
          <a:lstStyle/>
          <a:p>
            <a:r>
              <a:rPr lang="en-GB" dirty="0"/>
              <a:t>App Demo</a:t>
            </a:r>
          </a:p>
        </p:txBody>
      </p:sp>
      <p:pic>
        <p:nvPicPr>
          <p:cNvPr id="4" name="Grafik 3"/>
          <p:cNvPicPr>
            <a:picLocks noChangeAspect="1"/>
          </p:cNvPicPr>
          <p:nvPr/>
        </p:nvPicPr>
        <p:blipFill>
          <a:blip r:embed="rId2"/>
          <a:stretch>
            <a:fillRect/>
          </a:stretch>
        </p:blipFill>
        <p:spPr>
          <a:xfrm>
            <a:off x="4761375" y="681474"/>
            <a:ext cx="5839640" cy="5153744"/>
          </a:xfrm>
          <a:prstGeom prst="rect">
            <a:avLst/>
          </a:prstGeom>
        </p:spPr>
      </p:pic>
    </p:spTree>
    <p:extLst>
      <p:ext uri="{BB962C8B-B14F-4D97-AF65-F5344CB8AC3E}">
        <p14:creationId xmlns:p14="http://schemas.microsoft.com/office/powerpoint/2010/main" val="110400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ASP.NET Core </a:t>
            </a:r>
            <a:r>
              <a:rPr lang="en-GB" dirty="0" err="1"/>
              <a:t>Serilog</a:t>
            </a:r>
            <a:endParaRPr lang="en-GB" dirty="0"/>
          </a:p>
        </p:txBody>
      </p:sp>
      <p:sp>
        <p:nvSpPr>
          <p:cNvPr id="6" name="Inhaltsplatzhalter 5"/>
          <p:cNvSpPr>
            <a:spLocks noGrp="1"/>
          </p:cNvSpPr>
          <p:nvPr>
            <p:ph idx="1"/>
          </p:nvPr>
        </p:nvSpPr>
        <p:spPr>
          <a:xfrm>
            <a:off x="7781733" y="708445"/>
            <a:ext cx="4281633" cy="1516613"/>
          </a:xfrm>
        </p:spPr>
        <p:txBody>
          <a:bodyPr>
            <a:normAutofit/>
          </a:bodyPr>
          <a:lstStyle/>
          <a:p>
            <a:r>
              <a:rPr lang="en-GB" dirty="0" err="1"/>
              <a:t>Serilog</a:t>
            </a:r>
            <a:r>
              <a:rPr lang="en-GB" dirty="0"/>
              <a:t> </a:t>
            </a:r>
          </a:p>
          <a:p>
            <a:r>
              <a:rPr lang="en-GB" dirty="0" err="1"/>
              <a:t>Serilog.Extensions.Logging</a:t>
            </a:r>
            <a:endParaRPr lang="en-GB" dirty="0"/>
          </a:p>
          <a:p>
            <a:r>
              <a:rPr lang="en-GB" dirty="0" err="1"/>
              <a:t>Serilog.Sinks.Seq</a:t>
            </a:r>
            <a:endParaRPr lang="en-GB" dirty="0"/>
          </a:p>
        </p:txBody>
      </p:sp>
      <p:pic>
        <p:nvPicPr>
          <p:cNvPr id="8" name="Grafik 7"/>
          <p:cNvPicPr>
            <a:picLocks noChangeAspect="1"/>
          </p:cNvPicPr>
          <p:nvPr/>
        </p:nvPicPr>
        <p:blipFill>
          <a:blip r:embed="rId2"/>
          <a:stretch>
            <a:fillRect/>
          </a:stretch>
        </p:blipFill>
        <p:spPr>
          <a:xfrm>
            <a:off x="662046" y="1466751"/>
            <a:ext cx="7221194" cy="4925523"/>
          </a:xfrm>
          <a:prstGeom prst="rect">
            <a:avLst/>
          </a:prstGeom>
        </p:spPr>
      </p:pic>
    </p:spTree>
    <p:extLst>
      <p:ext uri="{BB962C8B-B14F-4D97-AF65-F5344CB8AC3E}">
        <p14:creationId xmlns:p14="http://schemas.microsoft.com/office/powerpoint/2010/main" val="98827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GB" dirty="0"/>
              <a:t>Structured Logging</a:t>
            </a:r>
          </a:p>
        </p:txBody>
      </p:sp>
      <p:sp>
        <p:nvSpPr>
          <p:cNvPr id="6" name="Inhaltsplatzhalter 5"/>
          <p:cNvSpPr>
            <a:spLocks noGrp="1"/>
          </p:cNvSpPr>
          <p:nvPr>
            <p:ph idx="1"/>
          </p:nvPr>
        </p:nvSpPr>
        <p:spPr>
          <a:xfrm>
            <a:off x="2891975" y="2628899"/>
            <a:ext cx="6408051" cy="668483"/>
          </a:xfrm>
        </p:spPr>
        <p:txBody>
          <a:bodyPr>
            <a:normAutofit/>
          </a:bodyPr>
          <a:lstStyle/>
          <a:p>
            <a:pPr marL="0" indent="0">
              <a:buNone/>
            </a:pPr>
            <a:r>
              <a:rPr lang="en-GB" b="1" dirty="0"/>
              <a:t>“Logs are worthless if you can’t use them”</a:t>
            </a:r>
          </a:p>
        </p:txBody>
      </p:sp>
      <p:pic>
        <p:nvPicPr>
          <p:cNvPr id="3" name="Grafik 2"/>
          <p:cNvPicPr>
            <a:picLocks noChangeAspect="1"/>
          </p:cNvPicPr>
          <p:nvPr/>
        </p:nvPicPr>
        <p:blipFill>
          <a:blip r:embed="rId3"/>
          <a:stretch>
            <a:fillRect/>
          </a:stretch>
        </p:blipFill>
        <p:spPr>
          <a:xfrm>
            <a:off x="486643" y="4820733"/>
            <a:ext cx="11218714" cy="796722"/>
          </a:xfrm>
          <a:prstGeom prst="rect">
            <a:avLst/>
          </a:prstGeom>
        </p:spPr>
      </p:pic>
    </p:spTree>
    <p:extLst>
      <p:ext uri="{BB962C8B-B14F-4D97-AF65-F5344CB8AC3E}">
        <p14:creationId xmlns:p14="http://schemas.microsoft.com/office/powerpoint/2010/main" val="1878004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3976" y="1485901"/>
            <a:ext cx="10515600" cy="4130836"/>
          </a:xfrm>
        </p:spPr>
        <p:txBody>
          <a:bodyPr>
            <a:normAutofit fontScale="90000"/>
          </a:bodyPr>
          <a:lstStyle/>
          <a:p>
            <a:pPr algn="ctr"/>
            <a:r>
              <a:rPr lang="en-GB" sz="7200" dirty="0"/>
              <a:t>Plan your logging architecture </a:t>
            </a:r>
            <a:br>
              <a:rPr lang="en-GB" sz="7200" dirty="0"/>
            </a:br>
            <a:r>
              <a:rPr lang="en-GB" dirty="0"/>
              <a:t>and</a:t>
            </a:r>
            <a:r>
              <a:rPr lang="en-GB" sz="7200" dirty="0"/>
              <a:t> </a:t>
            </a:r>
            <a:br>
              <a:rPr lang="en-GB" sz="7200" dirty="0"/>
            </a:br>
            <a:r>
              <a:rPr lang="en-GB" sz="7200" dirty="0"/>
              <a:t>review the logs / log levels</a:t>
            </a:r>
            <a:br>
              <a:rPr lang="en-GB" dirty="0"/>
            </a:br>
            <a:endParaRPr lang="en-GB" dirty="0"/>
          </a:p>
        </p:txBody>
      </p:sp>
    </p:spTree>
    <p:extLst>
      <p:ext uri="{BB962C8B-B14F-4D97-AF65-F5344CB8AC3E}">
        <p14:creationId xmlns:p14="http://schemas.microsoft.com/office/powerpoint/2010/main" val="2944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Resources and Links</a:t>
            </a:r>
            <a:br>
              <a:rPr lang="en-GB" dirty="0"/>
            </a:br>
            <a:endParaRPr lang="en-GB" dirty="0"/>
          </a:p>
        </p:txBody>
      </p:sp>
      <p:sp>
        <p:nvSpPr>
          <p:cNvPr id="3" name="Inhaltsplatzhalter 2"/>
          <p:cNvSpPr>
            <a:spLocks noGrp="1"/>
          </p:cNvSpPr>
          <p:nvPr>
            <p:ph idx="1"/>
          </p:nvPr>
        </p:nvSpPr>
        <p:spPr>
          <a:xfrm>
            <a:off x="838200" y="1426128"/>
            <a:ext cx="10515600" cy="4750835"/>
          </a:xfrm>
        </p:spPr>
        <p:txBody>
          <a:bodyPr>
            <a:normAutofit fontScale="92500" lnSpcReduction="20000"/>
          </a:bodyPr>
          <a:lstStyle/>
          <a:p>
            <a:r>
              <a:rPr lang="nn-NO" sz="1800" dirty="0"/>
              <a:t>Examples </a:t>
            </a:r>
            <a:r>
              <a:rPr lang="nn-NO" sz="1800" dirty="0">
                <a:hlinkClick r:id="rId2"/>
              </a:rPr>
              <a:t>https://github/damienbod/AspNetCoreLogging</a:t>
            </a:r>
            <a:endParaRPr lang="nn-NO" sz="1800" dirty="0"/>
          </a:p>
          <a:p>
            <a:r>
              <a:rPr lang="nn-NO" sz="1800" dirty="0"/>
              <a:t>Microsoft </a:t>
            </a:r>
            <a:r>
              <a:rPr lang="nn-NO" sz="1800" dirty="0">
                <a:hlinkClick r:id="rId3"/>
              </a:rPr>
              <a:t>https://docs.microsoft.com/en-us/aspnet/core/fundamentals/logging</a:t>
            </a:r>
            <a:endParaRPr lang="nn-NO" sz="1800" dirty="0"/>
          </a:p>
          <a:p>
            <a:r>
              <a:rPr lang="nn-NO" sz="1800" dirty="0"/>
              <a:t>Microsoft </a:t>
            </a:r>
            <a:r>
              <a:rPr lang="nn-NO" sz="1800" dirty="0">
                <a:hlinkClick r:id="rId4"/>
              </a:rPr>
              <a:t>https://github.com/aspnet/Logging/wiki/Guidelines</a:t>
            </a:r>
            <a:endParaRPr lang="nn-NO" sz="1800" dirty="0"/>
          </a:p>
          <a:p>
            <a:r>
              <a:rPr lang="nn-NO" sz="1800" dirty="0"/>
              <a:t>Microsoft </a:t>
            </a:r>
            <a:r>
              <a:rPr lang="nn-NO" sz="1800" dirty="0">
                <a:hlinkClick r:id="rId5"/>
              </a:rPr>
              <a:t>https://github.com/aspnet/Logging</a:t>
            </a:r>
            <a:endParaRPr lang="nn-NO" sz="1800" dirty="0"/>
          </a:p>
          <a:p>
            <a:r>
              <a:rPr lang="nn-NO" sz="1800" dirty="0"/>
              <a:t>Seq </a:t>
            </a:r>
            <a:r>
              <a:rPr lang="nn-NO" sz="1800" dirty="0">
                <a:hlinkClick r:id="rId6"/>
              </a:rPr>
              <a:t>http://blog.getseq.net/</a:t>
            </a:r>
            <a:endParaRPr lang="nn-NO" sz="1800" dirty="0"/>
          </a:p>
          <a:p>
            <a:r>
              <a:rPr lang="nn-NO" sz="1800" dirty="0"/>
              <a:t>Serilog </a:t>
            </a:r>
            <a:r>
              <a:rPr lang="nn-NO" sz="1800" dirty="0">
                <a:hlinkClick r:id="rId7"/>
              </a:rPr>
              <a:t>https://serilog.net/</a:t>
            </a:r>
            <a:endParaRPr lang="nn-NO" sz="1800" dirty="0"/>
          </a:p>
          <a:p>
            <a:r>
              <a:rPr lang="nn-NO" sz="1800" dirty="0"/>
              <a:t>Serilog </a:t>
            </a:r>
            <a:r>
              <a:rPr lang="nn-NO" sz="1800" dirty="0">
                <a:hlinkClick r:id="rId8"/>
              </a:rPr>
              <a:t>https://nblumhardt.com/2014/10/dynamically-changing-the-serilog-level/</a:t>
            </a:r>
            <a:endParaRPr lang="nn-NO" sz="1800" dirty="0"/>
          </a:p>
          <a:p>
            <a:r>
              <a:rPr lang="nn-NO" sz="1800" dirty="0"/>
              <a:t>NLog </a:t>
            </a:r>
            <a:r>
              <a:rPr lang="nn-NO" sz="1800" dirty="0">
                <a:hlinkClick r:id="rId9"/>
              </a:rPr>
              <a:t>http://nlog-project.org/</a:t>
            </a:r>
            <a:endParaRPr lang="nn-NO" sz="1800" dirty="0"/>
          </a:p>
          <a:p>
            <a:r>
              <a:rPr lang="nl-NL" sz="1800" dirty="0"/>
              <a:t>NLog </a:t>
            </a:r>
            <a:r>
              <a:rPr lang="nl-NL" sz="1800" dirty="0">
                <a:hlinkClick r:id="rId10"/>
              </a:rPr>
              <a:t>https://damienbod.com/2016/08/17/asp-net-core-logging-with-nlog-and-microsoft-sql-server/</a:t>
            </a:r>
            <a:endParaRPr lang="nn-NO" sz="1800" dirty="0"/>
          </a:p>
          <a:p>
            <a:r>
              <a:rPr lang="nn-NO" sz="1800" dirty="0"/>
              <a:t>NLog </a:t>
            </a:r>
            <a:r>
              <a:rPr lang="nn-NO" sz="1800" dirty="0">
                <a:hlinkClick r:id="rId11"/>
              </a:rPr>
              <a:t>https://tpodolak.com/blog/2017/02/18/asp-net-core-tracking-flow-requests-nlog/</a:t>
            </a:r>
            <a:endParaRPr lang="nn-NO" sz="1800" dirty="0"/>
          </a:p>
          <a:p>
            <a:r>
              <a:rPr lang="nl-NL" sz="1800" dirty="0"/>
              <a:t>ELK </a:t>
            </a:r>
            <a:r>
              <a:rPr lang="nl-NL" sz="1800" dirty="0">
                <a:hlinkClick r:id="rId12"/>
              </a:rPr>
              <a:t>https://www.elastic.co/webinars/introduction-elk-stack</a:t>
            </a:r>
            <a:endParaRPr lang="nl-NL" sz="1800" dirty="0"/>
          </a:p>
          <a:p>
            <a:r>
              <a:rPr lang="nl-NL" sz="1800" dirty="0"/>
              <a:t>elmah.io </a:t>
            </a:r>
            <a:r>
              <a:rPr lang="nl-NL" sz="1800" dirty="0">
                <a:hlinkClick r:id="rId13"/>
              </a:rPr>
              <a:t>https://elmah.io/</a:t>
            </a:r>
            <a:endParaRPr lang="nl-NL" sz="1800" dirty="0"/>
          </a:p>
          <a:p>
            <a:r>
              <a:rPr lang="nl-NL" sz="1800" dirty="0"/>
              <a:t>Structured Logging </a:t>
            </a:r>
            <a:r>
              <a:rPr lang="nl-NL" sz="1800" dirty="0">
                <a:hlinkClick r:id="rId14"/>
              </a:rPr>
              <a:t>https://messagetemplates.org/</a:t>
            </a:r>
            <a:endParaRPr lang="nl-NL" sz="1800" dirty="0"/>
          </a:p>
          <a:p>
            <a:r>
              <a:rPr lang="nl-NL" sz="1800"/>
              <a:t>Syslog </a:t>
            </a:r>
            <a:r>
              <a:rPr lang="nl-NL" sz="1800" dirty="0">
                <a:hlinkClick r:id="rId15"/>
              </a:rPr>
              <a:t>https://github.com/mguinness/syslog-framework-logging</a:t>
            </a:r>
            <a:endParaRPr lang="nl-NL" sz="1800" dirty="0"/>
          </a:p>
          <a:p>
            <a:r>
              <a:rPr lang="en-GB" sz="1800" dirty="0" err="1"/>
              <a:t>PerfView</a:t>
            </a:r>
            <a:r>
              <a:rPr lang="en-GB" sz="1800" dirty="0"/>
              <a:t> </a:t>
            </a:r>
            <a:r>
              <a:rPr lang="nl-NL" sz="1800" dirty="0">
                <a:hlinkClick r:id="rId16"/>
              </a:rPr>
              <a:t>https://www.microsoft.com/en-us/download/details.aspx?id=28567</a:t>
            </a:r>
            <a:endParaRPr lang="nl-NL" sz="1800" dirty="0"/>
          </a:p>
          <a:p>
            <a:endParaRPr lang="nl-NL" sz="1800" dirty="0"/>
          </a:p>
          <a:p>
            <a:endParaRPr lang="nl-NL" sz="1800" dirty="0"/>
          </a:p>
          <a:p>
            <a:endParaRPr lang="nl-NL" sz="1800" dirty="0"/>
          </a:p>
          <a:p>
            <a:pPr marL="0" indent="0">
              <a:buNone/>
            </a:pPr>
            <a:endParaRPr lang="nl-NL" sz="1800" dirty="0"/>
          </a:p>
          <a:p>
            <a:pPr marL="0" indent="0">
              <a:buNone/>
            </a:pPr>
            <a:endParaRPr lang="nl-NL" sz="1800" dirty="0"/>
          </a:p>
          <a:p>
            <a:endParaRPr lang="nn-NO" sz="1800" dirty="0"/>
          </a:p>
        </p:txBody>
      </p:sp>
    </p:spTree>
    <p:extLst>
      <p:ext uri="{BB962C8B-B14F-4D97-AF65-F5344CB8AC3E}">
        <p14:creationId xmlns:p14="http://schemas.microsoft.com/office/powerpoint/2010/main" val="213634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751428" y="3246539"/>
            <a:ext cx="3468148" cy="2370197"/>
          </a:xfrm>
        </p:spPr>
        <p:txBody>
          <a:bodyPr>
            <a:normAutofit/>
          </a:bodyPr>
          <a:lstStyle/>
          <a:p>
            <a:r>
              <a:rPr lang="en-GB" sz="5300" dirty="0"/>
              <a:t>Thank you</a:t>
            </a:r>
            <a:br>
              <a:rPr lang="en-GB" dirty="0"/>
            </a:br>
            <a:endParaRPr lang="en-GB" dirty="0"/>
          </a:p>
        </p:txBody>
      </p:sp>
    </p:spTree>
    <p:extLst>
      <p:ext uri="{BB962C8B-B14F-4D97-AF65-F5344CB8AC3E}">
        <p14:creationId xmlns:p14="http://schemas.microsoft.com/office/powerpoint/2010/main" val="270079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893166"/>
          </a:xfrm>
        </p:spPr>
        <p:txBody>
          <a:bodyPr/>
          <a:lstStyle/>
          <a:p>
            <a:pPr algn="ctr"/>
            <a:r>
              <a:rPr lang="en-GB" dirty="0"/>
              <a:t>Why Logging?</a:t>
            </a:r>
          </a:p>
        </p:txBody>
      </p:sp>
      <p:sp>
        <p:nvSpPr>
          <p:cNvPr id="3" name="Inhaltsplatzhalter 2"/>
          <p:cNvSpPr>
            <a:spLocks noGrp="1"/>
          </p:cNvSpPr>
          <p:nvPr>
            <p:ph idx="1"/>
          </p:nvPr>
        </p:nvSpPr>
        <p:spPr>
          <a:xfrm>
            <a:off x="838200" y="2971799"/>
            <a:ext cx="10515600" cy="2126674"/>
          </a:xfrm>
        </p:spPr>
        <p:txBody>
          <a:bodyPr>
            <a:normAutofit/>
          </a:bodyPr>
          <a:lstStyle/>
          <a:p>
            <a:pPr marL="0" indent="0" algn="ctr">
              <a:buNone/>
            </a:pPr>
            <a:r>
              <a:rPr lang="en-GB" dirty="0"/>
              <a:t>…explain logging in ASP.NET Core &amp; .NET Core</a:t>
            </a:r>
          </a:p>
          <a:p>
            <a:pPr marL="0" indent="0" algn="ctr">
              <a:buNone/>
            </a:pPr>
            <a:endParaRPr lang="en-GB" dirty="0"/>
          </a:p>
          <a:p>
            <a:pPr marL="0" indent="0" algn="ctr">
              <a:buNone/>
            </a:pPr>
            <a:r>
              <a:rPr lang="en-GB" dirty="0"/>
              <a:t>…how to add third </a:t>
            </a:r>
            <a:r>
              <a:rPr lang="en-GB"/>
              <a:t>party loggers</a:t>
            </a:r>
            <a:endParaRPr lang="en-GB" dirty="0"/>
          </a:p>
        </p:txBody>
      </p:sp>
    </p:spTree>
    <p:extLst>
      <p:ext uri="{BB962C8B-B14F-4D97-AF65-F5344CB8AC3E}">
        <p14:creationId xmlns:p14="http://schemas.microsoft.com/office/powerpoint/2010/main" val="275497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GB" dirty="0"/>
              <a:t>What Microsoft provides</a:t>
            </a:r>
          </a:p>
        </p:txBody>
      </p:sp>
      <p:sp>
        <p:nvSpPr>
          <p:cNvPr id="3" name="Inhaltsplatzhalter 2"/>
          <p:cNvSpPr>
            <a:spLocks noGrp="1"/>
          </p:cNvSpPr>
          <p:nvPr>
            <p:ph idx="1"/>
          </p:nvPr>
        </p:nvSpPr>
        <p:spPr>
          <a:xfrm>
            <a:off x="838200" y="2400299"/>
            <a:ext cx="10515600" cy="2824163"/>
          </a:xfrm>
        </p:spPr>
        <p:txBody>
          <a:bodyPr/>
          <a:lstStyle/>
          <a:p>
            <a:pPr marL="0" indent="0" algn="ctr">
              <a:buNone/>
            </a:pPr>
            <a:r>
              <a:rPr lang="en-GB" dirty="0"/>
              <a:t>Abstraction layer for logging in .NET Core</a:t>
            </a:r>
          </a:p>
          <a:p>
            <a:pPr marL="0" indent="0" algn="ctr">
              <a:buNone/>
            </a:pPr>
            <a:endParaRPr lang="en-GB" dirty="0"/>
          </a:p>
          <a:p>
            <a:pPr marL="0" indent="0" algn="ctr">
              <a:buNone/>
            </a:pPr>
            <a:r>
              <a:rPr lang="en-GB" dirty="0"/>
              <a:t>Wrapper for your favourite logger</a:t>
            </a:r>
          </a:p>
          <a:p>
            <a:pPr marL="0" indent="0" algn="ctr">
              <a:buNone/>
            </a:pPr>
            <a:endParaRPr lang="en-GB" dirty="0"/>
          </a:p>
          <a:p>
            <a:pPr marL="0" indent="0" algn="ctr">
              <a:buNone/>
            </a:pPr>
            <a:r>
              <a:rPr lang="en-GB" dirty="0"/>
              <a:t>Decouples your logging provider from your application</a:t>
            </a:r>
          </a:p>
        </p:txBody>
      </p:sp>
    </p:spTree>
    <p:extLst>
      <p:ext uri="{BB962C8B-B14F-4D97-AF65-F5344CB8AC3E}">
        <p14:creationId xmlns:p14="http://schemas.microsoft.com/office/powerpoint/2010/main" val="24713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GB" dirty="0" err="1"/>
              <a:t>Startup.cs</a:t>
            </a:r>
            <a:endParaRPr lang="en-GB" dirty="0"/>
          </a:p>
        </p:txBody>
      </p:sp>
      <p:pic>
        <p:nvPicPr>
          <p:cNvPr id="8" name="Grafik 7"/>
          <p:cNvPicPr>
            <a:picLocks noChangeAspect="1"/>
          </p:cNvPicPr>
          <p:nvPr/>
        </p:nvPicPr>
        <p:blipFill>
          <a:blip r:embed="rId3"/>
          <a:stretch>
            <a:fillRect/>
          </a:stretch>
        </p:blipFill>
        <p:spPr>
          <a:xfrm>
            <a:off x="838199" y="1867649"/>
            <a:ext cx="10515601" cy="3122702"/>
          </a:xfrm>
          <a:prstGeom prst="rect">
            <a:avLst/>
          </a:prstGeom>
        </p:spPr>
      </p:pic>
    </p:spTree>
    <p:extLst>
      <p:ext uri="{BB962C8B-B14F-4D97-AF65-F5344CB8AC3E}">
        <p14:creationId xmlns:p14="http://schemas.microsoft.com/office/powerpoint/2010/main" val="115330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GB" dirty="0"/>
              <a:t>In your Class</a:t>
            </a:r>
            <a:br>
              <a:rPr lang="en-GB" b="1" dirty="0"/>
            </a:br>
            <a:endParaRPr lang="en-GB" dirty="0"/>
          </a:p>
        </p:txBody>
      </p:sp>
      <p:pic>
        <p:nvPicPr>
          <p:cNvPr id="3" name="Grafik 2"/>
          <p:cNvPicPr>
            <a:picLocks noChangeAspect="1"/>
          </p:cNvPicPr>
          <p:nvPr/>
        </p:nvPicPr>
        <p:blipFill>
          <a:blip r:embed="rId3"/>
          <a:stretch>
            <a:fillRect/>
          </a:stretch>
        </p:blipFill>
        <p:spPr>
          <a:xfrm>
            <a:off x="704130" y="1894517"/>
            <a:ext cx="11075748" cy="3494900"/>
          </a:xfrm>
          <a:prstGeom prst="rect">
            <a:avLst/>
          </a:prstGeom>
        </p:spPr>
      </p:pic>
    </p:spTree>
    <p:extLst>
      <p:ext uri="{BB962C8B-B14F-4D97-AF65-F5344CB8AC3E}">
        <p14:creationId xmlns:p14="http://schemas.microsoft.com/office/powerpoint/2010/main" val="392870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GB" dirty="0"/>
              <a:t>In your Class</a:t>
            </a:r>
            <a:br>
              <a:rPr lang="en-GB" b="1" dirty="0"/>
            </a:br>
            <a:endParaRPr lang="en-GB" dirty="0"/>
          </a:p>
        </p:txBody>
      </p:sp>
      <p:pic>
        <p:nvPicPr>
          <p:cNvPr id="3" name="Grafik 2"/>
          <p:cNvPicPr>
            <a:picLocks noChangeAspect="1"/>
          </p:cNvPicPr>
          <p:nvPr/>
        </p:nvPicPr>
        <p:blipFill>
          <a:blip r:embed="rId3"/>
          <a:stretch>
            <a:fillRect/>
          </a:stretch>
        </p:blipFill>
        <p:spPr>
          <a:xfrm>
            <a:off x="487338" y="1843450"/>
            <a:ext cx="11217323" cy="2714695"/>
          </a:xfrm>
          <a:prstGeom prst="rect">
            <a:avLst/>
          </a:prstGeom>
        </p:spPr>
      </p:pic>
    </p:spTree>
    <p:extLst>
      <p:ext uri="{BB962C8B-B14F-4D97-AF65-F5344CB8AC3E}">
        <p14:creationId xmlns:p14="http://schemas.microsoft.com/office/powerpoint/2010/main" val="187676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en-GB" dirty="0"/>
              <a:t>Log Levels</a:t>
            </a:r>
            <a:br>
              <a:rPr lang="en-GB" dirty="0"/>
            </a:br>
            <a:endParaRPr lang="en-GB" dirty="0"/>
          </a:p>
        </p:txBody>
      </p:sp>
      <p:sp>
        <p:nvSpPr>
          <p:cNvPr id="3" name="Inhaltsplatzhalter 2"/>
          <p:cNvSpPr>
            <a:spLocks noGrp="1"/>
          </p:cNvSpPr>
          <p:nvPr>
            <p:ph idx="1"/>
          </p:nvPr>
        </p:nvSpPr>
        <p:spPr>
          <a:xfrm>
            <a:off x="838200" y="1968500"/>
            <a:ext cx="10515600" cy="4208463"/>
          </a:xfrm>
        </p:spPr>
        <p:txBody>
          <a:bodyPr>
            <a:normAutofit/>
          </a:bodyPr>
          <a:lstStyle/>
          <a:p>
            <a:pPr marL="0" indent="0" algn="ctr">
              <a:buNone/>
            </a:pPr>
            <a:r>
              <a:rPr lang="en-GB" sz="4200" dirty="0"/>
              <a:t>Trace = 0</a:t>
            </a:r>
          </a:p>
          <a:p>
            <a:pPr marL="0" indent="0" algn="ctr">
              <a:buNone/>
            </a:pPr>
            <a:r>
              <a:rPr lang="en-GB" sz="4200" dirty="0"/>
              <a:t>Debug = 1</a:t>
            </a:r>
          </a:p>
          <a:p>
            <a:pPr marL="0" indent="0" algn="ctr">
              <a:buNone/>
            </a:pPr>
            <a:r>
              <a:rPr lang="en-GB" sz="4200" dirty="0"/>
              <a:t>Information = 2</a:t>
            </a:r>
          </a:p>
          <a:p>
            <a:pPr marL="0" indent="0" algn="ctr">
              <a:buNone/>
            </a:pPr>
            <a:r>
              <a:rPr lang="en-GB" sz="4200" dirty="0"/>
              <a:t>Warning = 3</a:t>
            </a:r>
          </a:p>
          <a:p>
            <a:pPr marL="0" indent="0" algn="ctr">
              <a:buNone/>
            </a:pPr>
            <a:r>
              <a:rPr lang="en-GB" sz="4200" dirty="0"/>
              <a:t>Error = 4</a:t>
            </a:r>
          </a:p>
          <a:p>
            <a:pPr marL="0" indent="0" algn="ctr">
              <a:buNone/>
            </a:pPr>
            <a:r>
              <a:rPr lang="en-GB" sz="4200" dirty="0"/>
              <a:t>Critical = 5</a:t>
            </a:r>
          </a:p>
          <a:p>
            <a:endParaRPr lang="en-GB" dirty="0"/>
          </a:p>
        </p:txBody>
      </p:sp>
    </p:spTree>
    <p:extLst>
      <p:ext uri="{BB962C8B-B14F-4D97-AF65-F5344CB8AC3E}">
        <p14:creationId xmlns:p14="http://schemas.microsoft.com/office/powerpoint/2010/main" val="354869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44537" y="365125"/>
            <a:ext cx="6102927" cy="1325563"/>
          </a:xfrm>
        </p:spPr>
        <p:txBody>
          <a:bodyPr/>
          <a:lstStyle/>
          <a:p>
            <a:r>
              <a:rPr lang="en-GB" dirty="0"/>
              <a:t>Default Logging Providers</a:t>
            </a:r>
            <a:br>
              <a:rPr lang="en-GB" dirty="0"/>
            </a:br>
            <a:endParaRPr lang="en-GB" dirty="0"/>
          </a:p>
        </p:txBody>
      </p:sp>
      <p:sp>
        <p:nvSpPr>
          <p:cNvPr id="3" name="Inhaltsplatzhalter 2"/>
          <p:cNvSpPr>
            <a:spLocks noGrp="1"/>
          </p:cNvSpPr>
          <p:nvPr>
            <p:ph idx="1"/>
          </p:nvPr>
        </p:nvSpPr>
        <p:spPr>
          <a:xfrm>
            <a:off x="3304310" y="1551709"/>
            <a:ext cx="5583381" cy="4100946"/>
          </a:xfrm>
        </p:spPr>
        <p:txBody>
          <a:bodyPr>
            <a:noAutofit/>
          </a:bodyPr>
          <a:lstStyle/>
          <a:p>
            <a:pPr marL="0" indent="0" algn="ctr">
              <a:buNone/>
            </a:pPr>
            <a:r>
              <a:rPr lang="en-GB" sz="4200" dirty="0"/>
              <a:t>Console</a:t>
            </a:r>
          </a:p>
          <a:p>
            <a:pPr marL="0" indent="0" algn="ctr">
              <a:buNone/>
            </a:pPr>
            <a:r>
              <a:rPr lang="en-GB" sz="4200" dirty="0"/>
              <a:t>Debug</a:t>
            </a:r>
          </a:p>
          <a:p>
            <a:pPr marL="0" indent="0" algn="ctr">
              <a:buNone/>
            </a:pPr>
            <a:r>
              <a:rPr lang="en-GB" sz="4200" dirty="0" err="1"/>
              <a:t>EventSource</a:t>
            </a:r>
            <a:endParaRPr lang="en-GB" sz="4200" dirty="0"/>
          </a:p>
          <a:p>
            <a:pPr marL="0" indent="0" algn="ctr">
              <a:buNone/>
            </a:pPr>
            <a:r>
              <a:rPr lang="en-GB" sz="4200" dirty="0" err="1"/>
              <a:t>EventLog</a:t>
            </a:r>
            <a:endParaRPr lang="en-GB" sz="4200" dirty="0"/>
          </a:p>
          <a:p>
            <a:pPr marL="0" indent="0" algn="ctr">
              <a:buNone/>
            </a:pPr>
            <a:r>
              <a:rPr lang="en-GB" sz="4200" dirty="0" err="1"/>
              <a:t>TraceSource</a:t>
            </a:r>
            <a:endParaRPr lang="en-GB" sz="4200" dirty="0"/>
          </a:p>
          <a:p>
            <a:pPr marL="0" indent="0" algn="ctr">
              <a:buNone/>
            </a:pPr>
            <a:r>
              <a:rPr lang="en-GB" sz="4200" dirty="0"/>
              <a:t>Azure App Service</a:t>
            </a:r>
          </a:p>
          <a:p>
            <a:endParaRPr lang="en-GB" sz="3600" dirty="0"/>
          </a:p>
        </p:txBody>
      </p:sp>
    </p:spTree>
    <p:extLst>
      <p:ext uri="{BB962C8B-B14F-4D97-AF65-F5344CB8AC3E}">
        <p14:creationId xmlns:p14="http://schemas.microsoft.com/office/powerpoint/2010/main" val="150941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Third Party Logging, Structured Logging</a:t>
            </a:r>
            <a:br>
              <a:rPr lang="en-GB" dirty="0"/>
            </a:br>
            <a:endParaRPr lang="en-GB"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619" y="1623233"/>
            <a:ext cx="752082" cy="752082"/>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143" y="3263039"/>
            <a:ext cx="725794" cy="725794"/>
          </a:xfrm>
          <a:prstGeom prst="rect">
            <a:avLst/>
          </a:prstGeom>
        </p:spPr>
      </p:pic>
      <p:pic>
        <p:nvPicPr>
          <p:cNvPr id="10" name="Grafik 9"/>
          <p:cNvPicPr>
            <a:picLocks noChangeAspect="1"/>
          </p:cNvPicPr>
          <p:nvPr/>
        </p:nvPicPr>
        <p:blipFill>
          <a:blip r:embed="rId5"/>
          <a:stretch>
            <a:fillRect/>
          </a:stretch>
        </p:blipFill>
        <p:spPr>
          <a:xfrm>
            <a:off x="2215049" y="5051338"/>
            <a:ext cx="2059476" cy="691855"/>
          </a:xfrm>
          <a:prstGeom prst="rect">
            <a:avLst/>
          </a:prstGeom>
        </p:spPr>
      </p:pic>
      <p:pic>
        <p:nvPicPr>
          <p:cNvPr id="13" name="Grafik 12"/>
          <p:cNvPicPr>
            <a:picLocks noChangeAspect="1"/>
          </p:cNvPicPr>
          <p:nvPr/>
        </p:nvPicPr>
        <p:blipFill>
          <a:blip r:embed="rId6"/>
          <a:stretch>
            <a:fillRect/>
          </a:stretch>
        </p:blipFill>
        <p:spPr>
          <a:xfrm>
            <a:off x="4616781" y="3671216"/>
            <a:ext cx="2653637" cy="635233"/>
          </a:xfrm>
          <a:prstGeom prst="rect">
            <a:avLst/>
          </a:prstGeom>
        </p:spPr>
      </p:pic>
      <p:sp>
        <p:nvSpPr>
          <p:cNvPr id="17" name="Textfeld 16"/>
          <p:cNvSpPr txBox="1"/>
          <p:nvPr/>
        </p:nvSpPr>
        <p:spPr>
          <a:xfrm>
            <a:off x="3471930" y="1640075"/>
            <a:ext cx="1605191" cy="923330"/>
          </a:xfrm>
          <a:prstGeom prst="rect">
            <a:avLst/>
          </a:prstGeom>
          <a:noFill/>
        </p:spPr>
        <p:txBody>
          <a:bodyPr wrap="square" rtlCol="0">
            <a:spAutoFit/>
          </a:bodyPr>
          <a:lstStyle/>
          <a:p>
            <a:r>
              <a:rPr lang="en-GB" sz="3600" b="1" dirty="0" err="1"/>
              <a:t>Serilog</a:t>
            </a:r>
            <a:endParaRPr lang="en-GB" sz="3600" b="1" dirty="0"/>
          </a:p>
          <a:p>
            <a:endParaRPr lang="en-GB" dirty="0"/>
          </a:p>
        </p:txBody>
      </p:sp>
      <p:sp>
        <p:nvSpPr>
          <p:cNvPr id="18" name="Textfeld 17"/>
          <p:cNvSpPr txBox="1"/>
          <p:nvPr/>
        </p:nvSpPr>
        <p:spPr>
          <a:xfrm>
            <a:off x="1411277" y="3290671"/>
            <a:ext cx="2032547" cy="923330"/>
          </a:xfrm>
          <a:prstGeom prst="rect">
            <a:avLst/>
          </a:prstGeom>
          <a:noFill/>
        </p:spPr>
        <p:txBody>
          <a:bodyPr wrap="square" rtlCol="0">
            <a:spAutoFit/>
          </a:bodyPr>
          <a:lstStyle/>
          <a:p>
            <a:r>
              <a:rPr lang="en-GB" sz="3600" b="1" dirty="0" err="1"/>
              <a:t>elmah</a:t>
            </a:r>
            <a:r>
              <a:rPr lang="en-GB" sz="3600" b="1" dirty="0"/>
              <a:t> </a:t>
            </a:r>
            <a:r>
              <a:rPr lang="en-GB" sz="3600" b="1" dirty="0" err="1"/>
              <a:t>io</a:t>
            </a:r>
            <a:endParaRPr lang="en-GB" sz="3600" b="1" dirty="0"/>
          </a:p>
          <a:p>
            <a:endParaRPr lang="en-GB" dirty="0"/>
          </a:p>
        </p:txBody>
      </p:sp>
      <p:pic>
        <p:nvPicPr>
          <p:cNvPr id="20" name="Grafik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7481" y="1642525"/>
            <a:ext cx="953655" cy="926013"/>
          </a:xfrm>
          <a:prstGeom prst="rect">
            <a:avLst/>
          </a:prstGeom>
        </p:spPr>
      </p:pic>
      <p:sp>
        <p:nvSpPr>
          <p:cNvPr id="21" name="Textfeld 20"/>
          <p:cNvSpPr txBox="1"/>
          <p:nvPr/>
        </p:nvSpPr>
        <p:spPr>
          <a:xfrm>
            <a:off x="7687386" y="1657763"/>
            <a:ext cx="1605191" cy="923330"/>
          </a:xfrm>
          <a:prstGeom prst="rect">
            <a:avLst/>
          </a:prstGeom>
          <a:noFill/>
        </p:spPr>
        <p:txBody>
          <a:bodyPr wrap="square" rtlCol="0">
            <a:spAutoFit/>
          </a:bodyPr>
          <a:lstStyle/>
          <a:p>
            <a:r>
              <a:rPr lang="en-GB" sz="3600" b="1" dirty="0" err="1"/>
              <a:t>NLog</a:t>
            </a:r>
            <a:endParaRPr lang="en-GB" sz="3600" b="1" dirty="0"/>
          </a:p>
          <a:p>
            <a:endParaRPr lang="en-GB" dirty="0"/>
          </a:p>
        </p:txBody>
      </p:sp>
      <p:pic>
        <p:nvPicPr>
          <p:cNvPr id="3" name="Grafik 2"/>
          <p:cNvPicPr>
            <a:picLocks noChangeAspect="1"/>
          </p:cNvPicPr>
          <p:nvPr/>
        </p:nvPicPr>
        <p:blipFill>
          <a:blip r:embed="rId8"/>
          <a:stretch>
            <a:fillRect/>
          </a:stretch>
        </p:blipFill>
        <p:spPr>
          <a:xfrm>
            <a:off x="7591136" y="4946072"/>
            <a:ext cx="2597769" cy="634275"/>
          </a:xfrm>
          <a:prstGeom prst="rect">
            <a:avLst/>
          </a:prstGeom>
        </p:spPr>
      </p:pic>
    </p:spTree>
    <p:extLst>
      <p:ext uri="{BB962C8B-B14F-4D97-AF65-F5344CB8AC3E}">
        <p14:creationId xmlns:p14="http://schemas.microsoft.com/office/powerpoint/2010/main" val="121569623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Breitbild</PresentationFormat>
  <Paragraphs>98</Paragraphs>
  <Slides>17</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Calibri Light</vt:lpstr>
      <vt:lpstr>Office</vt:lpstr>
      <vt:lpstr>Logging with ASP.NET Core</vt:lpstr>
      <vt:lpstr>Why Logging?</vt:lpstr>
      <vt:lpstr>What Microsoft provides</vt:lpstr>
      <vt:lpstr>Startup.cs</vt:lpstr>
      <vt:lpstr>In your Class </vt:lpstr>
      <vt:lpstr>In your Class </vt:lpstr>
      <vt:lpstr>Log Levels </vt:lpstr>
      <vt:lpstr>Default Logging Providers </vt:lpstr>
      <vt:lpstr>Third Party Logging, Structured Logging </vt:lpstr>
      <vt:lpstr>Third Party Logging, Structured Logging </vt:lpstr>
      <vt:lpstr>Example: NLog</vt:lpstr>
      <vt:lpstr>App Demo</vt:lpstr>
      <vt:lpstr>ASP.NET Core Serilog</vt:lpstr>
      <vt:lpstr>Structured Logging</vt:lpstr>
      <vt:lpstr>Plan your logging architecture  and  review the logs / log levels </vt:lpstr>
      <vt:lpstr>Resources and Links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Bowden Damien</dc:creator>
  <cp:lastModifiedBy>Bowden Damien</cp:lastModifiedBy>
  <cp:revision>172</cp:revision>
  <dcterms:created xsi:type="dcterms:W3CDTF">2017-04-18T05:03:13Z</dcterms:created>
  <dcterms:modified xsi:type="dcterms:W3CDTF">2017-05-22T19:14:50Z</dcterms:modified>
</cp:coreProperties>
</file>